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9" r:id="rId3"/>
    <p:sldId id="280" r:id="rId4"/>
    <p:sldId id="263" r:id="rId5"/>
    <p:sldId id="279" r:id="rId6"/>
    <p:sldId id="269" r:id="rId7"/>
    <p:sldId id="281" r:id="rId8"/>
    <p:sldId id="282" r:id="rId9"/>
    <p:sldId id="284" r:id="rId10"/>
    <p:sldId id="285" r:id="rId11"/>
    <p:sldId id="286" r:id="rId12"/>
    <p:sldId id="283" r:id="rId13"/>
    <p:sldId id="287" r:id="rId14"/>
    <p:sldId id="290" r:id="rId15"/>
    <p:sldId id="291" r:id="rId16"/>
    <p:sldId id="292" r:id="rId17"/>
    <p:sldId id="293" r:id="rId18"/>
    <p:sldId id="294" r:id="rId19"/>
    <p:sldId id="295" r:id="rId20"/>
    <p:sldId id="261" r:id="rId21"/>
  </p:sldIdLst>
  <p:sldSz cx="25400000" cy="12700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46666" rtl="0" fontAlgn="auto" latinLnBrk="0" hangingPunct="0">
      <a:lnSpc>
        <a:spcPct val="100000"/>
      </a:lnSpc>
      <a:spcBef>
        <a:spcPts val="0"/>
      </a:spcBef>
      <a:spcAft>
        <a:spcPts val="0"/>
      </a:spcAft>
      <a:buClrTx/>
      <a:buSzTx/>
      <a:buFontTx/>
      <a:buNone/>
      <a:tabLst/>
      <a:defRPr kumimoji="0" sz="11000" b="0" i="0" u="none" strike="noStrike" cap="none" spc="0" normalizeH="0" baseline="0">
        <a:ln>
          <a:noFill/>
        </a:ln>
        <a:solidFill>
          <a:srgbClr val="12939A"/>
        </a:solidFill>
        <a:effectLst/>
        <a:uFillTx/>
        <a:latin typeface="DINPro-Light"/>
        <a:ea typeface="DINPro-Light"/>
        <a:cs typeface="DINPro-Light"/>
        <a:sym typeface="DINPro-Light"/>
      </a:defRPr>
    </a:lvl1pPr>
    <a:lvl2pPr marL="0" marR="0" indent="0" algn="ctr" defTabSz="846666" rtl="0" fontAlgn="auto" latinLnBrk="0" hangingPunct="0">
      <a:lnSpc>
        <a:spcPct val="100000"/>
      </a:lnSpc>
      <a:spcBef>
        <a:spcPts val="0"/>
      </a:spcBef>
      <a:spcAft>
        <a:spcPts val="0"/>
      </a:spcAft>
      <a:buClrTx/>
      <a:buSzTx/>
      <a:buFontTx/>
      <a:buNone/>
      <a:tabLst/>
      <a:defRPr kumimoji="0" sz="11000" b="0" i="0" u="none" strike="noStrike" cap="none" spc="0" normalizeH="0" baseline="0">
        <a:ln>
          <a:noFill/>
        </a:ln>
        <a:solidFill>
          <a:srgbClr val="12939A"/>
        </a:solidFill>
        <a:effectLst/>
        <a:uFillTx/>
        <a:latin typeface="DINPro-Light"/>
        <a:ea typeface="DINPro-Light"/>
        <a:cs typeface="DINPro-Light"/>
        <a:sym typeface="DINPro-Light"/>
      </a:defRPr>
    </a:lvl2pPr>
    <a:lvl3pPr marL="0" marR="0" indent="0" algn="ctr" defTabSz="846666" rtl="0" fontAlgn="auto" latinLnBrk="0" hangingPunct="0">
      <a:lnSpc>
        <a:spcPct val="100000"/>
      </a:lnSpc>
      <a:spcBef>
        <a:spcPts val="0"/>
      </a:spcBef>
      <a:spcAft>
        <a:spcPts val="0"/>
      </a:spcAft>
      <a:buClrTx/>
      <a:buSzTx/>
      <a:buFontTx/>
      <a:buNone/>
      <a:tabLst/>
      <a:defRPr kumimoji="0" sz="11000" b="0" i="0" u="none" strike="noStrike" cap="none" spc="0" normalizeH="0" baseline="0">
        <a:ln>
          <a:noFill/>
        </a:ln>
        <a:solidFill>
          <a:srgbClr val="12939A"/>
        </a:solidFill>
        <a:effectLst/>
        <a:uFillTx/>
        <a:latin typeface="DINPro-Light"/>
        <a:ea typeface="DINPro-Light"/>
        <a:cs typeface="DINPro-Light"/>
        <a:sym typeface="DINPro-Light"/>
      </a:defRPr>
    </a:lvl3pPr>
    <a:lvl4pPr marL="0" marR="0" indent="0" algn="ctr" defTabSz="846666" rtl="0" fontAlgn="auto" latinLnBrk="0" hangingPunct="0">
      <a:lnSpc>
        <a:spcPct val="100000"/>
      </a:lnSpc>
      <a:spcBef>
        <a:spcPts val="0"/>
      </a:spcBef>
      <a:spcAft>
        <a:spcPts val="0"/>
      </a:spcAft>
      <a:buClrTx/>
      <a:buSzTx/>
      <a:buFontTx/>
      <a:buNone/>
      <a:tabLst/>
      <a:defRPr kumimoji="0" sz="11000" b="0" i="0" u="none" strike="noStrike" cap="none" spc="0" normalizeH="0" baseline="0">
        <a:ln>
          <a:noFill/>
        </a:ln>
        <a:solidFill>
          <a:srgbClr val="12939A"/>
        </a:solidFill>
        <a:effectLst/>
        <a:uFillTx/>
        <a:latin typeface="DINPro-Light"/>
        <a:ea typeface="DINPro-Light"/>
        <a:cs typeface="DINPro-Light"/>
        <a:sym typeface="DINPro-Light"/>
      </a:defRPr>
    </a:lvl4pPr>
    <a:lvl5pPr marL="0" marR="0" indent="0" algn="ctr" defTabSz="846666" rtl="0" fontAlgn="auto" latinLnBrk="0" hangingPunct="0">
      <a:lnSpc>
        <a:spcPct val="100000"/>
      </a:lnSpc>
      <a:spcBef>
        <a:spcPts val="0"/>
      </a:spcBef>
      <a:spcAft>
        <a:spcPts val="0"/>
      </a:spcAft>
      <a:buClrTx/>
      <a:buSzTx/>
      <a:buFontTx/>
      <a:buNone/>
      <a:tabLst/>
      <a:defRPr kumimoji="0" sz="11000" b="0" i="0" u="none" strike="noStrike" cap="none" spc="0" normalizeH="0" baseline="0">
        <a:ln>
          <a:noFill/>
        </a:ln>
        <a:solidFill>
          <a:srgbClr val="12939A"/>
        </a:solidFill>
        <a:effectLst/>
        <a:uFillTx/>
        <a:latin typeface="DINPro-Light"/>
        <a:ea typeface="DINPro-Light"/>
        <a:cs typeface="DINPro-Light"/>
        <a:sym typeface="DINPro-Light"/>
      </a:defRPr>
    </a:lvl5pPr>
    <a:lvl6pPr marL="0" marR="0" indent="0" algn="ctr" defTabSz="846666" rtl="0" fontAlgn="auto" latinLnBrk="0" hangingPunct="0">
      <a:lnSpc>
        <a:spcPct val="100000"/>
      </a:lnSpc>
      <a:spcBef>
        <a:spcPts val="0"/>
      </a:spcBef>
      <a:spcAft>
        <a:spcPts val="0"/>
      </a:spcAft>
      <a:buClrTx/>
      <a:buSzTx/>
      <a:buFontTx/>
      <a:buNone/>
      <a:tabLst/>
      <a:defRPr kumimoji="0" sz="11000" b="0" i="0" u="none" strike="noStrike" cap="none" spc="0" normalizeH="0" baseline="0">
        <a:ln>
          <a:noFill/>
        </a:ln>
        <a:solidFill>
          <a:srgbClr val="12939A"/>
        </a:solidFill>
        <a:effectLst/>
        <a:uFillTx/>
        <a:latin typeface="DINPro-Light"/>
        <a:ea typeface="DINPro-Light"/>
        <a:cs typeface="DINPro-Light"/>
        <a:sym typeface="DINPro-Light"/>
      </a:defRPr>
    </a:lvl6pPr>
    <a:lvl7pPr marL="0" marR="0" indent="0" algn="ctr" defTabSz="846666" rtl="0" fontAlgn="auto" latinLnBrk="0" hangingPunct="0">
      <a:lnSpc>
        <a:spcPct val="100000"/>
      </a:lnSpc>
      <a:spcBef>
        <a:spcPts val="0"/>
      </a:spcBef>
      <a:spcAft>
        <a:spcPts val="0"/>
      </a:spcAft>
      <a:buClrTx/>
      <a:buSzTx/>
      <a:buFontTx/>
      <a:buNone/>
      <a:tabLst/>
      <a:defRPr kumimoji="0" sz="11000" b="0" i="0" u="none" strike="noStrike" cap="none" spc="0" normalizeH="0" baseline="0">
        <a:ln>
          <a:noFill/>
        </a:ln>
        <a:solidFill>
          <a:srgbClr val="12939A"/>
        </a:solidFill>
        <a:effectLst/>
        <a:uFillTx/>
        <a:latin typeface="DINPro-Light"/>
        <a:ea typeface="DINPro-Light"/>
        <a:cs typeface="DINPro-Light"/>
        <a:sym typeface="DINPro-Light"/>
      </a:defRPr>
    </a:lvl7pPr>
    <a:lvl8pPr marL="0" marR="0" indent="0" algn="ctr" defTabSz="846666" rtl="0" fontAlgn="auto" latinLnBrk="0" hangingPunct="0">
      <a:lnSpc>
        <a:spcPct val="100000"/>
      </a:lnSpc>
      <a:spcBef>
        <a:spcPts val="0"/>
      </a:spcBef>
      <a:spcAft>
        <a:spcPts val="0"/>
      </a:spcAft>
      <a:buClrTx/>
      <a:buSzTx/>
      <a:buFontTx/>
      <a:buNone/>
      <a:tabLst/>
      <a:defRPr kumimoji="0" sz="11000" b="0" i="0" u="none" strike="noStrike" cap="none" spc="0" normalizeH="0" baseline="0">
        <a:ln>
          <a:noFill/>
        </a:ln>
        <a:solidFill>
          <a:srgbClr val="12939A"/>
        </a:solidFill>
        <a:effectLst/>
        <a:uFillTx/>
        <a:latin typeface="DINPro-Light"/>
        <a:ea typeface="DINPro-Light"/>
        <a:cs typeface="DINPro-Light"/>
        <a:sym typeface="DINPro-Light"/>
      </a:defRPr>
    </a:lvl8pPr>
    <a:lvl9pPr marL="0" marR="0" indent="0" algn="ctr" defTabSz="846666" rtl="0" fontAlgn="auto" latinLnBrk="0" hangingPunct="0">
      <a:lnSpc>
        <a:spcPct val="100000"/>
      </a:lnSpc>
      <a:spcBef>
        <a:spcPts val="0"/>
      </a:spcBef>
      <a:spcAft>
        <a:spcPts val="0"/>
      </a:spcAft>
      <a:buClrTx/>
      <a:buSzTx/>
      <a:buFontTx/>
      <a:buNone/>
      <a:tabLst/>
      <a:defRPr kumimoji="0" sz="11000" b="0" i="0" u="none" strike="noStrike" cap="none" spc="0" normalizeH="0" baseline="0">
        <a:ln>
          <a:noFill/>
        </a:ln>
        <a:solidFill>
          <a:srgbClr val="12939A"/>
        </a:solidFill>
        <a:effectLst/>
        <a:uFillTx/>
        <a:latin typeface="DINPro-Light"/>
        <a:ea typeface="DINPro-Light"/>
        <a:cs typeface="DINPro-Light"/>
        <a:sym typeface="DINPro-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0000"/>
    <a:srgbClr val="F287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3175" cap="flat">
              <a:solidFill>
                <a:srgbClr val="9E9E9E"/>
              </a:solidFill>
              <a:prstDash val="solid"/>
              <a:round/>
            </a:ln>
          </a:left>
          <a:right>
            <a:ln w="3175" cap="flat">
              <a:solidFill>
                <a:srgbClr val="9E9E9E"/>
              </a:solidFill>
              <a:prstDash val="solid"/>
              <a:round/>
            </a:ln>
          </a:right>
          <a:top>
            <a:ln w="3175" cap="flat">
              <a:solidFill>
                <a:srgbClr val="9E9E9E"/>
              </a:solidFill>
              <a:prstDash val="solid"/>
              <a:round/>
            </a:ln>
          </a:top>
          <a:bottom>
            <a:ln w="3175" cap="flat">
              <a:solidFill>
                <a:srgbClr val="9E9E9E"/>
              </a:solidFill>
              <a:prstDash val="solid"/>
              <a:round/>
            </a:ln>
          </a:bottom>
          <a:insideH>
            <a:ln w="3175" cap="flat">
              <a:solidFill>
                <a:srgbClr val="9E9E9E"/>
              </a:solidFill>
              <a:prstDash val="solid"/>
              <a:round/>
            </a:ln>
          </a:insideH>
          <a:insideV>
            <a:ln w="317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inor">
          <a:srgbClr val="FFFFFF"/>
        </a:fontRef>
        <a:srgbClr val="FFFFFF"/>
      </a:tcTxStyle>
      <a:tcStyle>
        <a:tcBdr>
          <a:left>
            <a:ln w="3175" cap="flat">
              <a:solidFill>
                <a:srgbClr val="9E9E9E"/>
              </a:solidFill>
              <a:prstDash val="solid"/>
              <a:round/>
            </a:ln>
          </a:left>
          <a:right>
            <a:ln w="3175" cap="flat">
              <a:solidFill>
                <a:srgbClr val="9E9E9E"/>
              </a:solidFill>
              <a:prstDash val="solid"/>
              <a:round/>
            </a:ln>
          </a:right>
          <a:top>
            <a:ln w="3175" cap="flat">
              <a:solidFill>
                <a:srgbClr val="9E9E9E"/>
              </a:solidFill>
              <a:prstDash val="solid"/>
              <a:round/>
            </a:ln>
          </a:top>
          <a:bottom>
            <a:ln w="3175" cap="flat">
              <a:solidFill>
                <a:srgbClr val="9E9E9E"/>
              </a:solidFill>
              <a:prstDash val="solid"/>
              <a:round/>
            </a:ln>
          </a:bottom>
          <a:insideH>
            <a:ln w="3175" cap="flat">
              <a:solidFill>
                <a:srgbClr val="9E9E9E"/>
              </a:solidFill>
              <a:prstDash val="solid"/>
              <a:round/>
            </a:ln>
          </a:insideH>
          <a:insideV>
            <a:ln w="3175" cap="flat">
              <a:solidFill>
                <a:srgbClr val="9E9E9E"/>
              </a:solidFill>
              <a:prstDash val="solid"/>
              <a:round/>
            </a:ln>
          </a:insideV>
        </a:tcBdr>
        <a:fill>
          <a:noFill/>
        </a:fill>
      </a:tcStyle>
    </a:firstCol>
    <a:lastRow>
      <a:tcTxStyle b="off" i="off">
        <a:fontRef idx="minor">
          <a:srgbClr val="FFFFFF"/>
        </a:fontRef>
        <a:srgbClr val="FFFFFF"/>
      </a:tcTxStyle>
      <a:tcStyle>
        <a:tcBdr>
          <a:left>
            <a:ln w="3175" cap="flat">
              <a:solidFill>
                <a:srgbClr val="9E9E9E"/>
              </a:solidFill>
              <a:prstDash val="solid"/>
              <a:round/>
            </a:ln>
          </a:left>
          <a:right>
            <a:ln w="3175" cap="flat">
              <a:solidFill>
                <a:srgbClr val="9E9E9E"/>
              </a:solidFill>
              <a:prstDash val="solid"/>
              <a:round/>
            </a:ln>
          </a:right>
          <a:top>
            <a:ln w="3175" cap="flat">
              <a:solidFill>
                <a:srgbClr val="9E9E9E"/>
              </a:solidFill>
              <a:prstDash val="solid"/>
              <a:round/>
            </a:ln>
          </a:top>
          <a:bottom>
            <a:ln w="3175" cap="flat">
              <a:solidFill>
                <a:srgbClr val="9E9E9E"/>
              </a:solidFill>
              <a:prstDash val="solid"/>
              <a:round/>
            </a:ln>
          </a:bottom>
          <a:insideH>
            <a:ln w="3175" cap="flat">
              <a:solidFill>
                <a:srgbClr val="9E9E9E"/>
              </a:solidFill>
              <a:prstDash val="solid"/>
              <a:round/>
            </a:ln>
          </a:insideH>
          <a:insideV>
            <a:ln w="3175" cap="flat">
              <a:solidFill>
                <a:srgbClr val="9E9E9E"/>
              </a:solidFill>
              <a:prstDash val="solid"/>
              <a:round/>
            </a:ln>
          </a:insideV>
        </a:tcBdr>
        <a:fill>
          <a:noFill/>
        </a:fill>
      </a:tcStyle>
    </a:lastRow>
    <a:firstRow>
      <a:tcTxStyle b="off" i="off">
        <a:fontRef idx="minor">
          <a:srgbClr val="FFFFFF"/>
        </a:fontRef>
        <a:srgbClr val="FFFFFF"/>
      </a:tcTxStyle>
      <a:tcStyle>
        <a:tcBdr>
          <a:left>
            <a:ln w="3175" cap="flat">
              <a:solidFill>
                <a:srgbClr val="9E9E9E"/>
              </a:solidFill>
              <a:prstDash val="solid"/>
              <a:round/>
            </a:ln>
          </a:left>
          <a:right>
            <a:ln w="3175" cap="flat">
              <a:solidFill>
                <a:srgbClr val="9E9E9E"/>
              </a:solidFill>
              <a:prstDash val="solid"/>
              <a:round/>
            </a:ln>
          </a:right>
          <a:top>
            <a:ln w="3175" cap="flat">
              <a:solidFill>
                <a:srgbClr val="9E9E9E"/>
              </a:solidFill>
              <a:prstDash val="solid"/>
              <a:round/>
            </a:ln>
          </a:top>
          <a:bottom>
            <a:ln w="3175" cap="flat">
              <a:solidFill>
                <a:srgbClr val="9E9E9E"/>
              </a:solidFill>
              <a:prstDash val="solid"/>
              <a:round/>
            </a:ln>
          </a:bottom>
          <a:insideH>
            <a:ln w="3175" cap="flat">
              <a:solidFill>
                <a:srgbClr val="9E9E9E"/>
              </a:solidFill>
              <a:prstDash val="solid"/>
              <a:round/>
            </a:ln>
          </a:insideH>
          <a:insideV>
            <a:ln w="3175" cap="flat">
              <a:solidFill>
                <a:srgbClr val="9E9E9E"/>
              </a:solidFill>
              <a:prstDash val="solid"/>
              <a:round/>
            </a:ln>
          </a:insideV>
        </a:tcBdr>
        <a:fill>
          <a:noFill/>
        </a:fill>
      </a:tcStyle>
    </a:firstRow>
  </a:tblStyle>
  <a:tblStyle styleId="{C7B018BB-80A7-4F77-B60F-C8B233D01FF8}" styleName="">
    <a:tblBg/>
    <a:wholeTbl>
      <a:tcTxStyle b="off"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CAD2E8"/>
          </a:solidFill>
        </a:fill>
      </a:tcStyle>
    </a:wholeTbl>
    <a:band2H>
      <a:tcTxStyle/>
      <a:tcStyle>
        <a:tcBdr/>
        <a:fill>
          <a:solidFill>
            <a:srgbClr val="E6EAF4"/>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254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254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F2E7CB"/>
          </a:solidFill>
        </a:fill>
      </a:tcStyle>
    </a:wholeTbl>
    <a:band2H>
      <a:tcTxStyle/>
      <a:tcStyle>
        <a:tcBdr/>
        <a:fill>
          <a:solidFill>
            <a:srgbClr val="F8F4E7"/>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254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254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D5CDDE"/>
          </a:solidFill>
        </a:fill>
      </a:tcStyle>
    </a:wholeTbl>
    <a:band2H>
      <a:tcTxStyle/>
      <a:tcStyle>
        <a:tcBdr/>
        <a:fill>
          <a:solidFill>
            <a:srgbClr val="EBE8EF"/>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254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254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FFFFFF"/>
        </a:fontRef>
        <a:srgbClr val="FFFFFF"/>
      </a:tcTxStyle>
      <a:tcStyle>
        <a:tcBdr>
          <a:left>
            <a:ln w="3175" cap="flat">
              <a:noFill/>
              <a:miter lim="400000"/>
            </a:ln>
          </a:left>
          <a:right>
            <a:ln w="3175" cap="flat">
              <a:noFill/>
              <a:miter lim="400000"/>
            </a:ln>
          </a:right>
          <a:top>
            <a:ln w="3175" cap="flat">
              <a:noFill/>
              <a:miter lim="400000"/>
            </a:ln>
          </a:top>
          <a:bottom>
            <a:ln w="3175" cap="flat">
              <a:noFill/>
              <a:miter lim="400000"/>
            </a:ln>
          </a:bottom>
          <a:insideH>
            <a:ln w="3175" cap="flat">
              <a:noFill/>
              <a:miter lim="400000"/>
            </a:ln>
          </a:insideH>
          <a:insideV>
            <a:ln w="3175" cap="flat">
              <a:noFill/>
              <a:miter lim="400000"/>
            </a:ln>
          </a:insideV>
        </a:tcBdr>
        <a:fill>
          <a:solidFill>
            <a:srgbClr val="FFFFFF"/>
          </a:solidFill>
        </a:fill>
      </a:tcStyle>
    </a:wholeTbl>
    <a:band2H>
      <a:tcTxStyle/>
      <a:tcStyle>
        <a:tcBdr/>
        <a:fill>
          <a:solidFill>
            <a:srgbClr val="FFFFFF"/>
          </a:solidFill>
        </a:fill>
      </a:tcStyle>
    </a:band2H>
    <a:firstCol>
      <a:tcTxStyle b="on" i="off">
        <a:fontRef idx="minor">
          <a:srgbClr val="FFFFFF"/>
        </a:fontRef>
        <a:srgbClr val="FFFFFF"/>
      </a:tcTxStyle>
      <a:tcStyle>
        <a:tcBdr>
          <a:left>
            <a:ln w="3175" cap="flat">
              <a:noFill/>
              <a:miter lim="400000"/>
            </a:ln>
          </a:left>
          <a:right>
            <a:ln w="3175" cap="flat">
              <a:noFill/>
              <a:miter lim="400000"/>
            </a:ln>
          </a:right>
          <a:top>
            <a:ln w="3175" cap="flat">
              <a:noFill/>
              <a:miter lim="400000"/>
            </a:ln>
          </a:top>
          <a:bottom>
            <a:ln w="3175" cap="flat">
              <a:noFill/>
              <a:miter lim="400000"/>
            </a:ln>
          </a:bottom>
          <a:insideH>
            <a:ln w="3175" cap="flat">
              <a:noFill/>
              <a:miter lim="400000"/>
            </a:ln>
          </a:insideH>
          <a:insideV>
            <a:ln w="3175" cap="flat">
              <a:noFill/>
              <a:miter lim="400000"/>
            </a:ln>
          </a:insideV>
        </a:tcBdr>
        <a:fill>
          <a:solidFill>
            <a:schemeClr val="accent1"/>
          </a:solidFill>
        </a:fill>
      </a:tcStyle>
    </a:firstCol>
    <a:lastRow>
      <a:tcTxStyle b="on" i="off">
        <a:fontRef idx="minor">
          <a:srgbClr val="FFFFFF"/>
        </a:fontRef>
        <a:srgbClr val="FFFFFF"/>
      </a:tcTxStyle>
      <a:tcStyle>
        <a:tcBdr>
          <a:left>
            <a:ln w="3175" cap="flat">
              <a:noFill/>
              <a:miter lim="400000"/>
            </a:ln>
          </a:left>
          <a:right>
            <a:ln w="3175" cap="flat">
              <a:noFill/>
              <a:miter lim="400000"/>
            </a:ln>
          </a:right>
          <a:top>
            <a:ln w="38100" cap="flat">
              <a:solidFill>
                <a:srgbClr val="FFFFFF"/>
              </a:solidFill>
              <a:prstDash val="solid"/>
              <a:round/>
            </a:ln>
          </a:top>
          <a:bottom>
            <a:ln w="12700" cap="flat">
              <a:solidFill>
                <a:srgbClr val="FFFFFF"/>
              </a:solidFill>
              <a:prstDash val="solid"/>
              <a:round/>
            </a:ln>
          </a:bottom>
          <a:insideH>
            <a:ln w="3175" cap="flat">
              <a:noFill/>
              <a:miter lim="400000"/>
            </a:ln>
          </a:insideH>
          <a:insideV>
            <a:ln w="3175" cap="flat">
              <a:noFill/>
              <a:miter lim="400000"/>
            </a:ln>
          </a:insideV>
        </a:tcBdr>
        <a:fill>
          <a:solidFill>
            <a:srgbClr val="FFFFFF"/>
          </a:solidFill>
        </a:fill>
      </a:tcStyle>
    </a:lastRow>
    <a:firstRow>
      <a:tcTxStyle b="on" i="off">
        <a:fontRef idx="minor">
          <a:srgbClr val="FFFFFF"/>
        </a:fontRef>
        <a:srgbClr val="FFFFFF"/>
      </a:tcTxStyle>
      <a:tcStyle>
        <a:tcBdr>
          <a:left>
            <a:ln w="3175" cap="flat">
              <a:noFill/>
              <a:miter lim="400000"/>
            </a:ln>
          </a:left>
          <a:right>
            <a:ln w="3175" cap="flat">
              <a:noFill/>
              <a:miter lim="400000"/>
            </a:ln>
          </a:right>
          <a:top>
            <a:ln w="12700" cap="flat">
              <a:solidFill>
                <a:srgbClr val="FFFFFF"/>
              </a:solidFill>
              <a:prstDash val="solid"/>
              <a:round/>
            </a:ln>
          </a:top>
          <a:bottom>
            <a:ln w="12700" cap="flat">
              <a:solidFill>
                <a:srgbClr val="FFFFFF"/>
              </a:solidFill>
              <a:prstDash val="solid"/>
              <a:round/>
            </a:ln>
          </a:bottom>
          <a:insideH>
            <a:ln w="3175" cap="flat">
              <a:noFill/>
              <a:miter lim="400000"/>
            </a:ln>
          </a:insideH>
          <a:insideV>
            <a:ln w="3175" cap="flat">
              <a:noFill/>
              <a:miter lim="400000"/>
            </a:ln>
          </a:insideV>
        </a:tcBdr>
        <a:fill>
          <a:solidFill>
            <a:schemeClr val="accent1"/>
          </a:solidFill>
        </a:fill>
      </a:tcStyle>
    </a:firstRow>
  </a:tblStyle>
  <a:tblStyle styleId="{2708684C-4D16-4618-839F-0558EEFCDFE6}" styleName="">
    <a:tblBg/>
    <a:wholeTbl>
      <a:tcTxStyle b="off"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FFFFFF"/>
          </a:solidFill>
        </a:fill>
      </a:tcStyle>
    </a:wholeTbl>
    <a:band2H>
      <a:tcTxStyle/>
      <a:tcStyle>
        <a:tcBdr/>
        <a:fill>
          <a:solidFill>
            <a:srgbClr val="FFFFFF"/>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FFFFFF"/>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254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FFFFFF"/>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254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FFFFFF"/>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31"/>
  </p:normalViewPr>
  <p:slideViewPr>
    <p:cSldViewPr snapToGrid="0" snapToObjects="1">
      <p:cViewPr>
        <p:scale>
          <a:sx n="47" d="100"/>
          <a:sy n="47" d="100"/>
        </p:scale>
        <p:origin x="1080" y="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1" name="Shape 71"/>
          <p:cNvSpPr>
            <a:spLocks noGrp="1" noRot="1" noChangeAspect="1"/>
          </p:cNvSpPr>
          <p:nvPr>
            <p:ph type="sldImg"/>
          </p:nvPr>
        </p:nvSpPr>
        <p:spPr>
          <a:xfrm>
            <a:off x="1143000" y="685800"/>
            <a:ext cx="4572000" cy="3429000"/>
          </a:xfrm>
          <a:prstGeom prst="rect">
            <a:avLst/>
          </a:prstGeom>
        </p:spPr>
        <p:txBody>
          <a:bodyPr/>
          <a:lstStyle/>
          <a:p>
            <a:endParaRPr/>
          </a:p>
        </p:txBody>
      </p:sp>
      <p:sp>
        <p:nvSpPr>
          <p:cNvPr id="72" name="Shape 7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846666" latinLnBrk="0">
      <a:defRPr sz="1100">
        <a:latin typeface="+mn-lt"/>
        <a:ea typeface="+mn-ea"/>
        <a:cs typeface="+mn-cs"/>
        <a:sym typeface="Arial"/>
      </a:defRPr>
    </a:lvl1pPr>
    <a:lvl2pPr indent="228600" defTabSz="846666" latinLnBrk="0">
      <a:defRPr sz="1100">
        <a:latin typeface="+mn-lt"/>
        <a:ea typeface="+mn-ea"/>
        <a:cs typeface="+mn-cs"/>
        <a:sym typeface="Arial"/>
      </a:defRPr>
    </a:lvl2pPr>
    <a:lvl3pPr indent="457200" defTabSz="846666" latinLnBrk="0">
      <a:defRPr sz="1100">
        <a:latin typeface="+mn-lt"/>
        <a:ea typeface="+mn-ea"/>
        <a:cs typeface="+mn-cs"/>
        <a:sym typeface="Arial"/>
      </a:defRPr>
    </a:lvl3pPr>
    <a:lvl4pPr indent="685800" defTabSz="846666" latinLnBrk="0">
      <a:defRPr sz="1100">
        <a:latin typeface="+mn-lt"/>
        <a:ea typeface="+mn-ea"/>
        <a:cs typeface="+mn-cs"/>
        <a:sym typeface="Arial"/>
      </a:defRPr>
    </a:lvl4pPr>
    <a:lvl5pPr indent="914400" defTabSz="846666" latinLnBrk="0">
      <a:defRPr sz="1100">
        <a:latin typeface="+mn-lt"/>
        <a:ea typeface="+mn-ea"/>
        <a:cs typeface="+mn-cs"/>
        <a:sym typeface="Arial"/>
      </a:defRPr>
    </a:lvl5pPr>
    <a:lvl6pPr indent="1143000" defTabSz="846666" latinLnBrk="0">
      <a:defRPr sz="1100">
        <a:latin typeface="+mn-lt"/>
        <a:ea typeface="+mn-ea"/>
        <a:cs typeface="+mn-cs"/>
        <a:sym typeface="Arial"/>
      </a:defRPr>
    </a:lvl6pPr>
    <a:lvl7pPr indent="1371600" defTabSz="846666" latinLnBrk="0">
      <a:defRPr sz="1100">
        <a:latin typeface="+mn-lt"/>
        <a:ea typeface="+mn-ea"/>
        <a:cs typeface="+mn-cs"/>
        <a:sym typeface="Arial"/>
      </a:defRPr>
    </a:lvl7pPr>
    <a:lvl8pPr indent="1600200" defTabSz="846666" latinLnBrk="0">
      <a:defRPr sz="1100">
        <a:latin typeface="+mn-lt"/>
        <a:ea typeface="+mn-ea"/>
        <a:cs typeface="+mn-cs"/>
        <a:sym typeface="Arial"/>
      </a:defRPr>
    </a:lvl8pPr>
    <a:lvl9pPr indent="1828800" defTabSz="846666" latinLnBrk="0">
      <a:defRPr sz="11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0" y="685800"/>
            <a:ext cx="6858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25490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0" y="685800"/>
            <a:ext cx="6858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96532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0" y="685800"/>
            <a:ext cx="6858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22831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0" y="685800"/>
            <a:ext cx="6858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73338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0" y="685800"/>
            <a:ext cx="6858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62874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0" y="685800"/>
            <a:ext cx="6858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28461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0" y="685800"/>
            <a:ext cx="6858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958430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0" y="685800"/>
            <a:ext cx="6858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395724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0" y="685800"/>
            <a:ext cx="6858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675394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0" y="685800"/>
            <a:ext cx="6858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290365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0" y="685800"/>
            <a:ext cx="6858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611923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Cover">
    <p:bg>
      <p:bgPr>
        <a:solidFill>
          <a:srgbClr val="000000"/>
        </a:solidFill>
        <a:effectLst/>
      </p:bgPr>
    </p:bg>
    <p:spTree>
      <p:nvGrpSpPr>
        <p:cNvPr id="1" name=""/>
        <p:cNvGrpSpPr/>
        <p:nvPr/>
      </p:nvGrpSpPr>
      <p:grpSpPr>
        <a:xfrm>
          <a:off x="0" y="0"/>
          <a:ext cx="0" cy="0"/>
          <a:chOff x="0" y="0"/>
          <a:chExt cx="0" cy="0"/>
        </a:xfrm>
      </p:grpSpPr>
      <p:pic>
        <p:nvPicPr>
          <p:cNvPr id="12" name="pasted-image.pdf"/>
          <p:cNvPicPr>
            <a:picLocks noChangeAspect="1"/>
          </p:cNvPicPr>
          <p:nvPr/>
        </p:nvPicPr>
        <p:blipFill>
          <a:blip r:embed="rId2">
            <a:extLst/>
          </a:blip>
          <a:stretch>
            <a:fillRect/>
          </a:stretch>
        </p:blipFill>
        <p:spPr>
          <a:xfrm>
            <a:off x="16164357" y="0"/>
            <a:ext cx="3332888" cy="12700000"/>
          </a:xfrm>
          <a:prstGeom prst="rect">
            <a:avLst/>
          </a:prstGeom>
          <a:ln w="12700">
            <a:miter lim="400000"/>
          </a:ln>
        </p:spPr>
      </p:pic>
      <p:pic>
        <p:nvPicPr>
          <p:cNvPr id="13" name="pasted-image.pdf"/>
          <p:cNvPicPr>
            <a:picLocks noChangeAspect="1"/>
          </p:cNvPicPr>
          <p:nvPr/>
        </p:nvPicPr>
        <p:blipFill>
          <a:blip r:embed="rId3">
            <a:extLst/>
          </a:blip>
          <a:stretch>
            <a:fillRect/>
          </a:stretch>
        </p:blipFill>
        <p:spPr>
          <a:xfrm>
            <a:off x="2127268" y="1517669"/>
            <a:ext cx="1358971" cy="666863"/>
          </a:xfrm>
          <a:prstGeom prst="rect">
            <a:avLst/>
          </a:prstGeom>
          <a:ln w="12700">
            <a:miter lim="400000"/>
          </a:ln>
        </p:spPr>
      </p:pic>
      <p:sp>
        <p:nvSpPr>
          <p:cNvPr id="14" name="Shape 14"/>
          <p:cNvSpPr>
            <a:spLocks noGrp="1"/>
          </p:cNvSpPr>
          <p:nvPr>
            <p:ph type="body" sz="quarter" idx="1"/>
          </p:nvPr>
        </p:nvSpPr>
        <p:spPr>
          <a:xfrm>
            <a:off x="2119687" y="9610535"/>
            <a:ext cx="9676112" cy="1225240"/>
          </a:xfrm>
          <a:prstGeom prst="rect">
            <a:avLst/>
          </a:prstGeom>
        </p:spPr>
        <p:txBody>
          <a:bodyPr lIns="84652" tIns="84652" rIns="84652" bIns="84652"/>
          <a:lstStyle>
            <a:lvl1pPr>
              <a:defRPr sz="3000">
                <a:solidFill>
                  <a:srgbClr val="A7A7A7"/>
                </a:solidFill>
                <a:latin typeface="DINPro-Bold"/>
                <a:ea typeface="DINPro-Bold"/>
                <a:cs typeface="DINPro-Bold"/>
                <a:sym typeface="DINPro-Bold"/>
              </a:defRPr>
            </a:lvl1pPr>
            <a:lvl2pPr>
              <a:defRPr sz="3000">
                <a:solidFill>
                  <a:srgbClr val="A7A7A7"/>
                </a:solidFill>
                <a:latin typeface="DINPro-Regular"/>
                <a:ea typeface="DINPro-Regular"/>
                <a:cs typeface="DINPro-Regular"/>
                <a:sym typeface="DINPro-Regular"/>
              </a:defRPr>
            </a:lvl2pPr>
            <a:lvl3pPr>
              <a:defRPr sz="3000">
                <a:solidFill>
                  <a:srgbClr val="A7A7A7"/>
                </a:solidFill>
                <a:latin typeface="DINPro-Regular"/>
                <a:ea typeface="DINPro-Regular"/>
                <a:cs typeface="DINPro-Regular"/>
                <a:sym typeface="DINPro-Regular"/>
              </a:defRPr>
            </a:lvl3pPr>
            <a:lvl4pPr>
              <a:defRPr sz="3000">
                <a:solidFill>
                  <a:srgbClr val="A7A7A7"/>
                </a:solidFill>
                <a:latin typeface="DINPro-Regular"/>
                <a:ea typeface="DINPro-Regular"/>
                <a:cs typeface="DINPro-Regular"/>
                <a:sym typeface="DINPro-Regular"/>
              </a:defRPr>
            </a:lvl4pPr>
            <a:lvl5pPr>
              <a:defRPr sz="3000">
                <a:solidFill>
                  <a:srgbClr val="A7A7A7"/>
                </a:solidFill>
                <a:latin typeface="DINPro-Regular"/>
                <a:ea typeface="DINPro-Regular"/>
                <a:cs typeface="DINPro-Regular"/>
                <a:sym typeface="DINPro-Regular"/>
              </a:defRPr>
            </a:lvl5pPr>
          </a:lstStyle>
          <a:p>
            <a:r>
              <a:t>Body Level One</a:t>
            </a:r>
          </a:p>
          <a:p>
            <a:pPr lvl="1"/>
            <a:r>
              <a:t>Body Level Two</a:t>
            </a:r>
          </a:p>
          <a:p>
            <a:pPr lvl="2"/>
            <a:r>
              <a:t>Body Level Three</a:t>
            </a:r>
          </a:p>
          <a:p>
            <a:pPr lvl="3"/>
            <a:r>
              <a:t>Body Level Four</a:t>
            </a:r>
          </a:p>
          <a:p>
            <a:pPr lvl="4"/>
            <a:r>
              <a:t>Body Level Five</a:t>
            </a:r>
          </a:p>
        </p:txBody>
      </p:sp>
      <p:sp>
        <p:nvSpPr>
          <p:cNvPr id="15" name="Shape 15"/>
          <p:cNvSpPr>
            <a:spLocks noGrp="1"/>
          </p:cNvSpPr>
          <p:nvPr>
            <p:ph type="sldNum" sz="quarter" idx="2"/>
          </p:nvPr>
        </p:nvSpPr>
        <p:spPr>
          <a:prstGeom prst="rect">
            <a:avLst/>
          </a:prstGeom>
        </p:spPr>
        <p:txBody>
          <a:bodyPr/>
          <a:lstStyle/>
          <a:p>
            <a:fld id="{86CB4B4D-7CA3-9044-876B-883B54F8677D}" type="slidenum">
              <a:t>‹#›</a:t>
            </a:fld>
            <a:endParaRPr/>
          </a:p>
        </p:txBody>
      </p:sp>
      <p:sp>
        <p:nvSpPr>
          <p:cNvPr id="16" name="Shape 16"/>
          <p:cNvSpPr>
            <a:spLocks noGrp="1"/>
          </p:cNvSpPr>
          <p:nvPr>
            <p:ph type="title"/>
          </p:nvPr>
        </p:nvSpPr>
        <p:spPr>
          <a:xfrm>
            <a:off x="2056667" y="7086168"/>
            <a:ext cx="9207501" cy="2430556"/>
          </a:xfrm>
          <a:prstGeom prst="rect">
            <a:avLst/>
          </a:prstGeom>
        </p:spPr>
        <p:txBody>
          <a:bodyPr lIns="84652" tIns="84652" rIns="84652" bIns="84652" anchor="t">
            <a:normAutofit/>
          </a:bodyPr>
          <a:lstStyle>
            <a:lvl1pPr>
              <a:defRPr sz="7200">
                <a:solidFill>
                  <a:srgbClr val="FFFFFF"/>
                </a:solidFill>
                <a:latin typeface="DINPro-Bold"/>
                <a:ea typeface="DINPro-Bold"/>
                <a:cs typeface="DINPro-Bold"/>
                <a:sym typeface="DINPro-Bold"/>
              </a:defRPr>
            </a:lvl1pPr>
          </a:lstStyle>
          <a:p>
            <a:r>
              <a:t>Title Text</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ext / Photo">
    <p:spTree>
      <p:nvGrpSpPr>
        <p:cNvPr id="1" name=""/>
        <p:cNvGrpSpPr/>
        <p:nvPr/>
      </p:nvGrpSpPr>
      <p:grpSpPr>
        <a:xfrm>
          <a:off x="0" y="0"/>
          <a:ext cx="0" cy="0"/>
          <a:chOff x="0" y="0"/>
          <a:chExt cx="0" cy="0"/>
        </a:xfrm>
      </p:grpSpPr>
      <p:pic>
        <p:nvPicPr>
          <p:cNvPr id="49" name="pasted-image.pdf"/>
          <p:cNvPicPr>
            <a:picLocks noChangeAspect="1"/>
          </p:cNvPicPr>
          <p:nvPr/>
        </p:nvPicPr>
        <p:blipFill>
          <a:blip r:embed="rId2">
            <a:extLst/>
          </a:blip>
          <a:stretch>
            <a:fillRect/>
          </a:stretch>
        </p:blipFill>
        <p:spPr>
          <a:xfrm>
            <a:off x="-615143" y="992058"/>
            <a:ext cx="38100001" cy="355019"/>
          </a:xfrm>
          <a:prstGeom prst="rect">
            <a:avLst/>
          </a:prstGeom>
          <a:ln w="12700">
            <a:miter lim="400000"/>
          </a:ln>
        </p:spPr>
      </p:pic>
      <p:sp>
        <p:nvSpPr>
          <p:cNvPr id="50" name="Shape 5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End Slide">
    <p:bg>
      <p:bgPr>
        <a:solidFill>
          <a:srgbClr val="000000"/>
        </a:solidFill>
        <a:effectLst/>
      </p:bgPr>
    </p:bg>
    <p:spTree>
      <p:nvGrpSpPr>
        <p:cNvPr id="1" name=""/>
        <p:cNvGrpSpPr/>
        <p:nvPr/>
      </p:nvGrpSpPr>
      <p:grpSpPr>
        <a:xfrm>
          <a:off x="0" y="0"/>
          <a:ext cx="0" cy="0"/>
          <a:chOff x="0" y="0"/>
          <a:chExt cx="0" cy="0"/>
        </a:xfrm>
      </p:grpSpPr>
      <p:pic>
        <p:nvPicPr>
          <p:cNvPr id="57" name="pasted-image.pdf"/>
          <p:cNvPicPr>
            <a:picLocks noChangeAspect="1"/>
          </p:cNvPicPr>
          <p:nvPr/>
        </p:nvPicPr>
        <p:blipFill>
          <a:blip r:embed="rId2">
            <a:extLst/>
          </a:blip>
          <a:stretch>
            <a:fillRect/>
          </a:stretch>
        </p:blipFill>
        <p:spPr>
          <a:xfrm>
            <a:off x="16164357" y="0"/>
            <a:ext cx="3332888" cy="12700000"/>
          </a:xfrm>
          <a:prstGeom prst="rect">
            <a:avLst/>
          </a:prstGeom>
          <a:ln w="12700">
            <a:miter lim="400000"/>
          </a:ln>
        </p:spPr>
      </p:pic>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Grid">
    <p:spTree>
      <p:nvGrpSpPr>
        <p:cNvPr id="1" name=""/>
        <p:cNvGrpSpPr/>
        <p:nvPr/>
      </p:nvGrpSpPr>
      <p:grpSpPr>
        <a:xfrm>
          <a:off x="0" y="0"/>
          <a:ext cx="0" cy="0"/>
          <a:chOff x="0" y="0"/>
          <a:chExt cx="0" cy="0"/>
        </a:xfrm>
      </p:grpSpPr>
      <p:sp>
        <p:nvSpPr>
          <p:cNvPr id="65" name="Shape 6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10.png"/>
          <p:cNvPicPr>
            <a:picLocks noChangeAspect="1"/>
          </p:cNvPicPr>
          <p:nvPr/>
        </p:nvPicPr>
        <p:blipFill>
          <a:blip r:embed="rId6">
            <a:alphaModFix amt="50000"/>
            <a:extLst/>
          </a:blip>
          <a:srcRect l="1837" t="4749" r="2394" b="3566"/>
          <a:stretch>
            <a:fillRect/>
          </a:stretch>
        </p:blipFill>
        <p:spPr>
          <a:xfrm>
            <a:off x="1411110" y="-1"/>
            <a:ext cx="22577778" cy="12700001"/>
          </a:xfrm>
          <a:prstGeom prst="rect">
            <a:avLst/>
          </a:prstGeom>
          <a:ln w="12700">
            <a:miter lim="400000"/>
          </a:ln>
        </p:spPr>
      </p:pic>
      <p:sp>
        <p:nvSpPr>
          <p:cNvPr id="3" name="Shape 3"/>
          <p:cNvSpPr>
            <a:spLocks noGrp="1"/>
          </p:cNvSpPr>
          <p:nvPr>
            <p:ph type="title"/>
          </p:nvPr>
        </p:nvSpPr>
        <p:spPr>
          <a:xfrm>
            <a:off x="2540000" y="170509"/>
            <a:ext cx="20320001" cy="2792825"/>
          </a:xfrm>
          <a:prstGeom prst="rect">
            <a:avLst/>
          </a:prstGeom>
          <a:ln w="3175">
            <a:miter lim="400000"/>
          </a:ln>
          <a:extLst>
            <a:ext uri="{C572A759-6A51-4108-AA02-DFA0A04FC94B}">
              <ma14:wrappingTextBoxFlag xmlns:ma14="http://schemas.microsoft.com/office/mac/drawingml/2011/main" val="1"/>
            </a:ext>
          </a:extLst>
        </p:spPr>
        <p:txBody>
          <a:bodyPr lIns="42333" tIns="42333" rIns="42333" bIns="42333" anchor="ctr"/>
          <a:lstStyle/>
          <a:p>
            <a:r>
              <a:t>Title Text</a:t>
            </a:r>
          </a:p>
        </p:txBody>
      </p:sp>
      <p:sp>
        <p:nvSpPr>
          <p:cNvPr id="4" name="Shape 4"/>
          <p:cNvSpPr>
            <a:spLocks noGrp="1"/>
          </p:cNvSpPr>
          <p:nvPr>
            <p:ph type="body" idx="1"/>
          </p:nvPr>
        </p:nvSpPr>
        <p:spPr>
          <a:xfrm>
            <a:off x="2540000" y="2963333"/>
            <a:ext cx="20320001" cy="9736667"/>
          </a:xfrm>
          <a:prstGeom prst="rect">
            <a:avLst/>
          </a:prstGeom>
          <a:ln w="3175">
            <a:miter lim="400000"/>
          </a:ln>
          <a:extLst>
            <a:ext uri="{C572A759-6A51-4108-AA02-DFA0A04FC94B}">
              <ma14:wrappingTextBoxFlag xmlns:ma14="http://schemas.microsoft.com/office/mac/drawingml/2011/main" val="1"/>
            </a:ext>
          </a:extLst>
        </p:spPr>
        <p:txBody>
          <a:bodyPr lIns="42333" tIns="42333" rIns="42333" bIns="42333"/>
          <a:lstStyle/>
          <a:p>
            <a:r>
              <a:t>Body Level One</a:t>
            </a:r>
          </a:p>
          <a:p>
            <a:pPr lvl="1"/>
            <a:r>
              <a:t>Body Level Two</a:t>
            </a:r>
          </a:p>
          <a:p>
            <a:pPr lvl="2"/>
            <a:r>
              <a:t>Body Level Three</a:t>
            </a:r>
          </a:p>
          <a:p>
            <a:pPr lvl="3"/>
            <a:r>
              <a:t>Body Level Four</a:t>
            </a:r>
          </a:p>
          <a:p>
            <a:pPr lvl="4"/>
            <a:r>
              <a:t>Body Level Five</a:t>
            </a:r>
          </a:p>
        </p:txBody>
      </p:sp>
      <p:sp>
        <p:nvSpPr>
          <p:cNvPr id="5" name="Shape 5"/>
          <p:cNvSpPr>
            <a:spLocks noGrp="1"/>
          </p:cNvSpPr>
          <p:nvPr>
            <p:ph type="sldNum" sz="quarter" idx="2"/>
          </p:nvPr>
        </p:nvSpPr>
        <p:spPr>
          <a:xfrm>
            <a:off x="12323703" y="11432939"/>
            <a:ext cx="5268149" cy="676159"/>
          </a:xfrm>
          <a:prstGeom prst="rect">
            <a:avLst/>
          </a:prstGeom>
          <a:ln w="3175">
            <a:miter lim="400000"/>
          </a:ln>
        </p:spPr>
        <p:txBody>
          <a:bodyPr wrap="none" lIns="42333" tIns="42333" rIns="42333" bIns="42333" anchor="ctr">
            <a:spAutoFit/>
          </a:bodyPr>
          <a:lstStyle>
            <a:lvl1pPr algn="r">
              <a:defRPr sz="1100">
                <a:solidFill>
                  <a:srgbClr val="000000"/>
                </a:solidFill>
                <a:latin typeface="+mn-lt"/>
                <a:ea typeface="+mn-ea"/>
                <a:cs typeface="+mn-cs"/>
                <a:sym typeface="Arial"/>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Lst>
  <p:transition spd="med"/>
  <p:txStyles>
    <p:titleStyle>
      <a:lvl1pPr marL="0" marR="0" indent="0" algn="l" defTabSz="846666" rtl="0" latinLnBrk="0">
        <a:lnSpc>
          <a:spcPct val="100000"/>
        </a:lnSpc>
        <a:spcBef>
          <a:spcPts val="0"/>
        </a:spcBef>
        <a:spcAft>
          <a:spcPts val="0"/>
        </a:spcAft>
        <a:buClrTx/>
        <a:buSzTx/>
        <a:buFontTx/>
        <a:buNone/>
        <a:tabLst/>
        <a:defRPr sz="1200" b="0" i="0" u="none" strike="noStrike" cap="none" spc="0" baseline="0">
          <a:ln>
            <a:noFill/>
          </a:ln>
          <a:solidFill>
            <a:srgbClr val="000000"/>
          </a:solidFill>
          <a:uFillTx/>
          <a:latin typeface="+mn-lt"/>
          <a:ea typeface="+mn-ea"/>
          <a:cs typeface="+mn-cs"/>
          <a:sym typeface="Arial"/>
        </a:defRPr>
      </a:lvl1pPr>
      <a:lvl2pPr marL="0" marR="0" indent="0" algn="l" defTabSz="846666" rtl="0" latinLnBrk="0">
        <a:lnSpc>
          <a:spcPct val="100000"/>
        </a:lnSpc>
        <a:spcBef>
          <a:spcPts val="0"/>
        </a:spcBef>
        <a:spcAft>
          <a:spcPts val="0"/>
        </a:spcAft>
        <a:buClrTx/>
        <a:buSzTx/>
        <a:buFontTx/>
        <a:buNone/>
        <a:tabLst/>
        <a:defRPr sz="1200" b="0" i="0" u="none" strike="noStrike" cap="none" spc="0" baseline="0">
          <a:ln>
            <a:noFill/>
          </a:ln>
          <a:solidFill>
            <a:srgbClr val="000000"/>
          </a:solidFill>
          <a:uFillTx/>
          <a:latin typeface="+mn-lt"/>
          <a:ea typeface="+mn-ea"/>
          <a:cs typeface="+mn-cs"/>
          <a:sym typeface="Arial"/>
        </a:defRPr>
      </a:lvl2pPr>
      <a:lvl3pPr marL="0" marR="0" indent="0" algn="l" defTabSz="846666" rtl="0" latinLnBrk="0">
        <a:lnSpc>
          <a:spcPct val="100000"/>
        </a:lnSpc>
        <a:spcBef>
          <a:spcPts val="0"/>
        </a:spcBef>
        <a:spcAft>
          <a:spcPts val="0"/>
        </a:spcAft>
        <a:buClrTx/>
        <a:buSzTx/>
        <a:buFontTx/>
        <a:buNone/>
        <a:tabLst/>
        <a:defRPr sz="1200" b="0" i="0" u="none" strike="noStrike" cap="none" spc="0" baseline="0">
          <a:ln>
            <a:noFill/>
          </a:ln>
          <a:solidFill>
            <a:srgbClr val="000000"/>
          </a:solidFill>
          <a:uFillTx/>
          <a:latin typeface="+mn-lt"/>
          <a:ea typeface="+mn-ea"/>
          <a:cs typeface="+mn-cs"/>
          <a:sym typeface="Arial"/>
        </a:defRPr>
      </a:lvl3pPr>
      <a:lvl4pPr marL="0" marR="0" indent="0" algn="l" defTabSz="846666" rtl="0" latinLnBrk="0">
        <a:lnSpc>
          <a:spcPct val="100000"/>
        </a:lnSpc>
        <a:spcBef>
          <a:spcPts val="0"/>
        </a:spcBef>
        <a:spcAft>
          <a:spcPts val="0"/>
        </a:spcAft>
        <a:buClrTx/>
        <a:buSzTx/>
        <a:buFontTx/>
        <a:buNone/>
        <a:tabLst/>
        <a:defRPr sz="1200" b="0" i="0" u="none" strike="noStrike" cap="none" spc="0" baseline="0">
          <a:ln>
            <a:noFill/>
          </a:ln>
          <a:solidFill>
            <a:srgbClr val="000000"/>
          </a:solidFill>
          <a:uFillTx/>
          <a:latin typeface="+mn-lt"/>
          <a:ea typeface="+mn-ea"/>
          <a:cs typeface="+mn-cs"/>
          <a:sym typeface="Arial"/>
        </a:defRPr>
      </a:lvl4pPr>
      <a:lvl5pPr marL="0" marR="0" indent="0" algn="l" defTabSz="846666" rtl="0" latinLnBrk="0">
        <a:lnSpc>
          <a:spcPct val="100000"/>
        </a:lnSpc>
        <a:spcBef>
          <a:spcPts val="0"/>
        </a:spcBef>
        <a:spcAft>
          <a:spcPts val="0"/>
        </a:spcAft>
        <a:buClrTx/>
        <a:buSzTx/>
        <a:buFontTx/>
        <a:buNone/>
        <a:tabLst/>
        <a:defRPr sz="1200" b="0" i="0" u="none" strike="noStrike" cap="none" spc="0" baseline="0">
          <a:ln>
            <a:noFill/>
          </a:ln>
          <a:solidFill>
            <a:srgbClr val="000000"/>
          </a:solidFill>
          <a:uFillTx/>
          <a:latin typeface="+mn-lt"/>
          <a:ea typeface="+mn-ea"/>
          <a:cs typeface="+mn-cs"/>
          <a:sym typeface="Arial"/>
        </a:defRPr>
      </a:lvl5pPr>
      <a:lvl6pPr marL="0" marR="0" indent="0" algn="l" defTabSz="846666" rtl="0" latinLnBrk="0">
        <a:lnSpc>
          <a:spcPct val="100000"/>
        </a:lnSpc>
        <a:spcBef>
          <a:spcPts val="0"/>
        </a:spcBef>
        <a:spcAft>
          <a:spcPts val="0"/>
        </a:spcAft>
        <a:buClrTx/>
        <a:buSzTx/>
        <a:buFontTx/>
        <a:buNone/>
        <a:tabLst/>
        <a:defRPr sz="1200" b="0" i="0" u="none" strike="noStrike" cap="none" spc="0" baseline="0">
          <a:ln>
            <a:noFill/>
          </a:ln>
          <a:solidFill>
            <a:srgbClr val="000000"/>
          </a:solidFill>
          <a:uFillTx/>
          <a:latin typeface="+mn-lt"/>
          <a:ea typeface="+mn-ea"/>
          <a:cs typeface="+mn-cs"/>
          <a:sym typeface="Arial"/>
        </a:defRPr>
      </a:lvl6pPr>
      <a:lvl7pPr marL="0" marR="0" indent="0" algn="l" defTabSz="846666" rtl="0" latinLnBrk="0">
        <a:lnSpc>
          <a:spcPct val="100000"/>
        </a:lnSpc>
        <a:spcBef>
          <a:spcPts val="0"/>
        </a:spcBef>
        <a:spcAft>
          <a:spcPts val="0"/>
        </a:spcAft>
        <a:buClrTx/>
        <a:buSzTx/>
        <a:buFontTx/>
        <a:buNone/>
        <a:tabLst/>
        <a:defRPr sz="1200" b="0" i="0" u="none" strike="noStrike" cap="none" spc="0" baseline="0">
          <a:ln>
            <a:noFill/>
          </a:ln>
          <a:solidFill>
            <a:srgbClr val="000000"/>
          </a:solidFill>
          <a:uFillTx/>
          <a:latin typeface="+mn-lt"/>
          <a:ea typeface="+mn-ea"/>
          <a:cs typeface="+mn-cs"/>
          <a:sym typeface="Arial"/>
        </a:defRPr>
      </a:lvl7pPr>
      <a:lvl8pPr marL="0" marR="0" indent="0" algn="l" defTabSz="846666" rtl="0" latinLnBrk="0">
        <a:lnSpc>
          <a:spcPct val="100000"/>
        </a:lnSpc>
        <a:spcBef>
          <a:spcPts val="0"/>
        </a:spcBef>
        <a:spcAft>
          <a:spcPts val="0"/>
        </a:spcAft>
        <a:buClrTx/>
        <a:buSzTx/>
        <a:buFontTx/>
        <a:buNone/>
        <a:tabLst/>
        <a:defRPr sz="1200" b="0" i="0" u="none" strike="noStrike" cap="none" spc="0" baseline="0">
          <a:ln>
            <a:noFill/>
          </a:ln>
          <a:solidFill>
            <a:srgbClr val="000000"/>
          </a:solidFill>
          <a:uFillTx/>
          <a:latin typeface="+mn-lt"/>
          <a:ea typeface="+mn-ea"/>
          <a:cs typeface="+mn-cs"/>
          <a:sym typeface="Arial"/>
        </a:defRPr>
      </a:lvl8pPr>
      <a:lvl9pPr marL="0" marR="0" indent="0" algn="l" defTabSz="846666" rtl="0" latinLnBrk="0">
        <a:lnSpc>
          <a:spcPct val="100000"/>
        </a:lnSpc>
        <a:spcBef>
          <a:spcPts val="0"/>
        </a:spcBef>
        <a:spcAft>
          <a:spcPts val="0"/>
        </a:spcAft>
        <a:buClrTx/>
        <a:buSzTx/>
        <a:buFontTx/>
        <a:buNone/>
        <a:tabLst/>
        <a:defRPr sz="1200" b="0" i="0" u="none" strike="noStrike" cap="none" spc="0" baseline="0">
          <a:ln>
            <a:noFill/>
          </a:ln>
          <a:solidFill>
            <a:srgbClr val="000000"/>
          </a:solidFill>
          <a:uFillTx/>
          <a:latin typeface="+mn-lt"/>
          <a:ea typeface="+mn-ea"/>
          <a:cs typeface="+mn-cs"/>
          <a:sym typeface="Arial"/>
        </a:defRPr>
      </a:lvl9pPr>
    </p:titleStyle>
    <p:bodyStyle>
      <a:lvl1pPr marL="0" marR="0" indent="0" algn="l" defTabSz="846666" rtl="0" latinLnBrk="0">
        <a:lnSpc>
          <a:spcPct val="100000"/>
        </a:lnSpc>
        <a:spcBef>
          <a:spcPts val="0"/>
        </a:spcBef>
        <a:spcAft>
          <a:spcPts val="0"/>
        </a:spcAft>
        <a:buClrTx/>
        <a:buSzTx/>
        <a:buFontTx/>
        <a:buNone/>
        <a:tabLst/>
        <a:defRPr sz="1200" b="0" i="0" u="none" strike="noStrike" cap="none" spc="0" baseline="0">
          <a:ln>
            <a:noFill/>
          </a:ln>
          <a:solidFill>
            <a:srgbClr val="000000"/>
          </a:solidFill>
          <a:uFillTx/>
          <a:latin typeface="+mn-lt"/>
          <a:ea typeface="+mn-ea"/>
          <a:cs typeface="+mn-cs"/>
          <a:sym typeface="Arial"/>
        </a:defRPr>
      </a:lvl1pPr>
      <a:lvl2pPr marL="0" marR="0" indent="0" algn="l" defTabSz="846666" rtl="0" latinLnBrk="0">
        <a:lnSpc>
          <a:spcPct val="100000"/>
        </a:lnSpc>
        <a:spcBef>
          <a:spcPts val="0"/>
        </a:spcBef>
        <a:spcAft>
          <a:spcPts val="0"/>
        </a:spcAft>
        <a:buClrTx/>
        <a:buSzTx/>
        <a:buFontTx/>
        <a:buNone/>
        <a:tabLst/>
        <a:defRPr sz="1200" b="0" i="0" u="none" strike="noStrike" cap="none" spc="0" baseline="0">
          <a:ln>
            <a:noFill/>
          </a:ln>
          <a:solidFill>
            <a:srgbClr val="000000"/>
          </a:solidFill>
          <a:uFillTx/>
          <a:latin typeface="+mn-lt"/>
          <a:ea typeface="+mn-ea"/>
          <a:cs typeface="+mn-cs"/>
          <a:sym typeface="Arial"/>
        </a:defRPr>
      </a:lvl2pPr>
      <a:lvl3pPr marL="0" marR="0" indent="0" algn="l" defTabSz="846666" rtl="0" latinLnBrk="0">
        <a:lnSpc>
          <a:spcPct val="100000"/>
        </a:lnSpc>
        <a:spcBef>
          <a:spcPts val="0"/>
        </a:spcBef>
        <a:spcAft>
          <a:spcPts val="0"/>
        </a:spcAft>
        <a:buClrTx/>
        <a:buSzTx/>
        <a:buFontTx/>
        <a:buNone/>
        <a:tabLst/>
        <a:defRPr sz="1200" b="0" i="0" u="none" strike="noStrike" cap="none" spc="0" baseline="0">
          <a:ln>
            <a:noFill/>
          </a:ln>
          <a:solidFill>
            <a:srgbClr val="000000"/>
          </a:solidFill>
          <a:uFillTx/>
          <a:latin typeface="+mn-lt"/>
          <a:ea typeface="+mn-ea"/>
          <a:cs typeface="+mn-cs"/>
          <a:sym typeface="Arial"/>
        </a:defRPr>
      </a:lvl3pPr>
      <a:lvl4pPr marL="0" marR="0" indent="0" algn="l" defTabSz="846666" rtl="0" latinLnBrk="0">
        <a:lnSpc>
          <a:spcPct val="100000"/>
        </a:lnSpc>
        <a:spcBef>
          <a:spcPts val="0"/>
        </a:spcBef>
        <a:spcAft>
          <a:spcPts val="0"/>
        </a:spcAft>
        <a:buClrTx/>
        <a:buSzTx/>
        <a:buFontTx/>
        <a:buNone/>
        <a:tabLst/>
        <a:defRPr sz="1200" b="0" i="0" u="none" strike="noStrike" cap="none" spc="0" baseline="0">
          <a:ln>
            <a:noFill/>
          </a:ln>
          <a:solidFill>
            <a:srgbClr val="000000"/>
          </a:solidFill>
          <a:uFillTx/>
          <a:latin typeface="+mn-lt"/>
          <a:ea typeface="+mn-ea"/>
          <a:cs typeface="+mn-cs"/>
          <a:sym typeface="Arial"/>
        </a:defRPr>
      </a:lvl4pPr>
      <a:lvl5pPr marL="0" marR="0" indent="0" algn="l" defTabSz="846666" rtl="0" latinLnBrk="0">
        <a:lnSpc>
          <a:spcPct val="100000"/>
        </a:lnSpc>
        <a:spcBef>
          <a:spcPts val="0"/>
        </a:spcBef>
        <a:spcAft>
          <a:spcPts val="0"/>
        </a:spcAft>
        <a:buClrTx/>
        <a:buSzTx/>
        <a:buFontTx/>
        <a:buNone/>
        <a:tabLst/>
        <a:defRPr sz="1200" b="0" i="0" u="none" strike="noStrike" cap="none" spc="0" baseline="0">
          <a:ln>
            <a:noFill/>
          </a:ln>
          <a:solidFill>
            <a:srgbClr val="000000"/>
          </a:solidFill>
          <a:uFillTx/>
          <a:latin typeface="+mn-lt"/>
          <a:ea typeface="+mn-ea"/>
          <a:cs typeface="+mn-cs"/>
          <a:sym typeface="Arial"/>
        </a:defRPr>
      </a:lvl5pPr>
      <a:lvl6pPr marL="0" marR="0" indent="0" algn="l" defTabSz="846666" rtl="0" latinLnBrk="0">
        <a:lnSpc>
          <a:spcPct val="100000"/>
        </a:lnSpc>
        <a:spcBef>
          <a:spcPts val="0"/>
        </a:spcBef>
        <a:spcAft>
          <a:spcPts val="0"/>
        </a:spcAft>
        <a:buClrTx/>
        <a:buSzTx/>
        <a:buFontTx/>
        <a:buNone/>
        <a:tabLst/>
        <a:defRPr sz="1200" b="0" i="0" u="none" strike="noStrike" cap="none" spc="0" baseline="0">
          <a:ln>
            <a:noFill/>
          </a:ln>
          <a:solidFill>
            <a:srgbClr val="000000"/>
          </a:solidFill>
          <a:uFillTx/>
          <a:latin typeface="+mn-lt"/>
          <a:ea typeface="+mn-ea"/>
          <a:cs typeface="+mn-cs"/>
          <a:sym typeface="Arial"/>
        </a:defRPr>
      </a:lvl6pPr>
      <a:lvl7pPr marL="0" marR="0" indent="0" algn="l" defTabSz="846666" rtl="0" latinLnBrk="0">
        <a:lnSpc>
          <a:spcPct val="100000"/>
        </a:lnSpc>
        <a:spcBef>
          <a:spcPts val="0"/>
        </a:spcBef>
        <a:spcAft>
          <a:spcPts val="0"/>
        </a:spcAft>
        <a:buClrTx/>
        <a:buSzTx/>
        <a:buFontTx/>
        <a:buNone/>
        <a:tabLst/>
        <a:defRPr sz="1200" b="0" i="0" u="none" strike="noStrike" cap="none" spc="0" baseline="0">
          <a:ln>
            <a:noFill/>
          </a:ln>
          <a:solidFill>
            <a:srgbClr val="000000"/>
          </a:solidFill>
          <a:uFillTx/>
          <a:latin typeface="+mn-lt"/>
          <a:ea typeface="+mn-ea"/>
          <a:cs typeface="+mn-cs"/>
          <a:sym typeface="Arial"/>
        </a:defRPr>
      </a:lvl7pPr>
      <a:lvl8pPr marL="0" marR="0" indent="0" algn="l" defTabSz="846666" rtl="0" latinLnBrk="0">
        <a:lnSpc>
          <a:spcPct val="100000"/>
        </a:lnSpc>
        <a:spcBef>
          <a:spcPts val="0"/>
        </a:spcBef>
        <a:spcAft>
          <a:spcPts val="0"/>
        </a:spcAft>
        <a:buClrTx/>
        <a:buSzTx/>
        <a:buFontTx/>
        <a:buNone/>
        <a:tabLst/>
        <a:defRPr sz="1200" b="0" i="0" u="none" strike="noStrike" cap="none" spc="0" baseline="0">
          <a:ln>
            <a:noFill/>
          </a:ln>
          <a:solidFill>
            <a:srgbClr val="000000"/>
          </a:solidFill>
          <a:uFillTx/>
          <a:latin typeface="+mn-lt"/>
          <a:ea typeface="+mn-ea"/>
          <a:cs typeface="+mn-cs"/>
          <a:sym typeface="Arial"/>
        </a:defRPr>
      </a:lvl8pPr>
      <a:lvl9pPr marL="0" marR="0" indent="0" algn="l" defTabSz="846666" rtl="0" latinLnBrk="0">
        <a:lnSpc>
          <a:spcPct val="100000"/>
        </a:lnSpc>
        <a:spcBef>
          <a:spcPts val="0"/>
        </a:spcBef>
        <a:spcAft>
          <a:spcPts val="0"/>
        </a:spcAft>
        <a:buClrTx/>
        <a:buSzTx/>
        <a:buFontTx/>
        <a:buNone/>
        <a:tabLst/>
        <a:defRPr sz="1200" b="0" i="0" u="none" strike="noStrike" cap="none" spc="0" baseline="0">
          <a:ln>
            <a:noFill/>
          </a:ln>
          <a:solidFill>
            <a:srgbClr val="000000"/>
          </a:solidFill>
          <a:uFillTx/>
          <a:latin typeface="+mn-lt"/>
          <a:ea typeface="+mn-ea"/>
          <a:cs typeface="+mn-cs"/>
          <a:sym typeface="Arial"/>
        </a:defRPr>
      </a:lvl9pPr>
    </p:bodyStyle>
    <p:otherStyle>
      <a:lvl1pPr marL="0" marR="0" indent="0" algn="r" defTabSz="846666"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Arial"/>
        </a:defRPr>
      </a:lvl1pPr>
      <a:lvl2pPr marL="0" marR="0" indent="0" algn="r" defTabSz="846666"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Arial"/>
        </a:defRPr>
      </a:lvl2pPr>
      <a:lvl3pPr marL="0" marR="0" indent="0" algn="r" defTabSz="846666"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Arial"/>
        </a:defRPr>
      </a:lvl3pPr>
      <a:lvl4pPr marL="0" marR="0" indent="0" algn="r" defTabSz="846666"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Arial"/>
        </a:defRPr>
      </a:lvl4pPr>
      <a:lvl5pPr marL="0" marR="0" indent="0" algn="r" defTabSz="846666"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Arial"/>
        </a:defRPr>
      </a:lvl5pPr>
      <a:lvl6pPr marL="0" marR="0" indent="0" algn="r" defTabSz="846666"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Arial"/>
        </a:defRPr>
      </a:lvl6pPr>
      <a:lvl7pPr marL="0" marR="0" indent="0" algn="r" defTabSz="846666"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Arial"/>
        </a:defRPr>
      </a:lvl7pPr>
      <a:lvl8pPr marL="0" marR="0" indent="0" algn="r" defTabSz="846666"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Arial"/>
        </a:defRPr>
      </a:lvl8pPr>
      <a:lvl9pPr marL="0" marR="0" indent="0" algn="r" defTabSz="846666"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iki.mbalib.com/wiki/%E8%B5%AB%E5%85%B9%E4%BC%AF%E6%A0%BC%E7%9A%84%E5%8F%8C%E5%9B%A0%E7%B4%A0%E6%BF%80%E5%8A%B1%E7%90%86%E8%AE%BA"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pasted-image.pdf"/>
          <p:cNvPicPr>
            <a:picLocks noChangeAspect="1"/>
          </p:cNvPicPr>
          <p:nvPr/>
        </p:nvPicPr>
        <p:blipFill>
          <a:blip r:embed="rId2">
            <a:extLst/>
          </a:blip>
          <a:stretch>
            <a:fillRect/>
          </a:stretch>
        </p:blipFill>
        <p:spPr>
          <a:xfrm>
            <a:off x="16164357" y="0"/>
            <a:ext cx="3332888" cy="12700000"/>
          </a:xfrm>
          <a:prstGeom prst="rect">
            <a:avLst/>
          </a:prstGeom>
          <a:ln w="12700">
            <a:miter lim="400000"/>
          </a:ln>
        </p:spPr>
      </p:pic>
      <p:pic>
        <p:nvPicPr>
          <p:cNvPr id="75" name="pasted-image.pdf"/>
          <p:cNvPicPr>
            <a:picLocks noChangeAspect="1"/>
          </p:cNvPicPr>
          <p:nvPr/>
        </p:nvPicPr>
        <p:blipFill>
          <a:blip r:embed="rId3">
            <a:extLst/>
          </a:blip>
          <a:stretch>
            <a:fillRect/>
          </a:stretch>
        </p:blipFill>
        <p:spPr>
          <a:xfrm>
            <a:off x="2127268" y="1517669"/>
            <a:ext cx="1358971" cy="666863"/>
          </a:xfrm>
          <a:prstGeom prst="rect">
            <a:avLst/>
          </a:prstGeom>
          <a:ln w="12700">
            <a:miter lim="400000"/>
          </a:ln>
        </p:spPr>
      </p:pic>
      <p:sp>
        <p:nvSpPr>
          <p:cNvPr id="76" name="Shape 76"/>
          <p:cNvSpPr>
            <a:spLocks noGrp="1"/>
          </p:cNvSpPr>
          <p:nvPr>
            <p:ph type="subTitle" sz="quarter" idx="1"/>
          </p:nvPr>
        </p:nvSpPr>
        <p:spPr>
          <a:xfrm>
            <a:off x="2030787" y="9610535"/>
            <a:ext cx="9676112" cy="1225240"/>
          </a:xfrm>
          <a:prstGeom prst="rect">
            <a:avLst/>
          </a:prstGeom>
        </p:spPr>
        <p:txBody>
          <a:bodyPr/>
          <a:lstStyle/>
          <a:p>
            <a:r>
              <a:rPr lang="zh-CN" altLang="en-US" sz="3600" dirty="0" smtClean="0">
                <a:latin typeface="Hiragino Sans GB W3" charset="-122"/>
                <a:ea typeface="Hiragino Sans GB W3" charset="-122"/>
                <a:cs typeface="Hiragino Sans GB W3" charset="-122"/>
              </a:rPr>
              <a:t>优享</a:t>
            </a:r>
            <a:r>
              <a:rPr lang="en-US" altLang="zh-CN" sz="3600" dirty="0" smtClean="0">
                <a:latin typeface="Hiragino Sans GB W3" charset="-122"/>
                <a:ea typeface="Hiragino Sans GB W3" charset="-122"/>
                <a:cs typeface="Hiragino Sans GB W3" charset="-122"/>
              </a:rPr>
              <a:t>OI</a:t>
            </a:r>
            <a:r>
              <a:rPr lang="zh-CN" altLang="en-US" sz="3600" dirty="0" smtClean="0">
                <a:latin typeface="Hiragino Sans GB W3" charset="-122"/>
                <a:ea typeface="Hiragino Sans GB W3" charset="-122"/>
                <a:cs typeface="Hiragino Sans GB W3" charset="-122"/>
              </a:rPr>
              <a:t>团队</a:t>
            </a:r>
            <a:r>
              <a:rPr lang="en-US" altLang="zh-CN" sz="3600" dirty="0" smtClean="0">
                <a:latin typeface="Hiragino Sans GB W3" charset="-122"/>
                <a:ea typeface="Hiragino Sans GB W3" charset="-122"/>
                <a:cs typeface="Hiragino Sans GB W3" charset="-122"/>
              </a:rPr>
              <a:t>-</a:t>
            </a:r>
            <a:r>
              <a:rPr lang="zh-CN" altLang="en-US" sz="3600" dirty="0" smtClean="0">
                <a:latin typeface="Hiragino Sans GB W3" charset="-122"/>
                <a:ea typeface="Hiragino Sans GB W3" charset="-122"/>
                <a:cs typeface="Hiragino Sans GB W3" charset="-122"/>
              </a:rPr>
              <a:t>战略决策支持</a:t>
            </a:r>
            <a:endParaRPr sz="3600" dirty="0">
              <a:latin typeface="Hiragino Sans GB W3" charset="-122"/>
              <a:ea typeface="Hiragino Sans GB W3" charset="-122"/>
              <a:cs typeface="Hiragino Sans GB W3" charset="-122"/>
            </a:endParaRPr>
          </a:p>
        </p:txBody>
      </p:sp>
      <p:sp>
        <p:nvSpPr>
          <p:cNvPr id="77" name="Shape 77"/>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a:t>
            </a:fld>
            <a:endParaRPr/>
          </a:p>
        </p:txBody>
      </p:sp>
      <p:sp>
        <p:nvSpPr>
          <p:cNvPr id="78" name="Shape 78"/>
          <p:cNvSpPr>
            <a:spLocks noGrp="1"/>
          </p:cNvSpPr>
          <p:nvPr>
            <p:ph type="ctrTitle"/>
          </p:nvPr>
        </p:nvSpPr>
        <p:spPr>
          <a:xfrm>
            <a:off x="2056667" y="7086168"/>
            <a:ext cx="13002358" cy="2430556"/>
          </a:xfrm>
          <a:prstGeom prst="rect">
            <a:avLst/>
          </a:prstGeom>
        </p:spPr>
        <p:txBody>
          <a:bodyPr/>
          <a:lstStyle/>
          <a:p>
            <a:r>
              <a:rPr lang="en-US" altLang="zh-CN" dirty="0" smtClean="0">
                <a:latin typeface="Hiragino Sans GB W3" charset="-122"/>
                <a:ea typeface="Hiragino Sans GB W3" charset="-122"/>
                <a:cs typeface="Hiragino Sans GB W3" charset="-122"/>
              </a:rPr>
              <a:t>NPS</a:t>
            </a:r>
            <a:r>
              <a:rPr lang="zh-CN" altLang="en-US" dirty="0" smtClean="0">
                <a:latin typeface="Hiragino Sans GB W3" charset="-122"/>
                <a:ea typeface="Hiragino Sans GB W3" charset="-122"/>
                <a:cs typeface="Hiragino Sans GB W3" charset="-122"/>
              </a:rPr>
              <a:t>数据科学研究发现分享</a:t>
            </a:r>
            <a:endParaRPr dirty="0">
              <a:latin typeface="Hiragino Sans GB W3" charset="-122"/>
              <a:ea typeface="Hiragino Sans GB W3" charset="-122"/>
              <a:cs typeface="Hiragino Sans GB W3" charset="-122"/>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p:nvPr/>
        </p:nvSpPr>
        <p:spPr>
          <a:xfrm>
            <a:off x="17170300" y="730022"/>
            <a:ext cx="8939298" cy="824157"/>
          </a:xfrm>
          <a:prstGeom prst="rect">
            <a:avLst/>
          </a:prstGeom>
          <a:ln w="3175">
            <a:miter lim="400000"/>
          </a:ln>
          <a:extLst>
            <a:ext uri="{C572A759-6A51-4108-AA02-DFA0A04FC94B}">
              <ma14:wrappingTextBoxFlag xmlns:ma14="http://schemas.microsoft.com/office/mac/drawingml/2011/main" val="1"/>
            </a:ext>
          </a:extLst>
        </p:spPr>
        <p:txBody>
          <a:bodyPr lIns="42333" tIns="42333" rIns="42333" bIns="42333">
            <a:spAutoFit/>
          </a:bodyPr>
          <a:lstStyle/>
          <a:p>
            <a:pPr algn="l">
              <a:defRPr sz="5000">
                <a:solidFill>
                  <a:srgbClr val="000000"/>
                </a:solidFill>
                <a:latin typeface="DINPro-Bold"/>
                <a:ea typeface="DINPro-Bold"/>
                <a:cs typeface="DINPro-Bold"/>
                <a:sym typeface="DINPro-Bold"/>
              </a:defRPr>
            </a:pPr>
            <a:r>
              <a:rPr lang="zh-CN" altLang="en-US" sz="4800" dirty="0" smtClean="0">
                <a:latin typeface="Hiragino Sans GB W3" charset="-122"/>
                <a:ea typeface="Hiragino Sans GB W3" charset="-122"/>
                <a:cs typeface="Hiragino Sans GB W3" charset="-122"/>
                <a:sym typeface="DINPro-Regular"/>
              </a:rPr>
              <a:t>全国宏观结论（</a:t>
            </a:r>
            <a:r>
              <a:rPr lang="en-US" altLang="zh-CN" sz="4800" dirty="0">
                <a:latin typeface="Hiragino Sans GB W3" charset="-122"/>
                <a:ea typeface="Hiragino Sans GB W3" charset="-122"/>
                <a:cs typeface="Hiragino Sans GB W3" charset="-122"/>
                <a:sym typeface="DINPro-Regular"/>
              </a:rPr>
              <a:t>2</a:t>
            </a:r>
            <a:r>
              <a:rPr lang="zh-CN" altLang="en-US" sz="4800" dirty="0" smtClean="0">
                <a:latin typeface="Hiragino Sans GB W3" charset="-122"/>
                <a:ea typeface="Hiragino Sans GB W3" charset="-122"/>
                <a:cs typeface="Hiragino Sans GB W3" charset="-122"/>
                <a:sym typeface="DINPro-Regular"/>
              </a:rPr>
              <a:t>）</a:t>
            </a:r>
            <a:endParaRPr sz="4800" dirty="0">
              <a:latin typeface="Hiragino Sans GB W3" charset="-122"/>
              <a:ea typeface="Hiragino Sans GB W3" charset="-122"/>
              <a:cs typeface="Hiragino Sans GB W3" charset="-122"/>
              <a:sym typeface="DINPro-Regular"/>
            </a:endParaRPr>
          </a:p>
        </p:txBody>
      </p:sp>
      <p:sp>
        <p:nvSpPr>
          <p:cNvPr id="42" name="Shape 89"/>
          <p:cNvSpPr/>
          <p:nvPr/>
        </p:nvSpPr>
        <p:spPr>
          <a:xfrm>
            <a:off x="623957" y="1732471"/>
            <a:ext cx="23469601" cy="1562820"/>
          </a:xfrm>
          <a:prstGeom prst="rect">
            <a:avLst/>
          </a:prstGeom>
          <a:ln w="3175">
            <a:miter lim="400000"/>
          </a:ln>
          <a:extLst>
            <a:ext uri="{C572A759-6A51-4108-AA02-DFA0A04FC94B}">
              <ma14:wrappingTextBoxFlag xmlns:ma14="http://schemas.microsoft.com/office/mac/drawingml/2011/main" val="1"/>
            </a:ext>
          </a:extLst>
        </p:spPr>
        <p:txBody>
          <a:bodyPr wrap="square" lIns="42333" tIns="42333" rIns="42333" bIns="42333">
            <a:spAutoFit/>
          </a:bodyPr>
          <a:lstStyle/>
          <a:p>
            <a:pPr algn="l">
              <a:defRPr sz="5000">
                <a:solidFill>
                  <a:srgbClr val="000000"/>
                </a:solidFill>
                <a:latin typeface="DINPro-Bold"/>
                <a:ea typeface="DINPro-Bold"/>
                <a:cs typeface="DINPro-Bold"/>
                <a:sym typeface="DINPro-Bold"/>
              </a:defRPr>
            </a:pPr>
            <a:r>
              <a:rPr lang="zh-CN" altLang="en-US" sz="3200" b="1" dirty="0" smtClean="0">
                <a:latin typeface="Hiragino Sans GB W3" charset="-122"/>
                <a:ea typeface="Hiragino Sans GB W3" charset="-122"/>
                <a:cs typeface="Hiragino Sans GB W3" charset="-122"/>
                <a:sym typeface="DINPro-Bold"/>
              </a:rPr>
              <a:t>核心发现：在各城市中，各指标彼此的关联性强，指标的交互效应对乘客</a:t>
            </a:r>
            <a:r>
              <a:rPr lang="en-US" altLang="zh-CN" sz="3200" b="1" dirty="0" smtClean="0">
                <a:latin typeface="Hiragino Sans GB W3" charset="-122"/>
                <a:ea typeface="Hiragino Sans GB W3" charset="-122"/>
                <a:cs typeface="Hiragino Sans GB W3" charset="-122"/>
                <a:sym typeface="DINPro-Bold"/>
              </a:rPr>
              <a:t>NPS</a:t>
            </a:r>
            <a:r>
              <a:rPr lang="zh-CN" altLang="en-US" sz="3200" b="1" dirty="0" smtClean="0">
                <a:latin typeface="Hiragino Sans GB W3" charset="-122"/>
                <a:ea typeface="Hiragino Sans GB W3" charset="-122"/>
                <a:cs typeface="Hiragino Sans GB W3" charset="-122"/>
                <a:sym typeface="DINPro-Bold"/>
              </a:rPr>
              <a:t>的影响明显。在本分析中，应答率水平不同时，各运营指标与</a:t>
            </a:r>
            <a:r>
              <a:rPr lang="en-US" altLang="zh-CN" sz="3200" b="1" dirty="0" smtClean="0">
                <a:latin typeface="Hiragino Sans GB W3" charset="-122"/>
                <a:ea typeface="Hiragino Sans GB W3" charset="-122"/>
                <a:cs typeface="Hiragino Sans GB W3" charset="-122"/>
                <a:sym typeface="DINPro-Bold"/>
              </a:rPr>
              <a:t>NPS</a:t>
            </a:r>
            <a:r>
              <a:rPr lang="zh-CN" altLang="en-US" sz="3200" b="1" dirty="0" smtClean="0">
                <a:latin typeface="Hiragino Sans GB W3" charset="-122"/>
                <a:ea typeface="Hiragino Sans GB W3" charset="-122"/>
                <a:cs typeface="Hiragino Sans GB W3" charset="-122"/>
                <a:sym typeface="DINPro-Bold"/>
              </a:rPr>
              <a:t>的相关性有明显不同。</a:t>
            </a:r>
            <a:endParaRPr lang="en-US" altLang="zh-CN" sz="3200" b="1" dirty="0" smtClean="0">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endParaRPr lang="en-US" altLang="zh-CN" sz="3200" dirty="0" smtClean="0">
              <a:latin typeface="Hiragino Sans GB W3" charset="-122"/>
              <a:ea typeface="Hiragino Sans GB W3" charset="-122"/>
              <a:cs typeface="Hiragino Sans GB W3" charset="-122"/>
              <a:sym typeface="DINPro-Bold"/>
            </a:endParaRPr>
          </a:p>
        </p:txBody>
      </p:sp>
      <p:sp>
        <p:nvSpPr>
          <p:cNvPr id="6" name="Shape 89"/>
          <p:cNvSpPr/>
          <p:nvPr/>
        </p:nvSpPr>
        <p:spPr>
          <a:xfrm>
            <a:off x="623957" y="3295291"/>
            <a:ext cx="23469601" cy="2547705"/>
          </a:xfrm>
          <a:prstGeom prst="rect">
            <a:avLst/>
          </a:prstGeom>
          <a:ln w="3175">
            <a:miter lim="400000"/>
          </a:ln>
          <a:extLst>
            <a:ext uri="{C572A759-6A51-4108-AA02-DFA0A04FC94B}">
              <ma14:wrappingTextBoxFlag xmlns:ma14="http://schemas.microsoft.com/office/mac/drawingml/2011/main" val="1"/>
            </a:ext>
          </a:extLst>
        </p:spPr>
        <p:txBody>
          <a:bodyPr wrap="square" lIns="42333" tIns="42333" rIns="42333" bIns="42333">
            <a:spAutoFit/>
          </a:bodyPr>
          <a:lstStyle/>
          <a:p>
            <a:pPr algn="l">
              <a:defRPr sz="5000">
                <a:solidFill>
                  <a:srgbClr val="000000"/>
                </a:solidFill>
                <a:latin typeface="DINPro-Bold"/>
                <a:ea typeface="DINPro-Bold"/>
                <a:cs typeface="DINPro-Bold"/>
                <a:sym typeface="DINPro-Bold"/>
              </a:defRPr>
            </a:pPr>
            <a:r>
              <a:rPr lang="zh-CN" altLang="en-US" sz="3200" dirty="0" smtClean="0">
                <a:latin typeface="Hiragino Sans GB W3" charset="-122"/>
                <a:ea typeface="Hiragino Sans GB W3" charset="-122"/>
                <a:cs typeface="Hiragino Sans GB W3" charset="-122"/>
                <a:sym typeface="DINPro-Bold"/>
              </a:rPr>
              <a:t>下图左侧为不区分应答率时，郑州</a:t>
            </a:r>
            <a:r>
              <a:rPr lang="en-US" altLang="zh-CN" sz="3200" dirty="0" smtClean="0">
                <a:latin typeface="Hiragino Sans GB W3" charset="-122"/>
                <a:ea typeface="Hiragino Sans GB W3" charset="-122"/>
                <a:cs typeface="Hiragino Sans GB W3" charset="-122"/>
                <a:sym typeface="DINPro-Bold"/>
              </a:rPr>
              <a:t>NPS</a:t>
            </a:r>
            <a:r>
              <a:rPr lang="zh-CN" altLang="en-US" sz="3200" dirty="0" smtClean="0">
                <a:latin typeface="Hiragino Sans GB W3" charset="-122"/>
                <a:ea typeface="Hiragino Sans GB W3" charset="-122"/>
                <a:cs typeface="Hiragino Sans GB W3" charset="-122"/>
                <a:sym typeface="DINPro-Bold"/>
              </a:rPr>
              <a:t>与实付每公里的散点图，绘制拟合曲线可以发现，二者的相关性存在显著拐点，也就是说，不存在一个在连续的</a:t>
            </a:r>
            <a:r>
              <a:rPr lang="en-US" altLang="zh-CN" sz="3200" dirty="0" smtClean="0">
                <a:latin typeface="Hiragino Sans GB W3" charset="-122"/>
                <a:ea typeface="Hiragino Sans GB W3" charset="-122"/>
                <a:cs typeface="Hiragino Sans GB W3" charset="-122"/>
                <a:sym typeface="DINPro-Bold"/>
              </a:rPr>
              <a:t>NPS</a:t>
            </a:r>
            <a:r>
              <a:rPr lang="zh-CN" altLang="en-US" sz="3200" dirty="0" smtClean="0">
                <a:latin typeface="Hiragino Sans GB W3" charset="-122"/>
                <a:ea typeface="Hiragino Sans GB W3" charset="-122"/>
                <a:cs typeface="Hiragino Sans GB W3" charset="-122"/>
                <a:sym typeface="DINPro-Bold"/>
              </a:rPr>
              <a:t>与实付每公里之间关系。</a:t>
            </a:r>
            <a:endParaRPr lang="en-US" altLang="zh-CN" sz="3200" dirty="0" smtClean="0">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r>
              <a:rPr lang="zh-CN" altLang="en-US" sz="3200" dirty="0" smtClean="0">
                <a:latin typeface="Hiragino Sans GB W3" charset="-122"/>
                <a:ea typeface="Hiragino Sans GB W3" charset="-122"/>
                <a:cs typeface="Hiragino Sans GB W3" charset="-122"/>
                <a:sym typeface="DINPro-Bold"/>
              </a:rPr>
              <a:t>以</a:t>
            </a:r>
            <a:r>
              <a:rPr lang="en-US" altLang="zh-CN" sz="3200" dirty="0" smtClean="0">
                <a:latin typeface="Hiragino Sans GB W3" charset="-122"/>
                <a:ea typeface="Hiragino Sans GB W3" charset="-122"/>
                <a:cs typeface="Hiragino Sans GB W3" charset="-122"/>
                <a:sym typeface="DINPro-Bold"/>
              </a:rPr>
              <a:t>90%</a:t>
            </a:r>
            <a:r>
              <a:rPr lang="zh-CN" altLang="en-US" sz="3200" dirty="0" smtClean="0">
                <a:latin typeface="Hiragino Sans GB W3" charset="-122"/>
                <a:ea typeface="Hiragino Sans GB W3" charset="-122"/>
                <a:cs typeface="Hiragino Sans GB W3" charset="-122"/>
                <a:sym typeface="DINPro-Bold"/>
              </a:rPr>
              <a:t>应答率为分界点，对源数据进行剥离，分为“应答率高于</a:t>
            </a:r>
            <a:r>
              <a:rPr lang="en-US" altLang="zh-CN" sz="3200" dirty="0" smtClean="0">
                <a:latin typeface="Hiragino Sans GB W3" charset="-122"/>
                <a:ea typeface="Hiragino Sans GB W3" charset="-122"/>
                <a:cs typeface="Hiragino Sans GB W3" charset="-122"/>
                <a:sym typeface="DINPro-Bold"/>
              </a:rPr>
              <a:t>90%</a:t>
            </a:r>
            <a:r>
              <a:rPr lang="zh-CN" altLang="en-US" sz="3200" dirty="0" smtClean="0">
                <a:latin typeface="Hiragino Sans GB W3" charset="-122"/>
                <a:ea typeface="Hiragino Sans GB W3" charset="-122"/>
                <a:cs typeface="Hiragino Sans GB W3" charset="-122"/>
                <a:sym typeface="DINPro-Bold"/>
              </a:rPr>
              <a:t>”的点和“应答率低于</a:t>
            </a:r>
            <a:r>
              <a:rPr lang="en-US" altLang="zh-CN" sz="3200" dirty="0" smtClean="0">
                <a:latin typeface="Hiragino Sans GB W3" charset="-122"/>
                <a:ea typeface="Hiragino Sans GB W3" charset="-122"/>
                <a:cs typeface="Hiragino Sans GB W3" charset="-122"/>
                <a:sym typeface="DINPro-Bold"/>
              </a:rPr>
              <a:t>90%”</a:t>
            </a:r>
            <a:r>
              <a:rPr lang="zh-CN" altLang="en-US" sz="3200" dirty="0" smtClean="0">
                <a:latin typeface="Hiragino Sans GB W3" charset="-122"/>
                <a:ea typeface="Hiragino Sans GB W3" charset="-122"/>
                <a:cs typeface="Hiragino Sans GB W3" charset="-122"/>
                <a:sym typeface="DINPro-Bold"/>
              </a:rPr>
              <a:t>的点，再次绘制拟合曲线，可以得到两条斜率相近，但截距显著不同的曲线，说明了应答率作为一个协变量对</a:t>
            </a:r>
            <a:r>
              <a:rPr lang="en-US" altLang="zh-CN" sz="3200" dirty="0" smtClean="0">
                <a:latin typeface="Hiragino Sans GB W3" charset="-122"/>
                <a:ea typeface="Hiragino Sans GB W3" charset="-122"/>
                <a:cs typeface="Hiragino Sans GB W3" charset="-122"/>
                <a:sym typeface="DINPro-Bold"/>
              </a:rPr>
              <a:t>NPS</a:t>
            </a:r>
            <a:r>
              <a:rPr lang="zh-CN" altLang="en-US" sz="3200" dirty="0" smtClean="0">
                <a:latin typeface="Hiragino Sans GB W3" charset="-122"/>
                <a:ea typeface="Hiragino Sans GB W3" charset="-122"/>
                <a:cs typeface="Hiragino Sans GB W3" charset="-122"/>
                <a:sym typeface="DINPro-Bold"/>
              </a:rPr>
              <a:t>的影响效应。</a:t>
            </a:r>
            <a:endParaRPr lang="en-US" altLang="zh-CN" sz="3200" dirty="0" smtClean="0">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r>
              <a:rPr lang="zh-CN" altLang="en-US" sz="3200" b="1" dirty="0">
                <a:solidFill>
                  <a:srgbClr val="000000"/>
                </a:solidFill>
                <a:latin typeface="Hiragino Sans GB W3" charset="-122"/>
                <a:ea typeface="Hiragino Sans GB W3" charset="-122"/>
                <a:cs typeface="Hiragino Sans GB W3" charset="-122"/>
                <a:sym typeface="DINPro-Bold"/>
              </a:rPr>
              <a:t>基于此</a:t>
            </a:r>
            <a:r>
              <a:rPr lang="zh-CN" altLang="en-US" sz="3200" b="1" dirty="0" smtClean="0">
                <a:solidFill>
                  <a:srgbClr val="000000"/>
                </a:solidFill>
                <a:latin typeface="Hiragino Sans GB W3" charset="-122"/>
                <a:ea typeface="Hiragino Sans GB W3" charset="-122"/>
                <a:cs typeface="Hiragino Sans GB W3" charset="-122"/>
                <a:sym typeface="DINPro-Bold"/>
              </a:rPr>
              <a:t>，在各城市分析运营指标与</a:t>
            </a:r>
            <a:r>
              <a:rPr lang="en-US" altLang="zh-CN" sz="3200" b="1" dirty="0" smtClean="0">
                <a:solidFill>
                  <a:srgbClr val="000000"/>
                </a:solidFill>
                <a:latin typeface="Hiragino Sans GB W3" charset="-122"/>
                <a:ea typeface="Hiragino Sans GB W3" charset="-122"/>
                <a:cs typeface="Hiragino Sans GB W3" charset="-122"/>
                <a:sym typeface="DINPro-Bold"/>
              </a:rPr>
              <a:t>NPS</a:t>
            </a:r>
            <a:r>
              <a:rPr lang="zh-CN" altLang="en-US" sz="3200" b="1" dirty="0" smtClean="0">
                <a:solidFill>
                  <a:srgbClr val="000000"/>
                </a:solidFill>
                <a:latin typeface="Hiragino Sans GB W3" charset="-122"/>
                <a:ea typeface="Hiragino Sans GB W3" charset="-122"/>
                <a:cs typeface="Hiragino Sans GB W3" charset="-122"/>
                <a:sym typeface="DINPro-Bold"/>
              </a:rPr>
              <a:t>的相关性时，会区分应答率高的时段和应答率低的时段开展分析。</a:t>
            </a:r>
            <a:endParaRPr lang="en-US" altLang="zh-CN" sz="3200" dirty="0" smtClean="0">
              <a:latin typeface="Hiragino Sans GB W3" charset="-122"/>
              <a:ea typeface="Hiragino Sans GB W3" charset="-122"/>
              <a:cs typeface="Hiragino Sans GB W3" charset="-122"/>
              <a:sym typeface="DINPro-Bold"/>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957" y="6208713"/>
            <a:ext cx="10577443" cy="6289524"/>
          </a:xfrm>
          <a:prstGeom prst="rect">
            <a:avLst/>
          </a:prstGeom>
        </p:spPr>
      </p:pic>
      <p:sp>
        <p:nvSpPr>
          <p:cNvPr id="5" name="椭圆 4"/>
          <p:cNvSpPr/>
          <p:nvPr/>
        </p:nvSpPr>
        <p:spPr>
          <a:xfrm>
            <a:off x="2590800" y="6375674"/>
            <a:ext cx="5435600" cy="2032000"/>
          </a:xfrm>
          <a:prstGeom prst="ellipse">
            <a:avLst/>
          </a:prstGeom>
          <a:noFill/>
          <a:ln w="12700" cap="flat">
            <a:solidFill>
              <a:srgbClr val="FF0000"/>
            </a:solidFill>
            <a:prstDash val="solid"/>
            <a:round/>
          </a:ln>
          <a:effectLst>
            <a:outerShdw blurRad="25400" dist="127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marL="0" marR="0" indent="0" algn="l" defTabSz="846666"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FFFFFF"/>
              </a:solidFill>
              <a:effectLst/>
              <a:uFillTx/>
              <a:latin typeface="+mn-lt"/>
              <a:ea typeface="+mn-ea"/>
              <a:cs typeface="+mn-cs"/>
              <a:sym typeface="Arial"/>
            </a:endParaRPr>
          </a:p>
        </p:txBody>
      </p:sp>
      <p:sp>
        <p:nvSpPr>
          <p:cNvPr id="9" name="椭圆 8"/>
          <p:cNvSpPr/>
          <p:nvPr/>
        </p:nvSpPr>
        <p:spPr>
          <a:xfrm>
            <a:off x="3711980" y="8373824"/>
            <a:ext cx="4572000" cy="2032000"/>
          </a:xfrm>
          <a:prstGeom prst="ellipse">
            <a:avLst/>
          </a:prstGeom>
          <a:noFill/>
          <a:ln w="12700" cap="flat">
            <a:solidFill>
              <a:srgbClr val="FF0000"/>
            </a:solidFill>
            <a:prstDash val="solid"/>
            <a:round/>
          </a:ln>
          <a:effectLst>
            <a:outerShdw blurRad="25400" dist="127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marL="0" marR="0" indent="0" algn="l" defTabSz="846666"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FFFFFF"/>
              </a:solidFill>
              <a:effectLst/>
              <a:uFillTx/>
              <a:latin typeface="+mn-lt"/>
              <a:ea typeface="+mn-ea"/>
              <a:cs typeface="+mn-cs"/>
              <a:sym typeface="Arial"/>
            </a:endParaRPr>
          </a:p>
        </p:txBody>
      </p:sp>
      <p:sp>
        <p:nvSpPr>
          <p:cNvPr id="10" name="Shape 89"/>
          <p:cNvSpPr/>
          <p:nvPr/>
        </p:nvSpPr>
        <p:spPr>
          <a:xfrm>
            <a:off x="1803401" y="10386811"/>
            <a:ext cx="6222999" cy="1070378"/>
          </a:xfrm>
          <a:prstGeom prst="rect">
            <a:avLst/>
          </a:prstGeom>
          <a:ln w="3175">
            <a:miter lim="400000"/>
          </a:ln>
          <a:extLst>
            <a:ext uri="{C572A759-6A51-4108-AA02-DFA0A04FC94B}">
              <ma14:wrappingTextBoxFlag xmlns:ma14="http://schemas.microsoft.com/office/mac/drawingml/2011/main" val="1"/>
            </a:ext>
          </a:extLst>
        </p:spPr>
        <p:txBody>
          <a:bodyPr wrap="square" lIns="42333" tIns="42333" rIns="42333" bIns="42333">
            <a:spAutoFit/>
          </a:bodyPr>
          <a:lstStyle/>
          <a:p>
            <a:pPr algn="l">
              <a:defRPr sz="5000">
                <a:solidFill>
                  <a:srgbClr val="000000"/>
                </a:solidFill>
                <a:latin typeface="DINPro-Bold"/>
                <a:ea typeface="DINPro-Bold"/>
                <a:cs typeface="DINPro-Bold"/>
                <a:sym typeface="DINPro-Bold"/>
              </a:defRPr>
            </a:pPr>
            <a:r>
              <a:rPr lang="zh-CN" altLang="en-US" sz="3200" b="1" dirty="0" smtClean="0">
                <a:latin typeface="Hiragino Sans GB W3" charset="-122"/>
                <a:ea typeface="Hiragino Sans GB W3" charset="-122"/>
                <a:cs typeface="Hiragino Sans GB W3" charset="-122"/>
                <a:sym typeface="DINPro-Bold"/>
              </a:rPr>
              <a:t>可以观察到，</a:t>
            </a:r>
            <a:r>
              <a:rPr lang="en-US" altLang="zh-CN" sz="3200" b="1" dirty="0" smtClean="0">
                <a:latin typeface="Hiragino Sans GB W3" charset="-122"/>
                <a:ea typeface="Hiragino Sans GB W3" charset="-122"/>
                <a:cs typeface="Hiragino Sans GB W3" charset="-122"/>
                <a:sym typeface="DINPro-Bold"/>
              </a:rPr>
              <a:t>NPS</a:t>
            </a:r>
            <a:r>
              <a:rPr lang="zh-CN" altLang="en-US" sz="3200" b="1" dirty="0" smtClean="0">
                <a:latin typeface="Hiragino Sans GB W3" charset="-122"/>
                <a:ea typeface="Hiragino Sans GB W3" charset="-122"/>
                <a:cs typeface="Hiragino Sans GB W3" charset="-122"/>
                <a:sym typeface="DINPro-Bold"/>
              </a:rPr>
              <a:t>与实付每公里的关系在图中发生了明显的分界</a:t>
            </a:r>
            <a:endParaRPr lang="en-US" altLang="zh-CN" sz="3200" dirty="0" smtClean="0">
              <a:latin typeface="Hiragino Sans GB W3" charset="-122"/>
              <a:ea typeface="Hiragino Sans GB W3" charset="-122"/>
              <a:cs typeface="Hiragino Sans GB W3" charset="-122"/>
              <a:sym typeface="DINPro-Bold"/>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86882" y="6117822"/>
            <a:ext cx="11047671" cy="6552785"/>
          </a:xfrm>
          <a:prstGeom prst="rect">
            <a:avLst/>
          </a:prstGeom>
        </p:spPr>
      </p:pic>
      <p:sp>
        <p:nvSpPr>
          <p:cNvPr id="12" name="Shape 89"/>
          <p:cNvSpPr/>
          <p:nvPr/>
        </p:nvSpPr>
        <p:spPr>
          <a:xfrm>
            <a:off x="18629199" y="6842119"/>
            <a:ext cx="3111499" cy="2547705"/>
          </a:xfrm>
          <a:prstGeom prst="rect">
            <a:avLst/>
          </a:prstGeom>
          <a:ln w="3175">
            <a:miter lim="400000"/>
          </a:ln>
          <a:extLst>
            <a:ext uri="{C572A759-6A51-4108-AA02-DFA0A04FC94B}">
              <ma14:wrappingTextBoxFlag xmlns:ma14="http://schemas.microsoft.com/office/mac/drawingml/2011/main" val="1"/>
            </a:ext>
          </a:extLst>
        </p:spPr>
        <p:txBody>
          <a:bodyPr wrap="square" lIns="42333" tIns="42333" rIns="42333" bIns="42333">
            <a:spAutoFit/>
          </a:bodyPr>
          <a:lstStyle/>
          <a:p>
            <a:pPr algn="l">
              <a:defRPr sz="5000">
                <a:solidFill>
                  <a:srgbClr val="000000"/>
                </a:solidFill>
                <a:latin typeface="DINPro-Bold"/>
                <a:ea typeface="DINPro-Bold"/>
                <a:cs typeface="DINPro-Bold"/>
                <a:sym typeface="DINPro-Bold"/>
              </a:defRPr>
            </a:pPr>
            <a:r>
              <a:rPr lang="zh-CN" altLang="en-US" sz="3200" b="1" dirty="0" smtClean="0">
                <a:latin typeface="Hiragino Sans GB W3" charset="-122"/>
                <a:ea typeface="Hiragino Sans GB W3" charset="-122"/>
                <a:cs typeface="Hiragino Sans GB W3" charset="-122"/>
                <a:sym typeface="DINPro-Bold"/>
              </a:rPr>
              <a:t>按照应答率高低进行数据剥离后，拟合曲线的</a:t>
            </a:r>
            <a:r>
              <a:rPr lang="zh-CN" altLang="en-US" sz="3200" b="1" smtClean="0">
                <a:latin typeface="Hiragino Sans GB W3" charset="-122"/>
                <a:ea typeface="Hiragino Sans GB W3" charset="-122"/>
                <a:cs typeface="Hiragino Sans GB W3" charset="-122"/>
                <a:sym typeface="DINPro-Bold"/>
              </a:rPr>
              <a:t>拟合效果明显提升</a:t>
            </a:r>
            <a:endParaRPr lang="en-US" altLang="zh-CN" sz="3200" dirty="0" smtClean="0">
              <a:latin typeface="Hiragino Sans GB W3" charset="-122"/>
              <a:ea typeface="Hiragino Sans GB W3" charset="-122"/>
              <a:cs typeface="Hiragino Sans GB W3" charset="-122"/>
              <a:sym typeface="DINPro-Bold"/>
            </a:endParaRPr>
          </a:p>
        </p:txBody>
      </p:sp>
    </p:spTree>
    <p:extLst>
      <p:ext uri="{BB962C8B-B14F-4D97-AF65-F5344CB8AC3E}">
        <p14:creationId xmlns:p14="http://schemas.microsoft.com/office/powerpoint/2010/main" val="74594945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p:nvPr/>
        </p:nvSpPr>
        <p:spPr>
          <a:xfrm>
            <a:off x="17147207" y="730022"/>
            <a:ext cx="8939298" cy="824157"/>
          </a:xfrm>
          <a:prstGeom prst="rect">
            <a:avLst/>
          </a:prstGeom>
          <a:ln w="3175">
            <a:miter lim="400000"/>
          </a:ln>
          <a:extLst>
            <a:ext uri="{C572A759-6A51-4108-AA02-DFA0A04FC94B}">
              <ma14:wrappingTextBoxFlag xmlns:ma14="http://schemas.microsoft.com/office/mac/drawingml/2011/main" val="1"/>
            </a:ext>
          </a:extLst>
        </p:spPr>
        <p:txBody>
          <a:bodyPr lIns="42333" tIns="42333" rIns="42333" bIns="42333">
            <a:spAutoFit/>
          </a:bodyPr>
          <a:lstStyle/>
          <a:p>
            <a:pPr algn="l">
              <a:defRPr sz="5000">
                <a:solidFill>
                  <a:srgbClr val="000000"/>
                </a:solidFill>
                <a:latin typeface="DINPro-Bold"/>
                <a:ea typeface="DINPro-Bold"/>
                <a:cs typeface="DINPro-Bold"/>
                <a:sym typeface="DINPro-Bold"/>
              </a:defRPr>
            </a:pPr>
            <a:r>
              <a:rPr lang="zh-CN" altLang="en-US" sz="4800" dirty="0" smtClean="0">
                <a:latin typeface="Hiragino Sans GB W3" charset="-122"/>
                <a:ea typeface="Hiragino Sans GB W3" charset="-122"/>
                <a:cs typeface="Hiragino Sans GB W3" charset="-122"/>
                <a:sym typeface="DINPro-Regular"/>
              </a:rPr>
              <a:t>全国宏观</a:t>
            </a:r>
            <a:r>
              <a:rPr lang="zh-CN" altLang="en-US" sz="4800" smtClean="0">
                <a:latin typeface="Hiragino Sans GB W3" charset="-122"/>
                <a:ea typeface="Hiragino Sans GB W3" charset="-122"/>
                <a:cs typeface="Hiragino Sans GB W3" charset="-122"/>
                <a:sym typeface="DINPro-Regular"/>
              </a:rPr>
              <a:t>结论</a:t>
            </a:r>
            <a:r>
              <a:rPr lang="zh-CN" altLang="en-US" sz="4800" smtClean="0">
                <a:latin typeface="Hiragino Sans GB W3" charset="-122"/>
                <a:ea typeface="Hiragino Sans GB W3" charset="-122"/>
                <a:cs typeface="Hiragino Sans GB W3" charset="-122"/>
                <a:sym typeface="DINPro-Regular"/>
              </a:rPr>
              <a:t>解读</a:t>
            </a:r>
            <a:endParaRPr sz="4800" dirty="0">
              <a:latin typeface="Hiragino Sans GB W3" charset="-122"/>
              <a:ea typeface="Hiragino Sans GB W3" charset="-122"/>
              <a:cs typeface="Hiragino Sans GB W3" charset="-122"/>
              <a:sym typeface="DINPro-Regular"/>
            </a:endParaRPr>
          </a:p>
        </p:txBody>
      </p:sp>
      <p:sp>
        <p:nvSpPr>
          <p:cNvPr id="42" name="Shape 89"/>
          <p:cNvSpPr/>
          <p:nvPr/>
        </p:nvSpPr>
        <p:spPr>
          <a:xfrm>
            <a:off x="623957" y="1732471"/>
            <a:ext cx="23469601" cy="577935"/>
          </a:xfrm>
          <a:prstGeom prst="rect">
            <a:avLst/>
          </a:prstGeom>
          <a:ln w="3175">
            <a:miter lim="400000"/>
          </a:ln>
          <a:extLst>
            <a:ext uri="{C572A759-6A51-4108-AA02-DFA0A04FC94B}">
              <ma14:wrappingTextBoxFlag xmlns:ma14="http://schemas.microsoft.com/office/mac/drawingml/2011/main" val="1"/>
            </a:ext>
          </a:extLst>
        </p:spPr>
        <p:txBody>
          <a:bodyPr wrap="square" lIns="42333" tIns="42333" rIns="42333" bIns="42333">
            <a:spAutoFit/>
          </a:bodyPr>
          <a:lstStyle/>
          <a:p>
            <a:pPr algn="l">
              <a:defRPr sz="5000">
                <a:solidFill>
                  <a:srgbClr val="000000"/>
                </a:solidFill>
                <a:latin typeface="DINPro-Bold"/>
                <a:ea typeface="DINPro-Bold"/>
                <a:cs typeface="DINPro-Bold"/>
                <a:sym typeface="DINPro-Bold"/>
              </a:defRPr>
            </a:pPr>
            <a:r>
              <a:rPr lang="zh-CN" altLang="en-US" sz="3200" b="1" i="1" dirty="0" smtClean="0">
                <a:latin typeface="Hiragino Sans GB W3" charset="-122"/>
                <a:ea typeface="Hiragino Sans GB W3" charset="-122"/>
                <a:cs typeface="Hiragino Sans GB W3" charset="-122"/>
                <a:sym typeface="DINPro-Bold"/>
              </a:rPr>
              <a:t>为什么在不同的应答率水平上，运营指标与乘客</a:t>
            </a:r>
            <a:r>
              <a:rPr lang="en-US" altLang="zh-CN" sz="3200" b="1" i="1" dirty="0" smtClean="0">
                <a:latin typeface="Hiragino Sans GB W3" charset="-122"/>
                <a:ea typeface="Hiragino Sans GB W3" charset="-122"/>
                <a:cs typeface="Hiragino Sans GB W3" charset="-122"/>
                <a:sym typeface="DINPro-Bold"/>
              </a:rPr>
              <a:t>NPS</a:t>
            </a:r>
            <a:r>
              <a:rPr lang="zh-CN" altLang="en-US" sz="3200" b="1" i="1" dirty="0" smtClean="0">
                <a:latin typeface="Hiragino Sans GB W3" charset="-122"/>
                <a:ea typeface="Hiragino Sans GB W3" charset="-122"/>
                <a:cs typeface="Hiragino Sans GB W3" charset="-122"/>
                <a:sym typeface="DINPro-Bold"/>
              </a:rPr>
              <a:t>的相关性有显著差异？</a:t>
            </a:r>
            <a:endParaRPr lang="en-US" altLang="zh-CN" sz="3200" i="1" dirty="0" smtClean="0">
              <a:latin typeface="Hiragino Sans GB W3" charset="-122"/>
              <a:ea typeface="Hiragino Sans GB W3" charset="-122"/>
              <a:cs typeface="Hiragino Sans GB W3" charset="-122"/>
              <a:sym typeface="DINPro-Bold"/>
            </a:endParaRPr>
          </a:p>
        </p:txBody>
      </p:sp>
      <p:sp>
        <p:nvSpPr>
          <p:cNvPr id="6" name="Shape 89"/>
          <p:cNvSpPr/>
          <p:nvPr/>
        </p:nvSpPr>
        <p:spPr>
          <a:xfrm>
            <a:off x="623957" y="2488698"/>
            <a:ext cx="23469601" cy="5625471"/>
          </a:xfrm>
          <a:prstGeom prst="rect">
            <a:avLst/>
          </a:prstGeom>
          <a:ln w="3175">
            <a:miter lim="400000"/>
          </a:ln>
          <a:extLst>
            <a:ext uri="{C572A759-6A51-4108-AA02-DFA0A04FC94B}">
              <ma14:wrappingTextBoxFlag xmlns:ma14="http://schemas.microsoft.com/office/mac/drawingml/2011/main" val="1"/>
            </a:ext>
          </a:extLst>
        </p:spPr>
        <p:txBody>
          <a:bodyPr wrap="square" lIns="42333" tIns="42333" rIns="42333" bIns="42333">
            <a:spAutoFit/>
          </a:bodyPr>
          <a:lstStyle/>
          <a:p>
            <a:pPr algn="l">
              <a:defRPr sz="5000">
                <a:solidFill>
                  <a:srgbClr val="000000"/>
                </a:solidFill>
                <a:latin typeface="DINPro-Bold"/>
                <a:ea typeface="DINPro-Bold"/>
                <a:cs typeface="DINPro-Bold"/>
                <a:sym typeface="DINPro-Bold"/>
              </a:defRPr>
            </a:pPr>
            <a:r>
              <a:rPr lang="zh-CN" altLang="en-US" sz="3200" dirty="0" smtClean="0">
                <a:latin typeface="Hiragino Sans GB W3" charset="-122"/>
                <a:ea typeface="Hiragino Sans GB W3" charset="-122"/>
                <a:cs typeface="Hiragino Sans GB W3" charset="-122"/>
                <a:sym typeface="DINPro-Bold"/>
              </a:rPr>
              <a:t>借鉴赫兹伯格的双因素理论，我们猜想：对于乘客而言，“是否能够叫到车”是一个</a:t>
            </a:r>
            <a:r>
              <a:rPr lang="zh-CN" altLang="en-US" sz="3200" b="1" dirty="0" smtClean="0">
                <a:latin typeface="Hiragino Sans GB W3" charset="-122"/>
                <a:ea typeface="Hiragino Sans GB W3" charset="-122"/>
                <a:cs typeface="Hiragino Sans GB W3" charset="-122"/>
                <a:sym typeface="DINPro-Bold"/>
              </a:rPr>
              <a:t>保健因素</a:t>
            </a:r>
            <a:r>
              <a:rPr lang="zh-CN" altLang="en-US" sz="3200" dirty="0" smtClean="0">
                <a:latin typeface="Hiragino Sans GB W3" charset="-122"/>
                <a:ea typeface="Hiragino Sans GB W3" charset="-122"/>
                <a:cs typeface="Hiragino Sans GB W3" charset="-122"/>
                <a:sym typeface="DINPro-Bold"/>
              </a:rPr>
              <a:t>，它影响</a:t>
            </a:r>
            <a:r>
              <a:rPr lang="en-US" altLang="zh-CN" sz="3200" dirty="0" smtClean="0">
                <a:latin typeface="Hiragino Sans GB W3" charset="-122"/>
                <a:ea typeface="Hiragino Sans GB W3" charset="-122"/>
                <a:cs typeface="Hiragino Sans GB W3" charset="-122"/>
                <a:sym typeface="DINPro-Bold"/>
              </a:rPr>
              <a:t>NPS</a:t>
            </a:r>
            <a:r>
              <a:rPr lang="zh-CN" altLang="en-US" sz="3200" dirty="0" smtClean="0">
                <a:latin typeface="Hiragino Sans GB W3" charset="-122"/>
                <a:ea typeface="Hiragino Sans GB W3" charset="-122"/>
                <a:cs typeface="Hiragino Sans GB W3" charset="-122"/>
                <a:sym typeface="DINPro-Bold"/>
              </a:rPr>
              <a:t>的方式主要体现为</a:t>
            </a:r>
            <a:r>
              <a:rPr lang="zh-CN" altLang="en-US" sz="3200" b="1" dirty="0" smtClean="0">
                <a:latin typeface="Hiragino Sans GB W3" charset="-122"/>
                <a:ea typeface="Hiragino Sans GB W3" charset="-122"/>
                <a:cs typeface="Hiragino Sans GB W3" charset="-122"/>
                <a:sym typeface="DINPro-Bold"/>
              </a:rPr>
              <a:t>影响贬损者比例</a:t>
            </a:r>
            <a:r>
              <a:rPr lang="zh-CN" altLang="en-US" sz="3200" dirty="0" smtClean="0">
                <a:latin typeface="Hiragino Sans GB W3" charset="-122"/>
                <a:ea typeface="Hiragino Sans GB W3" charset="-122"/>
                <a:cs typeface="Hiragino Sans GB W3" charset="-122"/>
                <a:sym typeface="DINPro-Bold"/>
              </a:rPr>
              <a:t>。当这一条件不能满足时，贬损者迅速增加；而当“能够叫到车”这一条件基本满足后，应答率进一步提升不会进一步减少贬损者比例，同时也无法带来更多的推荐者。</a:t>
            </a:r>
            <a:endParaRPr lang="en-US" altLang="zh-CN" sz="3200" dirty="0" smtClean="0">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r>
              <a:rPr lang="zh-CN" altLang="en-US" sz="3200" dirty="0" smtClean="0">
                <a:latin typeface="Hiragino Sans GB W3" charset="-122"/>
                <a:ea typeface="Hiragino Sans GB W3" charset="-122"/>
                <a:cs typeface="Hiragino Sans GB W3" charset="-122"/>
                <a:sym typeface="DINPro-Bold"/>
              </a:rPr>
              <a:t>而价格因素在本案例中更多的表现为一个</a:t>
            </a:r>
            <a:r>
              <a:rPr lang="zh-CN" altLang="en-US" sz="3200" b="1" dirty="0" smtClean="0">
                <a:latin typeface="Hiragino Sans GB W3" charset="-122"/>
                <a:ea typeface="Hiragino Sans GB W3" charset="-122"/>
                <a:cs typeface="Hiragino Sans GB W3" charset="-122"/>
                <a:sym typeface="DINPro-Bold"/>
              </a:rPr>
              <a:t>激励因素</a:t>
            </a:r>
            <a:r>
              <a:rPr lang="zh-CN" altLang="en-US" sz="3200" dirty="0" smtClean="0">
                <a:latin typeface="Hiragino Sans GB W3" charset="-122"/>
                <a:ea typeface="Hiragino Sans GB W3" charset="-122"/>
                <a:cs typeface="Hiragino Sans GB W3" charset="-122"/>
                <a:sym typeface="DINPro-Bold"/>
              </a:rPr>
              <a:t>，在保健因素充分满足时，该因素的提升可以显著增加推荐者；而当保健因素无法满足时，该因素的优化并不能显著增加推荐者比例。</a:t>
            </a:r>
            <a:endParaRPr lang="en-US" altLang="zh-CN" sz="3200" dirty="0" smtClean="0">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endParaRPr lang="en-US" altLang="zh-CN" sz="3200" dirty="0" smtClean="0">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r>
              <a:rPr lang="zh-CN" altLang="en-US" sz="3200" dirty="0" smtClean="0">
                <a:latin typeface="Hiragino Sans GB W3" charset="-122"/>
                <a:ea typeface="Hiragino Sans GB W3" charset="-122"/>
                <a:cs typeface="Hiragino Sans GB W3" charset="-122"/>
                <a:sym typeface="DINPro-Bold"/>
              </a:rPr>
              <a:t>简而言之，在应答率无法达到用户快速叫到车的基本要求时，提升应答率是改善</a:t>
            </a:r>
            <a:r>
              <a:rPr lang="en-US" altLang="zh-CN" sz="3200" dirty="0" smtClean="0">
                <a:latin typeface="Hiragino Sans GB W3" charset="-122"/>
                <a:ea typeface="Hiragino Sans GB W3" charset="-122"/>
                <a:cs typeface="Hiragino Sans GB W3" charset="-122"/>
                <a:sym typeface="DINPro-Bold"/>
              </a:rPr>
              <a:t>NPS</a:t>
            </a:r>
            <a:r>
              <a:rPr lang="zh-CN" altLang="en-US" sz="3200" dirty="0" smtClean="0">
                <a:latin typeface="Hiragino Sans GB W3" charset="-122"/>
                <a:ea typeface="Hiragino Sans GB W3" charset="-122"/>
                <a:cs typeface="Hiragino Sans GB W3" charset="-122"/>
                <a:sym typeface="DINPro-Bold"/>
              </a:rPr>
              <a:t>的核心抓手，这时候实付比对</a:t>
            </a:r>
            <a:r>
              <a:rPr lang="en-US" altLang="zh-CN" sz="3200" dirty="0" smtClean="0">
                <a:latin typeface="Hiragino Sans GB W3" charset="-122"/>
                <a:ea typeface="Hiragino Sans GB W3" charset="-122"/>
                <a:cs typeface="Hiragino Sans GB W3" charset="-122"/>
                <a:sym typeface="DINPro-Bold"/>
              </a:rPr>
              <a:t>NPS</a:t>
            </a:r>
            <a:r>
              <a:rPr lang="zh-CN" altLang="en-US" sz="3200" dirty="0" smtClean="0">
                <a:latin typeface="Hiragino Sans GB W3" charset="-122"/>
                <a:ea typeface="Hiragino Sans GB W3" charset="-122"/>
                <a:cs typeface="Hiragino Sans GB W3" charset="-122"/>
                <a:sym typeface="DINPro-Bold"/>
              </a:rPr>
              <a:t>的影响程度较低；而当应答率已经处于高位并且和快车无显著差异时，改变实付价格将成为提升</a:t>
            </a:r>
            <a:r>
              <a:rPr lang="en-US" altLang="zh-CN" sz="3200" dirty="0" smtClean="0">
                <a:latin typeface="Hiragino Sans GB W3" charset="-122"/>
                <a:ea typeface="Hiragino Sans GB W3" charset="-122"/>
                <a:cs typeface="Hiragino Sans GB W3" charset="-122"/>
                <a:sym typeface="DINPro-Bold"/>
              </a:rPr>
              <a:t>NPS</a:t>
            </a:r>
            <a:r>
              <a:rPr lang="zh-CN" altLang="en-US" sz="3200" dirty="0" smtClean="0">
                <a:latin typeface="Hiragino Sans GB W3" charset="-122"/>
                <a:ea typeface="Hiragino Sans GB W3" charset="-122"/>
                <a:cs typeface="Hiragino Sans GB W3" charset="-122"/>
                <a:sym typeface="DINPro-Bold"/>
              </a:rPr>
              <a:t>的核心抓手。</a:t>
            </a:r>
            <a:endParaRPr lang="en-US" altLang="zh-CN" sz="3200" dirty="0" smtClean="0">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endParaRPr lang="en-US" altLang="zh-CN" sz="3200" dirty="0">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r>
              <a:rPr lang="zh-CN" altLang="en-US" sz="2400" dirty="0" smtClean="0">
                <a:latin typeface="Hiragino Sans GB W3" charset="-122"/>
                <a:ea typeface="Hiragino Sans GB W3" charset="-122"/>
                <a:cs typeface="Hiragino Sans GB W3" charset="-122"/>
                <a:sym typeface="DINPro-Bold"/>
              </a:rPr>
              <a:t>*双因素理论相关介绍可参考：</a:t>
            </a:r>
            <a:r>
              <a:rPr lang="en-US" altLang="zh-CN" sz="2400" dirty="0">
                <a:latin typeface="Hiragino Sans GB W3" charset="-122"/>
                <a:ea typeface="Hiragino Sans GB W3" charset="-122"/>
                <a:cs typeface="Hiragino Sans GB W3" charset="-122"/>
                <a:sym typeface="DINPro-Bold"/>
                <a:hlinkClick r:id="rId3"/>
              </a:rPr>
              <a:t>http://wiki.mbalib.com/wiki/%</a:t>
            </a:r>
            <a:r>
              <a:rPr lang="en-US" altLang="zh-CN" sz="2400" dirty="0" smtClean="0">
                <a:latin typeface="Hiragino Sans GB W3" charset="-122"/>
                <a:ea typeface="Hiragino Sans GB W3" charset="-122"/>
                <a:cs typeface="Hiragino Sans GB W3" charset="-122"/>
                <a:sym typeface="DINPro-Bold"/>
                <a:hlinkClick r:id="rId3"/>
              </a:rPr>
              <a:t>E8%B5%AB%E5%85%B9%E4%BC%AF%E6%A0%BC%E7%9A%84%E5%8F%8C%E5%9B%A0%E7%B4%A0%E6%BF%80%E5%8A%B1%E7%90%86%E8%AE%BA</a:t>
            </a:r>
            <a:r>
              <a:rPr lang="zh-CN" altLang="en-US" sz="2400" dirty="0" smtClean="0">
                <a:latin typeface="Hiragino Sans GB W3" charset="-122"/>
                <a:ea typeface="Hiragino Sans GB W3" charset="-122"/>
                <a:cs typeface="Hiragino Sans GB W3" charset="-122"/>
                <a:sym typeface="DINPro-Bold"/>
              </a:rPr>
              <a:t> </a:t>
            </a:r>
            <a:endParaRPr lang="en-US" altLang="zh-CN" sz="2400" dirty="0" smtClean="0">
              <a:latin typeface="Hiragino Sans GB W3" charset="-122"/>
              <a:ea typeface="Hiragino Sans GB W3" charset="-122"/>
              <a:cs typeface="Hiragino Sans GB W3" charset="-122"/>
              <a:sym typeface="DINPro-Bold"/>
            </a:endParaRPr>
          </a:p>
        </p:txBody>
      </p:sp>
    </p:spTree>
    <p:extLst>
      <p:ext uri="{BB962C8B-B14F-4D97-AF65-F5344CB8AC3E}">
        <p14:creationId xmlns:p14="http://schemas.microsoft.com/office/powerpoint/2010/main" val="143554514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hape 89"/>
          <p:cNvSpPr/>
          <p:nvPr/>
        </p:nvSpPr>
        <p:spPr>
          <a:xfrm>
            <a:off x="573160" y="1729292"/>
            <a:ext cx="23633040" cy="2547705"/>
          </a:xfrm>
          <a:prstGeom prst="rect">
            <a:avLst/>
          </a:prstGeom>
          <a:ln w="3175">
            <a:miter lim="400000"/>
          </a:ln>
          <a:extLst>
            <a:ext uri="{C572A759-6A51-4108-AA02-DFA0A04FC94B}">
              <ma14:wrappingTextBoxFlag xmlns:ma14="http://schemas.microsoft.com/office/mac/drawingml/2011/main" val="1"/>
            </a:ext>
          </a:extLst>
        </p:spPr>
        <p:txBody>
          <a:bodyPr wrap="square" lIns="42333" tIns="42333" rIns="42333" bIns="42333">
            <a:spAutoFit/>
          </a:bodyPr>
          <a:lstStyle/>
          <a:p>
            <a:pPr algn="l">
              <a:defRPr sz="5000">
                <a:solidFill>
                  <a:srgbClr val="000000"/>
                </a:solidFill>
                <a:latin typeface="DINPro-Bold"/>
                <a:ea typeface="DINPro-Bold"/>
                <a:cs typeface="DINPro-Bold"/>
                <a:sym typeface="DINPro-Bold"/>
              </a:defRPr>
            </a:pPr>
            <a:r>
              <a:rPr lang="zh-CN" altLang="en-US" sz="3200" b="1" i="1" dirty="0" smtClean="0">
                <a:solidFill>
                  <a:srgbClr val="F28731"/>
                </a:solidFill>
                <a:latin typeface="Hiragino Sans GB W3" charset="-122"/>
                <a:ea typeface="Hiragino Sans GB W3" charset="-122"/>
                <a:cs typeface="Hiragino Sans GB W3" charset="-122"/>
                <a:sym typeface="DINPro-Bold"/>
              </a:rPr>
              <a:t>主要数据结论（城市微观）：</a:t>
            </a:r>
            <a:endParaRPr lang="en-US" altLang="zh-CN" sz="3200" b="1" i="1" dirty="0" smtClean="0">
              <a:solidFill>
                <a:srgbClr val="F28731"/>
              </a:solidFill>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endParaRPr lang="en-US" altLang="zh-CN" sz="3200" b="1" dirty="0" smtClean="0">
              <a:solidFill>
                <a:srgbClr val="F28731"/>
              </a:solidFill>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r>
              <a:rPr lang="zh-CN" altLang="en-US" sz="3200" dirty="0" smtClean="0">
                <a:latin typeface="Hiragino Sans GB W3" charset="-122"/>
                <a:ea typeface="Hiragino Sans GB W3" charset="-122"/>
                <a:cs typeface="Hiragino Sans GB W3" charset="-122"/>
                <a:sym typeface="DINPro-Bold"/>
              </a:rPr>
              <a:t>不同城市乘客</a:t>
            </a:r>
            <a:r>
              <a:rPr lang="en-US" altLang="zh-CN" sz="3200" dirty="0" smtClean="0">
                <a:latin typeface="Hiragino Sans GB W3" charset="-122"/>
                <a:ea typeface="Hiragino Sans GB W3" charset="-122"/>
                <a:cs typeface="Hiragino Sans GB W3" charset="-122"/>
                <a:sym typeface="DINPro-Bold"/>
              </a:rPr>
              <a:t>NPS</a:t>
            </a:r>
            <a:r>
              <a:rPr lang="zh-CN" altLang="en-US" sz="3200" dirty="0" smtClean="0">
                <a:latin typeface="Hiragino Sans GB W3" charset="-122"/>
                <a:ea typeface="Hiragino Sans GB W3" charset="-122"/>
                <a:cs typeface="Hiragino Sans GB W3" charset="-122"/>
                <a:sym typeface="DINPro-Bold"/>
              </a:rPr>
              <a:t>与运营指标的相关性规律有显著差异，并且在同一个城市内，应答率水平不同的状态下，运营指标与乘客</a:t>
            </a:r>
            <a:r>
              <a:rPr lang="en-US" altLang="zh-CN" sz="3200" dirty="0" smtClean="0">
                <a:latin typeface="Hiragino Sans GB W3" charset="-122"/>
                <a:ea typeface="Hiragino Sans GB W3" charset="-122"/>
                <a:cs typeface="Hiragino Sans GB W3" charset="-122"/>
                <a:sym typeface="DINPro-Bold"/>
              </a:rPr>
              <a:t>NPS</a:t>
            </a:r>
            <a:r>
              <a:rPr lang="zh-CN" altLang="en-US" sz="3200" dirty="0" smtClean="0">
                <a:latin typeface="Hiragino Sans GB W3" charset="-122"/>
                <a:ea typeface="Hiragino Sans GB W3" charset="-122"/>
                <a:cs typeface="Hiragino Sans GB W3" charset="-122"/>
                <a:sym typeface="DINPro-Bold"/>
              </a:rPr>
              <a:t>的关系也存在差异。</a:t>
            </a:r>
            <a:endParaRPr lang="en-US" altLang="zh-CN" sz="3200" dirty="0" smtClean="0">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r>
              <a:rPr lang="zh-CN" altLang="en-US" sz="3200" dirty="0" smtClean="0">
                <a:latin typeface="Hiragino Sans GB W3" charset="-122"/>
                <a:ea typeface="Hiragino Sans GB W3" charset="-122"/>
                <a:cs typeface="Hiragino Sans GB W3" charset="-122"/>
                <a:sym typeface="DINPro-Bold"/>
              </a:rPr>
              <a:t>为描述这种差异，我们对各城市的数据进行了按照应答率水平的分箱处理，构建了基于</a:t>
            </a:r>
            <a:r>
              <a:rPr lang="en-US" altLang="zh-CN" sz="3200" dirty="0" smtClean="0">
                <a:latin typeface="Hiragino Sans GB W3" charset="-122"/>
                <a:ea typeface="Hiragino Sans GB W3" charset="-122"/>
                <a:cs typeface="Hiragino Sans GB W3" charset="-122"/>
                <a:sym typeface="DINPro-Bold"/>
              </a:rPr>
              <a:t>Kendall</a:t>
            </a:r>
            <a:r>
              <a:rPr lang="zh-CN" altLang="en-US" sz="3200" dirty="0" smtClean="0">
                <a:latin typeface="Hiragino Sans GB W3" charset="-122"/>
                <a:ea typeface="Hiragino Sans GB W3" charset="-122"/>
                <a:cs typeface="Hiragino Sans GB W3" charset="-122"/>
                <a:sym typeface="DINPro-Bold"/>
              </a:rPr>
              <a:t>相关系数的指标相关矩阵：</a:t>
            </a:r>
            <a:endParaRPr lang="en-US" altLang="zh-CN" sz="3200" dirty="0" smtClean="0">
              <a:latin typeface="Hiragino Sans GB W3" charset="-122"/>
              <a:ea typeface="Hiragino Sans GB W3" charset="-122"/>
              <a:cs typeface="Hiragino Sans GB W3" charset="-122"/>
              <a:sym typeface="DINPro-Bold"/>
            </a:endParaRPr>
          </a:p>
        </p:txBody>
      </p:sp>
      <p:sp>
        <p:nvSpPr>
          <p:cNvPr id="21" name="Shape 89"/>
          <p:cNvSpPr/>
          <p:nvPr/>
        </p:nvSpPr>
        <p:spPr>
          <a:xfrm>
            <a:off x="573159" y="9206779"/>
            <a:ext cx="23633041" cy="947267"/>
          </a:xfrm>
          <a:prstGeom prst="rect">
            <a:avLst/>
          </a:prstGeom>
          <a:ln w="3175">
            <a:miter lim="400000"/>
          </a:ln>
          <a:extLst>
            <a:ext uri="{C572A759-6A51-4108-AA02-DFA0A04FC94B}">
              <ma14:wrappingTextBoxFlag xmlns:ma14="http://schemas.microsoft.com/office/mac/drawingml/2011/main" val="1"/>
            </a:ext>
          </a:extLst>
        </p:spPr>
        <p:txBody>
          <a:bodyPr wrap="square" lIns="42333" tIns="42333" rIns="42333" bIns="42333">
            <a:spAutoFit/>
          </a:bodyPr>
          <a:lstStyle/>
          <a:p>
            <a:pPr algn="l">
              <a:defRPr sz="5000">
                <a:solidFill>
                  <a:srgbClr val="000000"/>
                </a:solidFill>
                <a:latin typeface="DINPro-Bold"/>
                <a:ea typeface="DINPro-Bold"/>
                <a:cs typeface="DINPro-Bold"/>
                <a:sym typeface="DINPro-Bold"/>
              </a:defRPr>
            </a:pPr>
            <a:r>
              <a:rPr lang="zh-CN" altLang="en-US" sz="2800" dirty="0" smtClean="0">
                <a:latin typeface="Hiragino Sans GB W3" charset="-122"/>
                <a:ea typeface="Hiragino Sans GB W3" charset="-122"/>
                <a:cs typeface="Hiragino Sans GB W3" charset="-122"/>
                <a:sym typeface="DINPro-Bold"/>
              </a:rPr>
              <a:t>*相关矩阵中的系数为</a:t>
            </a:r>
            <a:r>
              <a:rPr lang="en-US" altLang="zh-CN" sz="2800" dirty="0" smtClean="0">
                <a:latin typeface="Hiragino Sans GB W3" charset="-122"/>
                <a:ea typeface="Hiragino Sans GB W3" charset="-122"/>
                <a:cs typeface="Hiragino Sans GB W3" charset="-122"/>
                <a:sym typeface="DINPro-Bold"/>
              </a:rPr>
              <a:t>Kendall</a:t>
            </a:r>
            <a:r>
              <a:rPr lang="zh-CN" altLang="en-US" sz="2800" dirty="0" smtClean="0">
                <a:latin typeface="Hiragino Sans GB W3" charset="-122"/>
                <a:ea typeface="Hiragino Sans GB W3" charset="-122"/>
                <a:cs typeface="Hiragino Sans GB W3" charset="-122"/>
                <a:sym typeface="DINPro-Bold"/>
              </a:rPr>
              <a:t>相关系数（有数值的点均为相关性检验显著的点），</a:t>
            </a:r>
            <a:r>
              <a:rPr lang="en-US" altLang="zh-CN" sz="2800" dirty="0" smtClean="0">
                <a:latin typeface="Hiragino Sans GB W3" charset="-122"/>
                <a:ea typeface="Hiragino Sans GB W3" charset="-122"/>
                <a:cs typeface="Hiragino Sans GB W3" charset="-122"/>
                <a:sym typeface="DINPro-Bold"/>
              </a:rPr>
              <a:t>NA</a:t>
            </a:r>
            <a:r>
              <a:rPr lang="zh-CN" altLang="en-US" sz="2800" dirty="0" smtClean="0">
                <a:latin typeface="Hiragino Sans GB W3" charset="-122"/>
                <a:ea typeface="Hiragino Sans GB W3" charset="-122"/>
                <a:cs typeface="Hiragino Sans GB W3" charset="-122"/>
                <a:sym typeface="DINPro-Bold"/>
              </a:rPr>
              <a:t>代表数据之间的相关系数</a:t>
            </a:r>
            <a:r>
              <a:rPr lang="en-US" altLang="zh-CN" sz="2800" dirty="0" smtClean="0">
                <a:latin typeface="Hiragino Sans GB W3" charset="-122"/>
                <a:ea typeface="Hiragino Sans GB W3" charset="-122"/>
                <a:cs typeface="Hiragino Sans GB W3" charset="-122"/>
                <a:sym typeface="DINPro-Bold"/>
              </a:rPr>
              <a:t>&lt;0.4</a:t>
            </a:r>
            <a:r>
              <a:rPr lang="zh-CN" altLang="en-US" sz="2800" dirty="0" smtClean="0">
                <a:latin typeface="Hiragino Sans GB W3" charset="-122"/>
                <a:ea typeface="Hiragino Sans GB W3" charset="-122"/>
                <a:cs typeface="Hiragino Sans GB W3" charset="-122"/>
                <a:sym typeface="DINPro-Bold"/>
              </a:rPr>
              <a:t>或相关性检验不显著的点</a:t>
            </a:r>
            <a:endParaRPr lang="en-US" altLang="zh-CN" sz="2800" dirty="0" smtClean="0">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r>
              <a:rPr lang="zh-CN" altLang="en-US" sz="2800" dirty="0" smtClean="0">
                <a:latin typeface="Hiragino Sans GB W3" charset="-122"/>
                <a:ea typeface="Hiragino Sans GB W3" charset="-122"/>
                <a:cs typeface="Hiragino Sans GB W3" charset="-122"/>
                <a:sym typeface="DINPro-Bold"/>
              </a:rPr>
              <a:t>**每个城市“高应答率”和“低应答率”的标准不同，我们根据每个城市应答率</a:t>
            </a:r>
            <a:r>
              <a:rPr lang="en-US" altLang="zh-CN" sz="2800" dirty="0" smtClean="0">
                <a:latin typeface="Hiragino Sans GB W3" charset="-122"/>
                <a:ea typeface="Hiragino Sans GB W3" charset="-122"/>
                <a:cs typeface="Hiragino Sans GB W3" charset="-122"/>
                <a:sym typeface="DINPro-Bold"/>
              </a:rPr>
              <a:t>index</a:t>
            </a:r>
            <a:r>
              <a:rPr lang="zh-CN" altLang="en-US" sz="2800" dirty="0" smtClean="0">
                <a:latin typeface="Hiragino Sans GB W3" charset="-122"/>
                <a:ea typeface="Hiragino Sans GB W3" charset="-122"/>
                <a:cs typeface="Hiragino Sans GB W3" charset="-122"/>
                <a:sym typeface="DINPro-Bold"/>
              </a:rPr>
              <a:t>、应答率和其他指标的联合分布情况进行了针对性的数据分箱。</a:t>
            </a:r>
            <a:endParaRPr lang="en-US" altLang="zh-CN" sz="2800" dirty="0" smtClean="0">
              <a:latin typeface="Hiragino Sans GB W3" charset="-122"/>
              <a:ea typeface="Hiragino Sans GB W3" charset="-122"/>
              <a:cs typeface="Hiragino Sans GB W3" charset="-122"/>
              <a:sym typeface="DINPro-Bold"/>
            </a:endParaRPr>
          </a:p>
        </p:txBody>
      </p:sp>
      <p:sp>
        <p:nvSpPr>
          <p:cNvPr id="6" name="Shape 89"/>
          <p:cNvSpPr/>
          <p:nvPr/>
        </p:nvSpPr>
        <p:spPr>
          <a:xfrm>
            <a:off x="17560532" y="730022"/>
            <a:ext cx="8939298" cy="854934"/>
          </a:xfrm>
          <a:prstGeom prst="rect">
            <a:avLst/>
          </a:prstGeom>
          <a:ln w="3175">
            <a:miter lim="400000"/>
          </a:ln>
          <a:extLst>
            <a:ext uri="{C572A759-6A51-4108-AA02-DFA0A04FC94B}">
              <ma14:wrappingTextBoxFlag xmlns:ma14="http://schemas.microsoft.com/office/mac/drawingml/2011/main" val="1"/>
            </a:ext>
          </a:extLst>
        </p:spPr>
        <p:txBody>
          <a:bodyPr lIns="42333" tIns="42333" rIns="42333" bIns="42333">
            <a:spAutoFit/>
          </a:bodyPr>
          <a:lstStyle/>
          <a:p>
            <a:pPr algn="l">
              <a:defRPr sz="5000">
                <a:solidFill>
                  <a:srgbClr val="000000"/>
                </a:solidFill>
                <a:latin typeface="DINPro-Bold"/>
                <a:ea typeface="DINPro-Bold"/>
                <a:cs typeface="DINPro-Bold"/>
                <a:sym typeface="DINPro-Bold"/>
              </a:defRPr>
            </a:pPr>
            <a:r>
              <a:rPr lang="zh-CN" altLang="en-US" sz="4800" smtClean="0">
                <a:latin typeface="Hiragino Sans GB W3" charset="-122"/>
                <a:ea typeface="Hiragino Sans GB W3" charset="-122"/>
                <a:cs typeface="Hiragino Sans GB W3" charset="-122"/>
                <a:sym typeface="DINPro-Regular"/>
              </a:rPr>
              <a:t>分城市研究结果</a:t>
            </a:r>
            <a:endParaRPr sz="4800" dirty="0">
              <a:latin typeface="Hiragino Sans GB W3" charset="-122"/>
              <a:ea typeface="Hiragino Sans GB W3" charset="-122"/>
              <a:cs typeface="Hiragino Sans GB W3" charset="-122"/>
              <a:sym typeface="DINPro-Regular"/>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159" y="4421333"/>
            <a:ext cx="22090416" cy="4545879"/>
          </a:xfrm>
          <a:prstGeom prst="rect">
            <a:avLst/>
          </a:prstGeom>
        </p:spPr>
      </p:pic>
    </p:spTree>
    <p:extLst>
      <p:ext uri="{BB962C8B-B14F-4D97-AF65-F5344CB8AC3E}">
        <p14:creationId xmlns:p14="http://schemas.microsoft.com/office/powerpoint/2010/main" val="83179208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hape 89"/>
          <p:cNvSpPr/>
          <p:nvPr/>
        </p:nvSpPr>
        <p:spPr>
          <a:xfrm>
            <a:off x="18121641" y="730022"/>
            <a:ext cx="8939298" cy="824157"/>
          </a:xfrm>
          <a:prstGeom prst="rect">
            <a:avLst/>
          </a:prstGeom>
          <a:ln w="3175">
            <a:miter lim="400000"/>
          </a:ln>
          <a:extLst>
            <a:ext uri="{C572A759-6A51-4108-AA02-DFA0A04FC94B}">
              <ma14:wrappingTextBoxFlag xmlns:ma14="http://schemas.microsoft.com/office/mac/drawingml/2011/main" val="1"/>
            </a:ext>
          </a:extLst>
        </p:spPr>
        <p:txBody>
          <a:bodyPr lIns="42333" tIns="42333" rIns="42333" bIns="42333">
            <a:spAutoFit/>
          </a:bodyPr>
          <a:lstStyle/>
          <a:p>
            <a:pPr algn="l">
              <a:defRPr sz="5000">
                <a:solidFill>
                  <a:srgbClr val="000000"/>
                </a:solidFill>
                <a:latin typeface="DINPro-Bold"/>
                <a:ea typeface="DINPro-Bold"/>
                <a:cs typeface="DINPro-Bold"/>
                <a:sym typeface="DINPro-Bold"/>
              </a:defRPr>
            </a:pPr>
            <a:r>
              <a:rPr lang="zh-CN" altLang="en-US" sz="4800" smtClean="0">
                <a:latin typeface="Hiragino Sans GB W3" charset="-122"/>
                <a:ea typeface="Hiragino Sans GB W3" charset="-122"/>
                <a:cs typeface="Hiragino Sans GB W3" charset="-122"/>
                <a:sym typeface="DINPro-Regular"/>
              </a:rPr>
              <a:t>城市分类</a:t>
            </a:r>
            <a:endParaRPr sz="4800" dirty="0">
              <a:latin typeface="Hiragino Sans GB W3" charset="-122"/>
              <a:ea typeface="Hiragino Sans GB W3" charset="-122"/>
              <a:cs typeface="Hiragino Sans GB W3" charset="-122"/>
              <a:sym typeface="DINPro-Regular"/>
            </a:endParaRPr>
          </a:p>
        </p:txBody>
      </p:sp>
      <p:sp>
        <p:nvSpPr>
          <p:cNvPr id="6" name="Shape 89"/>
          <p:cNvSpPr/>
          <p:nvPr/>
        </p:nvSpPr>
        <p:spPr>
          <a:xfrm>
            <a:off x="1098529" y="1960579"/>
            <a:ext cx="21990071" cy="5994803"/>
          </a:xfrm>
          <a:prstGeom prst="rect">
            <a:avLst/>
          </a:prstGeom>
          <a:ln w="3175">
            <a:miter lim="400000"/>
          </a:ln>
          <a:extLst>
            <a:ext uri="{C572A759-6A51-4108-AA02-DFA0A04FC94B}">
              <ma14:wrappingTextBoxFlag xmlns:ma14="http://schemas.microsoft.com/office/mac/drawingml/2011/main" val="1"/>
            </a:ext>
          </a:extLst>
        </p:spPr>
        <p:txBody>
          <a:bodyPr wrap="square" lIns="42333" tIns="42333" rIns="42333" bIns="42333">
            <a:spAutoFit/>
          </a:bodyPr>
          <a:lstStyle/>
          <a:p>
            <a:pPr algn="l">
              <a:defRPr sz="5000">
                <a:solidFill>
                  <a:srgbClr val="000000"/>
                </a:solidFill>
                <a:latin typeface="DINPro-Bold"/>
                <a:ea typeface="DINPro-Bold"/>
                <a:cs typeface="DINPro-Bold"/>
                <a:sym typeface="DINPro-Bold"/>
              </a:defRPr>
            </a:pPr>
            <a:r>
              <a:rPr lang="zh-CN" altLang="en-US" sz="3200" dirty="0" smtClean="0">
                <a:latin typeface="Hiragino Sans GB W3" charset="-122"/>
                <a:ea typeface="Hiragino Sans GB W3" charset="-122"/>
                <a:cs typeface="Hiragino Sans GB W3" charset="-122"/>
                <a:sym typeface="DINPro-Bold"/>
              </a:rPr>
              <a:t>在</a:t>
            </a:r>
            <a:r>
              <a:rPr lang="zh-CN" altLang="en-US" sz="3200" dirty="0" smtClean="0">
                <a:latin typeface="Hiragino Sans GB W3" charset="-122"/>
                <a:ea typeface="Hiragino Sans GB W3" charset="-122"/>
                <a:cs typeface="Hiragino Sans GB W3" charset="-122"/>
                <a:sym typeface="DINPro-Bold"/>
              </a:rPr>
              <a:t>阅读乘客</a:t>
            </a:r>
            <a:r>
              <a:rPr lang="en-US" altLang="zh-CN" sz="3200" dirty="0" smtClean="0">
                <a:latin typeface="Hiragino Sans GB W3" charset="-122"/>
                <a:ea typeface="Hiragino Sans GB W3" charset="-122"/>
                <a:cs typeface="Hiragino Sans GB W3" charset="-122"/>
                <a:sym typeface="DINPro-Bold"/>
              </a:rPr>
              <a:t>NPS</a:t>
            </a:r>
            <a:r>
              <a:rPr lang="zh-CN" altLang="en-US" sz="3200" dirty="0" smtClean="0">
                <a:latin typeface="Hiragino Sans GB W3" charset="-122"/>
                <a:ea typeface="Hiragino Sans GB W3" charset="-122"/>
                <a:cs typeface="Hiragino Sans GB W3" charset="-122"/>
                <a:sym typeface="DINPro-Bold"/>
              </a:rPr>
              <a:t>相关性分城市下钻研究前，大家可以先对各城市的分析结论建立如下的宏观认知：</a:t>
            </a:r>
            <a:endParaRPr lang="en-US" altLang="zh-CN" sz="3200" dirty="0">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endParaRPr lang="en-US" altLang="zh-CN" sz="3200" dirty="0" smtClean="0">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r>
              <a:rPr lang="zh-CN" altLang="en-US" sz="3200" dirty="0" smtClean="0">
                <a:latin typeface="Hiragino Sans GB W3" charset="-122"/>
                <a:ea typeface="Hiragino Sans GB W3" charset="-122"/>
                <a:cs typeface="Hiragino Sans GB W3" charset="-122"/>
                <a:sym typeface="DINPro-Bold"/>
              </a:rPr>
              <a:t>完全应答率驱动型城市：深圳</a:t>
            </a:r>
            <a:endParaRPr lang="en-US" altLang="zh-CN" sz="3200" dirty="0" smtClean="0">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r>
              <a:rPr lang="zh-CN" altLang="en-US" sz="3200" dirty="0" smtClean="0">
                <a:latin typeface="Hiragino Sans GB W3" charset="-122"/>
                <a:ea typeface="Hiragino Sans GB W3" charset="-122"/>
                <a:cs typeface="Hiragino Sans GB W3" charset="-122"/>
                <a:sym typeface="DINPro-Bold"/>
              </a:rPr>
              <a:t>当应答率较好时价格驱动，当应答率较差时基础体验驱动的城市：郑州、上海、成都</a:t>
            </a:r>
            <a:endParaRPr lang="en-US" altLang="zh-CN" sz="3200" dirty="0" smtClean="0">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r>
              <a:rPr lang="zh-CN" altLang="en-US" sz="3200" dirty="0" smtClean="0">
                <a:latin typeface="Hiragino Sans GB W3" charset="-122"/>
                <a:ea typeface="Hiragino Sans GB W3" charset="-122"/>
                <a:cs typeface="Hiragino Sans GB W3" charset="-122"/>
                <a:sym typeface="DINPro-Bold"/>
              </a:rPr>
              <a:t>完全价格驱动型城市：合肥</a:t>
            </a:r>
            <a:endParaRPr lang="en-US" altLang="zh-CN" sz="3200" dirty="0" smtClean="0">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r>
              <a:rPr lang="zh-CN" altLang="en-US" sz="3200" dirty="0" smtClean="0">
                <a:latin typeface="Hiragino Sans GB W3" charset="-122"/>
                <a:ea typeface="Hiragino Sans GB W3" charset="-122"/>
                <a:cs typeface="Hiragino Sans GB W3" charset="-122"/>
                <a:sym typeface="DINPro-Bold"/>
              </a:rPr>
              <a:t>产品差异驱动的城市：北京</a:t>
            </a:r>
            <a:endParaRPr lang="en-US" altLang="zh-CN" sz="3200" dirty="0" smtClean="0">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r>
              <a:rPr lang="zh-CN" altLang="en-US" sz="3200" dirty="0" smtClean="0">
                <a:latin typeface="Hiragino Sans GB W3" charset="-122"/>
                <a:ea typeface="Hiragino Sans GB W3" charset="-122"/>
                <a:cs typeface="Hiragino Sans GB W3" charset="-122"/>
                <a:sym typeface="DINPro-Bold"/>
              </a:rPr>
              <a:t>流动性差、策略多变、数据无明显规律的城市：杭州、南京（</a:t>
            </a:r>
            <a:r>
              <a:rPr lang="zh-CN" altLang="en-US" sz="3200" b="1" dirty="0" smtClean="0">
                <a:latin typeface="Hiragino Sans GB W3" charset="-122"/>
                <a:ea typeface="Hiragino Sans GB W3" charset="-122"/>
                <a:cs typeface="Hiragino Sans GB W3" charset="-122"/>
                <a:sym typeface="DINPro-Bold"/>
              </a:rPr>
              <a:t>这两个城市的分析近做原始数据呈现，未得出有效结论</a:t>
            </a:r>
            <a:r>
              <a:rPr lang="zh-CN" altLang="en-US" sz="3200" dirty="0" smtClean="0">
                <a:latin typeface="Hiragino Sans GB W3" charset="-122"/>
                <a:ea typeface="Hiragino Sans GB W3" charset="-122"/>
                <a:cs typeface="Hiragino Sans GB W3" charset="-122"/>
                <a:sym typeface="DINPro-Bold"/>
              </a:rPr>
              <a:t>）</a:t>
            </a:r>
            <a:endParaRPr lang="en-US" altLang="zh-CN" sz="3200" dirty="0" smtClean="0">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endParaRPr lang="en-US" altLang="zh-CN" sz="3200" dirty="0" smtClean="0">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r>
              <a:rPr lang="zh-CN" altLang="en-US" sz="3200" dirty="0" smtClean="0">
                <a:latin typeface="Hiragino Sans GB W3" charset="-122"/>
                <a:ea typeface="Hiragino Sans GB W3" charset="-122"/>
                <a:cs typeface="Hiragino Sans GB W3" charset="-122"/>
                <a:sym typeface="DINPro-Bold"/>
              </a:rPr>
              <a:t>此外，请各位读者阅读时切记，</a:t>
            </a:r>
            <a:r>
              <a:rPr lang="zh-CN" altLang="en-US" sz="3200" b="1" dirty="0" smtClean="0">
                <a:latin typeface="Hiragino Sans GB W3" charset="-122"/>
                <a:ea typeface="Hiragino Sans GB W3" charset="-122"/>
                <a:cs typeface="Hiragino Sans GB W3" charset="-122"/>
                <a:sym typeface="DINPro-Bold"/>
              </a:rPr>
              <a:t>相关性关系不代表因果关系！即：即使两个指标</a:t>
            </a:r>
            <a:r>
              <a:rPr lang="en-US" altLang="zh-CN" sz="3200" b="1" dirty="0" smtClean="0">
                <a:latin typeface="Hiragino Sans GB W3" charset="-122"/>
                <a:ea typeface="Hiragino Sans GB W3" charset="-122"/>
                <a:cs typeface="Hiragino Sans GB W3" charset="-122"/>
                <a:sym typeface="DINPro-Bold"/>
              </a:rPr>
              <a:t>A,B</a:t>
            </a:r>
            <a:r>
              <a:rPr lang="zh-CN" altLang="en-US" sz="3200" b="1" dirty="0" smtClean="0">
                <a:latin typeface="Hiragino Sans GB W3" charset="-122"/>
                <a:ea typeface="Hiragino Sans GB W3" charset="-122"/>
                <a:cs typeface="Hiragino Sans GB W3" charset="-122"/>
                <a:sym typeface="DINPro-Bold"/>
              </a:rPr>
              <a:t>的正向相关性非常高，也不代表提高</a:t>
            </a:r>
            <a:r>
              <a:rPr lang="en-US" altLang="zh-CN" sz="3200" b="1" dirty="0" smtClean="0">
                <a:latin typeface="Hiragino Sans GB W3" charset="-122"/>
                <a:ea typeface="Hiragino Sans GB W3" charset="-122"/>
                <a:cs typeface="Hiragino Sans GB W3" charset="-122"/>
                <a:sym typeface="DINPro-Bold"/>
              </a:rPr>
              <a:t>A</a:t>
            </a:r>
            <a:r>
              <a:rPr lang="zh-CN" altLang="en-US" sz="3200" b="1" dirty="0" smtClean="0">
                <a:latin typeface="Hiragino Sans GB W3" charset="-122"/>
                <a:ea typeface="Hiragino Sans GB W3" charset="-122"/>
                <a:cs typeface="Hiragino Sans GB W3" charset="-122"/>
                <a:sym typeface="DINPro-Bold"/>
              </a:rPr>
              <a:t>一定能够带来</a:t>
            </a:r>
            <a:r>
              <a:rPr lang="en-US" altLang="zh-CN" sz="3200" b="1" dirty="0" smtClean="0">
                <a:latin typeface="Hiragino Sans GB W3" charset="-122"/>
                <a:ea typeface="Hiragino Sans GB W3" charset="-122"/>
                <a:cs typeface="Hiragino Sans GB W3" charset="-122"/>
                <a:sym typeface="DINPro-Bold"/>
              </a:rPr>
              <a:t>B</a:t>
            </a:r>
            <a:r>
              <a:rPr lang="zh-CN" altLang="en-US" sz="3200" b="1" dirty="0" smtClean="0">
                <a:latin typeface="Hiragino Sans GB W3" charset="-122"/>
                <a:ea typeface="Hiragino Sans GB W3" charset="-122"/>
                <a:cs typeface="Hiragino Sans GB W3" charset="-122"/>
                <a:sym typeface="DINPro-Bold"/>
              </a:rPr>
              <a:t>的提升，可能两个指标都和指标</a:t>
            </a:r>
            <a:r>
              <a:rPr lang="en-US" altLang="zh-CN" sz="3200" b="1" dirty="0" smtClean="0">
                <a:latin typeface="Hiragino Sans GB W3" charset="-122"/>
                <a:ea typeface="Hiragino Sans GB W3" charset="-122"/>
                <a:cs typeface="Hiragino Sans GB W3" charset="-122"/>
                <a:sym typeface="DINPro-Bold"/>
              </a:rPr>
              <a:t>C</a:t>
            </a:r>
            <a:r>
              <a:rPr lang="zh-CN" altLang="en-US" sz="3200" b="1" dirty="0" smtClean="0">
                <a:latin typeface="Hiragino Sans GB W3" charset="-122"/>
                <a:ea typeface="Hiragino Sans GB W3" charset="-122"/>
                <a:cs typeface="Hiragino Sans GB W3" charset="-122"/>
                <a:sym typeface="DINPro-Bold"/>
              </a:rPr>
              <a:t>正向相关，而</a:t>
            </a:r>
            <a:r>
              <a:rPr lang="en-US" altLang="zh-CN" sz="3200" b="1" dirty="0" smtClean="0">
                <a:latin typeface="Hiragino Sans GB W3" charset="-122"/>
                <a:ea typeface="Hiragino Sans GB W3" charset="-122"/>
                <a:cs typeface="Hiragino Sans GB W3" charset="-122"/>
                <a:sym typeface="DINPro-Bold"/>
              </a:rPr>
              <a:t>C</a:t>
            </a:r>
            <a:r>
              <a:rPr lang="zh-CN" altLang="en-US" sz="3200" b="1" dirty="0" smtClean="0">
                <a:latin typeface="Hiragino Sans GB W3" charset="-122"/>
                <a:ea typeface="Hiragino Sans GB W3" charset="-122"/>
                <a:cs typeface="Hiragino Sans GB W3" charset="-122"/>
                <a:sym typeface="DINPro-Bold"/>
              </a:rPr>
              <a:t>才是导致两个指标变化的根本原因。</a:t>
            </a:r>
            <a:endParaRPr lang="en-US" altLang="zh-CN" sz="3200" dirty="0">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endParaRPr lang="en-US" altLang="zh-CN" sz="3200" dirty="0" smtClean="0">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endParaRPr lang="en-US" altLang="zh-CN" sz="3200" dirty="0" smtClean="0">
              <a:latin typeface="Hiragino Sans GB W3" charset="-122"/>
              <a:ea typeface="Hiragino Sans GB W3" charset="-122"/>
              <a:cs typeface="Hiragino Sans GB W3" charset="-122"/>
              <a:sym typeface="DINPro-Bold"/>
            </a:endParaRPr>
          </a:p>
        </p:txBody>
      </p:sp>
    </p:spTree>
    <p:extLst>
      <p:ext uri="{BB962C8B-B14F-4D97-AF65-F5344CB8AC3E}">
        <p14:creationId xmlns:p14="http://schemas.microsoft.com/office/powerpoint/2010/main" val="136367830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pasted-image.pdf"/>
          <p:cNvPicPr>
            <a:picLocks noChangeAspect="1"/>
          </p:cNvPicPr>
          <p:nvPr/>
        </p:nvPicPr>
        <p:blipFill>
          <a:blip r:embed="rId2">
            <a:extLst/>
          </a:blip>
          <a:stretch>
            <a:fillRect/>
          </a:stretch>
        </p:blipFill>
        <p:spPr>
          <a:xfrm>
            <a:off x="16164357" y="0"/>
            <a:ext cx="3332888" cy="12700000"/>
          </a:xfrm>
          <a:prstGeom prst="rect">
            <a:avLst/>
          </a:prstGeom>
          <a:ln w="12700">
            <a:miter lim="400000"/>
          </a:ln>
        </p:spPr>
      </p:pic>
      <p:pic>
        <p:nvPicPr>
          <p:cNvPr id="75" name="pasted-image.pdf"/>
          <p:cNvPicPr>
            <a:picLocks noChangeAspect="1"/>
          </p:cNvPicPr>
          <p:nvPr/>
        </p:nvPicPr>
        <p:blipFill>
          <a:blip r:embed="rId3">
            <a:extLst/>
          </a:blip>
          <a:stretch>
            <a:fillRect/>
          </a:stretch>
        </p:blipFill>
        <p:spPr>
          <a:xfrm>
            <a:off x="2127268" y="1517669"/>
            <a:ext cx="1358971" cy="666863"/>
          </a:xfrm>
          <a:prstGeom prst="rect">
            <a:avLst/>
          </a:prstGeom>
          <a:ln w="12700">
            <a:miter lim="400000"/>
          </a:ln>
        </p:spPr>
      </p:pic>
      <p:sp>
        <p:nvSpPr>
          <p:cNvPr id="77" name="Shape 77"/>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14</a:t>
            </a:fld>
            <a:endParaRPr/>
          </a:p>
        </p:txBody>
      </p:sp>
      <p:sp>
        <p:nvSpPr>
          <p:cNvPr id="78" name="Shape 78"/>
          <p:cNvSpPr>
            <a:spLocks noGrp="1"/>
          </p:cNvSpPr>
          <p:nvPr>
            <p:ph type="ctrTitle"/>
          </p:nvPr>
        </p:nvSpPr>
        <p:spPr>
          <a:xfrm>
            <a:off x="2056667" y="7086168"/>
            <a:ext cx="11437660" cy="2430556"/>
          </a:xfrm>
          <a:prstGeom prst="rect">
            <a:avLst/>
          </a:prstGeom>
        </p:spPr>
        <p:txBody>
          <a:bodyPr>
            <a:normAutofit fontScale="90000"/>
          </a:bodyPr>
          <a:lstStyle/>
          <a:p>
            <a:r>
              <a:rPr lang="zh-CN" altLang="en-US" dirty="0" smtClean="0">
                <a:latin typeface="Hiragino Sans GB W3" charset="-122"/>
                <a:ea typeface="Hiragino Sans GB W3" charset="-122"/>
                <a:cs typeface="Hiragino Sans GB W3" charset="-122"/>
              </a:rPr>
              <a:t>乘客</a:t>
            </a:r>
            <a:r>
              <a:rPr lang="en-US" altLang="zh-CN" dirty="0" smtClean="0">
                <a:latin typeface="Hiragino Sans GB W3" charset="-122"/>
                <a:ea typeface="Hiragino Sans GB W3" charset="-122"/>
                <a:cs typeface="Hiragino Sans GB W3" charset="-122"/>
              </a:rPr>
              <a:t>NPS</a:t>
            </a:r>
            <a:r>
              <a:rPr lang="zh-CN" altLang="en-US" dirty="0" smtClean="0">
                <a:latin typeface="Hiragino Sans GB W3" charset="-122"/>
                <a:ea typeface="Hiragino Sans GB W3" charset="-122"/>
                <a:cs typeface="Hiragino Sans GB W3" charset="-122"/>
              </a:rPr>
              <a:t>影响因素（三）</a:t>
            </a:r>
            <a:r>
              <a:rPr lang="en-US" altLang="zh-CN" dirty="0" smtClean="0">
                <a:latin typeface="Hiragino Sans GB W3" charset="-122"/>
                <a:ea typeface="Hiragino Sans GB W3" charset="-122"/>
                <a:cs typeface="Hiragino Sans GB W3" charset="-122"/>
              </a:rPr>
              <a:t/>
            </a:r>
            <a:br>
              <a:rPr lang="en-US" altLang="zh-CN" dirty="0" smtClean="0">
                <a:latin typeface="Hiragino Sans GB W3" charset="-122"/>
                <a:ea typeface="Hiragino Sans GB W3" charset="-122"/>
                <a:cs typeface="Hiragino Sans GB W3" charset="-122"/>
              </a:rPr>
            </a:br>
            <a:r>
              <a:rPr lang="zh-CN" altLang="en-US" dirty="0" smtClean="0">
                <a:latin typeface="Hiragino Sans GB W3" charset="-122"/>
                <a:ea typeface="Hiragino Sans GB W3" charset="-122"/>
                <a:cs typeface="Hiragino Sans GB W3" charset="-122"/>
              </a:rPr>
              <a:t>进一步的量化：乘客</a:t>
            </a:r>
            <a:r>
              <a:rPr lang="en-US" altLang="zh-CN" dirty="0" smtClean="0">
                <a:latin typeface="Hiragino Sans GB W3" charset="-122"/>
                <a:ea typeface="Hiragino Sans GB W3" charset="-122"/>
                <a:cs typeface="Hiragino Sans GB W3" charset="-122"/>
              </a:rPr>
              <a:t>NPS</a:t>
            </a:r>
            <a:r>
              <a:rPr lang="zh-CN" altLang="en-US" dirty="0" smtClean="0">
                <a:latin typeface="Hiragino Sans GB W3" charset="-122"/>
                <a:ea typeface="Hiragino Sans GB W3" charset="-122"/>
                <a:cs typeface="Hiragino Sans GB W3" charset="-122"/>
              </a:rPr>
              <a:t>的</a:t>
            </a:r>
            <a:r>
              <a:rPr lang="en-US" altLang="zh-CN" dirty="0" smtClean="0">
                <a:latin typeface="Hiragino Sans GB W3" charset="-122"/>
                <a:ea typeface="Hiragino Sans GB W3" charset="-122"/>
                <a:cs typeface="Hiragino Sans GB W3" charset="-122"/>
              </a:rPr>
              <a:t>PCA</a:t>
            </a:r>
            <a:r>
              <a:rPr lang="zh-CN" altLang="en-US" dirty="0" smtClean="0">
                <a:latin typeface="Hiragino Sans GB W3" charset="-122"/>
                <a:ea typeface="Hiragino Sans GB W3" charset="-122"/>
                <a:cs typeface="Hiragino Sans GB W3" charset="-122"/>
              </a:rPr>
              <a:t>回归模型</a:t>
            </a:r>
            <a:endParaRPr dirty="0">
              <a:latin typeface="Hiragino Sans GB W3" charset="-122"/>
              <a:ea typeface="Hiragino Sans GB W3" charset="-122"/>
              <a:cs typeface="Hiragino Sans GB W3" charset="-122"/>
            </a:endParaRPr>
          </a:p>
        </p:txBody>
      </p:sp>
    </p:spTree>
    <p:extLst>
      <p:ext uri="{BB962C8B-B14F-4D97-AF65-F5344CB8AC3E}">
        <p14:creationId xmlns:p14="http://schemas.microsoft.com/office/powerpoint/2010/main" val="40722122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p:nvPr/>
        </p:nvSpPr>
        <p:spPr>
          <a:xfrm>
            <a:off x="16255900" y="730022"/>
            <a:ext cx="8939298" cy="854934"/>
          </a:xfrm>
          <a:prstGeom prst="rect">
            <a:avLst/>
          </a:prstGeom>
          <a:ln w="3175">
            <a:miter lim="400000"/>
          </a:ln>
          <a:extLst>
            <a:ext uri="{C572A759-6A51-4108-AA02-DFA0A04FC94B}">
              <ma14:wrappingTextBoxFlag xmlns:ma14="http://schemas.microsoft.com/office/mac/drawingml/2011/main" val="1"/>
            </a:ext>
          </a:extLst>
        </p:spPr>
        <p:txBody>
          <a:bodyPr lIns="42333" tIns="42333" rIns="42333" bIns="42333">
            <a:spAutoFit/>
          </a:bodyPr>
          <a:lstStyle/>
          <a:p>
            <a:pPr algn="l">
              <a:defRPr sz="5000">
                <a:solidFill>
                  <a:srgbClr val="000000"/>
                </a:solidFill>
                <a:latin typeface="DINPro-Bold"/>
                <a:ea typeface="DINPro-Bold"/>
                <a:cs typeface="DINPro-Bold"/>
                <a:sym typeface="DINPro-Bold"/>
              </a:defRPr>
            </a:pPr>
            <a:r>
              <a:rPr lang="zh-CN" altLang="en-US" sz="4800" smtClean="0">
                <a:latin typeface="Hiragino Sans GB W3" charset="-122"/>
                <a:ea typeface="Hiragino Sans GB W3" charset="-122"/>
                <a:cs typeface="Hiragino Sans GB W3" charset="-122"/>
                <a:sym typeface="DINPro-Regular"/>
              </a:rPr>
              <a:t>项目背景与核心研究结果</a:t>
            </a:r>
            <a:endParaRPr sz="4800" dirty="0">
              <a:latin typeface="Hiragino Sans GB W3" charset="-122"/>
              <a:ea typeface="Hiragino Sans GB W3" charset="-122"/>
              <a:cs typeface="Hiragino Sans GB W3" charset="-122"/>
              <a:sym typeface="DINPro-Regular"/>
            </a:endParaRPr>
          </a:p>
        </p:txBody>
      </p:sp>
      <p:sp>
        <p:nvSpPr>
          <p:cNvPr id="42" name="Shape 89"/>
          <p:cNvSpPr/>
          <p:nvPr/>
        </p:nvSpPr>
        <p:spPr>
          <a:xfrm>
            <a:off x="573160" y="1497584"/>
            <a:ext cx="23633040" cy="4517475"/>
          </a:xfrm>
          <a:prstGeom prst="rect">
            <a:avLst/>
          </a:prstGeom>
          <a:ln w="3175">
            <a:miter lim="400000"/>
          </a:ln>
          <a:extLst>
            <a:ext uri="{C572A759-6A51-4108-AA02-DFA0A04FC94B}">
              <ma14:wrappingTextBoxFlag xmlns:ma14="http://schemas.microsoft.com/office/mac/drawingml/2011/main" val="1"/>
            </a:ext>
          </a:extLst>
        </p:spPr>
        <p:txBody>
          <a:bodyPr wrap="square" lIns="42333" tIns="42333" rIns="42333" bIns="42333">
            <a:spAutoFit/>
          </a:bodyPr>
          <a:lstStyle/>
          <a:p>
            <a:pPr algn="l">
              <a:defRPr sz="5000">
                <a:solidFill>
                  <a:srgbClr val="000000"/>
                </a:solidFill>
                <a:latin typeface="DINPro-Bold"/>
                <a:ea typeface="DINPro-Bold"/>
                <a:cs typeface="DINPro-Bold"/>
                <a:sym typeface="DINPro-Bold"/>
              </a:defRPr>
            </a:pPr>
            <a:r>
              <a:rPr lang="zh-CN" altLang="en-US" sz="3200" b="1" i="1" dirty="0" smtClean="0">
                <a:solidFill>
                  <a:srgbClr val="F28731"/>
                </a:solidFill>
                <a:latin typeface="Hiragino Sans GB W3" charset="-122"/>
                <a:ea typeface="Hiragino Sans GB W3" charset="-122"/>
                <a:cs typeface="Hiragino Sans GB W3" charset="-122"/>
                <a:sym typeface="DINPro-Bold"/>
              </a:rPr>
              <a:t>项目背景：</a:t>
            </a:r>
            <a:r>
              <a:rPr lang="zh-CN" altLang="en-US" sz="3200" i="1" dirty="0" smtClean="0">
                <a:latin typeface="Hiragino Sans GB W3" charset="-122"/>
                <a:ea typeface="Hiragino Sans GB W3" charset="-122"/>
                <a:cs typeface="Hiragino Sans GB W3" charset="-122"/>
                <a:sym typeface="DINPro-Bold"/>
              </a:rPr>
              <a:t>在单个运营因素对乘客</a:t>
            </a:r>
            <a:r>
              <a:rPr lang="en-US" altLang="zh-CN" sz="3200" i="1" dirty="0" smtClean="0">
                <a:latin typeface="Hiragino Sans GB W3" charset="-122"/>
                <a:ea typeface="Hiragino Sans GB W3" charset="-122"/>
                <a:cs typeface="Hiragino Sans GB W3" charset="-122"/>
                <a:sym typeface="DINPro-Bold"/>
              </a:rPr>
              <a:t>NPS</a:t>
            </a:r>
            <a:r>
              <a:rPr lang="zh-CN" altLang="en-US" sz="3200" i="1" dirty="0" smtClean="0">
                <a:latin typeface="Hiragino Sans GB W3" charset="-122"/>
                <a:ea typeface="Hiragino Sans GB W3" charset="-122"/>
                <a:cs typeface="Hiragino Sans GB W3" charset="-122"/>
                <a:sym typeface="DINPro-Bold"/>
              </a:rPr>
              <a:t>的影响无法很好量化的背景下，寻求建立多个运营指标合成的综合影响因子与乘客</a:t>
            </a:r>
            <a:r>
              <a:rPr lang="en-US" altLang="zh-CN" sz="3200" i="1" dirty="0" smtClean="0">
                <a:latin typeface="Hiragino Sans GB W3" charset="-122"/>
                <a:ea typeface="Hiragino Sans GB W3" charset="-122"/>
                <a:cs typeface="Hiragino Sans GB W3" charset="-122"/>
                <a:sym typeface="DINPro-Bold"/>
              </a:rPr>
              <a:t>NPS</a:t>
            </a:r>
            <a:r>
              <a:rPr lang="zh-CN" altLang="en-US" sz="3200" i="1" dirty="0" smtClean="0">
                <a:latin typeface="Hiragino Sans GB W3" charset="-122"/>
                <a:ea typeface="Hiragino Sans GB W3" charset="-122"/>
                <a:cs typeface="Hiragino Sans GB W3" charset="-122"/>
                <a:sym typeface="DINPro-Bold"/>
              </a:rPr>
              <a:t>的相关性，并更进一步，建立一个可靠的量化模型。</a:t>
            </a:r>
            <a:endParaRPr lang="en-US" altLang="zh-CN" sz="3200" i="1" dirty="0" smtClean="0">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endParaRPr lang="en-US" altLang="zh-CN" sz="3200" dirty="0" smtClean="0">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r>
              <a:rPr lang="zh-CN" altLang="en-US" sz="3200" b="1" i="1" dirty="0" smtClean="0">
                <a:solidFill>
                  <a:srgbClr val="F28731"/>
                </a:solidFill>
                <a:latin typeface="Hiragino Sans GB W3" charset="-122"/>
                <a:ea typeface="Hiragino Sans GB W3" charset="-122"/>
                <a:cs typeface="Hiragino Sans GB W3" charset="-122"/>
                <a:sym typeface="DINPro-Bold"/>
              </a:rPr>
              <a:t>研究方法：</a:t>
            </a:r>
            <a:r>
              <a:rPr lang="zh-CN" altLang="en-US" sz="3200" b="1" dirty="0" smtClean="0">
                <a:solidFill>
                  <a:srgbClr val="000000"/>
                </a:solidFill>
                <a:latin typeface="Hiragino Sans GB W3" charset="-122"/>
                <a:ea typeface="Hiragino Sans GB W3" charset="-122"/>
                <a:cs typeface="Hiragino Sans GB W3" charset="-122"/>
                <a:sym typeface="DINPro-Bold"/>
              </a:rPr>
              <a:t>探索性因子分析（</a:t>
            </a:r>
            <a:r>
              <a:rPr lang="en-US" altLang="zh-CN" sz="3200" b="1" dirty="0" smtClean="0">
                <a:solidFill>
                  <a:srgbClr val="000000"/>
                </a:solidFill>
                <a:latin typeface="Hiragino Sans GB W3" charset="-122"/>
                <a:ea typeface="Hiragino Sans GB W3" charset="-122"/>
                <a:cs typeface="Hiragino Sans GB W3" charset="-122"/>
                <a:sym typeface="DINPro-Bold"/>
              </a:rPr>
              <a:t>EFA</a:t>
            </a:r>
            <a:r>
              <a:rPr lang="zh-CN" altLang="en-US" sz="3200" b="1" dirty="0" smtClean="0">
                <a:solidFill>
                  <a:srgbClr val="000000"/>
                </a:solidFill>
                <a:latin typeface="Hiragino Sans GB W3" charset="-122"/>
                <a:ea typeface="Hiragino Sans GB W3" charset="-122"/>
                <a:cs typeface="Hiragino Sans GB W3" charset="-122"/>
                <a:sym typeface="DINPro-Bold"/>
              </a:rPr>
              <a:t>）</a:t>
            </a:r>
            <a:r>
              <a:rPr lang="en-US" altLang="zh-CN" sz="3200" b="1" dirty="0" smtClean="0">
                <a:solidFill>
                  <a:srgbClr val="000000"/>
                </a:solidFill>
                <a:latin typeface="Hiragino Sans GB W3" charset="-122"/>
                <a:ea typeface="Hiragino Sans GB W3" charset="-122"/>
                <a:cs typeface="Hiragino Sans GB W3" charset="-122"/>
                <a:sym typeface="DINPro-Bold"/>
              </a:rPr>
              <a:t>+</a:t>
            </a:r>
            <a:r>
              <a:rPr lang="zh-CN" altLang="en-US" sz="3200" b="1" dirty="0" smtClean="0">
                <a:solidFill>
                  <a:srgbClr val="000000"/>
                </a:solidFill>
                <a:latin typeface="Hiragino Sans GB W3" charset="-122"/>
                <a:ea typeface="Hiragino Sans GB W3" charset="-122"/>
                <a:cs typeface="Hiragino Sans GB W3" charset="-122"/>
                <a:sym typeface="DINPro-Bold"/>
              </a:rPr>
              <a:t>多元线性回归</a:t>
            </a:r>
            <a:endParaRPr lang="en-US" altLang="zh-CN" sz="3200" b="1" dirty="0" smtClean="0">
              <a:solidFill>
                <a:srgbClr val="000000"/>
              </a:solidFill>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endParaRPr lang="en-US" altLang="zh-CN" sz="3200" dirty="0">
              <a:solidFill>
                <a:srgbClr val="000000"/>
              </a:solidFill>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r>
              <a:rPr lang="zh-CN" altLang="en-US" sz="3200" dirty="0" smtClean="0">
                <a:solidFill>
                  <a:srgbClr val="000000"/>
                </a:solidFill>
                <a:latin typeface="Hiragino Sans GB W3" charset="-122"/>
                <a:ea typeface="Hiragino Sans GB W3" charset="-122"/>
                <a:cs typeface="Hiragino Sans GB W3" charset="-122"/>
                <a:sym typeface="DINPro-Bold"/>
              </a:rPr>
              <a:t>在前序研究中，我们发现单一运营指标对乘客</a:t>
            </a:r>
            <a:r>
              <a:rPr lang="en-US" altLang="zh-CN" sz="3200" dirty="0" smtClean="0">
                <a:solidFill>
                  <a:srgbClr val="000000"/>
                </a:solidFill>
                <a:latin typeface="Hiragino Sans GB W3" charset="-122"/>
                <a:ea typeface="Hiragino Sans GB W3" charset="-122"/>
                <a:cs typeface="Hiragino Sans GB W3" charset="-122"/>
                <a:sym typeface="DINPro-Bold"/>
              </a:rPr>
              <a:t>NPS</a:t>
            </a:r>
            <a:r>
              <a:rPr lang="zh-CN" altLang="en-US" sz="3200" dirty="0" smtClean="0">
                <a:solidFill>
                  <a:srgbClr val="000000"/>
                </a:solidFill>
                <a:latin typeface="Hiragino Sans GB W3" charset="-122"/>
                <a:ea typeface="Hiragino Sans GB W3" charset="-122"/>
                <a:cs typeface="Hiragino Sans GB W3" charset="-122"/>
                <a:sym typeface="DINPro-Bold"/>
              </a:rPr>
              <a:t>波动的解释度非常有限，</a:t>
            </a:r>
            <a:r>
              <a:rPr lang="en-US" altLang="zh-CN" sz="3200" dirty="0" smtClean="0">
                <a:solidFill>
                  <a:srgbClr val="000000"/>
                </a:solidFill>
                <a:latin typeface="Hiragino Sans GB W3" charset="-122"/>
                <a:ea typeface="Hiragino Sans GB W3" charset="-122"/>
                <a:cs typeface="Hiragino Sans GB W3" charset="-122"/>
                <a:sym typeface="DINPro-Bold"/>
              </a:rPr>
              <a:t>NPS</a:t>
            </a:r>
            <a:r>
              <a:rPr lang="zh-CN" altLang="en-US" sz="3200" dirty="0" smtClean="0">
                <a:solidFill>
                  <a:srgbClr val="000000"/>
                </a:solidFill>
                <a:latin typeface="Hiragino Sans GB W3" charset="-122"/>
                <a:ea typeface="Hiragino Sans GB W3" charset="-122"/>
                <a:cs typeface="Hiragino Sans GB W3" charset="-122"/>
                <a:sym typeface="DINPro-Bold"/>
              </a:rPr>
              <a:t>是一个受多个运营指标共同影响的变量。</a:t>
            </a:r>
            <a:r>
              <a:rPr lang="zh-CN" altLang="en-US" sz="3200" b="1" dirty="0" smtClean="0">
                <a:solidFill>
                  <a:srgbClr val="000000"/>
                </a:solidFill>
                <a:latin typeface="Hiragino Sans GB W3" charset="-122"/>
                <a:ea typeface="Hiragino Sans GB W3" charset="-122"/>
                <a:cs typeface="Hiragino Sans GB W3" charset="-122"/>
                <a:sym typeface="DINPro-Bold"/>
              </a:rPr>
              <a:t>因子分析</a:t>
            </a:r>
            <a:r>
              <a:rPr lang="zh-CN" altLang="en-US" sz="3200" dirty="0" smtClean="0">
                <a:solidFill>
                  <a:srgbClr val="000000"/>
                </a:solidFill>
                <a:latin typeface="Hiragino Sans GB W3" charset="-122"/>
                <a:ea typeface="Hiragino Sans GB W3" charset="-122"/>
                <a:cs typeface="Hiragino Sans GB W3" charset="-122"/>
                <a:sym typeface="DINPro-Bold"/>
              </a:rPr>
              <a:t>通过统计学方法，在原有的基础运营指标之上合成多个互不相关的“因子”，这些因子反馈了运营情况的不同侧面。</a:t>
            </a:r>
            <a:endParaRPr lang="en-US" altLang="zh-CN" sz="3200" dirty="0" smtClean="0">
              <a:solidFill>
                <a:srgbClr val="000000"/>
              </a:solidFill>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r>
              <a:rPr lang="zh-CN" altLang="en-US" sz="3200" dirty="0" smtClean="0">
                <a:solidFill>
                  <a:srgbClr val="000000"/>
                </a:solidFill>
                <a:latin typeface="Hiragino Sans GB W3" charset="-122"/>
                <a:ea typeface="Hiragino Sans GB W3" charset="-122"/>
                <a:cs typeface="Hiragino Sans GB W3" charset="-122"/>
                <a:sym typeface="DINPro-Bold"/>
              </a:rPr>
              <a:t>在因子分析的基础上，建立多个因子组合与乘客</a:t>
            </a:r>
            <a:r>
              <a:rPr lang="en-US" altLang="zh-CN" sz="3200" dirty="0" smtClean="0">
                <a:solidFill>
                  <a:srgbClr val="000000"/>
                </a:solidFill>
                <a:latin typeface="Hiragino Sans GB W3" charset="-122"/>
                <a:ea typeface="Hiragino Sans GB W3" charset="-122"/>
                <a:cs typeface="Hiragino Sans GB W3" charset="-122"/>
                <a:sym typeface="DINPro-Bold"/>
              </a:rPr>
              <a:t>NPS</a:t>
            </a:r>
            <a:r>
              <a:rPr lang="zh-CN" altLang="en-US" sz="3200" dirty="0" smtClean="0">
                <a:solidFill>
                  <a:srgbClr val="000000"/>
                </a:solidFill>
                <a:latin typeface="Hiragino Sans GB W3" charset="-122"/>
                <a:ea typeface="Hiragino Sans GB W3" charset="-122"/>
                <a:cs typeface="Hiragino Sans GB W3" charset="-122"/>
                <a:sym typeface="DINPro-Bold"/>
              </a:rPr>
              <a:t>之前的多元线性回归模型（即主成分回归方法），可以建模量化运营的不同侧面的变化对乘客</a:t>
            </a:r>
            <a:r>
              <a:rPr lang="en-US" altLang="zh-CN" sz="3200" dirty="0" smtClean="0">
                <a:solidFill>
                  <a:srgbClr val="000000"/>
                </a:solidFill>
                <a:latin typeface="Hiragino Sans GB W3" charset="-122"/>
                <a:ea typeface="Hiragino Sans GB W3" charset="-122"/>
                <a:cs typeface="Hiragino Sans GB W3" charset="-122"/>
                <a:sym typeface="DINPro-Bold"/>
              </a:rPr>
              <a:t>NPS</a:t>
            </a:r>
            <a:r>
              <a:rPr lang="zh-CN" altLang="en-US" sz="3200" dirty="0" smtClean="0">
                <a:solidFill>
                  <a:srgbClr val="000000"/>
                </a:solidFill>
                <a:latin typeface="Hiragino Sans GB W3" charset="-122"/>
                <a:ea typeface="Hiragino Sans GB W3" charset="-122"/>
                <a:cs typeface="Hiragino Sans GB W3" charset="-122"/>
                <a:sym typeface="DINPro-Bold"/>
              </a:rPr>
              <a:t>的复合影响。</a:t>
            </a:r>
            <a:endParaRPr lang="en-US" altLang="zh-CN" sz="3200" dirty="0">
              <a:solidFill>
                <a:srgbClr val="000000"/>
              </a:solidFill>
              <a:latin typeface="Hiragino Sans GB W3" charset="-122"/>
              <a:ea typeface="Hiragino Sans GB W3" charset="-122"/>
              <a:cs typeface="Hiragino Sans GB W3" charset="-122"/>
              <a:sym typeface="DINPro-Bold"/>
            </a:endParaRPr>
          </a:p>
        </p:txBody>
      </p:sp>
      <p:sp>
        <p:nvSpPr>
          <p:cNvPr id="19" name="Shape 89"/>
          <p:cNvSpPr/>
          <p:nvPr/>
        </p:nvSpPr>
        <p:spPr>
          <a:xfrm>
            <a:off x="573160" y="5991291"/>
            <a:ext cx="23633040" cy="577935"/>
          </a:xfrm>
          <a:prstGeom prst="rect">
            <a:avLst/>
          </a:prstGeom>
          <a:ln w="3175">
            <a:miter lim="400000"/>
          </a:ln>
          <a:extLst>
            <a:ext uri="{C572A759-6A51-4108-AA02-DFA0A04FC94B}">
              <ma14:wrappingTextBoxFlag xmlns:ma14="http://schemas.microsoft.com/office/mac/drawingml/2011/main" val="1"/>
            </a:ext>
          </a:extLst>
        </p:spPr>
        <p:txBody>
          <a:bodyPr wrap="square" lIns="42333" tIns="42333" rIns="42333" bIns="42333">
            <a:spAutoFit/>
          </a:bodyPr>
          <a:lstStyle/>
          <a:p>
            <a:pPr algn="l">
              <a:defRPr sz="5000">
                <a:solidFill>
                  <a:srgbClr val="000000"/>
                </a:solidFill>
                <a:latin typeface="DINPro-Bold"/>
                <a:ea typeface="DINPro-Bold"/>
                <a:cs typeface="DINPro-Bold"/>
                <a:sym typeface="DINPro-Bold"/>
              </a:defRPr>
            </a:pPr>
            <a:r>
              <a:rPr lang="zh-CN" altLang="en-US" sz="3200" b="1" i="1" dirty="0" smtClean="0">
                <a:solidFill>
                  <a:srgbClr val="F28731"/>
                </a:solidFill>
                <a:latin typeface="Hiragino Sans GB W3" charset="-122"/>
                <a:ea typeface="Hiragino Sans GB W3" charset="-122"/>
                <a:cs typeface="Hiragino Sans GB W3" charset="-122"/>
                <a:sym typeface="DINPro-Bold"/>
              </a:rPr>
              <a:t>主要数据结论：</a:t>
            </a:r>
            <a:r>
              <a:rPr lang="zh-CN" altLang="en-US" sz="3200" b="1" dirty="0" smtClean="0">
                <a:solidFill>
                  <a:srgbClr val="000000"/>
                </a:solidFill>
                <a:latin typeface="Hiragino Sans GB W3" charset="-122"/>
                <a:ea typeface="Hiragino Sans GB W3" charset="-122"/>
                <a:cs typeface="Hiragino Sans GB W3" charset="-122"/>
                <a:sym typeface="DINPro-Bold"/>
              </a:rPr>
              <a:t>成都、郑州成功建立了</a:t>
            </a:r>
            <a:r>
              <a:rPr lang="en-US" altLang="zh-CN" sz="3200" b="1" dirty="0" smtClean="0">
                <a:solidFill>
                  <a:srgbClr val="000000"/>
                </a:solidFill>
                <a:latin typeface="Hiragino Sans GB W3" charset="-122"/>
                <a:ea typeface="Hiragino Sans GB W3" charset="-122"/>
                <a:cs typeface="Hiragino Sans GB W3" charset="-122"/>
                <a:sym typeface="DINPro-Bold"/>
              </a:rPr>
              <a:t>NPS</a:t>
            </a:r>
            <a:r>
              <a:rPr lang="zh-CN" altLang="en-US" sz="3200" b="1" dirty="0" smtClean="0">
                <a:solidFill>
                  <a:srgbClr val="000000"/>
                </a:solidFill>
                <a:latin typeface="Hiragino Sans GB W3" charset="-122"/>
                <a:ea typeface="Hiragino Sans GB W3" charset="-122"/>
                <a:cs typeface="Hiragino Sans GB W3" charset="-122"/>
                <a:sym typeface="DINPro-Bold"/>
              </a:rPr>
              <a:t>和运营因子间稳定的量化模型，其他城市无法用此方式建立稳定模型。</a:t>
            </a:r>
            <a:endParaRPr lang="en-US" altLang="zh-CN" sz="3200" b="1" dirty="0" smtClean="0">
              <a:solidFill>
                <a:srgbClr val="000000"/>
              </a:solidFill>
              <a:latin typeface="Hiragino Sans GB W3" charset="-122"/>
              <a:ea typeface="Hiragino Sans GB W3" charset="-122"/>
              <a:cs typeface="Hiragino Sans GB W3" charset="-122"/>
              <a:sym typeface="DINPro-Bold"/>
            </a:endParaRPr>
          </a:p>
        </p:txBody>
      </p:sp>
      <p:sp>
        <p:nvSpPr>
          <p:cNvPr id="2" name="矩形 1"/>
          <p:cNvSpPr/>
          <p:nvPr/>
        </p:nvSpPr>
        <p:spPr>
          <a:xfrm>
            <a:off x="2782960" y="7289800"/>
            <a:ext cx="2322440" cy="711200"/>
          </a:xfrm>
          <a:prstGeom prst="rect">
            <a:avLst/>
          </a:prstGeom>
          <a:solidFill>
            <a:schemeClr val="accent1"/>
          </a:solidFill>
          <a:ln w="12700" cap="flat">
            <a:solidFill>
              <a:schemeClr val="accent1"/>
            </a:solidFill>
            <a:prstDash val="solid"/>
            <a:round/>
          </a:ln>
          <a:effectLst>
            <a:outerShdw blurRad="25400" dist="127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marL="0" marR="0" indent="0" algn="l" defTabSz="846666"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FFFFFF"/>
              </a:solidFill>
              <a:effectLst/>
              <a:uFillTx/>
              <a:latin typeface="+mn-lt"/>
              <a:ea typeface="+mn-ea"/>
              <a:cs typeface="+mn-cs"/>
              <a:sym typeface="Arial"/>
            </a:endParaRPr>
          </a:p>
        </p:txBody>
      </p:sp>
      <p:sp>
        <p:nvSpPr>
          <p:cNvPr id="3" name="文本框 2"/>
          <p:cNvSpPr txBox="1"/>
          <p:nvPr/>
        </p:nvSpPr>
        <p:spPr>
          <a:xfrm>
            <a:off x="2868298" y="7356432"/>
            <a:ext cx="2151763" cy="51638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333" tIns="42333" rIns="42333" bIns="42333" numCol="1" spcCol="38100" rtlCol="0" anchor="t">
            <a:spAutoFit/>
          </a:bodyPr>
          <a:lstStyle/>
          <a:p>
            <a:pPr marL="0" marR="0" indent="0" algn="ctr" defTabSz="846666" rtl="0" fontAlgn="auto" latinLnBrk="0" hangingPunct="0">
              <a:lnSpc>
                <a:spcPct val="100000"/>
              </a:lnSpc>
              <a:spcBef>
                <a:spcPts val="0"/>
              </a:spcBef>
              <a:spcAft>
                <a:spcPts val="0"/>
              </a:spcAft>
              <a:buClrTx/>
              <a:buSzTx/>
              <a:buFontTx/>
              <a:buNone/>
              <a:tabLst/>
            </a:pPr>
            <a:r>
              <a:rPr kumimoji="0" lang="zh-CN" altLang="en-US" sz="2800" b="0" i="0" u="none" strike="noStrike" cap="none" spc="0" normalizeH="0" baseline="0" dirty="0" smtClean="0">
                <a:ln>
                  <a:noFill/>
                </a:ln>
                <a:solidFill>
                  <a:srgbClr val="FEFEFE"/>
                </a:solidFill>
                <a:effectLst/>
                <a:uFillTx/>
                <a:latin typeface="Hiragino Sans GB W3" charset="-122"/>
                <a:ea typeface="Hiragino Sans GB W3" charset="-122"/>
                <a:cs typeface="Hiragino Sans GB W3" charset="-122"/>
                <a:sym typeface="DINPro-Light"/>
              </a:rPr>
              <a:t>单均</a:t>
            </a:r>
            <a:r>
              <a:rPr kumimoji="0" lang="en-US" altLang="zh-CN" sz="2800" b="0" i="0" u="none" strike="noStrike" cap="none" spc="0" normalizeH="0" baseline="0" dirty="0" smtClean="0">
                <a:ln>
                  <a:noFill/>
                </a:ln>
                <a:solidFill>
                  <a:srgbClr val="FEFEFE"/>
                </a:solidFill>
                <a:effectLst/>
                <a:uFillTx/>
                <a:latin typeface="Hiragino Sans GB W3" charset="-122"/>
                <a:ea typeface="Hiragino Sans GB W3" charset="-122"/>
                <a:cs typeface="Hiragino Sans GB W3" charset="-122"/>
                <a:sym typeface="DINPro-Light"/>
              </a:rPr>
              <a:t>C</a:t>
            </a:r>
            <a:r>
              <a:rPr kumimoji="0" lang="zh-CN" altLang="en-US" sz="2800" b="0" i="0" u="none" strike="noStrike" cap="none" spc="0" normalizeH="0" baseline="0" dirty="0" smtClean="0">
                <a:ln>
                  <a:noFill/>
                </a:ln>
                <a:solidFill>
                  <a:srgbClr val="FEFEFE"/>
                </a:solidFill>
                <a:effectLst/>
                <a:uFillTx/>
                <a:latin typeface="Hiragino Sans GB W3" charset="-122"/>
                <a:ea typeface="Hiragino Sans GB W3" charset="-122"/>
                <a:cs typeface="Hiragino Sans GB W3" charset="-122"/>
                <a:sym typeface="DINPro-Light"/>
              </a:rPr>
              <a:t>端补贴</a:t>
            </a:r>
            <a:endParaRPr kumimoji="0" lang="zh-CN" altLang="en-US" sz="2800" b="0" i="0" u="none" strike="noStrike" cap="none" spc="0" normalizeH="0" baseline="0" dirty="0">
              <a:ln>
                <a:noFill/>
              </a:ln>
              <a:solidFill>
                <a:srgbClr val="FEFEFE"/>
              </a:solidFill>
              <a:effectLst/>
              <a:uFillTx/>
              <a:latin typeface="Hiragino Sans GB W3" charset="-122"/>
              <a:ea typeface="Hiragino Sans GB W3" charset="-122"/>
              <a:cs typeface="Hiragino Sans GB W3" charset="-122"/>
              <a:sym typeface="DINPro-Light"/>
            </a:endParaRPr>
          </a:p>
        </p:txBody>
      </p:sp>
      <p:sp>
        <p:nvSpPr>
          <p:cNvPr id="7" name="矩形 6"/>
          <p:cNvSpPr/>
          <p:nvPr/>
        </p:nvSpPr>
        <p:spPr>
          <a:xfrm>
            <a:off x="2782959" y="8134748"/>
            <a:ext cx="2322440" cy="711200"/>
          </a:xfrm>
          <a:prstGeom prst="rect">
            <a:avLst/>
          </a:prstGeom>
          <a:solidFill>
            <a:schemeClr val="accent1"/>
          </a:solidFill>
          <a:ln w="12700" cap="flat">
            <a:solidFill>
              <a:schemeClr val="accent1"/>
            </a:solidFill>
            <a:prstDash val="solid"/>
            <a:round/>
          </a:ln>
          <a:effectLst>
            <a:outerShdw blurRad="25400" dist="127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marL="0" marR="0" indent="0" algn="l" defTabSz="846666"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FFFFFF"/>
              </a:solidFill>
              <a:effectLst/>
              <a:uFillTx/>
              <a:latin typeface="+mn-lt"/>
              <a:ea typeface="+mn-ea"/>
              <a:cs typeface="+mn-cs"/>
              <a:sym typeface="Arial"/>
            </a:endParaRPr>
          </a:p>
        </p:txBody>
      </p:sp>
      <p:sp>
        <p:nvSpPr>
          <p:cNvPr id="8" name="文本框 7"/>
          <p:cNvSpPr txBox="1"/>
          <p:nvPr/>
        </p:nvSpPr>
        <p:spPr>
          <a:xfrm>
            <a:off x="3003757" y="8230621"/>
            <a:ext cx="1880856" cy="51638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333" tIns="42333" rIns="42333" bIns="42333" numCol="1" spcCol="38100" rtlCol="0" anchor="t">
            <a:spAutoFit/>
          </a:bodyPr>
          <a:lstStyle/>
          <a:p>
            <a:pPr marL="0" marR="0" indent="0" algn="ctr" defTabSz="846666" rtl="0" fontAlgn="auto" latinLnBrk="0" hangingPunct="0">
              <a:lnSpc>
                <a:spcPct val="100000"/>
              </a:lnSpc>
              <a:spcBef>
                <a:spcPts val="0"/>
              </a:spcBef>
              <a:spcAft>
                <a:spcPts val="0"/>
              </a:spcAft>
              <a:buClrTx/>
              <a:buSzTx/>
              <a:buFontTx/>
              <a:buNone/>
              <a:tabLst/>
            </a:pPr>
            <a:r>
              <a:rPr kumimoji="0" lang="zh-CN" altLang="en-US" sz="2800" b="0" i="0" u="none" strike="noStrike" cap="none" spc="0" normalizeH="0" baseline="0" dirty="0" smtClean="0">
                <a:ln>
                  <a:noFill/>
                </a:ln>
                <a:solidFill>
                  <a:srgbClr val="FEFEFE"/>
                </a:solidFill>
                <a:effectLst/>
                <a:uFillTx/>
                <a:latin typeface="Hiragino Sans GB W3" charset="-122"/>
                <a:ea typeface="Hiragino Sans GB W3" charset="-122"/>
                <a:cs typeface="Hiragino Sans GB W3" charset="-122"/>
                <a:sym typeface="DINPro-Light"/>
              </a:rPr>
              <a:t>单均折扣率</a:t>
            </a:r>
            <a:endParaRPr kumimoji="0" lang="zh-CN" altLang="en-US" sz="2800" b="0" i="0" u="none" strike="noStrike" cap="none" spc="0" normalizeH="0" baseline="0" dirty="0">
              <a:ln>
                <a:noFill/>
              </a:ln>
              <a:solidFill>
                <a:srgbClr val="FEFEFE"/>
              </a:solidFill>
              <a:effectLst/>
              <a:uFillTx/>
              <a:latin typeface="Hiragino Sans GB W3" charset="-122"/>
              <a:ea typeface="Hiragino Sans GB W3" charset="-122"/>
              <a:cs typeface="Hiragino Sans GB W3" charset="-122"/>
              <a:sym typeface="DINPro-Light"/>
            </a:endParaRPr>
          </a:p>
        </p:txBody>
      </p:sp>
      <p:sp>
        <p:nvSpPr>
          <p:cNvPr id="9" name="矩形 8"/>
          <p:cNvSpPr/>
          <p:nvPr/>
        </p:nvSpPr>
        <p:spPr>
          <a:xfrm>
            <a:off x="2782959" y="8991945"/>
            <a:ext cx="2322440" cy="711200"/>
          </a:xfrm>
          <a:prstGeom prst="rect">
            <a:avLst/>
          </a:prstGeom>
          <a:solidFill>
            <a:schemeClr val="accent1"/>
          </a:solidFill>
          <a:ln w="12700" cap="flat">
            <a:solidFill>
              <a:schemeClr val="accent1"/>
            </a:solidFill>
            <a:prstDash val="solid"/>
            <a:round/>
          </a:ln>
          <a:effectLst>
            <a:outerShdw blurRad="25400" dist="127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marL="0" marR="0" indent="0" algn="l" defTabSz="846666"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FFFFFF"/>
              </a:solidFill>
              <a:effectLst/>
              <a:uFillTx/>
              <a:latin typeface="+mn-lt"/>
              <a:ea typeface="+mn-ea"/>
              <a:cs typeface="+mn-cs"/>
              <a:sym typeface="Arial"/>
            </a:endParaRPr>
          </a:p>
        </p:txBody>
      </p:sp>
      <p:sp>
        <p:nvSpPr>
          <p:cNvPr id="10" name="文本框 9"/>
          <p:cNvSpPr txBox="1"/>
          <p:nvPr/>
        </p:nvSpPr>
        <p:spPr>
          <a:xfrm>
            <a:off x="3003756" y="9058577"/>
            <a:ext cx="1880856" cy="51638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333" tIns="42333" rIns="42333" bIns="42333" numCol="1" spcCol="38100" rtlCol="0" anchor="t">
            <a:spAutoFit/>
          </a:bodyPr>
          <a:lstStyle/>
          <a:p>
            <a:pPr marL="0" marR="0" indent="0" algn="ctr" defTabSz="846666" rtl="0" fontAlgn="auto" latinLnBrk="0" hangingPunct="0">
              <a:lnSpc>
                <a:spcPct val="100000"/>
              </a:lnSpc>
              <a:spcBef>
                <a:spcPts val="0"/>
              </a:spcBef>
              <a:spcAft>
                <a:spcPts val="0"/>
              </a:spcAft>
              <a:buClrTx/>
              <a:buSzTx/>
              <a:buFontTx/>
              <a:buNone/>
              <a:tabLst/>
            </a:pPr>
            <a:r>
              <a:rPr kumimoji="0" lang="zh-CN" altLang="en-US" sz="2800" b="0" i="0" u="none" strike="noStrike" cap="none" spc="0" normalizeH="0" baseline="0" dirty="0" smtClean="0">
                <a:ln>
                  <a:noFill/>
                </a:ln>
                <a:solidFill>
                  <a:srgbClr val="FEFEFE"/>
                </a:solidFill>
                <a:effectLst/>
                <a:uFillTx/>
                <a:latin typeface="Hiragino Sans GB W3" charset="-122"/>
                <a:ea typeface="Hiragino Sans GB W3" charset="-122"/>
                <a:cs typeface="Hiragino Sans GB W3" charset="-122"/>
                <a:sym typeface="DINPro-Light"/>
              </a:rPr>
              <a:t>实付每公里</a:t>
            </a:r>
            <a:endParaRPr kumimoji="0" lang="zh-CN" altLang="en-US" sz="2800" b="0" i="0" u="none" strike="noStrike" cap="none" spc="0" normalizeH="0" baseline="0" dirty="0">
              <a:ln>
                <a:noFill/>
              </a:ln>
              <a:solidFill>
                <a:srgbClr val="FEFEFE"/>
              </a:solidFill>
              <a:effectLst/>
              <a:uFillTx/>
              <a:latin typeface="Hiragino Sans GB W3" charset="-122"/>
              <a:ea typeface="Hiragino Sans GB W3" charset="-122"/>
              <a:cs typeface="Hiragino Sans GB W3" charset="-122"/>
              <a:sym typeface="DINPro-Light"/>
            </a:endParaRPr>
          </a:p>
        </p:txBody>
      </p:sp>
      <p:sp>
        <p:nvSpPr>
          <p:cNvPr id="11" name="矩形 10"/>
          <p:cNvSpPr/>
          <p:nvPr/>
        </p:nvSpPr>
        <p:spPr>
          <a:xfrm>
            <a:off x="2782959" y="10060942"/>
            <a:ext cx="2322440" cy="711200"/>
          </a:xfrm>
          <a:prstGeom prst="rect">
            <a:avLst/>
          </a:prstGeom>
          <a:solidFill>
            <a:schemeClr val="accent1"/>
          </a:solidFill>
          <a:ln w="12700" cap="flat">
            <a:solidFill>
              <a:schemeClr val="accent1"/>
            </a:solidFill>
            <a:prstDash val="solid"/>
            <a:round/>
          </a:ln>
          <a:effectLst>
            <a:outerShdw blurRad="25400" dist="127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marL="0" marR="0" indent="0" algn="l" defTabSz="846666"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FFFFFF"/>
              </a:solidFill>
              <a:effectLst/>
              <a:uFillTx/>
              <a:latin typeface="+mn-lt"/>
              <a:ea typeface="+mn-ea"/>
              <a:cs typeface="+mn-cs"/>
              <a:sym typeface="Arial"/>
            </a:endParaRPr>
          </a:p>
        </p:txBody>
      </p:sp>
      <p:sp>
        <p:nvSpPr>
          <p:cNvPr id="12" name="文本框 11"/>
          <p:cNvSpPr txBox="1"/>
          <p:nvPr/>
        </p:nvSpPr>
        <p:spPr>
          <a:xfrm>
            <a:off x="3515914" y="10127574"/>
            <a:ext cx="856538" cy="51638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333" tIns="42333" rIns="42333" bIns="42333" numCol="1" spcCol="38100" rtlCol="0" anchor="t">
            <a:spAutoFit/>
          </a:bodyPr>
          <a:lstStyle/>
          <a:p>
            <a:pPr marL="0" marR="0" indent="0" algn="ctr" defTabSz="846666" rtl="0" fontAlgn="auto" latinLnBrk="0" hangingPunct="0">
              <a:lnSpc>
                <a:spcPct val="100000"/>
              </a:lnSpc>
              <a:spcBef>
                <a:spcPts val="0"/>
              </a:spcBef>
              <a:spcAft>
                <a:spcPts val="0"/>
              </a:spcAft>
              <a:buClrTx/>
              <a:buSzTx/>
              <a:buFontTx/>
              <a:buNone/>
              <a:tabLst/>
            </a:pPr>
            <a:r>
              <a:rPr lang="en-US" altLang="zh-CN" sz="2800" dirty="0" smtClean="0">
                <a:solidFill>
                  <a:srgbClr val="FEFEFE"/>
                </a:solidFill>
                <a:latin typeface="Hiragino Sans GB W3" charset="-122"/>
                <a:ea typeface="Hiragino Sans GB W3" charset="-122"/>
                <a:cs typeface="Hiragino Sans GB W3" charset="-122"/>
              </a:rPr>
              <a:t>ATA</a:t>
            </a:r>
            <a:endParaRPr kumimoji="0" lang="zh-CN" altLang="en-US" sz="2800" b="0" i="0" u="none" strike="noStrike" cap="none" spc="0" normalizeH="0" baseline="0" dirty="0">
              <a:ln>
                <a:noFill/>
              </a:ln>
              <a:solidFill>
                <a:srgbClr val="FEFEFE"/>
              </a:solidFill>
              <a:effectLst/>
              <a:uFillTx/>
              <a:latin typeface="Hiragino Sans GB W3" charset="-122"/>
              <a:ea typeface="Hiragino Sans GB W3" charset="-122"/>
              <a:cs typeface="Hiragino Sans GB W3" charset="-122"/>
              <a:sym typeface="DINPro-Light"/>
            </a:endParaRPr>
          </a:p>
        </p:txBody>
      </p:sp>
      <p:sp>
        <p:nvSpPr>
          <p:cNvPr id="13" name="矩形 12"/>
          <p:cNvSpPr/>
          <p:nvPr/>
        </p:nvSpPr>
        <p:spPr>
          <a:xfrm>
            <a:off x="2782959" y="10889574"/>
            <a:ext cx="2322440" cy="711200"/>
          </a:xfrm>
          <a:prstGeom prst="rect">
            <a:avLst/>
          </a:prstGeom>
          <a:solidFill>
            <a:schemeClr val="accent1"/>
          </a:solidFill>
          <a:ln w="12700" cap="flat">
            <a:solidFill>
              <a:schemeClr val="accent1"/>
            </a:solidFill>
            <a:prstDash val="solid"/>
            <a:round/>
          </a:ln>
          <a:effectLst>
            <a:outerShdw blurRad="25400" dist="127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marL="0" marR="0" indent="0" algn="l" defTabSz="846666"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FFFFFF"/>
              </a:solidFill>
              <a:effectLst/>
              <a:uFillTx/>
              <a:latin typeface="+mn-lt"/>
              <a:ea typeface="+mn-ea"/>
              <a:cs typeface="+mn-cs"/>
              <a:sym typeface="Arial"/>
            </a:endParaRPr>
          </a:p>
        </p:txBody>
      </p:sp>
      <p:sp>
        <p:nvSpPr>
          <p:cNvPr id="14" name="文本框 13"/>
          <p:cNvSpPr txBox="1"/>
          <p:nvPr/>
        </p:nvSpPr>
        <p:spPr>
          <a:xfrm>
            <a:off x="3362828" y="10956206"/>
            <a:ext cx="1162711" cy="51638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333" tIns="42333" rIns="42333" bIns="42333" numCol="1" spcCol="38100" rtlCol="0" anchor="t">
            <a:spAutoFit/>
          </a:bodyPr>
          <a:lstStyle/>
          <a:p>
            <a:pPr marL="0" marR="0" indent="0" algn="ctr" defTabSz="846666" rtl="0" fontAlgn="auto" latinLnBrk="0" hangingPunct="0">
              <a:lnSpc>
                <a:spcPct val="100000"/>
              </a:lnSpc>
              <a:spcBef>
                <a:spcPts val="0"/>
              </a:spcBef>
              <a:spcAft>
                <a:spcPts val="0"/>
              </a:spcAft>
              <a:buClrTx/>
              <a:buSzTx/>
              <a:buFontTx/>
              <a:buNone/>
              <a:tabLst/>
            </a:pPr>
            <a:r>
              <a:rPr lang="zh-CN" altLang="en-US" sz="2800" dirty="0" smtClean="0">
                <a:solidFill>
                  <a:srgbClr val="FEFEFE"/>
                </a:solidFill>
                <a:latin typeface="Hiragino Sans GB W3" charset="-122"/>
                <a:ea typeface="Hiragino Sans GB W3" charset="-122"/>
                <a:cs typeface="Hiragino Sans GB W3" charset="-122"/>
              </a:rPr>
              <a:t>应答率</a:t>
            </a:r>
            <a:endParaRPr kumimoji="0" lang="zh-CN" altLang="en-US" sz="2800" b="0" i="0" u="none" strike="noStrike" cap="none" spc="0" normalizeH="0" baseline="0" dirty="0">
              <a:ln>
                <a:noFill/>
              </a:ln>
              <a:solidFill>
                <a:srgbClr val="FEFEFE"/>
              </a:solidFill>
              <a:effectLst/>
              <a:uFillTx/>
              <a:latin typeface="Hiragino Sans GB W3" charset="-122"/>
              <a:ea typeface="Hiragino Sans GB W3" charset="-122"/>
              <a:cs typeface="Hiragino Sans GB W3" charset="-122"/>
              <a:sym typeface="DINPro-Light"/>
            </a:endParaRPr>
          </a:p>
        </p:txBody>
      </p:sp>
      <p:sp>
        <p:nvSpPr>
          <p:cNvPr id="20" name="矩形 19"/>
          <p:cNvSpPr/>
          <p:nvPr/>
        </p:nvSpPr>
        <p:spPr>
          <a:xfrm>
            <a:off x="2782959" y="11743606"/>
            <a:ext cx="2322440" cy="711200"/>
          </a:xfrm>
          <a:prstGeom prst="rect">
            <a:avLst/>
          </a:prstGeom>
          <a:solidFill>
            <a:schemeClr val="accent1"/>
          </a:solidFill>
          <a:ln w="12700" cap="flat">
            <a:solidFill>
              <a:schemeClr val="accent1"/>
            </a:solidFill>
            <a:prstDash val="solid"/>
            <a:round/>
          </a:ln>
          <a:effectLst>
            <a:outerShdw blurRad="25400" dist="127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marL="0" marR="0" indent="0" algn="l" defTabSz="846666"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FFFFFF"/>
              </a:solidFill>
              <a:effectLst/>
              <a:uFillTx/>
              <a:latin typeface="+mn-lt"/>
              <a:ea typeface="+mn-ea"/>
              <a:cs typeface="+mn-cs"/>
              <a:sym typeface="Arial"/>
            </a:endParaRPr>
          </a:p>
        </p:txBody>
      </p:sp>
      <p:sp>
        <p:nvSpPr>
          <p:cNvPr id="21" name="文本框 20"/>
          <p:cNvSpPr txBox="1"/>
          <p:nvPr/>
        </p:nvSpPr>
        <p:spPr>
          <a:xfrm>
            <a:off x="2891548" y="11810238"/>
            <a:ext cx="2105277" cy="51638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333" tIns="42333" rIns="42333" bIns="42333" numCol="1" spcCol="38100" rtlCol="0" anchor="t">
            <a:spAutoFit/>
          </a:bodyPr>
          <a:lstStyle/>
          <a:p>
            <a:pPr marL="0" marR="0" indent="0" algn="ctr" defTabSz="846666" rtl="0" fontAlgn="auto" latinLnBrk="0" hangingPunct="0">
              <a:lnSpc>
                <a:spcPct val="100000"/>
              </a:lnSpc>
              <a:spcBef>
                <a:spcPts val="0"/>
              </a:spcBef>
              <a:spcAft>
                <a:spcPts val="0"/>
              </a:spcAft>
              <a:buClrTx/>
              <a:buSzTx/>
              <a:buFontTx/>
              <a:buNone/>
              <a:tabLst/>
            </a:pPr>
            <a:r>
              <a:rPr lang="zh-CN" altLang="en-US" sz="2800" dirty="0" smtClean="0">
                <a:solidFill>
                  <a:srgbClr val="FEFEFE"/>
                </a:solidFill>
                <a:latin typeface="Hiragino Sans GB W3" charset="-122"/>
                <a:ea typeface="Hiragino Sans GB W3" charset="-122"/>
                <a:cs typeface="Hiragino Sans GB W3" charset="-122"/>
              </a:rPr>
              <a:t>应答率</a:t>
            </a:r>
            <a:r>
              <a:rPr lang="en-US" altLang="zh-CN" sz="2800" dirty="0" smtClean="0">
                <a:solidFill>
                  <a:srgbClr val="FEFEFE"/>
                </a:solidFill>
                <a:latin typeface="Hiragino Sans GB W3" charset="-122"/>
                <a:ea typeface="Hiragino Sans GB W3" charset="-122"/>
                <a:cs typeface="Hiragino Sans GB W3" charset="-122"/>
              </a:rPr>
              <a:t>index</a:t>
            </a:r>
            <a:endParaRPr kumimoji="0" lang="zh-CN" altLang="en-US" sz="2800" b="0" i="0" u="none" strike="noStrike" cap="none" spc="0" normalizeH="0" baseline="0" dirty="0">
              <a:ln>
                <a:noFill/>
              </a:ln>
              <a:solidFill>
                <a:srgbClr val="FEFEFE"/>
              </a:solidFill>
              <a:effectLst/>
              <a:uFillTx/>
              <a:latin typeface="Hiragino Sans GB W3" charset="-122"/>
              <a:ea typeface="Hiragino Sans GB W3" charset="-122"/>
              <a:cs typeface="Hiragino Sans GB W3" charset="-122"/>
              <a:sym typeface="DINPro-Light"/>
            </a:endParaRPr>
          </a:p>
        </p:txBody>
      </p:sp>
      <p:sp>
        <p:nvSpPr>
          <p:cNvPr id="4" name="左大括号 3"/>
          <p:cNvSpPr/>
          <p:nvPr/>
        </p:nvSpPr>
        <p:spPr>
          <a:xfrm>
            <a:off x="1910220" y="7289800"/>
            <a:ext cx="787400" cy="5165006"/>
          </a:xfrm>
          <a:prstGeom prst="leftBrace">
            <a:avLst/>
          </a:prstGeom>
          <a:noFill/>
          <a:ln w="12700" cap="flat">
            <a:solidFill>
              <a:schemeClr val="accent1"/>
            </a:solidFill>
            <a:prstDash val="solid"/>
            <a:round/>
          </a:ln>
          <a:effectLst>
            <a:outerShdw blurRad="25400" dist="12700" dir="5400000" rotWithShape="0">
              <a:srgbClr val="000000">
                <a:alpha val="3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endParaRPr>
          </a:p>
        </p:txBody>
      </p:sp>
      <p:sp>
        <p:nvSpPr>
          <p:cNvPr id="22" name="文本框 21"/>
          <p:cNvSpPr txBox="1"/>
          <p:nvPr/>
        </p:nvSpPr>
        <p:spPr>
          <a:xfrm>
            <a:off x="756536" y="9549557"/>
            <a:ext cx="1008823" cy="639491"/>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333" tIns="42333" rIns="42333" bIns="42333" numCol="1" spcCol="38100" rtlCol="0" anchor="t">
            <a:spAutoFit/>
          </a:bodyPr>
          <a:lstStyle/>
          <a:p>
            <a:pPr marL="0" marR="0" indent="0" algn="ctr" defTabSz="846666" rtl="0" fontAlgn="auto" latinLnBrk="0" hangingPunct="0">
              <a:lnSpc>
                <a:spcPct val="100000"/>
              </a:lnSpc>
              <a:spcBef>
                <a:spcPts val="0"/>
              </a:spcBef>
              <a:spcAft>
                <a:spcPts val="0"/>
              </a:spcAft>
              <a:buClrTx/>
              <a:buSzTx/>
              <a:buFontTx/>
              <a:buNone/>
              <a:tabLst/>
            </a:pPr>
            <a:r>
              <a:rPr lang="zh-CN" altLang="en-US" sz="3600" dirty="0" smtClean="0">
                <a:solidFill>
                  <a:srgbClr val="000000"/>
                </a:solidFill>
                <a:latin typeface="Hiragino Sans GB W3" charset="-122"/>
                <a:ea typeface="Hiragino Sans GB W3" charset="-122"/>
                <a:cs typeface="Hiragino Sans GB W3" charset="-122"/>
              </a:rPr>
              <a:t>郑州</a:t>
            </a:r>
            <a:endParaRPr kumimoji="0" lang="zh-CN" altLang="en-US" sz="3600" b="0" i="0" u="none" strike="noStrike" cap="none" spc="0" normalizeH="0" baseline="0" dirty="0">
              <a:ln>
                <a:noFill/>
              </a:ln>
              <a:solidFill>
                <a:srgbClr val="000000"/>
              </a:solidFill>
              <a:effectLst/>
              <a:uFillTx/>
              <a:latin typeface="Hiragino Sans GB W3" charset="-122"/>
              <a:ea typeface="Hiragino Sans GB W3" charset="-122"/>
              <a:cs typeface="Hiragino Sans GB W3" charset="-122"/>
              <a:sym typeface="DINPro-Light"/>
            </a:endParaRPr>
          </a:p>
        </p:txBody>
      </p:sp>
      <p:sp>
        <p:nvSpPr>
          <p:cNvPr id="5" name="椭圆 4"/>
          <p:cNvSpPr/>
          <p:nvPr/>
        </p:nvSpPr>
        <p:spPr>
          <a:xfrm>
            <a:off x="7061200" y="7523611"/>
            <a:ext cx="3022600" cy="1996490"/>
          </a:xfrm>
          <a:prstGeom prst="ellipse">
            <a:avLst/>
          </a:prstGeom>
          <a:solidFill>
            <a:schemeClr val="accent1"/>
          </a:solidFill>
          <a:ln w="12700" cap="flat">
            <a:solidFill>
              <a:schemeClr val="accent1"/>
            </a:solidFill>
            <a:prstDash val="solid"/>
            <a:round/>
          </a:ln>
          <a:effectLst>
            <a:outerShdw blurRad="25400" dist="127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marL="0" marR="0" indent="0" algn="l" defTabSz="846666"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FFFFFF"/>
              </a:solidFill>
              <a:effectLst/>
              <a:uFillTx/>
              <a:latin typeface="+mn-lt"/>
              <a:ea typeface="+mn-ea"/>
              <a:cs typeface="+mn-cs"/>
              <a:sym typeface="Arial"/>
            </a:endParaRPr>
          </a:p>
        </p:txBody>
      </p:sp>
      <p:sp>
        <p:nvSpPr>
          <p:cNvPr id="24" name="椭圆 23"/>
          <p:cNvSpPr/>
          <p:nvPr/>
        </p:nvSpPr>
        <p:spPr>
          <a:xfrm>
            <a:off x="7061200" y="10279974"/>
            <a:ext cx="3022600" cy="1996490"/>
          </a:xfrm>
          <a:prstGeom prst="ellipse">
            <a:avLst/>
          </a:prstGeom>
          <a:solidFill>
            <a:schemeClr val="accent1"/>
          </a:solidFill>
          <a:ln w="12700" cap="flat">
            <a:solidFill>
              <a:schemeClr val="accent1"/>
            </a:solidFill>
            <a:prstDash val="solid"/>
            <a:round/>
          </a:ln>
          <a:effectLst>
            <a:outerShdw blurRad="25400" dist="127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marL="0" marR="0" indent="0" algn="l" defTabSz="846666"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FFFFFF"/>
              </a:solidFill>
              <a:effectLst/>
              <a:uFillTx/>
              <a:latin typeface="+mn-lt"/>
              <a:ea typeface="+mn-ea"/>
              <a:cs typeface="+mn-cs"/>
              <a:sym typeface="Arial"/>
            </a:endParaRPr>
          </a:p>
        </p:txBody>
      </p:sp>
      <p:cxnSp>
        <p:nvCxnSpPr>
          <p:cNvPr id="23" name="直线箭头连接符 22"/>
          <p:cNvCxnSpPr/>
          <p:nvPr/>
        </p:nvCxnSpPr>
        <p:spPr>
          <a:xfrm>
            <a:off x="5105399" y="7523611"/>
            <a:ext cx="2514601" cy="998245"/>
          </a:xfrm>
          <a:prstGeom prst="straightConnector1">
            <a:avLst/>
          </a:prstGeom>
          <a:noFill/>
          <a:ln w="12700" cap="flat">
            <a:solidFill>
              <a:schemeClr val="accent1"/>
            </a:solidFill>
            <a:prstDash val="solid"/>
            <a:round/>
            <a:tailEnd type="triangle"/>
          </a:ln>
          <a:effectLst>
            <a:outerShdw blurRad="25400" dist="127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6" name="直线箭头连接符 25"/>
          <p:cNvCxnSpPr>
            <a:stCxn id="7" idx="3"/>
            <a:endCxn id="5" idx="2"/>
          </p:cNvCxnSpPr>
          <p:nvPr/>
        </p:nvCxnSpPr>
        <p:spPr>
          <a:xfrm>
            <a:off x="5105399" y="8490348"/>
            <a:ext cx="1955801" cy="31508"/>
          </a:xfrm>
          <a:prstGeom prst="straightConnector1">
            <a:avLst/>
          </a:prstGeom>
          <a:noFill/>
          <a:ln w="12700" cap="flat">
            <a:solidFill>
              <a:schemeClr val="accent1"/>
            </a:solidFill>
            <a:prstDash val="solid"/>
            <a:round/>
            <a:tailEnd type="triangle"/>
          </a:ln>
          <a:effectLst>
            <a:outerShdw blurRad="25400" dist="127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8" name="直线箭头连接符 27"/>
          <p:cNvCxnSpPr>
            <a:endCxn id="5" idx="2"/>
          </p:cNvCxnSpPr>
          <p:nvPr/>
        </p:nvCxnSpPr>
        <p:spPr>
          <a:xfrm flipV="1">
            <a:off x="4461261" y="8521856"/>
            <a:ext cx="2599939" cy="998245"/>
          </a:xfrm>
          <a:prstGeom prst="straightConnector1">
            <a:avLst/>
          </a:prstGeom>
          <a:noFill/>
          <a:ln w="12700" cap="flat">
            <a:solidFill>
              <a:schemeClr val="accent1"/>
            </a:solidFill>
            <a:prstDash val="solid"/>
            <a:round/>
            <a:tailEnd type="triangle"/>
          </a:ln>
          <a:effectLst>
            <a:outerShdw blurRad="25400" dist="127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9" name="文本框 28"/>
          <p:cNvSpPr txBox="1"/>
          <p:nvPr/>
        </p:nvSpPr>
        <p:spPr>
          <a:xfrm>
            <a:off x="5550928" y="7201247"/>
            <a:ext cx="765166" cy="45482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333" tIns="42333" rIns="42333" bIns="42333" numCol="1" spcCol="38100" rtlCol="0" anchor="t">
            <a:spAutoFit/>
          </a:bodyPr>
          <a:lstStyle/>
          <a:p>
            <a:pPr marL="0" marR="0" indent="0" algn="ctr" defTabSz="846666" rtl="0" fontAlgn="auto" latinLnBrk="0" hangingPunct="0">
              <a:lnSpc>
                <a:spcPct val="100000"/>
              </a:lnSpc>
              <a:spcBef>
                <a:spcPts val="0"/>
              </a:spcBef>
              <a:spcAft>
                <a:spcPts val="0"/>
              </a:spcAft>
              <a:buClrTx/>
              <a:buSzTx/>
              <a:buFontTx/>
              <a:buNone/>
              <a:tabLst/>
            </a:pPr>
            <a:r>
              <a:rPr kumimoji="0" lang="en-US" altLang="zh-CN" sz="2400" b="0" i="0" u="none" strike="noStrike" cap="none" spc="0" normalizeH="0" baseline="0" dirty="0" smtClean="0">
                <a:ln>
                  <a:noFill/>
                </a:ln>
                <a:solidFill>
                  <a:schemeClr val="accent2"/>
                </a:solidFill>
                <a:effectLst/>
                <a:uFillTx/>
                <a:latin typeface="Hiragino Sans GB W3" charset="-122"/>
                <a:ea typeface="Hiragino Sans GB W3" charset="-122"/>
                <a:cs typeface="Hiragino Sans GB W3" charset="-122"/>
                <a:sym typeface="DINPro-Light"/>
              </a:rPr>
              <a:t>0</a:t>
            </a:r>
            <a:r>
              <a:rPr lang="en-US" altLang="zh-CN" sz="2400" dirty="0" smtClean="0">
                <a:solidFill>
                  <a:schemeClr val="accent2"/>
                </a:solidFill>
                <a:latin typeface="Hiragino Sans GB W3" charset="-122"/>
                <a:ea typeface="Hiragino Sans GB W3" charset="-122"/>
                <a:cs typeface="Hiragino Sans GB W3" charset="-122"/>
              </a:rPr>
              <a:t>.97</a:t>
            </a:r>
            <a:endParaRPr kumimoji="0" lang="zh-CN" altLang="en-US" sz="2400" b="0" i="0" u="none" strike="noStrike" cap="none" spc="0" normalizeH="0" baseline="0" dirty="0">
              <a:ln>
                <a:noFill/>
              </a:ln>
              <a:solidFill>
                <a:schemeClr val="accent2"/>
              </a:solidFill>
              <a:effectLst/>
              <a:uFillTx/>
              <a:latin typeface="Hiragino Sans GB W3" charset="-122"/>
              <a:ea typeface="Hiragino Sans GB W3" charset="-122"/>
              <a:cs typeface="Hiragino Sans GB W3" charset="-122"/>
              <a:sym typeface="DINPro-Light"/>
            </a:endParaRPr>
          </a:p>
        </p:txBody>
      </p:sp>
      <p:sp>
        <p:nvSpPr>
          <p:cNvPr id="32" name="文本框 31"/>
          <p:cNvSpPr txBox="1"/>
          <p:nvPr/>
        </p:nvSpPr>
        <p:spPr>
          <a:xfrm>
            <a:off x="5525528" y="7962059"/>
            <a:ext cx="765167" cy="45482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333" tIns="42333" rIns="42333" bIns="42333" numCol="1" spcCol="38100" rtlCol="0" anchor="t">
            <a:spAutoFit/>
          </a:bodyPr>
          <a:lstStyle/>
          <a:p>
            <a:pPr marL="0" marR="0" indent="0" algn="ctr" defTabSz="846666" rtl="0" fontAlgn="auto" latinLnBrk="0" hangingPunct="0">
              <a:lnSpc>
                <a:spcPct val="100000"/>
              </a:lnSpc>
              <a:spcBef>
                <a:spcPts val="0"/>
              </a:spcBef>
              <a:spcAft>
                <a:spcPts val="0"/>
              </a:spcAft>
              <a:buClrTx/>
              <a:buSzTx/>
              <a:buFontTx/>
              <a:buNone/>
              <a:tabLst/>
            </a:pPr>
            <a:r>
              <a:rPr kumimoji="0" lang="en-US" altLang="zh-CN" sz="2400" b="0" i="0" u="none" strike="noStrike" cap="none" spc="0" normalizeH="0" baseline="0" dirty="0" smtClean="0">
                <a:ln>
                  <a:noFill/>
                </a:ln>
                <a:solidFill>
                  <a:schemeClr val="accent2"/>
                </a:solidFill>
                <a:effectLst/>
                <a:uFillTx/>
                <a:latin typeface="Hiragino Sans GB W3" charset="-122"/>
                <a:ea typeface="Hiragino Sans GB W3" charset="-122"/>
                <a:cs typeface="Hiragino Sans GB W3" charset="-122"/>
                <a:sym typeface="DINPro-Light"/>
              </a:rPr>
              <a:t>0</a:t>
            </a:r>
            <a:r>
              <a:rPr lang="en-US" altLang="zh-CN" sz="2400" dirty="0" smtClean="0">
                <a:solidFill>
                  <a:schemeClr val="accent2"/>
                </a:solidFill>
                <a:latin typeface="Hiragino Sans GB W3" charset="-122"/>
                <a:ea typeface="Hiragino Sans GB W3" charset="-122"/>
                <a:cs typeface="Hiragino Sans GB W3" charset="-122"/>
              </a:rPr>
              <a:t>.98</a:t>
            </a:r>
            <a:endParaRPr kumimoji="0" lang="zh-CN" altLang="en-US" sz="2400" b="0" i="0" u="none" strike="noStrike" cap="none" spc="0" normalizeH="0" baseline="0" dirty="0">
              <a:ln>
                <a:noFill/>
              </a:ln>
              <a:solidFill>
                <a:schemeClr val="accent2"/>
              </a:solidFill>
              <a:effectLst/>
              <a:uFillTx/>
              <a:latin typeface="Hiragino Sans GB W3" charset="-122"/>
              <a:ea typeface="Hiragino Sans GB W3" charset="-122"/>
              <a:cs typeface="Hiragino Sans GB W3" charset="-122"/>
              <a:sym typeface="DINPro-Light"/>
            </a:endParaRPr>
          </a:p>
        </p:txBody>
      </p:sp>
      <p:sp>
        <p:nvSpPr>
          <p:cNvPr id="33" name="文本框 32"/>
          <p:cNvSpPr txBox="1"/>
          <p:nvPr/>
        </p:nvSpPr>
        <p:spPr>
          <a:xfrm>
            <a:off x="5470856" y="9058577"/>
            <a:ext cx="875774" cy="45482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333" tIns="42333" rIns="42333" bIns="42333" numCol="1" spcCol="38100" rtlCol="0" anchor="t">
            <a:spAutoFit/>
          </a:bodyPr>
          <a:lstStyle/>
          <a:p>
            <a:pPr marL="0" marR="0" indent="0" algn="ctr" defTabSz="846666" rtl="0" fontAlgn="auto" latinLnBrk="0" hangingPunct="0">
              <a:lnSpc>
                <a:spcPct val="100000"/>
              </a:lnSpc>
              <a:spcBef>
                <a:spcPts val="0"/>
              </a:spcBef>
              <a:spcAft>
                <a:spcPts val="0"/>
              </a:spcAft>
              <a:buClrTx/>
              <a:buSzTx/>
              <a:buFontTx/>
              <a:buNone/>
              <a:tabLst/>
            </a:pPr>
            <a:r>
              <a:rPr lang="en-US" altLang="zh-CN" sz="2400" dirty="0">
                <a:solidFill>
                  <a:srgbClr val="FF0000"/>
                </a:solidFill>
                <a:latin typeface="Hiragino Sans GB W3" charset="-122"/>
                <a:ea typeface="Hiragino Sans GB W3" charset="-122"/>
                <a:cs typeface="Hiragino Sans GB W3" charset="-122"/>
              </a:rPr>
              <a:t>-</a:t>
            </a:r>
            <a:r>
              <a:rPr kumimoji="0" lang="en-US" altLang="zh-CN" sz="2400" b="0" i="0" u="none" strike="noStrike" cap="none" spc="0" normalizeH="0" baseline="0" dirty="0" smtClean="0">
                <a:ln>
                  <a:noFill/>
                </a:ln>
                <a:solidFill>
                  <a:srgbClr val="FF0000"/>
                </a:solidFill>
                <a:effectLst/>
                <a:uFillTx/>
                <a:latin typeface="Hiragino Sans GB W3" charset="-122"/>
                <a:ea typeface="Hiragino Sans GB W3" charset="-122"/>
                <a:cs typeface="Hiragino Sans GB W3" charset="-122"/>
                <a:sym typeface="DINPro-Light"/>
              </a:rPr>
              <a:t>0</a:t>
            </a:r>
            <a:r>
              <a:rPr lang="en-US" altLang="zh-CN" sz="2400" dirty="0" smtClean="0">
                <a:solidFill>
                  <a:srgbClr val="FF0000"/>
                </a:solidFill>
                <a:latin typeface="Hiragino Sans GB W3" charset="-122"/>
                <a:ea typeface="Hiragino Sans GB W3" charset="-122"/>
                <a:cs typeface="Hiragino Sans GB W3" charset="-122"/>
              </a:rPr>
              <a:t>.98</a:t>
            </a:r>
            <a:endParaRPr kumimoji="0" lang="zh-CN" altLang="en-US" sz="2400" b="0" i="0" u="none" strike="noStrike" cap="none" spc="0" normalizeH="0" baseline="0" dirty="0">
              <a:ln>
                <a:noFill/>
              </a:ln>
              <a:solidFill>
                <a:srgbClr val="FF0000"/>
              </a:solidFill>
              <a:effectLst/>
              <a:uFillTx/>
              <a:latin typeface="Hiragino Sans GB W3" charset="-122"/>
              <a:ea typeface="Hiragino Sans GB W3" charset="-122"/>
              <a:cs typeface="Hiragino Sans GB W3" charset="-122"/>
              <a:sym typeface="DINPro-Light"/>
            </a:endParaRPr>
          </a:p>
        </p:txBody>
      </p:sp>
      <p:sp>
        <p:nvSpPr>
          <p:cNvPr id="34" name="文本框 33"/>
          <p:cNvSpPr txBox="1"/>
          <p:nvPr/>
        </p:nvSpPr>
        <p:spPr>
          <a:xfrm>
            <a:off x="5495624" y="10052561"/>
            <a:ext cx="875774" cy="45482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333" tIns="42333" rIns="42333" bIns="42333" numCol="1" spcCol="38100" rtlCol="0" anchor="t">
            <a:spAutoFit/>
          </a:bodyPr>
          <a:lstStyle/>
          <a:p>
            <a:pPr marL="0" marR="0" indent="0" algn="ctr" defTabSz="846666" rtl="0" fontAlgn="auto" latinLnBrk="0" hangingPunct="0">
              <a:lnSpc>
                <a:spcPct val="100000"/>
              </a:lnSpc>
              <a:spcBef>
                <a:spcPts val="0"/>
              </a:spcBef>
              <a:spcAft>
                <a:spcPts val="0"/>
              </a:spcAft>
              <a:buClrTx/>
              <a:buSzTx/>
              <a:buFontTx/>
              <a:buNone/>
              <a:tabLst/>
            </a:pPr>
            <a:r>
              <a:rPr lang="en-US" altLang="zh-CN" sz="2400" dirty="0">
                <a:solidFill>
                  <a:srgbClr val="FF0000"/>
                </a:solidFill>
                <a:latin typeface="Hiragino Sans GB W3" charset="-122"/>
                <a:ea typeface="Hiragino Sans GB W3" charset="-122"/>
                <a:cs typeface="Hiragino Sans GB W3" charset="-122"/>
              </a:rPr>
              <a:t>-</a:t>
            </a:r>
            <a:r>
              <a:rPr kumimoji="0" lang="en-US" altLang="zh-CN" sz="2400" b="0" i="0" u="none" strike="noStrike" cap="none" spc="0" normalizeH="0" baseline="0" dirty="0" smtClean="0">
                <a:ln>
                  <a:noFill/>
                </a:ln>
                <a:solidFill>
                  <a:srgbClr val="FF0000"/>
                </a:solidFill>
                <a:effectLst/>
                <a:uFillTx/>
                <a:latin typeface="Hiragino Sans GB W3" charset="-122"/>
                <a:ea typeface="Hiragino Sans GB W3" charset="-122"/>
                <a:cs typeface="Hiragino Sans GB W3" charset="-122"/>
                <a:sym typeface="DINPro-Light"/>
              </a:rPr>
              <a:t>0</a:t>
            </a:r>
            <a:r>
              <a:rPr lang="en-US" altLang="zh-CN" sz="2400" dirty="0" smtClean="0">
                <a:solidFill>
                  <a:srgbClr val="FF0000"/>
                </a:solidFill>
                <a:latin typeface="Hiragino Sans GB W3" charset="-122"/>
                <a:ea typeface="Hiragino Sans GB W3" charset="-122"/>
                <a:cs typeface="Hiragino Sans GB W3" charset="-122"/>
              </a:rPr>
              <a:t>.81</a:t>
            </a:r>
            <a:endParaRPr kumimoji="0" lang="zh-CN" altLang="en-US" sz="2400" b="0" i="0" u="none" strike="noStrike" cap="none" spc="0" normalizeH="0" baseline="0" dirty="0">
              <a:ln>
                <a:noFill/>
              </a:ln>
              <a:solidFill>
                <a:srgbClr val="FF0000"/>
              </a:solidFill>
              <a:effectLst/>
              <a:uFillTx/>
              <a:latin typeface="Hiragino Sans GB W3" charset="-122"/>
              <a:ea typeface="Hiragino Sans GB W3" charset="-122"/>
              <a:cs typeface="Hiragino Sans GB W3" charset="-122"/>
              <a:sym typeface="DINPro-Light"/>
            </a:endParaRPr>
          </a:p>
        </p:txBody>
      </p:sp>
      <p:cxnSp>
        <p:nvCxnSpPr>
          <p:cNvPr id="31" name="直线箭头连接符 30"/>
          <p:cNvCxnSpPr>
            <a:stCxn id="11" idx="3"/>
            <a:endCxn id="24" idx="2"/>
          </p:cNvCxnSpPr>
          <p:nvPr/>
        </p:nvCxnSpPr>
        <p:spPr>
          <a:xfrm>
            <a:off x="5105399" y="10416542"/>
            <a:ext cx="1955801" cy="861677"/>
          </a:xfrm>
          <a:prstGeom prst="straightConnector1">
            <a:avLst/>
          </a:prstGeom>
          <a:noFill/>
          <a:ln w="12700" cap="flat">
            <a:solidFill>
              <a:schemeClr val="accent1"/>
            </a:solidFill>
            <a:prstDash val="solid"/>
            <a:round/>
            <a:tailEnd type="triangle"/>
          </a:ln>
          <a:effectLst>
            <a:outerShdw blurRad="25400" dist="127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6" name="直线箭头连接符 35"/>
          <p:cNvCxnSpPr>
            <a:stCxn id="13" idx="3"/>
            <a:endCxn id="24" idx="2"/>
          </p:cNvCxnSpPr>
          <p:nvPr/>
        </p:nvCxnSpPr>
        <p:spPr>
          <a:xfrm>
            <a:off x="5105399" y="11245174"/>
            <a:ext cx="1955801" cy="33045"/>
          </a:xfrm>
          <a:prstGeom prst="straightConnector1">
            <a:avLst/>
          </a:prstGeom>
          <a:noFill/>
          <a:ln w="12700" cap="flat">
            <a:solidFill>
              <a:schemeClr val="accent1"/>
            </a:solidFill>
            <a:prstDash val="solid"/>
            <a:round/>
            <a:tailEnd type="triangle"/>
          </a:ln>
          <a:effectLst>
            <a:outerShdw blurRad="25400" dist="127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8" name="直线箭头连接符 37"/>
          <p:cNvCxnSpPr>
            <a:stCxn id="20" idx="3"/>
            <a:endCxn id="24" idx="2"/>
          </p:cNvCxnSpPr>
          <p:nvPr/>
        </p:nvCxnSpPr>
        <p:spPr>
          <a:xfrm flipV="1">
            <a:off x="5105399" y="11278219"/>
            <a:ext cx="1955801" cy="820987"/>
          </a:xfrm>
          <a:prstGeom prst="straightConnector1">
            <a:avLst/>
          </a:prstGeom>
          <a:noFill/>
          <a:ln w="12700" cap="flat">
            <a:solidFill>
              <a:schemeClr val="accent1"/>
            </a:solidFill>
            <a:prstDash val="solid"/>
            <a:round/>
            <a:tailEnd type="triangle"/>
          </a:ln>
          <a:effectLst>
            <a:outerShdw blurRad="25400" dist="127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41" name="文本框 40"/>
          <p:cNvSpPr txBox="1"/>
          <p:nvPr/>
        </p:nvSpPr>
        <p:spPr>
          <a:xfrm>
            <a:off x="5550928" y="10782647"/>
            <a:ext cx="765167" cy="45482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333" tIns="42333" rIns="42333" bIns="42333" numCol="1" spcCol="38100" rtlCol="0" anchor="t">
            <a:spAutoFit/>
          </a:bodyPr>
          <a:lstStyle/>
          <a:p>
            <a:pPr marL="0" marR="0" indent="0" algn="ctr" defTabSz="846666" rtl="0" fontAlgn="auto" latinLnBrk="0" hangingPunct="0">
              <a:lnSpc>
                <a:spcPct val="100000"/>
              </a:lnSpc>
              <a:spcBef>
                <a:spcPts val="0"/>
              </a:spcBef>
              <a:spcAft>
                <a:spcPts val="0"/>
              </a:spcAft>
              <a:buClrTx/>
              <a:buSzTx/>
              <a:buFontTx/>
              <a:buNone/>
              <a:tabLst/>
            </a:pPr>
            <a:r>
              <a:rPr kumimoji="0" lang="en-US" altLang="zh-CN" sz="2400" b="0" i="0" u="none" strike="noStrike" cap="none" spc="0" normalizeH="0" baseline="0" dirty="0" smtClean="0">
                <a:ln>
                  <a:noFill/>
                </a:ln>
                <a:solidFill>
                  <a:schemeClr val="accent2"/>
                </a:solidFill>
                <a:effectLst/>
                <a:uFillTx/>
                <a:latin typeface="Hiragino Sans GB W3" charset="-122"/>
                <a:ea typeface="Hiragino Sans GB W3" charset="-122"/>
                <a:cs typeface="Hiragino Sans GB W3" charset="-122"/>
                <a:sym typeface="DINPro-Light"/>
              </a:rPr>
              <a:t>0</a:t>
            </a:r>
            <a:r>
              <a:rPr lang="en-US" altLang="zh-CN" sz="2400" dirty="0" smtClean="0">
                <a:solidFill>
                  <a:schemeClr val="accent2"/>
                </a:solidFill>
                <a:latin typeface="Hiragino Sans GB W3" charset="-122"/>
                <a:ea typeface="Hiragino Sans GB W3" charset="-122"/>
                <a:cs typeface="Hiragino Sans GB W3" charset="-122"/>
              </a:rPr>
              <a:t>.79</a:t>
            </a:r>
            <a:endParaRPr kumimoji="0" lang="zh-CN" altLang="en-US" sz="2400" b="0" i="0" u="none" strike="noStrike" cap="none" spc="0" normalizeH="0" baseline="0" dirty="0">
              <a:ln>
                <a:noFill/>
              </a:ln>
              <a:solidFill>
                <a:schemeClr val="accent2"/>
              </a:solidFill>
              <a:effectLst/>
              <a:uFillTx/>
              <a:latin typeface="Hiragino Sans GB W3" charset="-122"/>
              <a:ea typeface="Hiragino Sans GB W3" charset="-122"/>
              <a:cs typeface="Hiragino Sans GB W3" charset="-122"/>
              <a:sym typeface="DINPro-Light"/>
            </a:endParaRPr>
          </a:p>
        </p:txBody>
      </p:sp>
      <p:sp>
        <p:nvSpPr>
          <p:cNvPr id="43" name="文本框 42"/>
          <p:cNvSpPr txBox="1"/>
          <p:nvPr/>
        </p:nvSpPr>
        <p:spPr>
          <a:xfrm>
            <a:off x="5525527" y="11904838"/>
            <a:ext cx="765167" cy="45482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333" tIns="42333" rIns="42333" bIns="42333" numCol="1" spcCol="38100" rtlCol="0" anchor="t">
            <a:spAutoFit/>
          </a:bodyPr>
          <a:lstStyle/>
          <a:p>
            <a:pPr marL="0" marR="0" indent="0" algn="ctr" defTabSz="846666" rtl="0" fontAlgn="auto" latinLnBrk="0" hangingPunct="0">
              <a:lnSpc>
                <a:spcPct val="100000"/>
              </a:lnSpc>
              <a:spcBef>
                <a:spcPts val="0"/>
              </a:spcBef>
              <a:spcAft>
                <a:spcPts val="0"/>
              </a:spcAft>
              <a:buClrTx/>
              <a:buSzTx/>
              <a:buFontTx/>
              <a:buNone/>
              <a:tabLst/>
            </a:pPr>
            <a:r>
              <a:rPr kumimoji="0" lang="en-US" altLang="zh-CN" sz="2400" b="0" i="0" u="none" strike="noStrike" cap="none" spc="0" normalizeH="0" baseline="0" dirty="0" smtClean="0">
                <a:ln>
                  <a:noFill/>
                </a:ln>
                <a:solidFill>
                  <a:schemeClr val="accent2"/>
                </a:solidFill>
                <a:effectLst/>
                <a:uFillTx/>
                <a:latin typeface="Hiragino Sans GB W3" charset="-122"/>
                <a:ea typeface="Hiragino Sans GB W3" charset="-122"/>
                <a:cs typeface="Hiragino Sans GB W3" charset="-122"/>
                <a:sym typeface="DINPro-Light"/>
              </a:rPr>
              <a:t>0</a:t>
            </a:r>
            <a:r>
              <a:rPr lang="en-US" altLang="zh-CN" sz="2400" dirty="0" smtClean="0">
                <a:solidFill>
                  <a:schemeClr val="accent2"/>
                </a:solidFill>
                <a:latin typeface="Hiragino Sans GB W3" charset="-122"/>
                <a:ea typeface="Hiragino Sans GB W3" charset="-122"/>
                <a:cs typeface="Hiragino Sans GB W3" charset="-122"/>
              </a:rPr>
              <a:t>.79</a:t>
            </a:r>
            <a:endParaRPr kumimoji="0" lang="zh-CN" altLang="en-US" sz="2400" b="0" i="0" u="none" strike="noStrike" cap="none" spc="0" normalizeH="0" baseline="0" dirty="0">
              <a:ln>
                <a:noFill/>
              </a:ln>
              <a:solidFill>
                <a:schemeClr val="accent2"/>
              </a:solidFill>
              <a:effectLst/>
              <a:uFillTx/>
              <a:latin typeface="Hiragino Sans GB W3" charset="-122"/>
              <a:ea typeface="Hiragino Sans GB W3" charset="-122"/>
              <a:cs typeface="Hiragino Sans GB W3" charset="-122"/>
              <a:sym typeface="DINPro-Light"/>
            </a:endParaRPr>
          </a:p>
        </p:txBody>
      </p:sp>
      <p:sp>
        <p:nvSpPr>
          <p:cNvPr id="44" name="文本框 43"/>
          <p:cNvSpPr txBox="1"/>
          <p:nvPr/>
        </p:nvSpPr>
        <p:spPr>
          <a:xfrm>
            <a:off x="7811608" y="7963768"/>
            <a:ext cx="1521783" cy="947267"/>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333" tIns="42333" rIns="42333" bIns="42333" numCol="1" spcCol="38100" rtlCol="0" anchor="t">
            <a:spAutoFit/>
          </a:bodyPr>
          <a:lstStyle/>
          <a:p>
            <a:pPr marL="0" marR="0" indent="0" algn="ctr" defTabSz="846666" rtl="0" fontAlgn="auto" latinLnBrk="0" hangingPunct="0">
              <a:lnSpc>
                <a:spcPct val="100000"/>
              </a:lnSpc>
              <a:spcBef>
                <a:spcPts val="0"/>
              </a:spcBef>
              <a:spcAft>
                <a:spcPts val="0"/>
              </a:spcAft>
              <a:buClrTx/>
              <a:buSzTx/>
              <a:buFontTx/>
              <a:buNone/>
              <a:tabLst/>
            </a:pPr>
            <a:r>
              <a:rPr lang="zh-CN" altLang="en-US" sz="2800" b="1" dirty="0" smtClean="0">
                <a:solidFill>
                  <a:srgbClr val="FEFEFE"/>
                </a:solidFill>
                <a:latin typeface="Hiragino Sans GB W3" charset="-122"/>
                <a:ea typeface="Hiragino Sans GB W3" charset="-122"/>
                <a:cs typeface="Hiragino Sans GB W3" charset="-122"/>
              </a:rPr>
              <a:t>因子</a:t>
            </a:r>
            <a:r>
              <a:rPr lang="en-US" altLang="zh-CN" sz="2800" b="1" dirty="0" smtClean="0">
                <a:solidFill>
                  <a:srgbClr val="FEFEFE"/>
                </a:solidFill>
                <a:latin typeface="Hiragino Sans GB W3" charset="-122"/>
                <a:ea typeface="Hiragino Sans GB W3" charset="-122"/>
                <a:cs typeface="Hiragino Sans GB W3" charset="-122"/>
              </a:rPr>
              <a:t>1</a:t>
            </a:r>
          </a:p>
          <a:p>
            <a:pPr marL="0" marR="0" indent="0" algn="ctr" defTabSz="846666" rtl="0" fontAlgn="auto" latinLnBrk="0" hangingPunct="0">
              <a:lnSpc>
                <a:spcPct val="100000"/>
              </a:lnSpc>
              <a:spcBef>
                <a:spcPts val="0"/>
              </a:spcBef>
              <a:spcAft>
                <a:spcPts val="0"/>
              </a:spcAft>
              <a:buClrTx/>
              <a:buSzTx/>
              <a:buFontTx/>
              <a:buNone/>
              <a:tabLst/>
            </a:pPr>
            <a:r>
              <a:rPr kumimoji="0" lang="zh-CN" altLang="en-US" sz="2800" b="1" i="0" u="none" strike="noStrike" cap="none" spc="0" normalizeH="0" baseline="0" dirty="0" smtClean="0">
                <a:ln>
                  <a:noFill/>
                </a:ln>
                <a:solidFill>
                  <a:srgbClr val="FEFEFE"/>
                </a:solidFill>
                <a:effectLst/>
                <a:uFillTx/>
                <a:latin typeface="Hiragino Sans GB W3" charset="-122"/>
                <a:ea typeface="Hiragino Sans GB W3" charset="-122"/>
                <a:cs typeface="Hiragino Sans GB W3" charset="-122"/>
                <a:sym typeface="DINPro-Light"/>
              </a:rPr>
              <a:t>价格实惠</a:t>
            </a:r>
            <a:endParaRPr kumimoji="0" lang="zh-CN" altLang="en-US" sz="2800" b="1" i="0" u="none" strike="noStrike" cap="none" spc="0" normalizeH="0" baseline="0" dirty="0">
              <a:ln>
                <a:noFill/>
              </a:ln>
              <a:solidFill>
                <a:srgbClr val="FEFEFE"/>
              </a:solidFill>
              <a:effectLst/>
              <a:uFillTx/>
              <a:latin typeface="Hiragino Sans GB W3" charset="-122"/>
              <a:ea typeface="Hiragino Sans GB W3" charset="-122"/>
              <a:cs typeface="Hiragino Sans GB W3" charset="-122"/>
              <a:sym typeface="DINPro-Light"/>
            </a:endParaRPr>
          </a:p>
        </p:txBody>
      </p:sp>
      <p:sp>
        <p:nvSpPr>
          <p:cNvPr id="45" name="文本框 44"/>
          <p:cNvSpPr txBox="1"/>
          <p:nvPr/>
        </p:nvSpPr>
        <p:spPr>
          <a:xfrm>
            <a:off x="7702971" y="10714316"/>
            <a:ext cx="1880856" cy="947267"/>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333" tIns="42333" rIns="42333" bIns="42333" numCol="1" spcCol="38100" rtlCol="0" anchor="t">
            <a:spAutoFit/>
          </a:bodyPr>
          <a:lstStyle/>
          <a:p>
            <a:pPr marL="0" marR="0" indent="0" algn="ctr" defTabSz="846666" rtl="0" fontAlgn="auto" latinLnBrk="0" hangingPunct="0">
              <a:lnSpc>
                <a:spcPct val="100000"/>
              </a:lnSpc>
              <a:spcBef>
                <a:spcPts val="0"/>
              </a:spcBef>
              <a:spcAft>
                <a:spcPts val="0"/>
              </a:spcAft>
              <a:buClrTx/>
              <a:buSzTx/>
              <a:buFontTx/>
              <a:buNone/>
              <a:tabLst/>
            </a:pPr>
            <a:r>
              <a:rPr lang="zh-CN" altLang="en-US" sz="2800" b="1" dirty="0" smtClean="0">
                <a:solidFill>
                  <a:srgbClr val="FEFEFE"/>
                </a:solidFill>
                <a:latin typeface="Hiragino Sans GB W3" charset="-122"/>
                <a:ea typeface="Hiragino Sans GB W3" charset="-122"/>
                <a:cs typeface="Hiragino Sans GB W3" charset="-122"/>
              </a:rPr>
              <a:t>因子</a:t>
            </a:r>
            <a:r>
              <a:rPr lang="en-US" altLang="zh-CN" sz="2800" b="1" dirty="0">
                <a:solidFill>
                  <a:srgbClr val="FEFEFE"/>
                </a:solidFill>
                <a:latin typeface="Hiragino Sans GB W3" charset="-122"/>
                <a:ea typeface="Hiragino Sans GB W3" charset="-122"/>
                <a:cs typeface="Hiragino Sans GB W3" charset="-122"/>
              </a:rPr>
              <a:t>2</a:t>
            </a:r>
            <a:endParaRPr lang="en-US" altLang="zh-CN" sz="2800" b="1" dirty="0" smtClean="0">
              <a:solidFill>
                <a:srgbClr val="FEFEFE"/>
              </a:solidFill>
              <a:latin typeface="Hiragino Sans GB W3" charset="-122"/>
              <a:ea typeface="Hiragino Sans GB W3" charset="-122"/>
              <a:cs typeface="Hiragino Sans GB W3" charset="-122"/>
            </a:endParaRPr>
          </a:p>
          <a:p>
            <a:pPr marL="0" marR="0" indent="0" algn="ctr" defTabSz="846666" rtl="0" fontAlgn="auto" latinLnBrk="0" hangingPunct="0">
              <a:lnSpc>
                <a:spcPct val="100000"/>
              </a:lnSpc>
              <a:spcBef>
                <a:spcPts val="0"/>
              </a:spcBef>
              <a:spcAft>
                <a:spcPts val="0"/>
              </a:spcAft>
              <a:buClrTx/>
              <a:buSzTx/>
              <a:buFontTx/>
              <a:buNone/>
              <a:tabLst/>
            </a:pPr>
            <a:r>
              <a:rPr lang="zh-CN" altLang="en-US" sz="2800" b="1" dirty="0" smtClean="0">
                <a:solidFill>
                  <a:srgbClr val="FEFEFE"/>
                </a:solidFill>
                <a:latin typeface="Hiragino Sans GB W3" charset="-122"/>
                <a:ea typeface="Hiragino Sans GB W3" charset="-122"/>
                <a:cs typeface="Hiragino Sans GB W3" charset="-122"/>
              </a:rPr>
              <a:t>应答体验好</a:t>
            </a:r>
            <a:endParaRPr kumimoji="0" lang="zh-CN" altLang="en-US" sz="2800" b="1" i="0" u="none" strike="noStrike" cap="none" spc="0" normalizeH="0" baseline="0" dirty="0">
              <a:ln>
                <a:noFill/>
              </a:ln>
              <a:solidFill>
                <a:srgbClr val="FEFEFE"/>
              </a:solidFill>
              <a:effectLst/>
              <a:uFillTx/>
              <a:latin typeface="Hiragino Sans GB W3" charset="-122"/>
              <a:ea typeface="Hiragino Sans GB W3" charset="-122"/>
              <a:cs typeface="Hiragino Sans GB W3" charset="-122"/>
              <a:sym typeface="DINPro-Light"/>
            </a:endParaRPr>
          </a:p>
        </p:txBody>
      </p:sp>
      <p:sp>
        <p:nvSpPr>
          <p:cNvPr id="46" name="椭圆 45"/>
          <p:cNvSpPr/>
          <p:nvPr/>
        </p:nvSpPr>
        <p:spPr>
          <a:xfrm>
            <a:off x="10744200" y="8692011"/>
            <a:ext cx="3022600" cy="1996490"/>
          </a:xfrm>
          <a:prstGeom prst="ellipse">
            <a:avLst/>
          </a:prstGeom>
          <a:solidFill>
            <a:schemeClr val="accent1"/>
          </a:solidFill>
          <a:ln w="12700" cap="flat">
            <a:solidFill>
              <a:schemeClr val="accent1"/>
            </a:solidFill>
            <a:prstDash val="solid"/>
            <a:round/>
          </a:ln>
          <a:effectLst>
            <a:outerShdw blurRad="25400" dist="127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marL="0" marR="0" indent="0" algn="l" defTabSz="846666"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FFFFFF"/>
              </a:solidFill>
              <a:effectLst/>
              <a:uFillTx/>
              <a:latin typeface="+mn-lt"/>
              <a:ea typeface="+mn-ea"/>
              <a:cs typeface="+mn-cs"/>
              <a:sym typeface="Arial"/>
            </a:endParaRPr>
          </a:p>
        </p:txBody>
      </p:sp>
      <p:sp>
        <p:nvSpPr>
          <p:cNvPr id="47" name="文本框 46"/>
          <p:cNvSpPr txBox="1"/>
          <p:nvPr/>
        </p:nvSpPr>
        <p:spPr>
          <a:xfrm>
            <a:off x="11501573" y="9432066"/>
            <a:ext cx="1558653" cy="51638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333" tIns="42333" rIns="42333" bIns="42333" numCol="1" spcCol="38100" rtlCol="0" anchor="t">
            <a:spAutoFit/>
          </a:bodyPr>
          <a:lstStyle/>
          <a:p>
            <a:pPr marL="0" marR="0" indent="0" algn="ctr" defTabSz="846666" rtl="0" fontAlgn="auto" latinLnBrk="0" hangingPunct="0">
              <a:lnSpc>
                <a:spcPct val="100000"/>
              </a:lnSpc>
              <a:spcBef>
                <a:spcPts val="0"/>
              </a:spcBef>
              <a:spcAft>
                <a:spcPts val="0"/>
              </a:spcAft>
              <a:buClrTx/>
              <a:buSzTx/>
              <a:buFontTx/>
              <a:buNone/>
              <a:tabLst/>
            </a:pPr>
            <a:r>
              <a:rPr lang="zh-CN" altLang="en-US" sz="2800" b="1" dirty="0" smtClean="0">
                <a:solidFill>
                  <a:srgbClr val="FEFEFE"/>
                </a:solidFill>
                <a:latin typeface="Hiragino Sans GB W3" charset="-122"/>
                <a:ea typeface="Hiragino Sans GB W3" charset="-122"/>
                <a:cs typeface="Hiragino Sans GB W3" charset="-122"/>
              </a:rPr>
              <a:t>乘客</a:t>
            </a:r>
            <a:r>
              <a:rPr lang="en-US" altLang="zh-CN" sz="2800" b="1" dirty="0" smtClean="0">
                <a:solidFill>
                  <a:srgbClr val="FEFEFE"/>
                </a:solidFill>
                <a:latin typeface="Hiragino Sans GB W3" charset="-122"/>
                <a:ea typeface="Hiragino Sans GB W3" charset="-122"/>
                <a:cs typeface="Hiragino Sans GB W3" charset="-122"/>
              </a:rPr>
              <a:t>NPS</a:t>
            </a:r>
          </a:p>
        </p:txBody>
      </p:sp>
      <p:cxnSp>
        <p:nvCxnSpPr>
          <p:cNvPr id="48" name="直线箭头连接符 47"/>
          <p:cNvCxnSpPr>
            <a:stCxn id="5" idx="6"/>
            <a:endCxn id="46" idx="2"/>
          </p:cNvCxnSpPr>
          <p:nvPr/>
        </p:nvCxnSpPr>
        <p:spPr>
          <a:xfrm>
            <a:off x="10083800" y="8521856"/>
            <a:ext cx="660400" cy="1168400"/>
          </a:xfrm>
          <a:prstGeom prst="straightConnector1">
            <a:avLst/>
          </a:prstGeom>
          <a:noFill/>
          <a:ln w="12700" cap="flat">
            <a:solidFill>
              <a:schemeClr val="accent1"/>
            </a:solidFill>
            <a:prstDash val="solid"/>
            <a:round/>
            <a:tailEnd type="triangle"/>
          </a:ln>
          <a:effectLst>
            <a:outerShdw blurRad="25400" dist="127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52" name="直线箭头连接符 51"/>
          <p:cNvCxnSpPr>
            <a:stCxn id="24" idx="6"/>
            <a:endCxn id="46" idx="2"/>
          </p:cNvCxnSpPr>
          <p:nvPr/>
        </p:nvCxnSpPr>
        <p:spPr>
          <a:xfrm flipV="1">
            <a:off x="10083800" y="9690256"/>
            <a:ext cx="660400" cy="1587963"/>
          </a:xfrm>
          <a:prstGeom prst="straightConnector1">
            <a:avLst/>
          </a:prstGeom>
          <a:noFill/>
          <a:ln w="12700" cap="flat">
            <a:solidFill>
              <a:schemeClr val="accent1"/>
            </a:solidFill>
            <a:prstDash val="solid"/>
            <a:round/>
            <a:tailEnd type="triangle"/>
          </a:ln>
          <a:effectLst>
            <a:outerShdw blurRad="25400" dist="127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54" name="文本框 53"/>
          <p:cNvSpPr txBox="1"/>
          <p:nvPr/>
        </p:nvSpPr>
        <p:spPr>
          <a:xfrm>
            <a:off x="10327656" y="8423819"/>
            <a:ext cx="978366" cy="45482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333" tIns="42333" rIns="42333" bIns="42333" numCol="1" spcCol="38100" rtlCol="0" anchor="t">
            <a:spAutoFit/>
          </a:bodyPr>
          <a:lstStyle/>
          <a:p>
            <a:pPr marL="0" marR="0" indent="0" algn="ctr" defTabSz="846666" rtl="0" fontAlgn="auto" latinLnBrk="0" hangingPunct="0">
              <a:lnSpc>
                <a:spcPct val="100000"/>
              </a:lnSpc>
              <a:spcBef>
                <a:spcPts val="0"/>
              </a:spcBef>
              <a:spcAft>
                <a:spcPts val="0"/>
              </a:spcAft>
              <a:buClrTx/>
              <a:buSzTx/>
              <a:buFontTx/>
              <a:buNone/>
              <a:tabLst/>
            </a:pPr>
            <a:r>
              <a:rPr lang="en-US" altLang="zh-CN" sz="2400" dirty="0" smtClean="0">
                <a:solidFill>
                  <a:schemeClr val="accent2"/>
                </a:solidFill>
                <a:latin typeface="Hiragino Sans GB W3" charset="-122"/>
                <a:ea typeface="Hiragino Sans GB W3" charset="-122"/>
                <a:cs typeface="Hiragino Sans GB W3" charset="-122"/>
              </a:rPr>
              <a:t>4.05</a:t>
            </a:r>
            <a:r>
              <a:rPr lang="zh-CN" altLang="en-US" sz="2400" dirty="0" smtClean="0">
                <a:solidFill>
                  <a:schemeClr val="accent2"/>
                </a:solidFill>
                <a:latin typeface="Hiragino Sans GB W3" charset="-122"/>
                <a:ea typeface="Hiragino Sans GB W3" charset="-122"/>
                <a:cs typeface="Hiragino Sans GB W3" charset="-122"/>
              </a:rPr>
              <a:t>**</a:t>
            </a:r>
            <a:endParaRPr kumimoji="0" lang="zh-CN" altLang="en-US" sz="2400" b="0" i="0" u="none" strike="noStrike" cap="none" spc="0" normalizeH="0" baseline="0" dirty="0">
              <a:ln>
                <a:noFill/>
              </a:ln>
              <a:solidFill>
                <a:schemeClr val="accent2"/>
              </a:solidFill>
              <a:effectLst/>
              <a:uFillTx/>
              <a:latin typeface="Hiragino Sans GB W3" charset="-122"/>
              <a:ea typeface="Hiragino Sans GB W3" charset="-122"/>
              <a:cs typeface="Hiragino Sans GB W3" charset="-122"/>
              <a:sym typeface="DINPro-Light"/>
            </a:endParaRPr>
          </a:p>
        </p:txBody>
      </p:sp>
      <p:sp>
        <p:nvSpPr>
          <p:cNvPr id="55" name="文本框 54"/>
          <p:cNvSpPr txBox="1"/>
          <p:nvPr/>
        </p:nvSpPr>
        <p:spPr>
          <a:xfrm>
            <a:off x="10317733" y="10688501"/>
            <a:ext cx="976763" cy="45482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333" tIns="42333" rIns="42333" bIns="42333" numCol="1" spcCol="38100" rtlCol="0" anchor="t">
            <a:spAutoFit/>
          </a:bodyPr>
          <a:lstStyle/>
          <a:p>
            <a:pPr marL="0" marR="0" indent="0" algn="ctr" defTabSz="846666" rtl="0" fontAlgn="auto" latinLnBrk="0" hangingPunct="0">
              <a:lnSpc>
                <a:spcPct val="100000"/>
              </a:lnSpc>
              <a:spcBef>
                <a:spcPts val="0"/>
              </a:spcBef>
              <a:spcAft>
                <a:spcPts val="0"/>
              </a:spcAft>
              <a:buClrTx/>
              <a:buSzTx/>
              <a:buFontTx/>
              <a:buNone/>
              <a:tabLst/>
            </a:pPr>
            <a:r>
              <a:rPr lang="en-US" altLang="zh-CN" sz="2400" smtClean="0">
                <a:solidFill>
                  <a:schemeClr val="accent2"/>
                </a:solidFill>
                <a:latin typeface="Hiragino Sans GB W3" charset="-122"/>
                <a:ea typeface="Hiragino Sans GB W3" charset="-122"/>
                <a:cs typeface="Hiragino Sans GB W3" charset="-122"/>
              </a:rPr>
              <a:t>2.58</a:t>
            </a:r>
            <a:r>
              <a:rPr lang="zh-CN" altLang="en-US" sz="2400" dirty="0" smtClean="0">
                <a:solidFill>
                  <a:schemeClr val="accent2"/>
                </a:solidFill>
                <a:latin typeface="Hiragino Sans GB W3" charset="-122"/>
                <a:ea typeface="Hiragino Sans GB W3" charset="-122"/>
                <a:cs typeface="Hiragino Sans GB W3" charset="-122"/>
              </a:rPr>
              <a:t>**</a:t>
            </a:r>
            <a:endParaRPr kumimoji="0" lang="zh-CN" altLang="en-US" sz="2400" b="0" i="0" u="none" strike="noStrike" cap="none" spc="0" normalizeH="0" baseline="0" dirty="0">
              <a:ln>
                <a:noFill/>
              </a:ln>
              <a:solidFill>
                <a:schemeClr val="accent2"/>
              </a:solidFill>
              <a:effectLst/>
              <a:uFillTx/>
              <a:latin typeface="Hiragino Sans GB W3" charset="-122"/>
              <a:ea typeface="Hiragino Sans GB W3" charset="-122"/>
              <a:cs typeface="Hiragino Sans GB W3" charset="-122"/>
              <a:sym typeface="DINPro-Light"/>
            </a:endParaRPr>
          </a:p>
        </p:txBody>
      </p:sp>
      <p:sp>
        <p:nvSpPr>
          <p:cNvPr id="56" name="椭圆 55"/>
          <p:cNvSpPr/>
          <p:nvPr/>
        </p:nvSpPr>
        <p:spPr>
          <a:xfrm>
            <a:off x="15113000" y="7244211"/>
            <a:ext cx="2522627" cy="1484166"/>
          </a:xfrm>
          <a:prstGeom prst="ellipse">
            <a:avLst/>
          </a:prstGeom>
          <a:solidFill>
            <a:schemeClr val="accent1"/>
          </a:solidFill>
          <a:ln w="12700" cap="flat">
            <a:solidFill>
              <a:schemeClr val="accent1"/>
            </a:solidFill>
            <a:prstDash val="solid"/>
            <a:round/>
          </a:ln>
          <a:effectLst>
            <a:outerShdw blurRad="25400" dist="127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marL="0" marR="0" indent="0" algn="l" defTabSz="846666"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FFFFFF"/>
              </a:solidFill>
              <a:effectLst/>
              <a:uFillTx/>
              <a:latin typeface="+mn-lt"/>
              <a:ea typeface="+mn-ea"/>
              <a:cs typeface="+mn-cs"/>
              <a:sym typeface="Arial"/>
            </a:endParaRPr>
          </a:p>
        </p:txBody>
      </p:sp>
      <p:sp>
        <p:nvSpPr>
          <p:cNvPr id="58" name="文本框 57"/>
          <p:cNvSpPr txBox="1"/>
          <p:nvPr/>
        </p:nvSpPr>
        <p:spPr>
          <a:xfrm>
            <a:off x="15367000" y="7426787"/>
            <a:ext cx="2045327" cy="947267"/>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t">
            <a:spAutoFit/>
          </a:bodyPr>
          <a:lstStyle/>
          <a:p>
            <a:pPr marL="0" marR="0" indent="0" algn="ctr" defTabSz="846666" rtl="0" fontAlgn="auto" latinLnBrk="0" hangingPunct="0">
              <a:lnSpc>
                <a:spcPct val="100000"/>
              </a:lnSpc>
              <a:spcBef>
                <a:spcPts val="0"/>
              </a:spcBef>
              <a:spcAft>
                <a:spcPts val="0"/>
              </a:spcAft>
              <a:buClrTx/>
              <a:buSzTx/>
              <a:buFontTx/>
              <a:buNone/>
              <a:tabLst/>
            </a:pPr>
            <a:r>
              <a:rPr lang="zh-CN" altLang="en-US" sz="2800" b="1" dirty="0" smtClean="0">
                <a:solidFill>
                  <a:srgbClr val="FEFEFE"/>
                </a:solidFill>
                <a:latin typeface="Hiragino Sans GB W3" charset="-122"/>
                <a:ea typeface="Hiragino Sans GB W3" charset="-122"/>
                <a:cs typeface="Hiragino Sans GB W3" charset="-122"/>
              </a:rPr>
              <a:t>因子</a:t>
            </a:r>
            <a:r>
              <a:rPr lang="en-US" altLang="zh-CN" sz="2800" b="1" dirty="0" smtClean="0">
                <a:solidFill>
                  <a:srgbClr val="FEFEFE"/>
                </a:solidFill>
                <a:latin typeface="Hiragino Sans GB W3" charset="-122"/>
                <a:ea typeface="Hiragino Sans GB W3" charset="-122"/>
                <a:cs typeface="Hiragino Sans GB W3" charset="-122"/>
              </a:rPr>
              <a:t>1</a:t>
            </a:r>
          </a:p>
          <a:p>
            <a:pPr marL="0" marR="0" indent="0" algn="ctr" defTabSz="846666" rtl="0" fontAlgn="auto" latinLnBrk="0" hangingPunct="0">
              <a:lnSpc>
                <a:spcPct val="100000"/>
              </a:lnSpc>
              <a:spcBef>
                <a:spcPts val="0"/>
              </a:spcBef>
              <a:spcAft>
                <a:spcPts val="0"/>
              </a:spcAft>
              <a:buClrTx/>
              <a:buSzTx/>
              <a:buFontTx/>
              <a:buNone/>
              <a:tabLst/>
            </a:pPr>
            <a:r>
              <a:rPr lang="zh-CN" altLang="en-US" sz="2800" b="1" dirty="0" smtClean="0">
                <a:solidFill>
                  <a:srgbClr val="FEFEFE"/>
                </a:solidFill>
                <a:latin typeface="Hiragino Sans GB W3" charset="-122"/>
                <a:ea typeface="Hiragino Sans GB W3" charset="-122"/>
                <a:cs typeface="Hiragino Sans GB W3" charset="-122"/>
              </a:rPr>
              <a:t>应答体验好</a:t>
            </a:r>
            <a:endParaRPr kumimoji="0" lang="zh-CN" altLang="en-US" sz="2800" b="1" i="0" u="none" strike="noStrike" cap="none" spc="0" normalizeH="0" baseline="0" dirty="0">
              <a:ln>
                <a:noFill/>
              </a:ln>
              <a:solidFill>
                <a:srgbClr val="FEFEFE"/>
              </a:solidFill>
              <a:effectLst/>
              <a:uFillTx/>
              <a:latin typeface="Hiragino Sans GB W3" charset="-122"/>
              <a:ea typeface="Hiragino Sans GB W3" charset="-122"/>
              <a:cs typeface="Hiragino Sans GB W3" charset="-122"/>
              <a:sym typeface="DINPro-Light"/>
            </a:endParaRPr>
          </a:p>
        </p:txBody>
      </p:sp>
      <p:sp>
        <p:nvSpPr>
          <p:cNvPr id="60" name="椭圆 59"/>
          <p:cNvSpPr/>
          <p:nvPr/>
        </p:nvSpPr>
        <p:spPr>
          <a:xfrm>
            <a:off x="15113000" y="9127283"/>
            <a:ext cx="2522627" cy="1484166"/>
          </a:xfrm>
          <a:prstGeom prst="ellipse">
            <a:avLst/>
          </a:prstGeom>
          <a:solidFill>
            <a:schemeClr val="accent1"/>
          </a:solidFill>
          <a:ln w="12700" cap="flat">
            <a:solidFill>
              <a:schemeClr val="accent1"/>
            </a:solidFill>
            <a:prstDash val="solid"/>
            <a:round/>
          </a:ln>
          <a:effectLst>
            <a:outerShdw blurRad="25400" dist="127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marL="0" marR="0" indent="0" algn="l" defTabSz="846666"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FFFFFF"/>
              </a:solidFill>
              <a:effectLst/>
              <a:uFillTx/>
              <a:latin typeface="+mn-lt"/>
              <a:ea typeface="+mn-ea"/>
              <a:cs typeface="+mn-cs"/>
              <a:sym typeface="Arial"/>
            </a:endParaRPr>
          </a:p>
        </p:txBody>
      </p:sp>
      <p:sp>
        <p:nvSpPr>
          <p:cNvPr id="61" name="文本框 60"/>
          <p:cNvSpPr txBox="1"/>
          <p:nvPr/>
        </p:nvSpPr>
        <p:spPr>
          <a:xfrm>
            <a:off x="15590298" y="9309859"/>
            <a:ext cx="1568029" cy="947267"/>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t">
            <a:spAutoFit/>
          </a:bodyPr>
          <a:lstStyle/>
          <a:p>
            <a:pPr marL="0" marR="0" indent="0" algn="ctr" defTabSz="846666" rtl="0" fontAlgn="auto" latinLnBrk="0" hangingPunct="0">
              <a:lnSpc>
                <a:spcPct val="100000"/>
              </a:lnSpc>
              <a:spcBef>
                <a:spcPts val="0"/>
              </a:spcBef>
              <a:spcAft>
                <a:spcPts val="0"/>
              </a:spcAft>
              <a:buClrTx/>
              <a:buSzTx/>
              <a:buFontTx/>
              <a:buNone/>
              <a:tabLst/>
            </a:pPr>
            <a:r>
              <a:rPr lang="zh-CN" altLang="en-US" sz="2800" b="1" dirty="0" smtClean="0">
                <a:solidFill>
                  <a:srgbClr val="FEFEFE"/>
                </a:solidFill>
                <a:latin typeface="Hiragino Sans GB W3" charset="-122"/>
                <a:ea typeface="Hiragino Sans GB W3" charset="-122"/>
                <a:cs typeface="Hiragino Sans GB W3" charset="-122"/>
              </a:rPr>
              <a:t>因子</a:t>
            </a:r>
            <a:r>
              <a:rPr lang="en-US" altLang="zh-CN" sz="2800" b="1" dirty="0">
                <a:solidFill>
                  <a:srgbClr val="FEFEFE"/>
                </a:solidFill>
                <a:latin typeface="Hiragino Sans GB W3" charset="-122"/>
                <a:ea typeface="Hiragino Sans GB W3" charset="-122"/>
                <a:cs typeface="Hiragino Sans GB W3" charset="-122"/>
              </a:rPr>
              <a:t>2</a:t>
            </a:r>
            <a:endParaRPr lang="en-US" altLang="zh-CN" sz="2800" b="1" dirty="0" smtClean="0">
              <a:solidFill>
                <a:srgbClr val="FEFEFE"/>
              </a:solidFill>
              <a:latin typeface="Hiragino Sans GB W3" charset="-122"/>
              <a:ea typeface="Hiragino Sans GB W3" charset="-122"/>
              <a:cs typeface="Hiragino Sans GB W3" charset="-122"/>
            </a:endParaRPr>
          </a:p>
          <a:p>
            <a:pPr marL="0" marR="0" indent="0" algn="ctr" defTabSz="846666" rtl="0" fontAlgn="auto" latinLnBrk="0" hangingPunct="0">
              <a:lnSpc>
                <a:spcPct val="100000"/>
              </a:lnSpc>
              <a:spcBef>
                <a:spcPts val="0"/>
              </a:spcBef>
              <a:spcAft>
                <a:spcPts val="0"/>
              </a:spcAft>
              <a:buClrTx/>
              <a:buSzTx/>
              <a:buFontTx/>
              <a:buNone/>
              <a:tabLst/>
            </a:pPr>
            <a:r>
              <a:rPr kumimoji="0" lang="zh-CN" altLang="en-US" sz="2800" b="1" i="0" u="none" strike="noStrike" cap="none" spc="0" normalizeH="0" baseline="0" dirty="0" smtClean="0">
                <a:ln>
                  <a:noFill/>
                </a:ln>
                <a:solidFill>
                  <a:srgbClr val="FEFEFE"/>
                </a:solidFill>
                <a:effectLst/>
                <a:uFillTx/>
                <a:latin typeface="Hiragino Sans GB W3" charset="-122"/>
                <a:ea typeface="Hiragino Sans GB W3" charset="-122"/>
                <a:cs typeface="Hiragino Sans GB W3" charset="-122"/>
                <a:sym typeface="DINPro-Light"/>
              </a:rPr>
              <a:t>动调少</a:t>
            </a:r>
            <a:endParaRPr kumimoji="0" lang="zh-CN" altLang="en-US" sz="2800" b="1" i="0" u="none" strike="noStrike" cap="none" spc="0" normalizeH="0" baseline="0" dirty="0">
              <a:ln>
                <a:noFill/>
              </a:ln>
              <a:solidFill>
                <a:srgbClr val="FEFEFE"/>
              </a:solidFill>
              <a:effectLst/>
              <a:uFillTx/>
              <a:latin typeface="Hiragino Sans GB W3" charset="-122"/>
              <a:ea typeface="Hiragino Sans GB W3" charset="-122"/>
              <a:cs typeface="Hiragino Sans GB W3" charset="-122"/>
              <a:sym typeface="DINPro-Light"/>
            </a:endParaRPr>
          </a:p>
        </p:txBody>
      </p:sp>
      <p:sp>
        <p:nvSpPr>
          <p:cNvPr id="62" name="椭圆 61"/>
          <p:cNvSpPr/>
          <p:nvPr/>
        </p:nvSpPr>
        <p:spPr>
          <a:xfrm>
            <a:off x="15113000" y="11035755"/>
            <a:ext cx="2522627" cy="1484166"/>
          </a:xfrm>
          <a:prstGeom prst="ellipse">
            <a:avLst/>
          </a:prstGeom>
          <a:solidFill>
            <a:schemeClr val="accent1"/>
          </a:solidFill>
          <a:ln w="12700" cap="flat">
            <a:solidFill>
              <a:schemeClr val="accent1"/>
            </a:solidFill>
            <a:prstDash val="solid"/>
            <a:round/>
          </a:ln>
          <a:effectLst>
            <a:outerShdw blurRad="25400" dist="127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marL="0" marR="0" indent="0" algn="l" defTabSz="846666"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FFFFFF"/>
              </a:solidFill>
              <a:effectLst/>
              <a:uFillTx/>
              <a:latin typeface="+mn-lt"/>
              <a:ea typeface="+mn-ea"/>
              <a:cs typeface="+mn-cs"/>
              <a:sym typeface="Arial"/>
            </a:endParaRPr>
          </a:p>
        </p:txBody>
      </p:sp>
      <p:sp>
        <p:nvSpPr>
          <p:cNvPr id="63" name="文本框 62"/>
          <p:cNvSpPr txBox="1"/>
          <p:nvPr/>
        </p:nvSpPr>
        <p:spPr>
          <a:xfrm>
            <a:off x="15367000" y="11218331"/>
            <a:ext cx="2045205" cy="947267"/>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t">
            <a:spAutoFit/>
          </a:bodyPr>
          <a:lstStyle/>
          <a:p>
            <a:pPr marL="0" marR="0" indent="0" algn="ctr" defTabSz="846666" rtl="0" fontAlgn="auto" latinLnBrk="0" hangingPunct="0">
              <a:lnSpc>
                <a:spcPct val="100000"/>
              </a:lnSpc>
              <a:spcBef>
                <a:spcPts val="0"/>
              </a:spcBef>
              <a:spcAft>
                <a:spcPts val="0"/>
              </a:spcAft>
              <a:buClrTx/>
              <a:buSzTx/>
              <a:buFontTx/>
              <a:buNone/>
              <a:tabLst/>
            </a:pPr>
            <a:r>
              <a:rPr lang="zh-CN" altLang="en-US" sz="2800" b="1" dirty="0" smtClean="0">
                <a:solidFill>
                  <a:srgbClr val="FEFEFE"/>
                </a:solidFill>
                <a:latin typeface="Hiragino Sans GB W3" charset="-122"/>
                <a:ea typeface="Hiragino Sans GB W3" charset="-122"/>
                <a:cs typeface="Hiragino Sans GB W3" charset="-122"/>
              </a:rPr>
              <a:t>因子</a:t>
            </a:r>
            <a:r>
              <a:rPr lang="en-US" altLang="zh-CN" sz="2800" b="1" dirty="0">
                <a:solidFill>
                  <a:srgbClr val="FEFEFE"/>
                </a:solidFill>
                <a:latin typeface="Hiragino Sans GB W3" charset="-122"/>
                <a:ea typeface="Hiragino Sans GB W3" charset="-122"/>
                <a:cs typeface="Hiragino Sans GB W3" charset="-122"/>
              </a:rPr>
              <a:t>3</a:t>
            </a:r>
            <a:endParaRPr lang="en-US" altLang="zh-CN" sz="2800" b="1" dirty="0" smtClean="0">
              <a:solidFill>
                <a:srgbClr val="FEFEFE"/>
              </a:solidFill>
              <a:latin typeface="Hiragino Sans GB W3" charset="-122"/>
              <a:ea typeface="Hiragino Sans GB W3" charset="-122"/>
              <a:cs typeface="Hiragino Sans GB W3" charset="-122"/>
            </a:endParaRPr>
          </a:p>
          <a:p>
            <a:pPr marL="0" marR="0" indent="0" algn="ctr" defTabSz="846666" rtl="0" fontAlgn="auto" latinLnBrk="0" hangingPunct="0">
              <a:lnSpc>
                <a:spcPct val="100000"/>
              </a:lnSpc>
              <a:spcBef>
                <a:spcPts val="0"/>
              </a:spcBef>
              <a:spcAft>
                <a:spcPts val="0"/>
              </a:spcAft>
              <a:buClrTx/>
              <a:buSzTx/>
              <a:buFontTx/>
              <a:buNone/>
              <a:tabLst/>
            </a:pPr>
            <a:r>
              <a:rPr kumimoji="0" lang="zh-CN" altLang="en-US" sz="2800" b="1" i="0" u="none" strike="noStrike" cap="none" spc="0" normalizeH="0" baseline="0" dirty="0" smtClean="0">
                <a:ln>
                  <a:noFill/>
                </a:ln>
                <a:solidFill>
                  <a:srgbClr val="FEFEFE"/>
                </a:solidFill>
                <a:effectLst/>
                <a:uFillTx/>
                <a:latin typeface="Hiragino Sans GB W3" charset="-122"/>
                <a:ea typeface="Hiragino Sans GB W3" charset="-122"/>
                <a:cs typeface="Hiragino Sans GB W3" charset="-122"/>
                <a:sym typeface="DINPro-Light"/>
              </a:rPr>
              <a:t>折扣力度大</a:t>
            </a:r>
            <a:endParaRPr kumimoji="0" lang="zh-CN" altLang="en-US" sz="2800" b="1" i="0" u="none" strike="noStrike" cap="none" spc="0" normalizeH="0" baseline="0" dirty="0">
              <a:ln>
                <a:noFill/>
              </a:ln>
              <a:solidFill>
                <a:srgbClr val="FEFEFE"/>
              </a:solidFill>
              <a:effectLst/>
              <a:uFillTx/>
              <a:latin typeface="Hiragino Sans GB W3" charset="-122"/>
              <a:ea typeface="Hiragino Sans GB W3" charset="-122"/>
              <a:cs typeface="Hiragino Sans GB W3" charset="-122"/>
              <a:sym typeface="DINPro-Light"/>
            </a:endParaRPr>
          </a:p>
        </p:txBody>
      </p:sp>
      <p:cxnSp>
        <p:nvCxnSpPr>
          <p:cNvPr id="66" name="直线箭头连接符 65"/>
          <p:cNvCxnSpPr>
            <a:stCxn id="56" idx="2"/>
            <a:endCxn id="46" idx="6"/>
          </p:cNvCxnSpPr>
          <p:nvPr/>
        </p:nvCxnSpPr>
        <p:spPr>
          <a:xfrm flipH="1">
            <a:off x="13766800" y="7986294"/>
            <a:ext cx="1346200" cy="1703962"/>
          </a:xfrm>
          <a:prstGeom prst="straightConnector1">
            <a:avLst/>
          </a:prstGeom>
          <a:noFill/>
          <a:ln w="12700" cap="flat">
            <a:solidFill>
              <a:schemeClr val="accent1"/>
            </a:solidFill>
            <a:prstDash val="solid"/>
            <a:round/>
            <a:tailEnd type="triangle"/>
          </a:ln>
          <a:effectLst>
            <a:outerShdw blurRad="25400" dist="127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68" name="直线箭头连接符 67"/>
          <p:cNvCxnSpPr>
            <a:endCxn id="46" idx="6"/>
          </p:cNvCxnSpPr>
          <p:nvPr/>
        </p:nvCxnSpPr>
        <p:spPr>
          <a:xfrm flipH="1" flipV="1">
            <a:off x="13766800" y="9690256"/>
            <a:ext cx="1295401" cy="12889"/>
          </a:xfrm>
          <a:prstGeom prst="straightConnector1">
            <a:avLst/>
          </a:prstGeom>
          <a:noFill/>
          <a:ln w="12700" cap="flat">
            <a:solidFill>
              <a:schemeClr val="accent1"/>
            </a:solidFill>
            <a:prstDash val="solid"/>
            <a:round/>
            <a:tailEnd type="triangle"/>
          </a:ln>
          <a:effectLst>
            <a:outerShdw blurRad="25400" dist="127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70" name="直线箭头连接符 69"/>
          <p:cNvCxnSpPr>
            <a:stCxn id="62" idx="2"/>
            <a:endCxn id="46" idx="6"/>
          </p:cNvCxnSpPr>
          <p:nvPr/>
        </p:nvCxnSpPr>
        <p:spPr>
          <a:xfrm flipH="1" flipV="1">
            <a:off x="13766800" y="9690256"/>
            <a:ext cx="1346200" cy="2087582"/>
          </a:xfrm>
          <a:prstGeom prst="straightConnector1">
            <a:avLst/>
          </a:prstGeom>
          <a:noFill/>
          <a:ln w="12700" cap="flat">
            <a:solidFill>
              <a:schemeClr val="accent1"/>
            </a:solidFill>
            <a:prstDash val="solid"/>
            <a:round/>
            <a:tailEnd type="triangle"/>
          </a:ln>
          <a:effectLst>
            <a:outerShdw blurRad="25400" dist="127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72" name="矩形 71"/>
          <p:cNvSpPr/>
          <p:nvPr/>
        </p:nvSpPr>
        <p:spPr>
          <a:xfrm>
            <a:off x="19058028" y="11031106"/>
            <a:ext cx="2322440" cy="711200"/>
          </a:xfrm>
          <a:prstGeom prst="rect">
            <a:avLst/>
          </a:prstGeom>
          <a:solidFill>
            <a:schemeClr val="accent1"/>
          </a:solidFill>
          <a:ln w="12700" cap="flat">
            <a:solidFill>
              <a:schemeClr val="accent1"/>
            </a:solidFill>
            <a:prstDash val="solid"/>
            <a:round/>
          </a:ln>
          <a:effectLst>
            <a:outerShdw blurRad="25400" dist="127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marL="0" marR="0" indent="0" algn="l" defTabSz="846666"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FFFFFF"/>
              </a:solidFill>
              <a:effectLst/>
              <a:uFillTx/>
              <a:latin typeface="+mn-lt"/>
              <a:ea typeface="+mn-ea"/>
              <a:cs typeface="+mn-cs"/>
              <a:sym typeface="Arial"/>
            </a:endParaRPr>
          </a:p>
        </p:txBody>
      </p:sp>
      <p:sp>
        <p:nvSpPr>
          <p:cNvPr id="73" name="文本框 72"/>
          <p:cNvSpPr txBox="1"/>
          <p:nvPr/>
        </p:nvSpPr>
        <p:spPr>
          <a:xfrm>
            <a:off x="19143366" y="11097738"/>
            <a:ext cx="2151763" cy="51638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333" tIns="42333" rIns="42333" bIns="42333" numCol="1" spcCol="38100" rtlCol="0" anchor="t">
            <a:spAutoFit/>
          </a:bodyPr>
          <a:lstStyle/>
          <a:p>
            <a:pPr marL="0" marR="0" indent="0" algn="ctr" defTabSz="846666" rtl="0" fontAlgn="auto" latinLnBrk="0" hangingPunct="0">
              <a:lnSpc>
                <a:spcPct val="100000"/>
              </a:lnSpc>
              <a:spcBef>
                <a:spcPts val="0"/>
              </a:spcBef>
              <a:spcAft>
                <a:spcPts val="0"/>
              </a:spcAft>
              <a:buClrTx/>
              <a:buSzTx/>
              <a:buFontTx/>
              <a:buNone/>
              <a:tabLst/>
            </a:pPr>
            <a:r>
              <a:rPr kumimoji="0" lang="zh-CN" altLang="en-US" sz="2800" b="0" i="0" u="none" strike="noStrike" cap="none" spc="0" normalizeH="0" baseline="0" dirty="0" smtClean="0">
                <a:ln>
                  <a:noFill/>
                </a:ln>
                <a:solidFill>
                  <a:srgbClr val="FEFEFE"/>
                </a:solidFill>
                <a:effectLst/>
                <a:uFillTx/>
                <a:latin typeface="Hiragino Sans GB W3" charset="-122"/>
                <a:ea typeface="Hiragino Sans GB W3" charset="-122"/>
                <a:cs typeface="Hiragino Sans GB W3" charset="-122"/>
                <a:sym typeface="DINPro-Light"/>
              </a:rPr>
              <a:t>单均</a:t>
            </a:r>
            <a:r>
              <a:rPr kumimoji="0" lang="en-US" altLang="zh-CN" sz="2800" b="0" i="0" u="none" strike="noStrike" cap="none" spc="0" normalizeH="0" baseline="0" dirty="0" smtClean="0">
                <a:ln>
                  <a:noFill/>
                </a:ln>
                <a:solidFill>
                  <a:srgbClr val="FEFEFE"/>
                </a:solidFill>
                <a:effectLst/>
                <a:uFillTx/>
                <a:latin typeface="Hiragino Sans GB W3" charset="-122"/>
                <a:ea typeface="Hiragino Sans GB W3" charset="-122"/>
                <a:cs typeface="Hiragino Sans GB W3" charset="-122"/>
                <a:sym typeface="DINPro-Light"/>
              </a:rPr>
              <a:t>C</a:t>
            </a:r>
            <a:r>
              <a:rPr kumimoji="0" lang="zh-CN" altLang="en-US" sz="2800" b="0" i="0" u="none" strike="noStrike" cap="none" spc="0" normalizeH="0" baseline="0" dirty="0" smtClean="0">
                <a:ln>
                  <a:noFill/>
                </a:ln>
                <a:solidFill>
                  <a:srgbClr val="FEFEFE"/>
                </a:solidFill>
                <a:effectLst/>
                <a:uFillTx/>
                <a:latin typeface="Hiragino Sans GB W3" charset="-122"/>
                <a:ea typeface="Hiragino Sans GB W3" charset="-122"/>
                <a:cs typeface="Hiragino Sans GB W3" charset="-122"/>
                <a:sym typeface="DINPro-Light"/>
              </a:rPr>
              <a:t>端补贴</a:t>
            </a:r>
            <a:endParaRPr kumimoji="0" lang="zh-CN" altLang="en-US" sz="2800" b="0" i="0" u="none" strike="noStrike" cap="none" spc="0" normalizeH="0" baseline="0" dirty="0">
              <a:ln>
                <a:noFill/>
              </a:ln>
              <a:solidFill>
                <a:srgbClr val="FEFEFE"/>
              </a:solidFill>
              <a:effectLst/>
              <a:uFillTx/>
              <a:latin typeface="Hiragino Sans GB W3" charset="-122"/>
              <a:ea typeface="Hiragino Sans GB W3" charset="-122"/>
              <a:cs typeface="Hiragino Sans GB W3" charset="-122"/>
              <a:sym typeface="DINPro-Light"/>
            </a:endParaRPr>
          </a:p>
        </p:txBody>
      </p:sp>
      <p:sp>
        <p:nvSpPr>
          <p:cNvPr id="74" name="矩形 73"/>
          <p:cNvSpPr/>
          <p:nvPr/>
        </p:nvSpPr>
        <p:spPr>
          <a:xfrm>
            <a:off x="19058027" y="11876054"/>
            <a:ext cx="2322440" cy="711200"/>
          </a:xfrm>
          <a:prstGeom prst="rect">
            <a:avLst/>
          </a:prstGeom>
          <a:solidFill>
            <a:schemeClr val="accent1"/>
          </a:solidFill>
          <a:ln w="12700" cap="flat">
            <a:solidFill>
              <a:schemeClr val="accent1"/>
            </a:solidFill>
            <a:prstDash val="solid"/>
            <a:round/>
          </a:ln>
          <a:effectLst>
            <a:outerShdw blurRad="25400" dist="127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marL="0" marR="0" indent="0" algn="l" defTabSz="846666"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FFFFFF"/>
              </a:solidFill>
              <a:effectLst/>
              <a:uFillTx/>
              <a:latin typeface="+mn-lt"/>
              <a:ea typeface="+mn-ea"/>
              <a:cs typeface="+mn-cs"/>
              <a:sym typeface="Arial"/>
            </a:endParaRPr>
          </a:p>
        </p:txBody>
      </p:sp>
      <p:sp>
        <p:nvSpPr>
          <p:cNvPr id="75" name="文本框 74"/>
          <p:cNvSpPr txBox="1"/>
          <p:nvPr/>
        </p:nvSpPr>
        <p:spPr>
          <a:xfrm>
            <a:off x="19278825" y="11971927"/>
            <a:ext cx="1880856" cy="51638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333" tIns="42333" rIns="42333" bIns="42333" numCol="1" spcCol="38100" rtlCol="0" anchor="t">
            <a:spAutoFit/>
          </a:bodyPr>
          <a:lstStyle/>
          <a:p>
            <a:pPr marL="0" marR="0" indent="0" algn="ctr" defTabSz="846666" rtl="0" fontAlgn="auto" latinLnBrk="0" hangingPunct="0">
              <a:lnSpc>
                <a:spcPct val="100000"/>
              </a:lnSpc>
              <a:spcBef>
                <a:spcPts val="0"/>
              </a:spcBef>
              <a:spcAft>
                <a:spcPts val="0"/>
              </a:spcAft>
              <a:buClrTx/>
              <a:buSzTx/>
              <a:buFontTx/>
              <a:buNone/>
              <a:tabLst/>
            </a:pPr>
            <a:r>
              <a:rPr kumimoji="0" lang="zh-CN" altLang="en-US" sz="2800" b="0" i="0" u="none" strike="noStrike" cap="none" spc="0" normalizeH="0" baseline="0" dirty="0" smtClean="0">
                <a:ln>
                  <a:noFill/>
                </a:ln>
                <a:solidFill>
                  <a:srgbClr val="FEFEFE"/>
                </a:solidFill>
                <a:effectLst/>
                <a:uFillTx/>
                <a:latin typeface="Hiragino Sans GB W3" charset="-122"/>
                <a:ea typeface="Hiragino Sans GB W3" charset="-122"/>
                <a:cs typeface="Hiragino Sans GB W3" charset="-122"/>
                <a:sym typeface="DINPro-Light"/>
              </a:rPr>
              <a:t>单均折扣率</a:t>
            </a:r>
            <a:endParaRPr kumimoji="0" lang="zh-CN" altLang="en-US" sz="2800" b="0" i="0" u="none" strike="noStrike" cap="none" spc="0" normalizeH="0" baseline="0" dirty="0">
              <a:ln>
                <a:noFill/>
              </a:ln>
              <a:solidFill>
                <a:srgbClr val="FEFEFE"/>
              </a:solidFill>
              <a:effectLst/>
              <a:uFillTx/>
              <a:latin typeface="Hiragino Sans GB W3" charset="-122"/>
              <a:ea typeface="Hiragino Sans GB W3" charset="-122"/>
              <a:cs typeface="Hiragino Sans GB W3" charset="-122"/>
              <a:sym typeface="DINPro-Light"/>
            </a:endParaRPr>
          </a:p>
        </p:txBody>
      </p:sp>
      <p:sp>
        <p:nvSpPr>
          <p:cNvPr id="76" name="矩形 75"/>
          <p:cNvSpPr/>
          <p:nvPr/>
        </p:nvSpPr>
        <p:spPr>
          <a:xfrm>
            <a:off x="19049520" y="10063589"/>
            <a:ext cx="2322440" cy="711200"/>
          </a:xfrm>
          <a:prstGeom prst="rect">
            <a:avLst/>
          </a:prstGeom>
          <a:solidFill>
            <a:schemeClr val="accent1"/>
          </a:solidFill>
          <a:ln w="12700" cap="flat">
            <a:solidFill>
              <a:schemeClr val="accent1"/>
            </a:solidFill>
            <a:prstDash val="solid"/>
            <a:round/>
          </a:ln>
          <a:effectLst>
            <a:outerShdw blurRad="25400" dist="127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marL="0" marR="0" indent="0" algn="l" defTabSz="846666"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FFFFFF"/>
              </a:solidFill>
              <a:effectLst/>
              <a:uFillTx/>
              <a:latin typeface="+mn-lt"/>
              <a:ea typeface="+mn-ea"/>
              <a:cs typeface="+mn-cs"/>
              <a:sym typeface="Arial"/>
            </a:endParaRPr>
          </a:p>
        </p:txBody>
      </p:sp>
      <p:sp>
        <p:nvSpPr>
          <p:cNvPr id="77" name="文本框 76"/>
          <p:cNvSpPr txBox="1"/>
          <p:nvPr/>
        </p:nvSpPr>
        <p:spPr>
          <a:xfrm>
            <a:off x="19270317" y="10130221"/>
            <a:ext cx="1880856" cy="51638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333" tIns="42333" rIns="42333" bIns="42333" numCol="1" spcCol="38100" rtlCol="0" anchor="t">
            <a:spAutoFit/>
          </a:bodyPr>
          <a:lstStyle/>
          <a:p>
            <a:pPr marL="0" marR="0" indent="0" algn="ctr" defTabSz="846666" rtl="0" fontAlgn="auto" latinLnBrk="0" hangingPunct="0">
              <a:lnSpc>
                <a:spcPct val="100000"/>
              </a:lnSpc>
              <a:spcBef>
                <a:spcPts val="0"/>
              </a:spcBef>
              <a:spcAft>
                <a:spcPts val="0"/>
              </a:spcAft>
              <a:buClrTx/>
              <a:buSzTx/>
              <a:buFontTx/>
              <a:buNone/>
              <a:tabLst/>
            </a:pPr>
            <a:r>
              <a:rPr kumimoji="0" lang="zh-CN" altLang="en-US" sz="2800" b="0" i="0" u="none" strike="noStrike" cap="none" spc="0" normalizeH="0" baseline="0" dirty="0" smtClean="0">
                <a:ln>
                  <a:noFill/>
                </a:ln>
                <a:solidFill>
                  <a:srgbClr val="FEFEFE"/>
                </a:solidFill>
                <a:effectLst/>
                <a:uFillTx/>
                <a:latin typeface="Hiragino Sans GB W3" charset="-122"/>
                <a:ea typeface="Hiragino Sans GB W3" charset="-122"/>
                <a:cs typeface="Hiragino Sans GB W3" charset="-122"/>
                <a:sym typeface="DINPro-Light"/>
              </a:rPr>
              <a:t>实付每公里</a:t>
            </a:r>
            <a:endParaRPr kumimoji="0" lang="zh-CN" altLang="en-US" sz="2800" b="0" i="0" u="none" strike="noStrike" cap="none" spc="0" normalizeH="0" baseline="0" dirty="0">
              <a:ln>
                <a:noFill/>
              </a:ln>
              <a:solidFill>
                <a:srgbClr val="FEFEFE"/>
              </a:solidFill>
              <a:effectLst/>
              <a:uFillTx/>
              <a:latin typeface="Hiragino Sans GB W3" charset="-122"/>
              <a:ea typeface="Hiragino Sans GB W3" charset="-122"/>
              <a:cs typeface="Hiragino Sans GB W3" charset="-122"/>
              <a:sym typeface="DINPro-Light"/>
            </a:endParaRPr>
          </a:p>
        </p:txBody>
      </p:sp>
      <p:sp>
        <p:nvSpPr>
          <p:cNvPr id="78" name="矩形 77"/>
          <p:cNvSpPr/>
          <p:nvPr/>
        </p:nvSpPr>
        <p:spPr>
          <a:xfrm>
            <a:off x="19058027" y="6663293"/>
            <a:ext cx="2322440" cy="711200"/>
          </a:xfrm>
          <a:prstGeom prst="rect">
            <a:avLst/>
          </a:prstGeom>
          <a:solidFill>
            <a:schemeClr val="accent1"/>
          </a:solidFill>
          <a:ln w="12700" cap="flat">
            <a:solidFill>
              <a:schemeClr val="accent1"/>
            </a:solidFill>
            <a:prstDash val="solid"/>
            <a:round/>
          </a:ln>
          <a:effectLst>
            <a:outerShdw blurRad="25400" dist="127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marL="0" marR="0" indent="0" algn="l" defTabSz="846666"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FFFFFF"/>
              </a:solidFill>
              <a:effectLst/>
              <a:uFillTx/>
              <a:latin typeface="+mn-lt"/>
              <a:ea typeface="+mn-ea"/>
              <a:cs typeface="+mn-cs"/>
              <a:sym typeface="Arial"/>
            </a:endParaRPr>
          </a:p>
        </p:txBody>
      </p:sp>
      <p:sp>
        <p:nvSpPr>
          <p:cNvPr id="79" name="文本框 78"/>
          <p:cNvSpPr txBox="1"/>
          <p:nvPr/>
        </p:nvSpPr>
        <p:spPr>
          <a:xfrm>
            <a:off x="19790982" y="6729925"/>
            <a:ext cx="856538" cy="51638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333" tIns="42333" rIns="42333" bIns="42333" numCol="1" spcCol="38100" rtlCol="0" anchor="t">
            <a:spAutoFit/>
          </a:bodyPr>
          <a:lstStyle/>
          <a:p>
            <a:pPr marL="0" marR="0" indent="0" algn="ctr" defTabSz="846666" rtl="0" fontAlgn="auto" latinLnBrk="0" hangingPunct="0">
              <a:lnSpc>
                <a:spcPct val="100000"/>
              </a:lnSpc>
              <a:spcBef>
                <a:spcPts val="0"/>
              </a:spcBef>
              <a:spcAft>
                <a:spcPts val="0"/>
              </a:spcAft>
              <a:buClrTx/>
              <a:buSzTx/>
              <a:buFontTx/>
              <a:buNone/>
              <a:tabLst/>
            </a:pPr>
            <a:r>
              <a:rPr lang="en-US" altLang="zh-CN" sz="2800" dirty="0" smtClean="0">
                <a:solidFill>
                  <a:srgbClr val="FEFEFE"/>
                </a:solidFill>
                <a:latin typeface="Hiragino Sans GB W3" charset="-122"/>
                <a:ea typeface="Hiragino Sans GB W3" charset="-122"/>
                <a:cs typeface="Hiragino Sans GB W3" charset="-122"/>
              </a:rPr>
              <a:t>ATA</a:t>
            </a:r>
            <a:endParaRPr kumimoji="0" lang="zh-CN" altLang="en-US" sz="2800" b="0" i="0" u="none" strike="noStrike" cap="none" spc="0" normalizeH="0" baseline="0" dirty="0">
              <a:ln>
                <a:noFill/>
              </a:ln>
              <a:solidFill>
                <a:srgbClr val="FEFEFE"/>
              </a:solidFill>
              <a:effectLst/>
              <a:uFillTx/>
              <a:latin typeface="Hiragino Sans GB W3" charset="-122"/>
              <a:ea typeface="Hiragino Sans GB W3" charset="-122"/>
              <a:cs typeface="Hiragino Sans GB W3" charset="-122"/>
              <a:sym typeface="DINPro-Light"/>
            </a:endParaRPr>
          </a:p>
        </p:txBody>
      </p:sp>
      <p:sp>
        <p:nvSpPr>
          <p:cNvPr id="80" name="矩形 79"/>
          <p:cNvSpPr/>
          <p:nvPr/>
        </p:nvSpPr>
        <p:spPr>
          <a:xfrm>
            <a:off x="19058027" y="7491925"/>
            <a:ext cx="2322440" cy="711200"/>
          </a:xfrm>
          <a:prstGeom prst="rect">
            <a:avLst/>
          </a:prstGeom>
          <a:solidFill>
            <a:schemeClr val="accent1"/>
          </a:solidFill>
          <a:ln w="12700" cap="flat">
            <a:solidFill>
              <a:schemeClr val="accent1"/>
            </a:solidFill>
            <a:prstDash val="solid"/>
            <a:round/>
          </a:ln>
          <a:effectLst>
            <a:outerShdw blurRad="25400" dist="127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marL="0" marR="0" indent="0" algn="l" defTabSz="846666"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FFFFFF"/>
              </a:solidFill>
              <a:effectLst/>
              <a:uFillTx/>
              <a:latin typeface="+mn-lt"/>
              <a:ea typeface="+mn-ea"/>
              <a:cs typeface="+mn-cs"/>
              <a:sym typeface="Arial"/>
            </a:endParaRPr>
          </a:p>
        </p:txBody>
      </p:sp>
      <p:sp>
        <p:nvSpPr>
          <p:cNvPr id="81" name="文本框 80"/>
          <p:cNvSpPr txBox="1"/>
          <p:nvPr/>
        </p:nvSpPr>
        <p:spPr>
          <a:xfrm>
            <a:off x="19637896" y="7558557"/>
            <a:ext cx="1162711" cy="51638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333" tIns="42333" rIns="42333" bIns="42333" numCol="1" spcCol="38100" rtlCol="0" anchor="t">
            <a:spAutoFit/>
          </a:bodyPr>
          <a:lstStyle/>
          <a:p>
            <a:pPr marL="0" marR="0" indent="0" algn="ctr" defTabSz="846666" rtl="0" fontAlgn="auto" latinLnBrk="0" hangingPunct="0">
              <a:lnSpc>
                <a:spcPct val="100000"/>
              </a:lnSpc>
              <a:spcBef>
                <a:spcPts val="0"/>
              </a:spcBef>
              <a:spcAft>
                <a:spcPts val="0"/>
              </a:spcAft>
              <a:buClrTx/>
              <a:buSzTx/>
              <a:buFontTx/>
              <a:buNone/>
              <a:tabLst/>
            </a:pPr>
            <a:r>
              <a:rPr lang="zh-CN" altLang="en-US" sz="2800" dirty="0" smtClean="0">
                <a:solidFill>
                  <a:srgbClr val="FEFEFE"/>
                </a:solidFill>
                <a:latin typeface="Hiragino Sans GB W3" charset="-122"/>
                <a:ea typeface="Hiragino Sans GB W3" charset="-122"/>
                <a:cs typeface="Hiragino Sans GB W3" charset="-122"/>
              </a:rPr>
              <a:t>应答率</a:t>
            </a:r>
            <a:endParaRPr kumimoji="0" lang="zh-CN" altLang="en-US" sz="2800" b="0" i="0" u="none" strike="noStrike" cap="none" spc="0" normalizeH="0" baseline="0" dirty="0">
              <a:ln>
                <a:noFill/>
              </a:ln>
              <a:solidFill>
                <a:srgbClr val="FEFEFE"/>
              </a:solidFill>
              <a:effectLst/>
              <a:uFillTx/>
              <a:latin typeface="Hiragino Sans GB W3" charset="-122"/>
              <a:ea typeface="Hiragino Sans GB W3" charset="-122"/>
              <a:cs typeface="Hiragino Sans GB W3" charset="-122"/>
              <a:sym typeface="DINPro-Light"/>
            </a:endParaRPr>
          </a:p>
        </p:txBody>
      </p:sp>
      <p:sp>
        <p:nvSpPr>
          <p:cNvPr id="82" name="矩形 81"/>
          <p:cNvSpPr/>
          <p:nvPr/>
        </p:nvSpPr>
        <p:spPr>
          <a:xfrm>
            <a:off x="19058027" y="8345957"/>
            <a:ext cx="2322440" cy="711200"/>
          </a:xfrm>
          <a:prstGeom prst="rect">
            <a:avLst/>
          </a:prstGeom>
          <a:solidFill>
            <a:schemeClr val="accent1"/>
          </a:solidFill>
          <a:ln w="12700" cap="flat">
            <a:solidFill>
              <a:schemeClr val="accent1"/>
            </a:solidFill>
            <a:prstDash val="solid"/>
            <a:round/>
          </a:ln>
          <a:effectLst>
            <a:outerShdw blurRad="25400" dist="127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marL="0" marR="0" indent="0" algn="l" defTabSz="846666"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FFFFFF"/>
              </a:solidFill>
              <a:effectLst/>
              <a:uFillTx/>
              <a:latin typeface="+mn-lt"/>
              <a:ea typeface="+mn-ea"/>
              <a:cs typeface="+mn-cs"/>
              <a:sym typeface="Arial"/>
            </a:endParaRPr>
          </a:p>
        </p:txBody>
      </p:sp>
      <p:sp>
        <p:nvSpPr>
          <p:cNvPr id="83" name="文本框 82"/>
          <p:cNvSpPr txBox="1"/>
          <p:nvPr/>
        </p:nvSpPr>
        <p:spPr>
          <a:xfrm>
            <a:off x="19166616" y="8412589"/>
            <a:ext cx="2105277" cy="51638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333" tIns="42333" rIns="42333" bIns="42333" numCol="1" spcCol="38100" rtlCol="0" anchor="t">
            <a:spAutoFit/>
          </a:bodyPr>
          <a:lstStyle/>
          <a:p>
            <a:pPr marL="0" marR="0" indent="0" algn="ctr" defTabSz="846666" rtl="0" fontAlgn="auto" latinLnBrk="0" hangingPunct="0">
              <a:lnSpc>
                <a:spcPct val="100000"/>
              </a:lnSpc>
              <a:spcBef>
                <a:spcPts val="0"/>
              </a:spcBef>
              <a:spcAft>
                <a:spcPts val="0"/>
              </a:spcAft>
              <a:buClrTx/>
              <a:buSzTx/>
              <a:buFontTx/>
              <a:buNone/>
              <a:tabLst/>
            </a:pPr>
            <a:r>
              <a:rPr lang="zh-CN" altLang="en-US" sz="2800" dirty="0" smtClean="0">
                <a:solidFill>
                  <a:srgbClr val="FEFEFE"/>
                </a:solidFill>
                <a:latin typeface="Hiragino Sans GB W3" charset="-122"/>
                <a:ea typeface="Hiragino Sans GB W3" charset="-122"/>
                <a:cs typeface="Hiragino Sans GB W3" charset="-122"/>
              </a:rPr>
              <a:t>应答率</a:t>
            </a:r>
            <a:r>
              <a:rPr lang="en-US" altLang="zh-CN" sz="2800" dirty="0" smtClean="0">
                <a:solidFill>
                  <a:srgbClr val="FEFEFE"/>
                </a:solidFill>
                <a:latin typeface="Hiragino Sans GB W3" charset="-122"/>
                <a:ea typeface="Hiragino Sans GB W3" charset="-122"/>
                <a:cs typeface="Hiragino Sans GB W3" charset="-122"/>
              </a:rPr>
              <a:t>index</a:t>
            </a:r>
            <a:endParaRPr kumimoji="0" lang="zh-CN" altLang="en-US" sz="2800" b="0" i="0" u="none" strike="noStrike" cap="none" spc="0" normalizeH="0" baseline="0" dirty="0">
              <a:ln>
                <a:noFill/>
              </a:ln>
              <a:solidFill>
                <a:srgbClr val="FEFEFE"/>
              </a:solidFill>
              <a:effectLst/>
              <a:uFillTx/>
              <a:latin typeface="Hiragino Sans GB W3" charset="-122"/>
              <a:ea typeface="Hiragino Sans GB W3" charset="-122"/>
              <a:cs typeface="Hiragino Sans GB W3" charset="-122"/>
              <a:sym typeface="DINPro-Light"/>
            </a:endParaRPr>
          </a:p>
        </p:txBody>
      </p:sp>
      <p:cxnSp>
        <p:nvCxnSpPr>
          <p:cNvPr id="84" name="直线箭头连接符 83"/>
          <p:cNvCxnSpPr>
            <a:stCxn id="78" idx="1"/>
            <a:endCxn id="56" idx="6"/>
          </p:cNvCxnSpPr>
          <p:nvPr/>
        </p:nvCxnSpPr>
        <p:spPr>
          <a:xfrm flipH="1">
            <a:off x="17635627" y="7018893"/>
            <a:ext cx="1422400" cy="967401"/>
          </a:xfrm>
          <a:prstGeom prst="straightConnector1">
            <a:avLst/>
          </a:prstGeom>
          <a:noFill/>
          <a:ln w="12700" cap="flat">
            <a:solidFill>
              <a:schemeClr val="accent1"/>
            </a:solidFill>
            <a:prstDash val="solid"/>
            <a:round/>
            <a:tailEnd type="triangle"/>
          </a:ln>
          <a:effectLst>
            <a:outerShdw blurRad="25400" dist="127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86" name="直线箭头连接符 85"/>
          <p:cNvCxnSpPr>
            <a:stCxn id="80" idx="1"/>
            <a:endCxn id="56" idx="6"/>
          </p:cNvCxnSpPr>
          <p:nvPr/>
        </p:nvCxnSpPr>
        <p:spPr>
          <a:xfrm flipH="1">
            <a:off x="17635627" y="7847525"/>
            <a:ext cx="1422400" cy="138769"/>
          </a:xfrm>
          <a:prstGeom prst="straightConnector1">
            <a:avLst/>
          </a:prstGeom>
          <a:noFill/>
          <a:ln w="12700" cap="flat">
            <a:solidFill>
              <a:schemeClr val="accent1"/>
            </a:solidFill>
            <a:prstDash val="solid"/>
            <a:round/>
            <a:tailEnd type="triangle"/>
          </a:ln>
          <a:effectLst>
            <a:outerShdw blurRad="25400" dist="127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88" name="直线箭头连接符 87"/>
          <p:cNvCxnSpPr>
            <a:stCxn id="82" idx="1"/>
            <a:endCxn id="56" idx="6"/>
          </p:cNvCxnSpPr>
          <p:nvPr/>
        </p:nvCxnSpPr>
        <p:spPr>
          <a:xfrm flipH="1" flipV="1">
            <a:off x="17635627" y="7986294"/>
            <a:ext cx="1422400" cy="715263"/>
          </a:xfrm>
          <a:prstGeom prst="straightConnector1">
            <a:avLst/>
          </a:prstGeom>
          <a:noFill/>
          <a:ln w="12700" cap="flat">
            <a:solidFill>
              <a:schemeClr val="accent1"/>
            </a:solidFill>
            <a:prstDash val="solid"/>
            <a:round/>
            <a:tailEnd type="triangle"/>
          </a:ln>
          <a:effectLst>
            <a:outerShdw blurRad="25400" dist="127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90" name="文本框 89"/>
          <p:cNvSpPr txBox="1"/>
          <p:nvPr/>
        </p:nvSpPr>
        <p:spPr>
          <a:xfrm>
            <a:off x="17790377" y="6775645"/>
            <a:ext cx="875774" cy="45482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333" tIns="42333" rIns="42333" bIns="42333" numCol="1" spcCol="38100" rtlCol="0" anchor="t">
            <a:spAutoFit/>
          </a:bodyPr>
          <a:lstStyle/>
          <a:p>
            <a:pPr marL="0" marR="0" indent="0" algn="ctr" defTabSz="846666" rtl="0" fontAlgn="auto" latinLnBrk="0" hangingPunct="0">
              <a:lnSpc>
                <a:spcPct val="100000"/>
              </a:lnSpc>
              <a:spcBef>
                <a:spcPts val="0"/>
              </a:spcBef>
              <a:spcAft>
                <a:spcPts val="0"/>
              </a:spcAft>
              <a:buClrTx/>
              <a:buSzTx/>
              <a:buFontTx/>
              <a:buNone/>
              <a:tabLst/>
            </a:pPr>
            <a:r>
              <a:rPr lang="en-US" altLang="zh-CN" sz="2400" dirty="0">
                <a:solidFill>
                  <a:srgbClr val="FF0000"/>
                </a:solidFill>
                <a:latin typeface="Hiragino Sans GB W3" charset="-122"/>
                <a:ea typeface="Hiragino Sans GB W3" charset="-122"/>
                <a:cs typeface="Hiragino Sans GB W3" charset="-122"/>
              </a:rPr>
              <a:t>-</a:t>
            </a:r>
            <a:r>
              <a:rPr kumimoji="0" lang="en-US" altLang="zh-CN" sz="2400" b="0" i="0" u="none" strike="noStrike" cap="none" spc="0" normalizeH="0" baseline="0" dirty="0" smtClean="0">
                <a:ln>
                  <a:noFill/>
                </a:ln>
                <a:solidFill>
                  <a:srgbClr val="FF0000"/>
                </a:solidFill>
                <a:effectLst/>
                <a:uFillTx/>
                <a:latin typeface="Hiragino Sans GB W3" charset="-122"/>
                <a:ea typeface="Hiragino Sans GB W3" charset="-122"/>
                <a:cs typeface="Hiragino Sans GB W3" charset="-122"/>
                <a:sym typeface="DINPro-Light"/>
              </a:rPr>
              <a:t>0</a:t>
            </a:r>
            <a:r>
              <a:rPr lang="en-US" altLang="zh-CN" sz="2400" dirty="0" smtClean="0">
                <a:solidFill>
                  <a:srgbClr val="FF0000"/>
                </a:solidFill>
                <a:latin typeface="Hiragino Sans GB W3" charset="-122"/>
                <a:ea typeface="Hiragino Sans GB W3" charset="-122"/>
                <a:cs typeface="Hiragino Sans GB W3" charset="-122"/>
              </a:rPr>
              <a:t>.97</a:t>
            </a:r>
            <a:endParaRPr kumimoji="0" lang="zh-CN" altLang="en-US" sz="2400" b="0" i="0" u="none" strike="noStrike" cap="none" spc="0" normalizeH="0" baseline="0" dirty="0">
              <a:ln>
                <a:noFill/>
              </a:ln>
              <a:solidFill>
                <a:srgbClr val="FF0000"/>
              </a:solidFill>
              <a:effectLst/>
              <a:uFillTx/>
              <a:latin typeface="Hiragino Sans GB W3" charset="-122"/>
              <a:ea typeface="Hiragino Sans GB W3" charset="-122"/>
              <a:cs typeface="Hiragino Sans GB W3" charset="-122"/>
              <a:sym typeface="DINPro-Light"/>
            </a:endParaRPr>
          </a:p>
        </p:txBody>
      </p:sp>
      <p:sp>
        <p:nvSpPr>
          <p:cNvPr id="91" name="文本框 90"/>
          <p:cNvSpPr txBox="1"/>
          <p:nvPr/>
        </p:nvSpPr>
        <p:spPr>
          <a:xfrm>
            <a:off x="18225167" y="7377881"/>
            <a:ext cx="765167" cy="45482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333" tIns="42333" rIns="42333" bIns="42333" numCol="1" spcCol="38100" rtlCol="0" anchor="t">
            <a:spAutoFit/>
          </a:bodyPr>
          <a:lstStyle/>
          <a:p>
            <a:pPr marL="0" marR="0" indent="0" algn="ctr" defTabSz="846666" rtl="0" fontAlgn="auto" latinLnBrk="0" hangingPunct="0">
              <a:lnSpc>
                <a:spcPct val="100000"/>
              </a:lnSpc>
              <a:spcBef>
                <a:spcPts val="0"/>
              </a:spcBef>
              <a:spcAft>
                <a:spcPts val="0"/>
              </a:spcAft>
              <a:buClrTx/>
              <a:buSzTx/>
              <a:buFontTx/>
              <a:buNone/>
              <a:tabLst/>
            </a:pPr>
            <a:r>
              <a:rPr kumimoji="0" lang="en-US" altLang="zh-CN" sz="2400" b="0" i="0" u="none" strike="noStrike" cap="none" spc="0" normalizeH="0" baseline="0" dirty="0" smtClean="0">
                <a:ln>
                  <a:noFill/>
                </a:ln>
                <a:solidFill>
                  <a:schemeClr val="accent2"/>
                </a:solidFill>
                <a:effectLst/>
                <a:uFillTx/>
                <a:latin typeface="Hiragino Sans GB W3" charset="-122"/>
                <a:ea typeface="Hiragino Sans GB W3" charset="-122"/>
                <a:cs typeface="Hiragino Sans GB W3" charset="-122"/>
                <a:sym typeface="DINPro-Light"/>
              </a:rPr>
              <a:t>0</a:t>
            </a:r>
            <a:r>
              <a:rPr lang="en-US" altLang="zh-CN" sz="2400" dirty="0" smtClean="0">
                <a:solidFill>
                  <a:schemeClr val="accent2"/>
                </a:solidFill>
                <a:latin typeface="Hiragino Sans GB W3" charset="-122"/>
                <a:ea typeface="Hiragino Sans GB W3" charset="-122"/>
                <a:cs typeface="Hiragino Sans GB W3" charset="-122"/>
              </a:rPr>
              <a:t>.88</a:t>
            </a:r>
            <a:endParaRPr kumimoji="0" lang="zh-CN" altLang="en-US" sz="2400" b="0" i="0" u="none" strike="noStrike" cap="none" spc="0" normalizeH="0" baseline="0" dirty="0">
              <a:ln>
                <a:noFill/>
              </a:ln>
              <a:solidFill>
                <a:schemeClr val="accent2"/>
              </a:solidFill>
              <a:effectLst/>
              <a:uFillTx/>
              <a:latin typeface="Hiragino Sans GB W3" charset="-122"/>
              <a:ea typeface="Hiragino Sans GB W3" charset="-122"/>
              <a:cs typeface="Hiragino Sans GB W3" charset="-122"/>
              <a:sym typeface="DINPro-Light"/>
            </a:endParaRPr>
          </a:p>
        </p:txBody>
      </p:sp>
      <p:sp>
        <p:nvSpPr>
          <p:cNvPr id="92" name="文本框 91"/>
          <p:cNvSpPr txBox="1"/>
          <p:nvPr/>
        </p:nvSpPr>
        <p:spPr>
          <a:xfrm>
            <a:off x="18010359" y="8372807"/>
            <a:ext cx="563188" cy="45482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333" tIns="42333" rIns="42333" bIns="42333" numCol="1" spcCol="38100" rtlCol="0" anchor="t">
            <a:spAutoFit/>
          </a:bodyPr>
          <a:lstStyle/>
          <a:p>
            <a:pPr marL="0" marR="0" indent="0" algn="ctr" defTabSz="846666" rtl="0" fontAlgn="auto" latinLnBrk="0" hangingPunct="0">
              <a:lnSpc>
                <a:spcPct val="100000"/>
              </a:lnSpc>
              <a:spcBef>
                <a:spcPts val="0"/>
              </a:spcBef>
              <a:spcAft>
                <a:spcPts val="0"/>
              </a:spcAft>
              <a:buClrTx/>
              <a:buSzTx/>
              <a:buFontTx/>
              <a:buNone/>
              <a:tabLst/>
            </a:pPr>
            <a:r>
              <a:rPr kumimoji="0" lang="en-US" altLang="zh-CN" sz="2400" b="0" i="0" u="none" strike="noStrike" cap="none" spc="0" normalizeH="0" baseline="0" dirty="0" smtClean="0">
                <a:ln>
                  <a:noFill/>
                </a:ln>
                <a:solidFill>
                  <a:schemeClr val="accent2"/>
                </a:solidFill>
                <a:effectLst/>
                <a:uFillTx/>
                <a:latin typeface="Hiragino Sans GB W3" charset="-122"/>
                <a:ea typeface="Hiragino Sans GB W3" charset="-122"/>
                <a:cs typeface="Hiragino Sans GB W3" charset="-122"/>
                <a:sym typeface="DINPro-Light"/>
              </a:rPr>
              <a:t>0</a:t>
            </a:r>
            <a:r>
              <a:rPr lang="en-US" altLang="zh-CN" sz="2400" dirty="0" smtClean="0">
                <a:solidFill>
                  <a:schemeClr val="accent2"/>
                </a:solidFill>
                <a:latin typeface="Hiragino Sans GB W3" charset="-122"/>
                <a:ea typeface="Hiragino Sans GB W3" charset="-122"/>
                <a:cs typeface="Hiragino Sans GB W3" charset="-122"/>
              </a:rPr>
              <a:t>.9</a:t>
            </a:r>
            <a:endParaRPr kumimoji="0" lang="zh-CN" altLang="en-US" sz="2400" b="0" i="0" u="none" strike="noStrike" cap="none" spc="0" normalizeH="0" baseline="0" dirty="0">
              <a:ln>
                <a:noFill/>
              </a:ln>
              <a:solidFill>
                <a:schemeClr val="accent2"/>
              </a:solidFill>
              <a:effectLst/>
              <a:uFillTx/>
              <a:latin typeface="Hiragino Sans GB W3" charset="-122"/>
              <a:ea typeface="Hiragino Sans GB W3" charset="-122"/>
              <a:cs typeface="Hiragino Sans GB W3" charset="-122"/>
              <a:sym typeface="DINPro-Light"/>
            </a:endParaRPr>
          </a:p>
        </p:txBody>
      </p:sp>
      <p:sp>
        <p:nvSpPr>
          <p:cNvPr id="93" name="矩形 92"/>
          <p:cNvSpPr/>
          <p:nvPr/>
        </p:nvSpPr>
        <p:spPr>
          <a:xfrm>
            <a:off x="19049520" y="9225389"/>
            <a:ext cx="2322440" cy="711200"/>
          </a:xfrm>
          <a:prstGeom prst="rect">
            <a:avLst/>
          </a:prstGeom>
          <a:solidFill>
            <a:schemeClr val="accent1"/>
          </a:solidFill>
          <a:ln w="12700" cap="flat">
            <a:solidFill>
              <a:schemeClr val="accent1"/>
            </a:solidFill>
            <a:prstDash val="solid"/>
            <a:round/>
          </a:ln>
          <a:effectLst>
            <a:outerShdw blurRad="25400" dist="127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marL="0" marR="0" indent="0" algn="l" defTabSz="846666"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FFFFFF"/>
              </a:solidFill>
              <a:effectLst/>
              <a:uFillTx/>
              <a:latin typeface="+mn-lt"/>
              <a:ea typeface="+mn-ea"/>
              <a:cs typeface="+mn-cs"/>
              <a:sym typeface="Arial"/>
            </a:endParaRPr>
          </a:p>
        </p:txBody>
      </p:sp>
      <p:sp>
        <p:nvSpPr>
          <p:cNvPr id="94" name="文本框 93"/>
          <p:cNvSpPr txBox="1"/>
          <p:nvPr/>
        </p:nvSpPr>
        <p:spPr>
          <a:xfrm>
            <a:off x="19629392" y="9292021"/>
            <a:ext cx="1162711" cy="51638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333" tIns="42333" rIns="42333" bIns="42333" numCol="1" spcCol="38100" rtlCol="0" anchor="t">
            <a:spAutoFit/>
          </a:bodyPr>
          <a:lstStyle/>
          <a:p>
            <a:pPr marL="0" marR="0" indent="0" algn="ctr" defTabSz="846666" rtl="0" fontAlgn="auto" latinLnBrk="0" hangingPunct="0">
              <a:lnSpc>
                <a:spcPct val="100000"/>
              </a:lnSpc>
              <a:spcBef>
                <a:spcPts val="0"/>
              </a:spcBef>
              <a:spcAft>
                <a:spcPts val="0"/>
              </a:spcAft>
              <a:buClrTx/>
              <a:buSzTx/>
              <a:buFontTx/>
              <a:buNone/>
              <a:tabLst/>
            </a:pPr>
            <a:r>
              <a:rPr kumimoji="0" lang="zh-CN" altLang="en-US" sz="2800" b="0" i="0" u="none" strike="noStrike" cap="none" spc="0" normalizeH="0" baseline="0" dirty="0" smtClean="0">
                <a:ln>
                  <a:noFill/>
                </a:ln>
                <a:solidFill>
                  <a:srgbClr val="FEFEFE"/>
                </a:solidFill>
                <a:effectLst/>
                <a:uFillTx/>
                <a:latin typeface="Hiragino Sans GB W3" charset="-122"/>
                <a:ea typeface="Hiragino Sans GB W3" charset="-122"/>
                <a:cs typeface="Hiragino Sans GB W3" charset="-122"/>
                <a:sym typeface="DINPro-Light"/>
              </a:rPr>
              <a:t>动调率</a:t>
            </a:r>
            <a:endParaRPr kumimoji="0" lang="zh-CN" altLang="en-US" sz="2800" b="0" i="0" u="none" strike="noStrike" cap="none" spc="0" normalizeH="0" baseline="0" dirty="0">
              <a:ln>
                <a:noFill/>
              </a:ln>
              <a:solidFill>
                <a:srgbClr val="FEFEFE"/>
              </a:solidFill>
              <a:effectLst/>
              <a:uFillTx/>
              <a:latin typeface="Hiragino Sans GB W3" charset="-122"/>
              <a:ea typeface="Hiragino Sans GB W3" charset="-122"/>
              <a:cs typeface="Hiragino Sans GB W3" charset="-122"/>
              <a:sym typeface="DINPro-Light"/>
            </a:endParaRPr>
          </a:p>
        </p:txBody>
      </p:sp>
      <p:cxnSp>
        <p:nvCxnSpPr>
          <p:cNvPr id="96" name="直线箭头连接符 95"/>
          <p:cNvCxnSpPr>
            <a:stCxn id="93" idx="1"/>
            <a:endCxn id="60" idx="6"/>
          </p:cNvCxnSpPr>
          <p:nvPr/>
        </p:nvCxnSpPr>
        <p:spPr>
          <a:xfrm flipH="1">
            <a:off x="17635627" y="9580989"/>
            <a:ext cx="1413893" cy="288377"/>
          </a:xfrm>
          <a:prstGeom prst="straightConnector1">
            <a:avLst/>
          </a:prstGeom>
          <a:noFill/>
          <a:ln w="12700" cap="flat">
            <a:solidFill>
              <a:schemeClr val="accent1"/>
            </a:solidFill>
            <a:prstDash val="solid"/>
            <a:round/>
            <a:tailEnd type="triangle"/>
          </a:ln>
          <a:effectLst>
            <a:outerShdw blurRad="25400" dist="127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98" name="直线箭头连接符 97"/>
          <p:cNvCxnSpPr>
            <a:stCxn id="76" idx="1"/>
            <a:endCxn id="60" idx="6"/>
          </p:cNvCxnSpPr>
          <p:nvPr/>
        </p:nvCxnSpPr>
        <p:spPr>
          <a:xfrm flipH="1" flipV="1">
            <a:off x="17635627" y="9869366"/>
            <a:ext cx="1413893" cy="549823"/>
          </a:xfrm>
          <a:prstGeom prst="straightConnector1">
            <a:avLst/>
          </a:prstGeom>
          <a:noFill/>
          <a:ln w="12700" cap="flat">
            <a:solidFill>
              <a:schemeClr val="accent1"/>
            </a:solidFill>
            <a:prstDash val="solid"/>
            <a:round/>
            <a:tailEnd type="triangle"/>
          </a:ln>
          <a:effectLst>
            <a:outerShdw blurRad="25400" dist="127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99" name="文本框 98"/>
          <p:cNvSpPr txBox="1"/>
          <p:nvPr/>
        </p:nvSpPr>
        <p:spPr>
          <a:xfrm>
            <a:off x="17879467" y="9134807"/>
            <a:ext cx="875774" cy="45482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333" tIns="42333" rIns="42333" bIns="42333" numCol="1" spcCol="38100" rtlCol="0" anchor="t">
            <a:spAutoFit/>
          </a:bodyPr>
          <a:lstStyle/>
          <a:p>
            <a:pPr marL="0" marR="0" indent="0" algn="ctr" defTabSz="846666" rtl="0" fontAlgn="auto" latinLnBrk="0" hangingPunct="0">
              <a:lnSpc>
                <a:spcPct val="100000"/>
              </a:lnSpc>
              <a:spcBef>
                <a:spcPts val="0"/>
              </a:spcBef>
              <a:spcAft>
                <a:spcPts val="0"/>
              </a:spcAft>
              <a:buClrTx/>
              <a:buSzTx/>
              <a:buFontTx/>
              <a:buNone/>
              <a:tabLst/>
            </a:pPr>
            <a:r>
              <a:rPr kumimoji="0" lang="en-US" altLang="zh-CN" sz="2400" b="0" i="0" u="none" strike="noStrike" cap="none" spc="0" normalizeH="0" baseline="0" dirty="0" smtClean="0">
                <a:ln>
                  <a:noFill/>
                </a:ln>
                <a:solidFill>
                  <a:srgbClr val="FF0000"/>
                </a:solidFill>
                <a:effectLst/>
                <a:uFillTx/>
                <a:latin typeface="Hiragino Sans GB W3" charset="-122"/>
                <a:ea typeface="Hiragino Sans GB W3" charset="-122"/>
                <a:cs typeface="Hiragino Sans GB W3" charset="-122"/>
                <a:sym typeface="DINPro-Light"/>
              </a:rPr>
              <a:t>-0</a:t>
            </a:r>
            <a:r>
              <a:rPr lang="en-US" altLang="zh-CN" sz="2400" dirty="0" smtClean="0">
                <a:solidFill>
                  <a:srgbClr val="FF0000"/>
                </a:solidFill>
                <a:latin typeface="Hiragino Sans GB W3" charset="-122"/>
                <a:ea typeface="Hiragino Sans GB W3" charset="-122"/>
                <a:cs typeface="Hiragino Sans GB W3" charset="-122"/>
              </a:rPr>
              <a:t>.87</a:t>
            </a:r>
            <a:endParaRPr kumimoji="0" lang="zh-CN" altLang="en-US" sz="2400" b="0" i="0" u="none" strike="noStrike" cap="none" spc="0" normalizeH="0" baseline="0" dirty="0">
              <a:ln>
                <a:noFill/>
              </a:ln>
              <a:solidFill>
                <a:srgbClr val="FF0000"/>
              </a:solidFill>
              <a:effectLst/>
              <a:uFillTx/>
              <a:latin typeface="Hiragino Sans GB W3" charset="-122"/>
              <a:ea typeface="Hiragino Sans GB W3" charset="-122"/>
              <a:cs typeface="Hiragino Sans GB W3" charset="-122"/>
              <a:sym typeface="DINPro-Light"/>
            </a:endParaRPr>
          </a:p>
        </p:txBody>
      </p:sp>
      <p:sp>
        <p:nvSpPr>
          <p:cNvPr id="101" name="文本框 100"/>
          <p:cNvSpPr txBox="1"/>
          <p:nvPr/>
        </p:nvSpPr>
        <p:spPr>
          <a:xfrm>
            <a:off x="17827866" y="10176207"/>
            <a:ext cx="877377" cy="45482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333" tIns="42333" rIns="42333" bIns="42333" numCol="1" spcCol="38100" rtlCol="0" anchor="t">
            <a:spAutoFit/>
          </a:bodyPr>
          <a:lstStyle/>
          <a:p>
            <a:pPr marL="0" marR="0" indent="0" algn="ctr" defTabSz="846666" rtl="0" fontAlgn="auto" latinLnBrk="0" hangingPunct="0">
              <a:lnSpc>
                <a:spcPct val="100000"/>
              </a:lnSpc>
              <a:spcBef>
                <a:spcPts val="0"/>
              </a:spcBef>
              <a:spcAft>
                <a:spcPts val="0"/>
              </a:spcAft>
              <a:buClrTx/>
              <a:buSzTx/>
              <a:buFontTx/>
              <a:buNone/>
              <a:tabLst/>
            </a:pPr>
            <a:r>
              <a:rPr kumimoji="0" lang="en-US" altLang="zh-CN" sz="2400" b="0" i="0" u="none" strike="noStrike" cap="none" spc="0" normalizeH="0" baseline="0" dirty="0" smtClean="0">
                <a:ln>
                  <a:noFill/>
                </a:ln>
                <a:solidFill>
                  <a:srgbClr val="FF0000"/>
                </a:solidFill>
                <a:effectLst/>
                <a:uFillTx/>
                <a:latin typeface="Hiragino Sans GB W3" charset="-122"/>
                <a:ea typeface="Hiragino Sans GB W3" charset="-122"/>
                <a:cs typeface="Hiragino Sans GB W3" charset="-122"/>
                <a:sym typeface="DINPro-Light"/>
              </a:rPr>
              <a:t>-0</a:t>
            </a:r>
            <a:r>
              <a:rPr lang="en-US" altLang="zh-CN" sz="2400" dirty="0" smtClean="0">
                <a:solidFill>
                  <a:srgbClr val="FF0000"/>
                </a:solidFill>
                <a:latin typeface="Hiragino Sans GB W3" charset="-122"/>
                <a:ea typeface="Hiragino Sans GB W3" charset="-122"/>
                <a:cs typeface="Hiragino Sans GB W3" charset="-122"/>
              </a:rPr>
              <a:t>.84</a:t>
            </a:r>
            <a:endParaRPr kumimoji="0" lang="zh-CN" altLang="en-US" sz="2400" b="0" i="0" u="none" strike="noStrike" cap="none" spc="0" normalizeH="0" baseline="0" dirty="0">
              <a:ln>
                <a:noFill/>
              </a:ln>
              <a:solidFill>
                <a:srgbClr val="FF0000"/>
              </a:solidFill>
              <a:effectLst/>
              <a:uFillTx/>
              <a:latin typeface="Hiragino Sans GB W3" charset="-122"/>
              <a:ea typeface="Hiragino Sans GB W3" charset="-122"/>
              <a:cs typeface="Hiragino Sans GB W3" charset="-122"/>
              <a:sym typeface="DINPro-Light"/>
            </a:endParaRPr>
          </a:p>
        </p:txBody>
      </p:sp>
      <p:cxnSp>
        <p:nvCxnSpPr>
          <p:cNvPr id="104" name="直线箭头连接符 103"/>
          <p:cNvCxnSpPr>
            <a:stCxn id="72" idx="1"/>
            <a:endCxn id="62" idx="6"/>
          </p:cNvCxnSpPr>
          <p:nvPr/>
        </p:nvCxnSpPr>
        <p:spPr>
          <a:xfrm flipH="1">
            <a:off x="17635627" y="11386706"/>
            <a:ext cx="1422401" cy="391132"/>
          </a:xfrm>
          <a:prstGeom prst="straightConnector1">
            <a:avLst/>
          </a:prstGeom>
          <a:noFill/>
          <a:ln w="12700" cap="flat">
            <a:solidFill>
              <a:schemeClr val="accent1"/>
            </a:solidFill>
            <a:prstDash val="solid"/>
            <a:round/>
            <a:tailEnd type="triangle"/>
          </a:ln>
          <a:effectLst>
            <a:outerShdw blurRad="25400" dist="127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06" name="直线箭头连接符 105"/>
          <p:cNvCxnSpPr>
            <a:stCxn id="74" idx="1"/>
            <a:endCxn id="62" idx="6"/>
          </p:cNvCxnSpPr>
          <p:nvPr/>
        </p:nvCxnSpPr>
        <p:spPr>
          <a:xfrm flipH="1" flipV="1">
            <a:off x="17635627" y="11777838"/>
            <a:ext cx="1422400" cy="453816"/>
          </a:xfrm>
          <a:prstGeom prst="straightConnector1">
            <a:avLst/>
          </a:prstGeom>
          <a:noFill/>
          <a:ln w="12700" cap="flat">
            <a:solidFill>
              <a:schemeClr val="accent1"/>
            </a:solidFill>
            <a:prstDash val="solid"/>
            <a:round/>
            <a:tailEnd type="triangle"/>
          </a:ln>
          <a:effectLst>
            <a:outerShdw blurRad="25400" dist="127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07" name="文本框 106"/>
          <p:cNvSpPr txBox="1"/>
          <p:nvPr/>
        </p:nvSpPr>
        <p:spPr>
          <a:xfrm>
            <a:off x="18010970" y="10963607"/>
            <a:ext cx="765167" cy="45482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333" tIns="42333" rIns="42333" bIns="42333" numCol="1" spcCol="38100" rtlCol="0" anchor="t">
            <a:spAutoFit/>
          </a:bodyPr>
          <a:lstStyle/>
          <a:p>
            <a:pPr marL="0" marR="0" indent="0" algn="ctr" defTabSz="846666" rtl="0" fontAlgn="auto" latinLnBrk="0" hangingPunct="0">
              <a:lnSpc>
                <a:spcPct val="100000"/>
              </a:lnSpc>
              <a:spcBef>
                <a:spcPts val="0"/>
              </a:spcBef>
              <a:spcAft>
                <a:spcPts val="0"/>
              </a:spcAft>
              <a:buClrTx/>
              <a:buSzTx/>
              <a:buFontTx/>
              <a:buNone/>
              <a:tabLst/>
            </a:pPr>
            <a:r>
              <a:rPr kumimoji="0" lang="en-US" altLang="zh-CN" sz="2400" b="0" i="0" u="none" strike="noStrike" cap="none" spc="0" normalizeH="0" baseline="0" dirty="0" smtClean="0">
                <a:ln>
                  <a:noFill/>
                </a:ln>
                <a:solidFill>
                  <a:schemeClr val="accent2"/>
                </a:solidFill>
                <a:effectLst/>
                <a:uFillTx/>
                <a:latin typeface="Hiragino Sans GB W3" charset="-122"/>
                <a:ea typeface="Hiragino Sans GB W3" charset="-122"/>
                <a:cs typeface="Hiragino Sans GB W3" charset="-122"/>
                <a:sym typeface="DINPro-Light"/>
              </a:rPr>
              <a:t>0</a:t>
            </a:r>
            <a:r>
              <a:rPr lang="en-US" altLang="zh-CN" sz="2400" dirty="0" smtClean="0">
                <a:solidFill>
                  <a:schemeClr val="accent2"/>
                </a:solidFill>
                <a:latin typeface="Hiragino Sans GB W3" charset="-122"/>
                <a:ea typeface="Hiragino Sans GB W3" charset="-122"/>
                <a:cs typeface="Hiragino Sans GB W3" charset="-122"/>
              </a:rPr>
              <a:t>.75</a:t>
            </a:r>
            <a:endParaRPr kumimoji="0" lang="zh-CN" altLang="en-US" sz="2400" b="0" i="0" u="none" strike="noStrike" cap="none" spc="0" normalizeH="0" baseline="0" dirty="0">
              <a:ln>
                <a:noFill/>
              </a:ln>
              <a:solidFill>
                <a:schemeClr val="accent2"/>
              </a:solidFill>
              <a:effectLst/>
              <a:uFillTx/>
              <a:latin typeface="Hiragino Sans GB W3" charset="-122"/>
              <a:ea typeface="Hiragino Sans GB W3" charset="-122"/>
              <a:cs typeface="Hiragino Sans GB W3" charset="-122"/>
              <a:sym typeface="DINPro-Light"/>
            </a:endParaRPr>
          </a:p>
        </p:txBody>
      </p:sp>
      <p:sp>
        <p:nvSpPr>
          <p:cNvPr id="108" name="文本框 107"/>
          <p:cNvSpPr txBox="1"/>
          <p:nvPr/>
        </p:nvSpPr>
        <p:spPr>
          <a:xfrm>
            <a:off x="18010970" y="12055807"/>
            <a:ext cx="765167" cy="45482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333" tIns="42333" rIns="42333" bIns="42333" numCol="1" spcCol="38100" rtlCol="0" anchor="t">
            <a:spAutoFit/>
          </a:bodyPr>
          <a:lstStyle/>
          <a:p>
            <a:pPr marL="0" marR="0" indent="0" algn="ctr" defTabSz="846666" rtl="0" fontAlgn="auto" latinLnBrk="0" hangingPunct="0">
              <a:lnSpc>
                <a:spcPct val="100000"/>
              </a:lnSpc>
              <a:spcBef>
                <a:spcPts val="0"/>
              </a:spcBef>
              <a:spcAft>
                <a:spcPts val="0"/>
              </a:spcAft>
              <a:buClrTx/>
              <a:buSzTx/>
              <a:buFontTx/>
              <a:buNone/>
              <a:tabLst/>
            </a:pPr>
            <a:r>
              <a:rPr kumimoji="0" lang="en-US" altLang="zh-CN" sz="2400" b="0" i="0" u="none" strike="noStrike" cap="none" spc="0" normalizeH="0" baseline="0" dirty="0" smtClean="0">
                <a:ln>
                  <a:noFill/>
                </a:ln>
                <a:solidFill>
                  <a:schemeClr val="accent2"/>
                </a:solidFill>
                <a:effectLst/>
                <a:uFillTx/>
                <a:latin typeface="Hiragino Sans GB W3" charset="-122"/>
                <a:ea typeface="Hiragino Sans GB W3" charset="-122"/>
                <a:cs typeface="Hiragino Sans GB W3" charset="-122"/>
                <a:sym typeface="DINPro-Light"/>
              </a:rPr>
              <a:t>0</a:t>
            </a:r>
            <a:r>
              <a:rPr lang="en-US" altLang="zh-CN" sz="2400" dirty="0" smtClean="0">
                <a:solidFill>
                  <a:schemeClr val="accent2"/>
                </a:solidFill>
                <a:latin typeface="Hiragino Sans GB W3" charset="-122"/>
                <a:ea typeface="Hiragino Sans GB W3" charset="-122"/>
                <a:cs typeface="Hiragino Sans GB W3" charset="-122"/>
              </a:rPr>
              <a:t>.76</a:t>
            </a:r>
            <a:endParaRPr kumimoji="0" lang="zh-CN" altLang="en-US" sz="2400" b="0" i="0" u="none" strike="noStrike" cap="none" spc="0" normalizeH="0" baseline="0" dirty="0">
              <a:ln>
                <a:noFill/>
              </a:ln>
              <a:solidFill>
                <a:schemeClr val="accent2"/>
              </a:solidFill>
              <a:effectLst/>
              <a:uFillTx/>
              <a:latin typeface="Hiragino Sans GB W3" charset="-122"/>
              <a:ea typeface="Hiragino Sans GB W3" charset="-122"/>
              <a:cs typeface="Hiragino Sans GB W3" charset="-122"/>
              <a:sym typeface="DINPro-Light"/>
            </a:endParaRPr>
          </a:p>
        </p:txBody>
      </p:sp>
      <p:sp>
        <p:nvSpPr>
          <p:cNvPr id="110" name="文本框 109"/>
          <p:cNvSpPr txBox="1"/>
          <p:nvPr/>
        </p:nvSpPr>
        <p:spPr>
          <a:xfrm>
            <a:off x="13587173" y="8449007"/>
            <a:ext cx="976762" cy="45482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333" tIns="42333" rIns="42333" bIns="42333" numCol="1" spcCol="38100" rtlCol="0" anchor="t">
            <a:spAutoFit/>
          </a:bodyPr>
          <a:lstStyle/>
          <a:p>
            <a:pPr marL="0" marR="0" indent="0" algn="ctr" defTabSz="846666" rtl="0" fontAlgn="auto" latinLnBrk="0" hangingPunct="0">
              <a:lnSpc>
                <a:spcPct val="100000"/>
              </a:lnSpc>
              <a:spcBef>
                <a:spcPts val="0"/>
              </a:spcBef>
              <a:spcAft>
                <a:spcPts val="0"/>
              </a:spcAft>
              <a:buClrTx/>
              <a:buSzTx/>
              <a:buFontTx/>
              <a:buNone/>
              <a:tabLst/>
            </a:pPr>
            <a:r>
              <a:rPr lang="en-US" altLang="zh-CN" sz="2400" dirty="0" smtClean="0">
                <a:solidFill>
                  <a:schemeClr val="accent2"/>
                </a:solidFill>
                <a:latin typeface="Hiragino Sans GB W3" charset="-122"/>
                <a:ea typeface="Hiragino Sans GB W3" charset="-122"/>
                <a:cs typeface="Hiragino Sans GB W3" charset="-122"/>
              </a:rPr>
              <a:t>3.29</a:t>
            </a:r>
            <a:r>
              <a:rPr lang="zh-CN" altLang="en-US" sz="2400" dirty="0" smtClean="0">
                <a:solidFill>
                  <a:schemeClr val="accent2"/>
                </a:solidFill>
                <a:latin typeface="Hiragino Sans GB W3" charset="-122"/>
                <a:ea typeface="Hiragino Sans GB W3" charset="-122"/>
                <a:cs typeface="Hiragino Sans GB W3" charset="-122"/>
              </a:rPr>
              <a:t>**</a:t>
            </a:r>
            <a:endParaRPr kumimoji="0" lang="zh-CN" altLang="en-US" sz="2400" b="0" i="0" u="none" strike="noStrike" cap="none" spc="0" normalizeH="0" baseline="0" dirty="0">
              <a:ln>
                <a:noFill/>
              </a:ln>
              <a:solidFill>
                <a:schemeClr val="accent2"/>
              </a:solidFill>
              <a:effectLst/>
              <a:uFillTx/>
              <a:latin typeface="Hiragino Sans GB W3" charset="-122"/>
              <a:ea typeface="Hiragino Sans GB W3" charset="-122"/>
              <a:cs typeface="Hiragino Sans GB W3" charset="-122"/>
              <a:sym typeface="DINPro-Light"/>
            </a:endParaRPr>
          </a:p>
        </p:txBody>
      </p:sp>
      <p:sp>
        <p:nvSpPr>
          <p:cNvPr id="111" name="文本框 110"/>
          <p:cNvSpPr txBox="1"/>
          <p:nvPr/>
        </p:nvSpPr>
        <p:spPr>
          <a:xfrm>
            <a:off x="14120573" y="9185607"/>
            <a:ext cx="976762" cy="45482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333" tIns="42333" rIns="42333" bIns="42333" numCol="1" spcCol="38100" rtlCol="0" anchor="t">
            <a:spAutoFit/>
          </a:bodyPr>
          <a:lstStyle/>
          <a:p>
            <a:pPr marL="0" marR="0" indent="0" algn="ctr" defTabSz="846666" rtl="0" fontAlgn="auto" latinLnBrk="0" hangingPunct="0">
              <a:lnSpc>
                <a:spcPct val="100000"/>
              </a:lnSpc>
              <a:spcBef>
                <a:spcPts val="0"/>
              </a:spcBef>
              <a:spcAft>
                <a:spcPts val="0"/>
              </a:spcAft>
              <a:buClrTx/>
              <a:buSzTx/>
              <a:buFontTx/>
              <a:buNone/>
              <a:tabLst/>
            </a:pPr>
            <a:r>
              <a:rPr lang="en-US" altLang="zh-CN" sz="2400" dirty="0" smtClean="0">
                <a:solidFill>
                  <a:schemeClr val="accent2"/>
                </a:solidFill>
                <a:latin typeface="Hiragino Sans GB W3" charset="-122"/>
                <a:ea typeface="Hiragino Sans GB W3" charset="-122"/>
                <a:cs typeface="Hiragino Sans GB W3" charset="-122"/>
              </a:rPr>
              <a:t>1.95</a:t>
            </a:r>
            <a:r>
              <a:rPr lang="zh-CN" altLang="en-US" sz="2400" dirty="0" smtClean="0">
                <a:solidFill>
                  <a:schemeClr val="accent2"/>
                </a:solidFill>
                <a:latin typeface="Hiragino Sans GB W3" charset="-122"/>
                <a:ea typeface="Hiragino Sans GB W3" charset="-122"/>
                <a:cs typeface="Hiragino Sans GB W3" charset="-122"/>
              </a:rPr>
              <a:t>**</a:t>
            </a:r>
            <a:endParaRPr kumimoji="0" lang="zh-CN" altLang="en-US" sz="2400" b="0" i="0" u="none" strike="noStrike" cap="none" spc="0" normalizeH="0" baseline="0" dirty="0">
              <a:ln>
                <a:noFill/>
              </a:ln>
              <a:solidFill>
                <a:schemeClr val="accent2"/>
              </a:solidFill>
              <a:effectLst/>
              <a:uFillTx/>
              <a:latin typeface="Hiragino Sans GB W3" charset="-122"/>
              <a:ea typeface="Hiragino Sans GB W3" charset="-122"/>
              <a:cs typeface="Hiragino Sans GB W3" charset="-122"/>
              <a:sym typeface="DINPro-Light"/>
            </a:endParaRPr>
          </a:p>
        </p:txBody>
      </p:sp>
      <p:sp>
        <p:nvSpPr>
          <p:cNvPr id="112" name="文本框 111"/>
          <p:cNvSpPr txBox="1"/>
          <p:nvPr/>
        </p:nvSpPr>
        <p:spPr>
          <a:xfrm>
            <a:off x="13587173" y="10858656"/>
            <a:ext cx="976762" cy="45482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333" tIns="42333" rIns="42333" bIns="42333" numCol="1" spcCol="38100" rtlCol="0" anchor="t">
            <a:spAutoFit/>
          </a:bodyPr>
          <a:lstStyle/>
          <a:p>
            <a:pPr marL="0" marR="0" indent="0" algn="ctr" defTabSz="846666" rtl="0" fontAlgn="auto" latinLnBrk="0" hangingPunct="0">
              <a:lnSpc>
                <a:spcPct val="100000"/>
              </a:lnSpc>
              <a:spcBef>
                <a:spcPts val="0"/>
              </a:spcBef>
              <a:spcAft>
                <a:spcPts val="0"/>
              </a:spcAft>
              <a:buClrTx/>
              <a:buSzTx/>
              <a:buFontTx/>
              <a:buNone/>
              <a:tabLst/>
            </a:pPr>
            <a:r>
              <a:rPr lang="en-US" altLang="zh-CN" sz="2400" dirty="0" smtClean="0">
                <a:solidFill>
                  <a:schemeClr val="accent2"/>
                </a:solidFill>
                <a:latin typeface="Hiragino Sans GB W3" charset="-122"/>
                <a:ea typeface="Hiragino Sans GB W3" charset="-122"/>
                <a:cs typeface="Hiragino Sans GB W3" charset="-122"/>
              </a:rPr>
              <a:t>3.21</a:t>
            </a:r>
            <a:r>
              <a:rPr lang="zh-CN" altLang="en-US" sz="2400" dirty="0" smtClean="0">
                <a:solidFill>
                  <a:schemeClr val="accent2"/>
                </a:solidFill>
                <a:latin typeface="Hiragino Sans GB W3" charset="-122"/>
                <a:ea typeface="Hiragino Sans GB W3" charset="-122"/>
                <a:cs typeface="Hiragino Sans GB W3" charset="-122"/>
              </a:rPr>
              <a:t>**</a:t>
            </a:r>
            <a:endParaRPr kumimoji="0" lang="zh-CN" altLang="en-US" sz="2400" b="0" i="0" u="none" strike="noStrike" cap="none" spc="0" normalizeH="0" baseline="0" dirty="0">
              <a:ln>
                <a:noFill/>
              </a:ln>
              <a:solidFill>
                <a:schemeClr val="accent2"/>
              </a:solidFill>
              <a:effectLst/>
              <a:uFillTx/>
              <a:latin typeface="Hiragino Sans GB W3" charset="-122"/>
              <a:ea typeface="Hiragino Sans GB W3" charset="-122"/>
              <a:cs typeface="Hiragino Sans GB W3" charset="-122"/>
              <a:sym typeface="DINPro-Light"/>
            </a:endParaRPr>
          </a:p>
        </p:txBody>
      </p:sp>
      <p:sp>
        <p:nvSpPr>
          <p:cNvPr id="113" name="右大括号 112"/>
          <p:cNvSpPr/>
          <p:nvPr/>
        </p:nvSpPr>
        <p:spPr>
          <a:xfrm>
            <a:off x="21452967" y="6729925"/>
            <a:ext cx="844061" cy="5811609"/>
          </a:xfrm>
          <a:prstGeom prst="rightBrace">
            <a:avLst/>
          </a:prstGeom>
          <a:noFill/>
          <a:ln w="12700" cap="flat">
            <a:solidFill>
              <a:schemeClr val="accent1"/>
            </a:solidFill>
            <a:prstDash val="solid"/>
            <a:round/>
          </a:ln>
          <a:effectLst>
            <a:outerShdw blurRad="25400" dist="12700" dir="5400000" rotWithShape="0">
              <a:srgbClr val="000000">
                <a:alpha val="3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endParaRPr>
          </a:p>
        </p:txBody>
      </p:sp>
      <p:sp>
        <p:nvSpPr>
          <p:cNvPr id="114" name="文本框 113"/>
          <p:cNvSpPr txBox="1"/>
          <p:nvPr/>
        </p:nvSpPr>
        <p:spPr>
          <a:xfrm>
            <a:off x="22443968" y="9322570"/>
            <a:ext cx="1008823" cy="639491"/>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333" tIns="42333" rIns="42333" bIns="42333" numCol="1" spcCol="38100" rtlCol="0" anchor="t">
            <a:spAutoFit/>
          </a:bodyPr>
          <a:lstStyle/>
          <a:p>
            <a:pPr marL="0" marR="0" indent="0" algn="ctr" defTabSz="846666" rtl="0" fontAlgn="auto" latinLnBrk="0" hangingPunct="0">
              <a:lnSpc>
                <a:spcPct val="100000"/>
              </a:lnSpc>
              <a:spcBef>
                <a:spcPts val="0"/>
              </a:spcBef>
              <a:spcAft>
                <a:spcPts val="0"/>
              </a:spcAft>
              <a:buClrTx/>
              <a:buSzTx/>
              <a:buFontTx/>
              <a:buNone/>
              <a:tabLst/>
            </a:pPr>
            <a:r>
              <a:rPr lang="zh-CN" altLang="en-US" sz="3600" smtClean="0">
                <a:solidFill>
                  <a:srgbClr val="000000"/>
                </a:solidFill>
                <a:latin typeface="Hiragino Sans GB W3" charset="-122"/>
                <a:ea typeface="Hiragino Sans GB W3" charset="-122"/>
                <a:cs typeface="Hiragino Sans GB W3" charset="-122"/>
              </a:rPr>
              <a:t>成都</a:t>
            </a:r>
            <a:endParaRPr kumimoji="0" lang="zh-CN" altLang="en-US" sz="3600" b="0" i="0" u="none" strike="noStrike" cap="none" spc="0" normalizeH="0" baseline="0" dirty="0">
              <a:ln>
                <a:noFill/>
              </a:ln>
              <a:solidFill>
                <a:srgbClr val="000000"/>
              </a:solidFill>
              <a:effectLst/>
              <a:uFillTx/>
              <a:latin typeface="Hiragino Sans GB W3" charset="-122"/>
              <a:ea typeface="Hiragino Sans GB W3" charset="-122"/>
              <a:cs typeface="Hiragino Sans GB W3" charset="-122"/>
              <a:sym typeface="DINPro-Light"/>
            </a:endParaRPr>
          </a:p>
        </p:txBody>
      </p:sp>
    </p:spTree>
    <p:extLst>
      <p:ext uri="{BB962C8B-B14F-4D97-AF65-F5344CB8AC3E}">
        <p14:creationId xmlns:p14="http://schemas.microsoft.com/office/powerpoint/2010/main" val="105767820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hape 89"/>
          <p:cNvSpPr/>
          <p:nvPr/>
        </p:nvSpPr>
        <p:spPr>
          <a:xfrm>
            <a:off x="935893" y="9566030"/>
            <a:ext cx="22092150" cy="3532590"/>
          </a:xfrm>
          <a:prstGeom prst="rect">
            <a:avLst/>
          </a:prstGeom>
          <a:ln w="3175">
            <a:miter lim="400000"/>
          </a:ln>
          <a:extLst>
            <a:ext uri="{C572A759-6A51-4108-AA02-DFA0A04FC94B}">
              <ma14:wrappingTextBoxFlag xmlns:ma14="http://schemas.microsoft.com/office/mac/drawingml/2011/main" val="1"/>
            </a:ext>
          </a:extLst>
        </p:spPr>
        <p:txBody>
          <a:bodyPr wrap="square" lIns="42333" tIns="42333" rIns="42333" bIns="42333">
            <a:spAutoFit/>
          </a:bodyPr>
          <a:lstStyle/>
          <a:p>
            <a:pPr algn="l">
              <a:defRPr sz="5000">
                <a:solidFill>
                  <a:srgbClr val="000000"/>
                </a:solidFill>
                <a:latin typeface="DINPro-Bold"/>
                <a:ea typeface="DINPro-Bold"/>
                <a:cs typeface="DINPro-Bold"/>
                <a:sym typeface="DINPro-Bold"/>
              </a:defRPr>
            </a:pPr>
            <a:r>
              <a:rPr lang="zh-CN" altLang="en-US" sz="3200" dirty="0" smtClean="0">
                <a:latin typeface="Hiragino Sans GB W3" charset="-122"/>
                <a:ea typeface="Hiragino Sans GB W3" charset="-122"/>
                <a:cs typeface="Hiragino Sans GB W3" charset="-122"/>
                <a:sym typeface="DINPro-Bold"/>
              </a:rPr>
              <a:t>郑州运营指标的因子模型：</a:t>
            </a:r>
            <a:endParaRPr lang="en-US" altLang="zh-CN" sz="3200" dirty="0" smtClean="0">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r>
              <a:rPr lang="zh-CN" altLang="en-US" sz="3200" dirty="0" smtClean="0">
                <a:solidFill>
                  <a:srgbClr val="000000"/>
                </a:solidFill>
                <a:latin typeface="Hiragino Sans GB W3" charset="-122"/>
                <a:ea typeface="Hiragino Sans GB W3" charset="-122"/>
                <a:cs typeface="Hiragino Sans GB W3" charset="-122"/>
                <a:sym typeface="DINPro-Bold"/>
              </a:rPr>
              <a:t>通过</a:t>
            </a:r>
            <a:r>
              <a:rPr lang="en-US" altLang="zh-CN" sz="3200" dirty="0" smtClean="0">
                <a:solidFill>
                  <a:srgbClr val="000000"/>
                </a:solidFill>
                <a:latin typeface="Hiragino Sans GB W3" charset="-122"/>
                <a:ea typeface="Hiragino Sans GB W3" charset="-122"/>
                <a:cs typeface="Hiragino Sans GB W3" charset="-122"/>
                <a:sym typeface="DINPro-Bold"/>
              </a:rPr>
              <a:t>EFA</a:t>
            </a:r>
            <a:r>
              <a:rPr lang="zh-CN" altLang="en-US" sz="3200" dirty="0" smtClean="0">
                <a:solidFill>
                  <a:srgbClr val="000000"/>
                </a:solidFill>
                <a:latin typeface="Hiragino Sans GB W3" charset="-122"/>
                <a:ea typeface="Hiragino Sans GB W3" charset="-122"/>
                <a:cs typeface="Hiragino Sans GB W3" charset="-122"/>
                <a:sym typeface="DINPro-Bold"/>
              </a:rPr>
              <a:t>方法可以聚合出一个用两个核心因子诠释核心运营情况的模型，在模型中，两个核心因子可解释运营指标方差的</a:t>
            </a:r>
            <a:r>
              <a:rPr lang="en-US" altLang="zh-CN" sz="3200" dirty="0" smtClean="0">
                <a:solidFill>
                  <a:srgbClr val="000000"/>
                </a:solidFill>
                <a:latin typeface="Hiragino Sans GB W3" charset="-122"/>
                <a:ea typeface="Hiragino Sans GB W3" charset="-122"/>
                <a:cs typeface="Hiragino Sans GB W3" charset="-122"/>
                <a:sym typeface="DINPro-Bold"/>
              </a:rPr>
              <a:t>83%</a:t>
            </a:r>
            <a:r>
              <a:rPr lang="zh-CN" altLang="en-US" sz="3200" dirty="0" smtClean="0">
                <a:solidFill>
                  <a:srgbClr val="000000"/>
                </a:solidFill>
                <a:latin typeface="Hiragino Sans GB W3" charset="-122"/>
                <a:ea typeface="Hiragino Sans GB W3" charset="-122"/>
                <a:cs typeface="Hiragino Sans GB W3" charset="-122"/>
                <a:sym typeface="DINPro-Bold"/>
              </a:rPr>
              <a:t>，较有代表性。</a:t>
            </a:r>
            <a:endParaRPr lang="en-US" altLang="zh-CN" sz="3200" dirty="0" smtClean="0">
              <a:solidFill>
                <a:srgbClr val="000000"/>
              </a:solidFill>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r>
              <a:rPr lang="zh-CN" altLang="en-US" sz="3200" dirty="0" smtClean="0">
                <a:solidFill>
                  <a:srgbClr val="000000"/>
                </a:solidFill>
                <a:latin typeface="Hiragino Sans GB W3" charset="-122"/>
                <a:ea typeface="Hiragino Sans GB W3" charset="-122"/>
                <a:cs typeface="Hiragino Sans GB W3" charset="-122"/>
                <a:sym typeface="DINPro-Bold"/>
              </a:rPr>
              <a:t>由载荷矩阵可以看出，因子</a:t>
            </a:r>
            <a:r>
              <a:rPr lang="en-US" altLang="zh-CN" sz="3200" dirty="0" smtClean="0">
                <a:solidFill>
                  <a:srgbClr val="000000"/>
                </a:solidFill>
                <a:latin typeface="Hiragino Sans GB W3" charset="-122"/>
                <a:ea typeface="Hiragino Sans GB W3" charset="-122"/>
                <a:cs typeface="Hiragino Sans GB W3" charset="-122"/>
                <a:sym typeface="DINPro-Bold"/>
              </a:rPr>
              <a:t>1</a:t>
            </a:r>
            <a:r>
              <a:rPr lang="zh-CN" altLang="en-US" sz="3200" dirty="0" smtClean="0">
                <a:solidFill>
                  <a:srgbClr val="000000"/>
                </a:solidFill>
                <a:latin typeface="Hiragino Sans GB W3" charset="-122"/>
                <a:ea typeface="Hiragino Sans GB W3" charset="-122"/>
                <a:cs typeface="Hiragino Sans GB W3" charset="-122"/>
                <a:sym typeface="DINPro-Bold"/>
              </a:rPr>
              <a:t>在</a:t>
            </a:r>
            <a:r>
              <a:rPr lang="en-US" altLang="zh-CN" sz="3200" dirty="0" smtClean="0">
                <a:solidFill>
                  <a:srgbClr val="000000"/>
                </a:solidFill>
                <a:latin typeface="Hiragino Sans GB W3" charset="-122"/>
                <a:ea typeface="Hiragino Sans GB W3" charset="-122"/>
                <a:cs typeface="Hiragino Sans GB W3" charset="-122"/>
                <a:sym typeface="DINPro-Bold"/>
              </a:rPr>
              <a:t>C</a:t>
            </a:r>
            <a:r>
              <a:rPr lang="zh-CN" altLang="en-US" sz="3200" dirty="0" smtClean="0">
                <a:solidFill>
                  <a:srgbClr val="000000"/>
                </a:solidFill>
                <a:latin typeface="Hiragino Sans GB W3" charset="-122"/>
                <a:ea typeface="Hiragino Sans GB W3" charset="-122"/>
                <a:cs typeface="Hiragino Sans GB W3" charset="-122"/>
                <a:sym typeface="DINPro-Bold"/>
              </a:rPr>
              <a:t>端补贴的正向载荷较高，在实付每公里的负向载荷较高，该因子可以代表“</a:t>
            </a:r>
            <a:r>
              <a:rPr lang="zh-CN" altLang="en-US" sz="3200" b="1" dirty="0" smtClean="0">
                <a:solidFill>
                  <a:srgbClr val="FF0000"/>
                </a:solidFill>
                <a:latin typeface="Hiragino Sans GB W3" charset="-122"/>
                <a:ea typeface="Hiragino Sans GB W3" charset="-122"/>
                <a:cs typeface="Hiragino Sans GB W3" charset="-122"/>
                <a:sym typeface="DINPro-Bold"/>
              </a:rPr>
              <a:t>价格实惠</a:t>
            </a:r>
            <a:r>
              <a:rPr lang="zh-CN" altLang="en-US" sz="3200" dirty="0" smtClean="0">
                <a:solidFill>
                  <a:srgbClr val="000000"/>
                </a:solidFill>
                <a:latin typeface="Hiragino Sans GB W3" charset="-122"/>
                <a:ea typeface="Hiragino Sans GB W3" charset="-122"/>
                <a:cs typeface="Hiragino Sans GB W3" charset="-122"/>
                <a:sym typeface="DINPro-Bold"/>
              </a:rPr>
              <a:t>”这一要素；因子</a:t>
            </a:r>
            <a:r>
              <a:rPr lang="en-US" altLang="zh-CN" sz="3200" dirty="0" smtClean="0">
                <a:solidFill>
                  <a:srgbClr val="000000"/>
                </a:solidFill>
                <a:latin typeface="Hiragino Sans GB W3" charset="-122"/>
                <a:ea typeface="Hiragino Sans GB W3" charset="-122"/>
                <a:cs typeface="Hiragino Sans GB W3" charset="-122"/>
                <a:sym typeface="DINPro-Bold"/>
              </a:rPr>
              <a:t>2</a:t>
            </a:r>
            <a:r>
              <a:rPr lang="zh-CN" altLang="en-US" sz="3200" dirty="0" smtClean="0">
                <a:solidFill>
                  <a:srgbClr val="000000"/>
                </a:solidFill>
                <a:latin typeface="Hiragino Sans GB W3" charset="-122"/>
                <a:ea typeface="Hiragino Sans GB W3" charset="-122"/>
                <a:cs typeface="Hiragino Sans GB W3" charset="-122"/>
                <a:sym typeface="DINPro-Bold"/>
              </a:rPr>
              <a:t>在应答率、应答率</a:t>
            </a:r>
            <a:r>
              <a:rPr lang="en-US" altLang="zh-CN" sz="3200" dirty="0" smtClean="0">
                <a:solidFill>
                  <a:srgbClr val="000000"/>
                </a:solidFill>
                <a:latin typeface="Hiragino Sans GB W3" charset="-122"/>
                <a:ea typeface="Hiragino Sans GB W3" charset="-122"/>
                <a:cs typeface="Hiragino Sans GB W3" charset="-122"/>
                <a:sym typeface="DINPro-Bold"/>
              </a:rPr>
              <a:t>index</a:t>
            </a:r>
            <a:r>
              <a:rPr lang="zh-CN" altLang="en-US" sz="3200" dirty="0" smtClean="0">
                <a:solidFill>
                  <a:srgbClr val="000000"/>
                </a:solidFill>
                <a:latin typeface="Hiragino Sans GB W3" charset="-122"/>
                <a:ea typeface="Hiragino Sans GB W3" charset="-122"/>
                <a:cs typeface="Hiragino Sans GB W3" charset="-122"/>
                <a:sym typeface="DINPro-Bold"/>
              </a:rPr>
              <a:t>上的正向载荷高，同时</a:t>
            </a:r>
            <a:r>
              <a:rPr lang="en-US" altLang="zh-CN" sz="3200" dirty="0" smtClean="0">
                <a:solidFill>
                  <a:srgbClr val="000000"/>
                </a:solidFill>
                <a:latin typeface="Hiragino Sans GB W3" charset="-122"/>
                <a:ea typeface="Hiragino Sans GB W3" charset="-122"/>
                <a:cs typeface="Hiragino Sans GB W3" charset="-122"/>
                <a:sym typeface="DINPro-Bold"/>
              </a:rPr>
              <a:t>ATA</a:t>
            </a:r>
            <a:r>
              <a:rPr lang="zh-CN" altLang="en-US" sz="3200" dirty="0" smtClean="0">
                <a:solidFill>
                  <a:srgbClr val="000000"/>
                </a:solidFill>
                <a:latin typeface="Hiragino Sans GB W3" charset="-122"/>
                <a:ea typeface="Hiragino Sans GB W3" charset="-122"/>
                <a:cs typeface="Hiragino Sans GB W3" charset="-122"/>
                <a:sym typeface="DINPro-Bold"/>
              </a:rPr>
              <a:t>的负向载荷高，该因子可以代表“</a:t>
            </a:r>
            <a:r>
              <a:rPr lang="zh-CN" altLang="en-US" sz="3200" b="1" dirty="0" smtClean="0">
                <a:solidFill>
                  <a:srgbClr val="FF0000"/>
                </a:solidFill>
                <a:latin typeface="Hiragino Sans GB W3" charset="-122"/>
                <a:ea typeface="Hiragino Sans GB W3" charset="-122"/>
                <a:cs typeface="Hiragino Sans GB W3" charset="-122"/>
                <a:sym typeface="DINPro-Bold"/>
              </a:rPr>
              <a:t>应答体验好</a:t>
            </a:r>
            <a:r>
              <a:rPr lang="zh-CN" altLang="en-US" sz="3200" dirty="0" smtClean="0">
                <a:solidFill>
                  <a:srgbClr val="000000"/>
                </a:solidFill>
                <a:latin typeface="Hiragino Sans GB W3" charset="-122"/>
                <a:ea typeface="Hiragino Sans GB W3" charset="-122"/>
                <a:cs typeface="Hiragino Sans GB W3" charset="-122"/>
                <a:sym typeface="DINPro-Bold"/>
              </a:rPr>
              <a:t>”这一要素。</a:t>
            </a:r>
            <a:endParaRPr lang="en-US" altLang="zh-CN" sz="3200" dirty="0" smtClean="0">
              <a:solidFill>
                <a:srgbClr val="000000"/>
              </a:solidFill>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endParaRPr lang="en-US" altLang="zh-CN" sz="3200" dirty="0" smtClean="0">
              <a:solidFill>
                <a:srgbClr val="000000"/>
              </a:solidFill>
              <a:latin typeface="Hiragino Sans GB W3" charset="-122"/>
              <a:ea typeface="Hiragino Sans GB W3" charset="-122"/>
              <a:cs typeface="Hiragino Sans GB W3" charset="-122"/>
              <a:sym typeface="DINPro-Bold"/>
            </a:endParaRPr>
          </a:p>
        </p:txBody>
      </p:sp>
      <p:sp>
        <p:nvSpPr>
          <p:cNvPr id="23" name="Shape 89"/>
          <p:cNvSpPr/>
          <p:nvPr/>
        </p:nvSpPr>
        <p:spPr>
          <a:xfrm>
            <a:off x="16179700" y="730022"/>
            <a:ext cx="8939298" cy="824157"/>
          </a:xfrm>
          <a:prstGeom prst="rect">
            <a:avLst/>
          </a:prstGeom>
          <a:ln w="3175">
            <a:miter lim="400000"/>
          </a:ln>
          <a:extLst>
            <a:ext uri="{C572A759-6A51-4108-AA02-DFA0A04FC94B}">
              <ma14:wrappingTextBoxFlag xmlns:ma14="http://schemas.microsoft.com/office/mac/drawingml/2011/main" val="1"/>
            </a:ext>
          </a:extLst>
        </p:spPr>
        <p:txBody>
          <a:bodyPr lIns="42333" tIns="42333" rIns="42333" bIns="42333">
            <a:spAutoFit/>
          </a:bodyPr>
          <a:lstStyle/>
          <a:p>
            <a:pPr algn="l">
              <a:defRPr sz="5000">
                <a:solidFill>
                  <a:srgbClr val="000000"/>
                </a:solidFill>
                <a:latin typeface="DINPro-Bold"/>
                <a:ea typeface="DINPro-Bold"/>
                <a:cs typeface="DINPro-Bold"/>
                <a:sym typeface="DINPro-Bold"/>
              </a:defRPr>
            </a:pPr>
            <a:r>
              <a:rPr lang="zh-CN" altLang="en-US" sz="4800" dirty="0" smtClean="0">
                <a:latin typeface="Hiragino Sans GB W3" charset="-122"/>
                <a:ea typeface="Hiragino Sans GB W3" charset="-122"/>
                <a:cs typeface="Hiragino Sans GB W3" charset="-122"/>
                <a:sym typeface="DINPro-Regular"/>
              </a:rPr>
              <a:t>郑州乘客</a:t>
            </a:r>
            <a:r>
              <a:rPr lang="en-US" altLang="zh-CN" sz="4800" dirty="0" smtClean="0">
                <a:latin typeface="Hiragino Sans GB W3" charset="-122"/>
                <a:ea typeface="Hiragino Sans GB W3" charset="-122"/>
                <a:cs typeface="Hiragino Sans GB W3" charset="-122"/>
                <a:sym typeface="DINPro-Regular"/>
              </a:rPr>
              <a:t>NPS</a:t>
            </a:r>
            <a:r>
              <a:rPr lang="zh-CN" altLang="en-US" sz="4800" dirty="0" smtClean="0">
                <a:latin typeface="Hiragino Sans GB W3" charset="-122"/>
                <a:ea typeface="Hiragino Sans GB W3" charset="-122"/>
                <a:cs typeface="Hiragino Sans GB W3" charset="-122"/>
                <a:sym typeface="DINPro-Regular"/>
              </a:rPr>
              <a:t>的因子模型</a:t>
            </a:r>
            <a:endParaRPr sz="4800" dirty="0">
              <a:latin typeface="Hiragino Sans GB W3" charset="-122"/>
              <a:ea typeface="Hiragino Sans GB W3" charset="-122"/>
              <a:cs typeface="Hiragino Sans GB W3" charset="-122"/>
              <a:sym typeface="DINPro-Regular"/>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893" y="1942272"/>
            <a:ext cx="9431948" cy="7459636"/>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7841" y="1942272"/>
            <a:ext cx="12660202" cy="7459636"/>
          </a:xfrm>
          <a:prstGeom prst="rect">
            <a:avLst/>
          </a:prstGeom>
        </p:spPr>
      </p:pic>
      <p:sp>
        <p:nvSpPr>
          <p:cNvPr id="6" name="矩形 5"/>
          <p:cNvSpPr/>
          <p:nvPr/>
        </p:nvSpPr>
        <p:spPr>
          <a:xfrm>
            <a:off x="889001" y="4056185"/>
            <a:ext cx="3237522" cy="726831"/>
          </a:xfrm>
          <a:prstGeom prst="rect">
            <a:avLst/>
          </a:prstGeom>
          <a:noFill/>
          <a:ln w="57150" cap="flat">
            <a:solidFill>
              <a:srgbClr val="FF0000"/>
            </a:solidFill>
            <a:prstDash val="solid"/>
            <a:round/>
          </a:ln>
          <a:effectLst>
            <a:outerShdw blurRad="25400" dist="127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marL="0" marR="0" indent="0" algn="l" defTabSz="846666"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FFFFFF"/>
              </a:solidFill>
              <a:effectLst/>
              <a:uFillTx/>
              <a:latin typeface="+mn-lt"/>
              <a:ea typeface="+mn-ea"/>
              <a:cs typeface="+mn-cs"/>
              <a:sym typeface="Arial"/>
            </a:endParaRPr>
          </a:p>
        </p:txBody>
      </p:sp>
      <p:sp>
        <p:nvSpPr>
          <p:cNvPr id="9" name="矩形 8"/>
          <p:cNvSpPr/>
          <p:nvPr/>
        </p:nvSpPr>
        <p:spPr>
          <a:xfrm>
            <a:off x="912447" y="5462954"/>
            <a:ext cx="3237522" cy="351692"/>
          </a:xfrm>
          <a:prstGeom prst="rect">
            <a:avLst/>
          </a:prstGeom>
          <a:noFill/>
          <a:ln w="57150" cap="flat">
            <a:solidFill>
              <a:srgbClr val="FF0000"/>
            </a:solidFill>
            <a:prstDash val="solid"/>
            <a:round/>
          </a:ln>
          <a:effectLst>
            <a:outerShdw blurRad="25400" dist="127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noAutofit/>
          </a:bodyPr>
          <a:lstStyle/>
          <a:p>
            <a:pPr marL="0" marR="0" indent="0" algn="l" defTabSz="846666"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FFFFFF"/>
              </a:solidFill>
              <a:effectLst/>
              <a:uFillTx/>
              <a:latin typeface="+mn-lt"/>
              <a:ea typeface="+mn-ea"/>
              <a:cs typeface="+mn-cs"/>
              <a:sym typeface="Arial"/>
            </a:endParaRPr>
          </a:p>
        </p:txBody>
      </p:sp>
      <p:sp>
        <p:nvSpPr>
          <p:cNvPr id="10" name="矩形 9"/>
          <p:cNvSpPr/>
          <p:nvPr/>
        </p:nvSpPr>
        <p:spPr>
          <a:xfrm>
            <a:off x="4347308" y="2684584"/>
            <a:ext cx="1279769" cy="363415"/>
          </a:xfrm>
          <a:prstGeom prst="rect">
            <a:avLst/>
          </a:prstGeom>
          <a:noFill/>
          <a:ln w="57150" cap="flat">
            <a:solidFill>
              <a:srgbClr val="0070C0"/>
            </a:solidFill>
            <a:prstDash val="solid"/>
            <a:round/>
          </a:ln>
          <a:effectLst>
            <a:outerShdw blurRad="25400" dist="127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noAutofit/>
          </a:bodyPr>
          <a:lstStyle/>
          <a:p>
            <a:pPr marL="0" marR="0" indent="0" algn="l" defTabSz="846666"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FFFFFF"/>
              </a:solidFill>
              <a:effectLst/>
              <a:uFillTx/>
              <a:latin typeface="+mn-lt"/>
              <a:ea typeface="+mn-ea"/>
              <a:cs typeface="+mn-cs"/>
              <a:sym typeface="Arial"/>
            </a:endParaRPr>
          </a:p>
        </p:txBody>
      </p:sp>
      <p:sp>
        <p:nvSpPr>
          <p:cNvPr id="11" name="矩形 10"/>
          <p:cNvSpPr/>
          <p:nvPr/>
        </p:nvSpPr>
        <p:spPr>
          <a:xfrm>
            <a:off x="4347308" y="4783016"/>
            <a:ext cx="1279769" cy="363415"/>
          </a:xfrm>
          <a:prstGeom prst="rect">
            <a:avLst/>
          </a:prstGeom>
          <a:noFill/>
          <a:ln w="57150" cap="flat">
            <a:solidFill>
              <a:srgbClr val="0070C0"/>
            </a:solidFill>
            <a:prstDash val="solid"/>
            <a:round/>
          </a:ln>
          <a:effectLst>
            <a:outerShdw blurRad="25400" dist="127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noAutofit/>
          </a:bodyPr>
          <a:lstStyle/>
          <a:p>
            <a:pPr marL="0" marR="0" indent="0" algn="l" defTabSz="846666"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FFFFFF"/>
              </a:solidFill>
              <a:effectLst/>
              <a:uFillTx/>
              <a:latin typeface="+mn-lt"/>
              <a:ea typeface="+mn-ea"/>
              <a:cs typeface="+mn-cs"/>
              <a:sym typeface="Arial"/>
            </a:endParaRPr>
          </a:p>
        </p:txBody>
      </p:sp>
      <p:sp>
        <p:nvSpPr>
          <p:cNvPr id="12" name="矩形 11"/>
          <p:cNvSpPr/>
          <p:nvPr/>
        </p:nvSpPr>
        <p:spPr>
          <a:xfrm>
            <a:off x="4359032" y="3387971"/>
            <a:ext cx="1279769" cy="363415"/>
          </a:xfrm>
          <a:prstGeom prst="rect">
            <a:avLst/>
          </a:prstGeom>
          <a:noFill/>
          <a:ln w="57150" cap="flat">
            <a:solidFill>
              <a:srgbClr val="0070C0"/>
            </a:solidFill>
            <a:prstDash val="solid"/>
            <a:round/>
          </a:ln>
          <a:effectLst>
            <a:outerShdw blurRad="25400" dist="127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noAutofit/>
          </a:bodyPr>
          <a:lstStyle/>
          <a:p>
            <a:pPr marL="0" marR="0" indent="0" algn="l" defTabSz="846666"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FFFFFF"/>
              </a:solidFill>
              <a:effectLst/>
              <a:uFillTx/>
              <a:latin typeface="+mn-lt"/>
              <a:ea typeface="+mn-ea"/>
              <a:cs typeface="+mn-cs"/>
              <a:sym typeface="Arial"/>
            </a:endParaRPr>
          </a:p>
        </p:txBody>
      </p:sp>
    </p:spTree>
    <p:extLst>
      <p:ext uri="{BB962C8B-B14F-4D97-AF65-F5344CB8AC3E}">
        <p14:creationId xmlns:p14="http://schemas.microsoft.com/office/powerpoint/2010/main" val="55474010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hape 89"/>
          <p:cNvSpPr/>
          <p:nvPr/>
        </p:nvSpPr>
        <p:spPr>
          <a:xfrm>
            <a:off x="15855929" y="1833579"/>
            <a:ext cx="7461271" cy="7472130"/>
          </a:xfrm>
          <a:prstGeom prst="rect">
            <a:avLst/>
          </a:prstGeom>
          <a:ln w="3175">
            <a:miter lim="400000"/>
          </a:ln>
          <a:extLst>
            <a:ext uri="{C572A759-6A51-4108-AA02-DFA0A04FC94B}">
              <ma14:wrappingTextBoxFlag xmlns:ma14="http://schemas.microsoft.com/office/mac/drawingml/2011/main" val="1"/>
            </a:ext>
          </a:extLst>
        </p:spPr>
        <p:txBody>
          <a:bodyPr wrap="square" lIns="42333" tIns="42333" rIns="42333" bIns="42333">
            <a:spAutoFit/>
          </a:bodyPr>
          <a:lstStyle/>
          <a:p>
            <a:pPr algn="l">
              <a:defRPr sz="5000">
                <a:solidFill>
                  <a:srgbClr val="000000"/>
                </a:solidFill>
                <a:latin typeface="DINPro-Bold"/>
                <a:ea typeface="DINPro-Bold"/>
                <a:cs typeface="DINPro-Bold"/>
                <a:sym typeface="DINPro-Bold"/>
              </a:defRPr>
            </a:pPr>
            <a:r>
              <a:rPr lang="zh-CN" altLang="en-US" sz="3200" dirty="0" smtClean="0">
                <a:latin typeface="Hiragino Sans GB W3" charset="-122"/>
                <a:ea typeface="Hiragino Sans GB W3" charset="-122"/>
                <a:cs typeface="Hiragino Sans GB W3" charset="-122"/>
                <a:sym typeface="DINPro-Bold"/>
              </a:rPr>
              <a:t>利用因子分析得到的郑州因子得分，和郑州乘客</a:t>
            </a:r>
            <a:r>
              <a:rPr lang="en-US" altLang="zh-CN" sz="3200" dirty="0" smtClean="0">
                <a:latin typeface="Hiragino Sans GB W3" charset="-122"/>
                <a:ea typeface="Hiragino Sans GB W3" charset="-122"/>
                <a:cs typeface="Hiragino Sans GB W3" charset="-122"/>
                <a:sym typeface="DINPro-Bold"/>
              </a:rPr>
              <a:t>NPS</a:t>
            </a:r>
            <a:r>
              <a:rPr lang="zh-CN" altLang="en-US" sz="3200" dirty="0" smtClean="0">
                <a:latin typeface="Hiragino Sans GB W3" charset="-122"/>
                <a:ea typeface="Hiragino Sans GB W3" charset="-122"/>
                <a:cs typeface="Hiragino Sans GB W3" charset="-122"/>
                <a:sym typeface="DINPro-Bold"/>
              </a:rPr>
              <a:t>建立多元线性回归模型，从而建立复合型“运营要素”和乘客</a:t>
            </a:r>
            <a:r>
              <a:rPr lang="en-US" altLang="zh-CN" sz="3200" dirty="0" smtClean="0">
                <a:latin typeface="Hiragino Sans GB W3" charset="-122"/>
                <a:ea typeface="Hiragino Sans GB W3" charset="-122"/>
                <a:cs typeface="Hiragino Sans GB W3" charset="-122"/>
                <a:sym typeface="DINPro-Bold"/>
              </a:rPr>
              <a:t>NPS</a:t>
            </a:r>
            <a:r>
              <a:rPr lang="zh-CN" altLang="en-US" sz="3200" dirty="0" smtClean="0">
                <a:latin typeface="Hiragino Sans GB W3" charset="-122"/>
                <a:ea typeface="Hiragino Sans GB W3" charset="-122"/>
                <a:cs typeface="Hiragino Sans GB W3" charset="-122"/>
                <a:sym typeface="DINPro-Bold"/>
              </a:rPr>
              <a:t>之间的量化模型。</a:t>
            </a:r>
            <a:endParaRPr lang="en-US" altLang="zh-CN" sz="3200" dirty="0" smtClean="0">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endParaRPr lang="en-US" altLang="zh-CN" sz="3200" dirty="0" smtClean="0">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r>
              <a:rPr lang="zh-CN" altLang="en-US" sz="3200" dirty="0" smtClean="0">
                <a:solidFill>
                  <a:srgbClr val="000000"/>
                </a:solidFill>
                <a:latin typeface="Hiragino Sans GB W3" charset="-122"/>
                <a:ea typeface="Hiragino Sans GB W3" charset="-122"/>
                <a:cs typeface="Hiragino Sans GB W3" charset="-122"/>
                <a:sym typeface="DINPro-Bold"/>
              </a:rPr>
              <a:t>模型结果如左侧所示，通过该模型的运营要素可以解释</a:t>
            </a:r>
            <a:r>
              <a:rPr lang="en-US" altLang="zh-CN" sz="3200" dirty="0" smtClean="0">
                <a:solidFill>
                  <a:srgbClr val="000000"/>
                </a:solidFill>
                <a:latin typeface="Hiragino Sans GB W3" charset="-122"/>
                <a:ea typeface="Hiragino Sans GB W3" charset="-122"/>
                <a:cs typeface="Hiragino Sans GB W3" charset="-122"/>
                <a:sym typeface="DINPro-Bold"/>
              </a:rPr>
              <a:t>74%</a:t>
            </a:r>
            <a:r>
              <a:rPr lang="zh-CN" altLang="en-US" sz="3200" dirty="0" smtClean="0">
                <a:solidFill>
                  <a:srgbClr val="000000"/>
                </a:solidFill>
                <a:latin typeface="Hiragino Sans GB W3" charset="-122"/>
                <a:ea typeface="Hiragino Sans GB W3" charset="-122"/>
                <a:cs typeface="Hiragino Sans GB W3" charset="-122"/>
                <a:sym typeface="DINPro-Bold"/>
              </a:rPr>
              <a:t>的乘客</a:t>
            </a:r>
            <a:r>
              <a:rPr lang="en-US" altLang="zh-CN" sz="3200" dirty="0" smtClean="0">
                <a:solidFill>
                  <a:srgbClr val="000000"/>
                </a:solidFill>
                <a:latin typeface="Hiragino Sans GB W3" charset="-122"/>
                <a:ea typeface="Hiragino Sans GB W3" charset="-122"/>
                <a:cs typeface="Hiragino Sans GB W3" charset="-122"/>
                <a:sym typeface="DINPro-Bold"/>
              </a:rPr>
              <a:t>NPS</a:t>
            </a:r>
            <a:r>
              <a:rPr lang="zh-CN" altLang="en-US" sz="3200" dirty="0" smtClean="0">
                <a:solidFill>
                  <a:srgbClr val="000000"/>
                </a:solidFill>
                <a:latin typeface="Hiragino Sans GB W3" charset="-122"/>
                <a:ea typeface="Hiragino Sans GB W3" charset="-122"/>
                <a:cs typeface="Hiragino Sans GB W3" charset="-122"/>
                <a:sym typeface="DINPro-Bold"/>
              </a:rPr>
              <a:t>波动，其中</a:t>
            </a:r>
            <a:r>
              <a:rPr lang="zh-CN" altLang="en-US" sz="3200" b="1" dirty="0" smtClean="0">
                <a:solidFill>
                  <a:srgbClr val="000000"/>
                </a:solidFill>
                <a:latin typeface="Hiragino Sans GB W3" charset="-122"/>
                <a:ea typeface="Hiragino Sans GB W3" charset="-122"/>
                <a:cs typeface="Hiragino Sans GB W3" charset="-122"/>
                <a:sym typeface="DINPro-Bold"/>
              </a:rPr>
              <a:t>价格要素的影响系数为</a:t>
            </a:r>
            <a:r>
              <a:rPr lang="en-US" altLang="zh-CN" sz="3200" b="1" dirty="0" smtClean="0">
                <a:solidFill>
                  <a:srgbClr val="000000"/>
                </a:solidFill>
                <a:latin typeface="Hiragino Sans GB W3" charset="-122"/>
                <a:ea typeface="Hiragino Sans GB W3" charset="-122"/>
                <a:cs typeface="Hiragino Sans GB W3" charset="-122"/>
                <a:sym typeface="DINPro-Bold"/>
              </a:rPr>
              <a:t>4.05</a:t>
            </a:r>
            <a:r>
              <a:rPr lang="zh-CN" altLang="en-US" sz="3200" b="1" dirty="0" smtClean="0">
                <a:solidFill>
                  <a:srgbClr val="000000"/>
                </a:solidFill>
                <a:latin typeface="Hiragino Sans GB W3" charset="-122"/>
                <a:ea typeface="Hiragino Sans GB W3" charset="-122"/>
                <a:cs typeface="Hiragino Sans GB W3" charset="-122"/>
                <a:sym typeface="DINPro-Bold"/>
              </a:rPr>
              <a:t>，高于体验要素的影响系数（</a:t>
            </a:r>
            <a:r>
              <a:rPr lang="en-US" altLang="zh-CN" sz="3200" b="1" dirty="0" smtClean="0">
                <a:solidFill>
                  <a:srgbClr val="000000"/>
                </a:solidFill>
                <a:latin typeface="Hiragino Sans GB W3" charset="-122"/>
                <a:ea typeface="Hiragino Sans GB W3" charset="-122"/>
                <a:cs typeface="Hiragino Sans GB W3" charset="-122"/>
                <a:sym typeface="DINPro-Bold"/>
              </a:rPr>
              <a:t>2.58</a:t>
            </a:r>
            <a:r>
              <a:rPr lang="zh-CN" altLang="en-US" sz="3200" b="1" dirty="0" smtClean="0">
                <a:solidFill>
                  <a:srgbClr val="000000"/>
                </a:solidFill>
                <a:latin typeface="Hiragino Sans GB W3" charset="-122"/>
                <a:ea typeface="Hiragino Sans GB W3" charset="-122"/>
                <a:cs typeface="Hiragino Sans GB W3" charset="-122"/>
                <a:sym typeface="DINPro-Bold"/>
              </a:rPr>
              <a:t>）。两个要素都对乘客</a:t>
            </a:r>
            <a:r>
              <a:rPr lang="en-US" altLang="zh-CN" sz="3200" b="1" dirty="0" smtClean="0">
                <a:solidFill>
                  <a:srgbClr val="000000"/>
                </a:solidFill>
                <a:latin typeface="Hiragino Sans GB W3" charset="-122"/>
                <a:ea typeface="Hiragino Sans GB W3" charset="-122"/>
                <a:cs typeface="Hiragino Sans GB W3" charset="-122"/>
                <a:sym typeface="DINPro-Bold"/>
              </a:rPr>
              <a:t>NPS</a:t>
            </a:r>
            <a:r>
              <a:rPr lang="zh-CN" altLang="en-US" sz="3200" b="1" dirty="0" smtClean="0">
                <a:solidFill>
                  <a:srgbClr val="000000"/>
                </a:solidFill>
                <a:latin typeface="Hiragino Sans GB W3" charset="-122"/>
                <a:ea typeface="Hiragino Sans GB W3" charset="-122"/>
                <a:cs typeface="Hiragino Sans GB W3" charset="-122"/>
                <a:sym typeface="DINPro-Bold"/>
              </a:rPr>
              <a:t>有正向效应。</a:t>
            </a:r>
            <a:endParaRPr lang="en-US" altLang="zh-CN" sz="3200" b="1" dirty="0" smtClean="0">
              <a:solidFill>
                <a:srgbClr val="000000"/>
              </a:solidFill>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endParaRPr lang="en-US" altLang="zh-CN" sz="3200" b="1" dirty="0">
              <a:solidFill>
                <a:srgbClr val="000000"/>
              </a:solidFill>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r>
              <a:rPr lang="zh-CN" altLang="en-US" sz="3200" dirty="0" smtClean="0">
                <a:solidFill>
                  <a:srgbClr val="000000"/>
                </a:solidFill>
                <a:latin typeface="Hiragino Sans GB W3" charset="-122"/>
                <a:ea typeface="Hiragino Sans GB W3" charset="-122"/>
                <a:cs typeface="Hiragino Sans GB W3" charset="-122"/>
                <a:sym typeface="DINPro-Bold"/>
              </a:rPr>
              <a:t>基于此分析，提升“价格实惠”这一要素的得分能够更好的提高郑州乘客</a:t>
            </a:r>
            <a:r>
              <a:rPr lang="en-US" altLang="zh-CN" sz="3200" dirty="0" smtClean="0">
                <a:solidFill>
                  <a:srgbClr val="000000"/>
                </a:solidFill>
                <a:latin typeface="Hiragino Sans GB W3" charset="-122"/>
                <a:ea typeface="Hiragino Sans GB W3" charset="-122"/>
                <a:cs typeface="Hiragino Sans GB W3" charset="-122"/>
                <a:sym typeface="DINPro-Bold"/>
              </a:rPr>
              <a:t>NPS</a:t>
            </a:r>
            <a:r>
              <a:rPr lang="zh-CN" altLang="en-US" sz="3200" dirty="0" smtClean="0">
                <a:solidFill>
                  <a:srgbClr val="000000"/>
                </a:solidFill>
                <a:latin typeface="Hiragino Sans GB W3" charset="-122"/>
                <a:ea typeface="Hiragino Sans GB W3" charset="-122"/>
                <a:cs typeface="Hiragino Sans GB W3" charset="-122"/>
                <a:sym typeface="DINPro-Bold"/>
              </a:rPr>
              <a:t>，因此，建议考虑在郑州保持较低的实付，以期提高乘客</a:t>
            </a:r>
            <a:r>
              <a:rPr lang="en-US" altLang="zh-CN" sz="3200" dirty="0" smtClean="0">
                <a:solidFill>
                  <a:srgbClr val="000000"/>
                </a:solidFill>
                <a:latin typeface="Hiragino Sans GB W3" charset="-122"/>
                <a:ea typeface="Hiragino Sans GB W3" charset="-122"/>
                <a:cs typeface="Hiragino Sans GB W3" charset="-122"/>
                <a:sym typeface="DINPro-Bold"/>
              </a:rPr>
              <a:t>NPS</a:t>
            </a:r>
            <a:r>
              <a:rPr lang="zh-CN" altLang="en-US" sz="3200" dirty="0" smtClean="0">
                <a:solidFill>
                  <a:srgbClr val="000000"/>
                </a:solidFill>
                <a:latin typeface="Hiragino Sans GB W3" charset="-122"/>
                <a:ea typeface="Hiragino Sans GB W3" charset="-122"/>
                <a:cs typeface="Hiragino Sans GB W3" charset="-122"/>
                <a:sym typeface="DINPro-Bold"/>
              </a:rPr>
              <a:t>。</a:t>
            </a:r>
            <a:endParaRPr lang="en-US" altLang="zh-CN" sz="3200" dirty="0" smtClean="0">
              <a:solidFill>
                <a:srgbClr val="000000"/>
              </a:solidFill>
              <a:latin typeface="Hiragino Sans GB W3" charset="-122"/>
              <a:ea typeface="Hiragino Sans GB W3" charset="-122"/>
              <a:cs typeface="Hiragino Sans GB W3" charset="-122"/>
              <a:sym typeface="DINPro-Bold"/>
            </a:endParaRPr>
          </a:p>
        </p:txBody>
      </p:sp>
      <p:sp>
        <p:nvSpPr>
          <p:cNvPr id="23" name="Shape 89"/>
          <p:cNvSpPr/>
          <p:nvPr/>
        </p:nvSpPr>
        <p:spPr>
          <a:xfrm>
            <a:off x="16179700" y="730022"/>
            <a:ext cx="8939298" cy="824157"/>
          </a:xfrm>
          <a:prstGeom prst="rect">
            <a:avLst/>
          </a:prstGeom>
          <a:ln w="3175">
            <a:miter lim="400000"/>
          </a:ln>
          <a:extLst>
            <a:ext uri="{C572A759-6A51-4108-AA02-DFA0A04FC94B}">
              <ma14:wrappingTextBoxFlag xmlns:ma14="http://schemas.microsoft.com/office/mac/drawingml/2011/main" val="1"/>
            </a:ext>
          </a:extLst>
        </p:spPr>
        <p:txBody>
          <a:bodyPr lIns="42333" tIns="42333" rIns="42333" bIns="42333">
            <a:spAutoFit/>
          </a:bodyPr>
          <a:lstStyle/>
          <a:p>
            <a:pPr algn="l">
              <a:defRPr sz="5000">
                <a:solidFill>
                  <a:srgbClr val="000000"/>
                </a:solidFill>
                <a:latin typeface="DINPro-Bold"/>
                <a:ea typeface="DINPro-Bold"/>
                <a:cs typeface="DINPro-Bold"/>
                <a:sym typeface="DINPro-Bold"/>
              </a:defRPr>
            </a:pPr>
            <a:r>
              <a:rPr lang="zh-CN" altLang="en-US" sz="4800" dirty="0" smtClean="0">
                <a:latin typeface="Hiragino Sans GB W3" charset="-122"/>
                <a:ea typeface="Hiragino Sans GB W3" charset="-122"/>
                <a:cs typeface="Hiragino Sans GB W3" charset="-122"/>
                <a:sym typeface="DINPro-Regular"/>
              </a:rPr>
              <a:t>郑州乘客</a:t>
            </a:r>
            <a:r>
              <a:rPr lang="en-US" altLang="zh-CN" sz="4800" dirty="0" smtClean="0">
                <a:latin typeface="Hiragino Sans GB W3" charset="-122"/>
                <a:ea typeface="Hiragino Sans GB W3" charset="-122"/>
                <a:cs typeface="Hiragino Sans GB W3" charset="-122"/>
                <a:sym typeface="DINPro-Regular"/>
              </a:rPr>
              <a:t>NPS</a:t>
            </a:r>
            <a:r>
              <a:rPr lang="zh-CN" altLang="en-US" sz="4800" dirty="0" smtClean="0">
                <a:latin typeface="Hiragino Sans GB W3" charset="-122"/>
                <a:ea typeface="Hiragino Sans GB W3" charset="-122"/>
                <a:cs typeface="Hiragino Sans GB W3" charset="-122"/>
                <a:sym typeface="DINPro-Regular"/>
              </a:rPr>
              <a:t>主成分回归</a:t>
            </a:r>
            <a:endParaRPr sz="4800" dirty="0">
              <a:latin typeface="Hiragino Sans GB W3" charset="-122"/>
              <a:ea typeface="Hiragino Sans GB W3" charset="-122"/>
              <a:cs typeface="Hiragino Sans GB W3" charset="-122"/>
              <a:sym typeface="DINPro-Regular"/>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204" y="1833578"/>
            <a:ext cx="13384823" cy="8881045"/>
          </a:xfrm>
          <a:prstGeom prst="rect">
            <a:avLst/>
          </a:prstGeom>
        </p:spPr>
      </p:pic>
    </p:spTree>
    <p:extLst>
      <p:ext uri="{BB962C8B-B14F-4D97-AF65-F5344CB8AC3E}">
        <p14:creationId xmlns:p14="http://schemas.microsoft.com/office/powerpoint/2010/main" val="188947775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hape 89"/>
          <p:cNvSpPr/>
          <p:nvPr/>
        </p:nvSpPr>
        <p:spPr>
          <a:xfrm>
            <a:off x="935893" y="9495692"/>
            <a:ext cx="22092150" cy="3532590"/>
          </a:xfrm>
          <a:prstGeom prst="rect">
            <a:avLst/>
          </a:prstGeom>
          <a:ln w="3175">
            <a:miter lim="400000"/>
          </a:ln>
          <a:extLst>
            <a:ext uri="{C572A759-6A51-4108-AA02-DFA0A04FC94B}">
              <ma14:wrappingTextBoxFlag xmlns:ma14="http://schemas.microsoft.com/office/mac/drawingml/2011/main" val="1"/>
            </a:ext>
          </a:extLst>
        </p:spPr>
        <p:txBody>
          <a:bodyPr wrap="square" lIns="42333" tIns="42333" rIns="42333" bIns="42333">
            <a:spAutoFit/>
          </a:bodyPr>
          <a:lstStyle/>
          <a:p>
            <a:pPr algn="l">
              <a:defRPr sz="5000">
                <a:solidFill>
                  <a:srgbClr val="000000"/>
                </a:solidFill>
                <a:latin typeface="DINPro-Bold"/>
                <a:ea typeface="DINPro-Bold"/>
                <a:cs typeface="DINPro-Bold"/>
                <a:sym typeface="DINPro-Bold"/>
              </a:defRPr>
            </a:pPr>
            <a:r>
              <a:rPr lang="zh-CN" altLang="en-US" sz="3200" dirty="0" smtClean="0">
                <a:latin typeface="Hiragino Sans GB W3" charset="-122"/>
                <a:ea typeface="Hiragino Sans GB W3" charset="-122"/>
                <a:cs typeface="Hiragino Sans GB W3" charset="-122"/>
                <a:sym typeface="DINPro-Bold"/>
              </a:rPr>
              <a:t>成都运营指标的因子模型：</a:t>
            </a:r>
            <a:endParaRPr lang="en-US" altLang="zh-CN" sz="3200" dirty="0" smtClean="0">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r>
              <a:rPr lang="zh-CN" altLang="en-US" sz="3200" dirty="0" smtClean="0">
                <a:solidFill>
                  <a:srgbClr val="000000"/>
                </a:solidFill>
                <a:latin typeface="Hiragino Sans GB W3" charset="-122"/>
                <a:ea typeface="Hiragino Sans GB W3" charset="-122"/>
                <a:cs typeface="Hiragino Sans GB W3" charset="-122"/>
                <a:sym typeface="DINPro-Bold"/>
              </a:rPr>
              <a:t>通过</a:t>
            </a:r>
            <a:r>
              <a:rPr lang="en-US" altLang="zh-CN" sz="3200" dirty="0" smtClean="0">
                <a:solidFill>
                  <a:srgbClr val="000000"/>
                </a:solidFill>
                <a:latin typeface="Hiragino Sans GB W3" charset="-122"/>
                <a:ea typeface="Hiragino Sans GB W3" charset="-122"/>
                <a:cs typeface="Hiragino Sans GB W3" charset="-122"/>
                <a:sym typeface="DINPro-Bold"/>
              </a:rPr>
              <a:t>EFA</a:t>
            </a:r>
            <a:r>
              <a:rPr lang="zh-CN" altLang="en-US" sz="3200" dirty="0" smtClean="0">
                <a:solidFill>
                  <a:srgbClr val="000000"/>
                </a:solidFill>
                <a:latin typeface="Hiragino Sans GB W3" charset="-122"/>
                <a:ea typeface="Hiragino Sans GB W3" charset="-122"/>
                <a:cs typeface="Hiragino Sans GB W3" charset="-122"/>
                <a:sym typeface="DINPro-Bold"/>
              </a:rPr>
              <a:t>方法可以聚合出一个用三个核心因子诠释核心运营情况的模型，在模型中，三个核心因子可解释运营指标方差的</a:t>
            </a:r>
            <a:r>
              <a:rPr lang="en-US" altLang="zh-CN" sz="3200" dirty="0" smtClean="0">
                <a:solidFill>
                  <a:srgbClr val="000000"/>
                </a:solidFill>
                <a:latin typeface="Hiragino Sans GB W3" charset="-122"/>
                <a:ea typeface="Hiragino Sans GB W3" charset="-122"/>
                <a:cs typeface="Hiragino Sans GB W3" charset="-122"/>
                <a:sym typeface="DINPro-Bold"/>
              </a:rPr>
              <a:t>89%</a:t>
            </a:r>
            <a:r>
              <a:rPr lang="zh-CN" altLang="en-US" sz="3200" dirty="0" smtClean="0">
                <a:solidFill>
                  <a:srgbClr val="000000"/>
                </a:solidFill>
                <a:latin typeface="Hiragino Sans GB W3" charset="-122"/>
                <a:ea typeface="Hiragino Sans GB W3" charset="-122"/>
                <a:cs typeface="Hiragino Sans GB W3" charset="-122"/>
                <a:sym typeface="DINPro-Bold"/>
              </a:rPr>
              <a:t>，较有代表性。</a:t>
            </a:r>
            <a:endParaRPr lang="en-US" altLang="zh-CN" sz="3200" dirty="0" smtClean="0">
              <a:solidFill>
                <a:srgbClr val="000000"/>
              </a:solidFill>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r>
              <a:rPr lang="zh-CN" altLang="en-US" sz="3200" dirty="0" smtClean="0">
                <a:solidFill>
                  <a:srgbClr val="000000"/>
                </a:solidFill>
                <a:latin typeface="Hiragino Sans GB W3" charset="-122"/>
                <a:ea typeface="Hiragino Sans GB W3" charset="-122"/>
                <a:cs typeface="Hiragino Sans GB W3" charset="-122"/>
                <a:sym typeface="DINPro-Bold"/>
              </a:rPr>
              <a:t>由载荷矩阵可以看出，因子</a:t>
            </a:r>
            <a:r>
              <a:rPr lang="en-US" altLang="zh-CN" sz="3200" dirty="0" smtClean="0">
                <a:solidFill>
                  <a:srgbClr val="000000"/>
                </a:solidFill>
                <a:latin typeface="Hiragino Sans GB W3" charset="-122"/>
                <a:ea typeface="Hiragino Sans GB W3" charset="-122"/>
                <a:cs typeface="Hiragino Sans GB W3" charset="-122"/>
                <a:sym typeface="DINPro-Bold"/>
              </a:rPr>
              <a:t>1</a:t>
            </a:r>
            <a:r>
              <a:rPr lang="zh-CN" altLang="en-US" sz="3200" dirty="0" smtClean="0">
                <a:solidFill>
                  <a:srgbClr val="000000"/>
                </a:solidFill>
                <a:latin typeface="Hiragino Sans GB W3" charset="-122"/>
                <a:ea typeface="Hiragino Sans GB W3" charset="-122"/>
                <a:cs typeface="Hiragino Sans GB W3" charset="-122"/>
                <a:sym typeface="DINPro-Bold"/>
              </a:rPr>
              <a:t>在应答率、成单率上的正向载荷较高，同时在</a:t>
            </a:r>
            <a:r>
              <a:rPr lang="en-US" altLang="zh-CN" sz="3200" dirty="0" smtClean="0">
                <a:solidFill>
                  <a:srgbClr val="000000"/>
                </a:solidFill>
                <a:latin typeface="Hiragino Sans GB W3" charset="-122"/>
                <a:ea typeface="Hiragino Sans GB W3" charset="-122"/>
                <a:cs typeface="Hiragino Sans GB W3" charset="-122"/>
                <a:sym typeface="DINPro-Bold"/>
              </a:rPr>
              <a:t>ATA</a:t>
            </a:r>
            <a:r>
              <a:rPr lang="zh-CN" altLang="en-US" sz="3200" dirty="0" smtClean="0">
                <a:solidFill>
                  <a:srgbClr val="000000"/>
                </a:solidFill>
                <a:latin typeface="Hiragino Sans GB W3" charset="-122"/>
                <a:ea typeface="Hiragino Sans GB W3" charset="-122"/>
                <a:cs typeface="Hiragino Sans GB W3" charset="-122"/>
                <a:sym typeface="DINPro-Bold"/>
              </a:rPr>
              <a:t>上的负向载荷高，该因子可以代表“</a:t>
            </a:r>
            <a:r>
              <a:rPr lang="zh-CN" altLang="en-US" sz="3200" b="1" dirty="0" smtClean="0">
                <a:solidFill>
                  <a:srgbClr val="FF0000"/>
                </a:solidFill>
                <a:latin typeface="Hiragino Sans GB W3" charset="-122"/>
                <a:ea typeface="Hiragino Sans GB W3" charset="-122"/>
                <a:cs typeface="Hiragino Sans GB W3" charset="-122"/>
                <a:sym typeface="DINPro-Bold"/>
              </a:rPr>
              <a:t>应答体验好</a:t>
            </a:r>
            <a:r>
              <a:rPr lang="zh-CN" altLang="en-US" sz="3200" dirty="0" smtClean="0">
                <a:solidFill>
                  <a:srgbClr val="000000"/>
                </a:solidFill>
                <a:latin typeface="Hiragino Sans GB W3" charset="-122"/>
                <a:ea typeface="Hiragino Sans GB W3" charset="-122"/>
                <a:cs typeface="Hiragino Sans GB W3" charset="-122"/>
                <a:sym typeface="DINPro-Bold"/>
              </a:rPr>
              <a:t>”这一运营要素；因子</a:t>
            </a:r>
            <a:r>
              <a:rPr lang="en-US" altLang="zh-CN" sz="3200" dirty="0" smtClean="0">
                <a:solidFill>
                  <a:srgbClr val="000000"/>
                </a:solidFill>
                <a:latin typeface="Hiragino Sans GB W3" charset="-122"/>
                <a:ea typeface="Hiragino Sans GB W3" charset="-122"/>
                <a:cs typeface="Hiragino Sans GB W3" charset="-122"/>
                <a:sym typeface="DINPro-Bold"/>
              </a:rPr>
              <a:t>2</a:t>
            </a:r>
            <a:r>
              <a:rPr lang="zh-CN" altLang="en-US" sz="3200" dirty="0" smtClean="0">
                <a:solidFill>
                  <a:srgbClr val="000000"/>
                </a:solidFill>
                <a:latin typeface="Hiragino Sans GB W3" charset="-122"/>
                <a:ea typeface="Hiragino Sans GB W3" charset="-122"/>
                <a:cs typeface="Hiragino Sans GB W3" charset="-122"/>
                <a:sym typeface="DINPro-Bold"/>
              </a:rPr>
              <a:t>在动调率、实付每公里上的负向载荷高，该因子可以代表“</a:t>
            </a:r>
            <a:r>
              <a:rPr lang="zh-CN" altLang="en-US" sz="3200" b="1" dirty="0" smtClean="0">
                <a:solidFill>
                  <a:srgbClr val="FF0000"/>
                </a:solidFill>
                <a:latin typeface="Hiragino Sans GB W3" charset="-122"/>
                <a:ea typeface="Hiragino Sans GB W3" charset="-122"/>
                <a:cs typeface="Hiragino Sans GB W3" charset="-122"/>
                <a:sym typeface="DINPro-Bold"/>
              </a:rPr>
              <a:t>动调频率少</a:t>
            </a:r>
            <a:r>
              <a:rPr lang="zh-CN" altLang="en-US" sz="3200" dirty="0" smtClean="0">
                <a:solidFill>
                  <a:srgbClr val="000000"/>
                </a:solidFill>
                <a:latin typeface="Hiragino Sans GB W3" charset="-122"/>
                <a:ea typeface="Hiragino Sans GB W3" charset="-122"/>
                <a:cs typeface="Hiragino Sans GB W3" charset="-122"/>
                <a:sym typeface="DINPro-Bold"/>
              </a:rPr>
              <a:t>”这一运营要素；因子</a:t>
            </a:r>
            <a:r>
              <a:rPr lang="en-US" altLang="zh-CN" sz="3200" dirty="0" smtClean="0">
                <a:solidFill>
                  <a:srgbClr val="000000"/>
                </a:solidFill>
                <a:latin typeface="Hiragino Sans GB W3" charset="-122"/>
                <a:ea typeface="Hiragino Sans GB W3" charset="-122"/>
                <a:cs typeface="Hiragino Sans GB W3" charset="-122"/>
                <a:sym typeface="DINPro-Bold"/>
              </a:rPr>
              <a:t>3</a:t>
            </a:r>
            <a:r>
              <a:rPr lang="zh-CN" altLang="en-US" sz="3200" dirty="0" smtClean="0">
                <a:solidFill>
                  <a:srgbClr val="000000"/>
                </a:solidFill>
                <a:latin typeface="Hiragino Sans GB W3" charset="-122"/>
                <a:ea typeface="Hiragino Sans GB W3" charset="-122"/>
                <a:cs typeface="Hiragino Sans GB W3" charset="-122"/>
                <a:sym typeface="DINPro-Bold"/>
              </a:rPr>
              <a:t>在</a:t>
            </a:r>
            <a:r>
              <a:rPr lang="en-US" altLang="zh-CN" sz="3200" dirty="0" smtClean="0">
                <a:solidFill>
                  <a:srgbClr val="000000"/>
                </a:solidFill>
                <a:latin typeface="Hiragino Sans GB W3" charset="-122"/>
                <a:ea typeface="Hiragino Sans GB W3" charset="-122"/>
                <a:cs typeface="Hiragino Sans GB W3" charset="-122"/>
                <a:sym typeface="DINPro-Bold"/>
              </a:rPr>
              <a:t>C</a:t>
            </a:r>
            <a:r>
              <a:rPr lang="zh-CN" altLang="en-US" sz="3200" dirty="0" smtClean="0">
                <a:solidFill>
                  <a:srgbClr val="000000"/>
                </a:solidFill>
                <a:latin typeface="Hiragino Sans GB W3" charset="-122"/>
                <a:ea typeface="Hiragino Sans GB W3" charset="-122"/>
                <a:cs typeface="Hiragino Sans GB W3" charset="-122"/>
                <a:sym typeface="DINPro-Bold"/>
              </a:rPr>
              <a:t>端补贴、折扣率上的正向载荷高，该因子可以代表“</a:t>
            </a:r>
            <a:r>
              <a:rPr lang="zh-CN" altLang="en-US" sz="3200" b="1" dirty="0" smtClean="0">
                <a:solidFill>
                  <a:srgbClr val="FF0000"/>
                </a:solidFill>
                <a:latin typeface="Hiragino Sans GB W3" charset="-122"/>
                <a:ea typeface="Hiragino Sans GB W3" charset="-122"/>
                <a:cs typeface="Hiragino Sans GB W3" charset="-122"/>
                <a:sym typeface="DINPro-Bold"/>
              </a:rPr>
              <a:t>折扣力度大</a:t>
            </a:r>
            <a:r>
              <a:rPr lang="zh-CN" altLang="en-US" sz="3200" dirty="0" smtClean="0">
                <a:solidFill>
                  <a:srgbClr val="000000"/>
                </a:solidFill>
                <a:latin typeface="Hiragino Sans GB W3" charset="-122"/>
                <a:ea typeface="Hiragino Sans GB W3" charset="-122"/>
                <a:cs typeface="Hiragino Sans GB W3" charset="-122"/>
                <a:sym typeface="DINPro-Bold"/>
              </a:rPr>
              <a:t>”这一运营要素。</a:t>
            </a:r>
            <a:endParaRPr lang="en-US" altLang="zh-CN" sz="3200" dirty="0" smtClean="0">
              <a:solidFill>
                <a:srgbClr val="000000"/>
              </a:solidFill>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endParaRPr lang="en-US" altLang="zh-CN" sz="3200" dirty="0" smtClean="0">
              <a:solidFill>
                <a:srgbClr val="000000"/>
              </a:solidFill>
              <a:latin typeface="Hiragino Sans GB W3" charset="-122"/>
              <a:ea typeface="Hiragino Sans GB W3" charset="-122"/>
              <a:cs typeface="Hiragino Sans GB W3" charset="-122"/>
              <a:sym typeface="DINPro-Bold"/>
            </a:endParaRPr>
          </a:p>
        </p:txBody>
      </p:sp>
      <p:sp>
        <p:nvSpPr>
          <p:cNvPr id="23" name="Shape 89"/>
          <p:cNvSpPr/>
          <p:nvPr/>
        </p:nvSpPr>
        <p:spPr>
          <a:xfrm>
            <a:off x="16179700" y="730022"/>
            <a:ext cx="8939298" cy="824157"/>
          </a:xfrm>
          <a:prstGeom prst="rect">
            <a:avLst/>
          </a:prstGeom>
          <a:ln w="3175">
            <a:miter lim="400000"/>
          </a:ln>
          <a:extLst>
            <a:ext uri="{C572A759-6A51-4108-AA02-DFA0A04FC94B}">
              <ma14:wrappingTextBoxFlag xmlns:ma14="http://schemas.microsoft.com/office/mac/drawingml/2011/main" val="1"/>
            </a:ext>
          </a:extLst>
        </p:spPr>
        <p:txBody>
          <a:bodyPr lIns="42333" tIns="42333" rIns="42333" bIns="42333">
            <a:spAutoFit/>
          </a:bodyPr>
          <a:lstStyle/>
          <a:p>
            <a:pPr algn="l">
              <a:defRPr sz="5000">
                <a:solidFill>
                  <a:srgbClr val="000000"/>
                </a:solidFill>
                <a:latin typeface="DINPro-Bold"/>
                <a:ea typeface="DINPro-Bold"/>
                <a:cs typeface="DINPro-Bold"/>
                <a:sym typeface="DINPro-Bold"/>
              </a:defRPr>
            </a:pPr>
            <a:r>
              <a:rPr lang="zh-CN" altLang="en-US" sz="4800" dirty="0" smtClean="0">
                <a:latin typeface="Hiragino Sans GB W3" charset="-122"/>
                <a:ea typeface="Hiragino Sans GB W3" charset="-122"/>
                <a:cs typeface="Hiragino Sans GB W3" charset="-122"/>
                <a:sym typeface="DINPro-Regular"/>
              </a:rPr>
              <a:t>成都乘客</a:t>
            </a:r>
            <a:r>
              <a:rPr lang="en-US" altLang="zh-CN" sz="4800" dirty="0" smtClean="0">
                <a:latin typeface="Hiragino Sans GB W3" charset="-122"/>
                <a:ea typeface="Hiragino Sans GB W3" charset="-122"/>
                <a:cs typeface="Hiragino Sans GB W3" charset="-122"/>
                <a:sym typeface="DINPro-Regular"/>
              </a:rPr>
              <a:t>NPS</a:t>
            </a:r>
            <a:r>
              <a:rPr lang="zh-CN" altLang="en-US" sz="4800" dirty="0" smtClean="0">
                <a:latin typeface="Hiragino Sans GB W3" charset="-122"/>
                <a:ea typeface="Hiragino Sans GB W3" charset="-122"/>
                <a:cs typeface="Hiragino Sans GB W3" charset="-122"/>
                <a:sym typeface="DINPro-Regular"/>
              </a:rPr>
              <a:t>的因子模型</a:t>
            </a:r>
            <a:endParaRPr sz="4800" dirty="0">
              <a:latin typeface="Hiragino Sans GB W3" charset="-122"/>
              <a:ea typeface="Hiragino Sans GB W3" charset="-122"/>
              <a:cs typeface="Hiragino Sans GB W3" charset="-122"/>
              <a:sym typeface="DINPro-Regular"/>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893" y="1942272"/>
            <a:ext cx="9913464" cy="7459636"/>
          </a:xfrm>
          <a:prstGeom prst="rect">
            <a:avLst/>
          </a:prstGeom>
        </p:spPr>
      </p:pic>
      <p:sp>
        <p:nvSpPr>
          <p:cNvPr id="5" name="矩形 4"/>
          <p:cNvSpPr/>
          <p:nvPr/>
        </p:nvSpPr>
        <p:spPr>
          <a:xfrm>
            <a:off x="912447" y="2625969"/>
            <a:ext cx="3542322" cy="1078523"/>
          </a:xfrm>
          <a:prstGeom prst="rect">
            <a:avLst/>
          </a:prstGeom>
          <a:noFill/>
          <a:ln w="57150" cap="flat">
            <a:solidFill>
              <a:srgbClr val="FF0000"/>
            </a:solidFill>
            <a:prstDash val="solid"/>
            <a:round/>
          </a:ln>
          <a:effectLst>
            <a:outerShdw blurRad="25400" dist="127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marL="0" marR="0" indent="0" algn="l" defTabSz="846666"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FFFFFF"/>
              </a:solidFill>
              <a:effectLst/>
              <a:uFillTx/>
              <a:latin typeface="+mn-lt"/>
              <a:ea typeface="+mn-ea"/>
              <a:cs typeface="+mn-cs"/>
              <a:sym typeface="Arial"/>
            </a:endParaRPr>
          </a:p>
        </p:txBody>
      </p:sp>
      <p:sp>
        <p:nvSpPr>
          <p:cNvPr id="13" name="矩形 12"/>
          <p:cNvSpPr/>
          <p:nvPr/>
        </p:nvSpPr>
        <p:spPr>
          <a:xfrm>
            <a:off x="912447" y="4759569"/>
            <a:ext cx="3542322" cy="375140"/>
          </a:xfrm>
          <a:prstGeom prst="rect">
            <a:avLst/>
          </a:prstGeom>
          <a:noFill/>
          <a:ln w="57150" cap="flat">
            <a:solidFill>
              <a:srgbClr val="FF0000"/>
            </a:solidFill>
            <a:prstDash val="solid"/>
            <a:round/>
          </a:ln>
          <a:effectLst>
            <a:outerShdw blurRad="25400" dist="127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noAutofit/>
          </a:bodyPr>
          <a:lstStyle/>
          <a:p>
            <a:pPr marL="0" marR="0" indent="0" algn="l" defTabSz="846666"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FFFFFF"/>
              </a:solidFill>
              <a:effectLst/>
              <a:uFillTx/>
              <a:latin typeface="+mn-lt"/>
              <a:ea typeface="+mn-ea"/>
              <a:cs typeface="+mn-cs"/>
              <a:sym typeface="Arial"/>
            </a:endParaRPr>
          </a:p>
        </p:txBody>
      </p:sp>
      <p:sp>
        <p:nvSpPr>
          <p:cNvPr id="14" name="矩形 13"/>
          <p:cNvSpPr/>
          <p:nvPr/>
        </p:nvSpPr>
        <p:spPr>
          <a:xfrm>
            <a:off x="935893" y="5814646"/>
            <a:ext cx="3542322" cy="375140"/>
          </a:xfrm>
          <a:prstGeom prst="rect">
            <a:avLst/>
          </a:prstGeom>
          <a:noFill/>
          <a:ln w="57150" cap="flat">
            <a:solidFill>
              <a:srgbClr val="FF0000"/>
            </a:solidFill>
            <a:prstDash val="solid"/>
            <a:round/>
          </a:ln>
          <a:effectLst>
            <a:outerShdw blurRad="25400" dist="127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noAutofit/>
          </a:bodyPr>
          <a:lstStyle/>
          <a:p>
            <a:pPr marL="0" marR="0" indent="0" algn="l" defTabSz="846666"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FFFFFF"/>
              </a:solidFill>
              <a:effectLst/>
              <a:uFillTx/>
              <a:latin typeface="+mn-lt"/>
              <a:ea typeface="+mn-ea"/>
              <a:cs typeface="+mn-cs"/>
              <a:sym typeface="Arial"/>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49356" y="1942272"/>
            <a:ext cx="11424489" cy="7462602"/>
          </a:xfrm>
          <a:prstGeom prst="rect">
            <a:avLst/>
          </a:prstGeom>
        </p:spPr>
      </p:pic>
      <p:sp>
        <p:nvSpPr>
          <p:cNvPr id="8" name="矩形 7"/>
          <p:cNvSpPr/>
          <p:nvPr/>
        </p:nvSpPr>
        <p:spPr>
          <a:xfrm>
            <a:off x="4243755" y="3774830"/>
            <a:ext cx="1266092" cy="609599"/>
          </a:xfrm>
          <a:prstGeom prst="rect">
            <a:avLst/>
          </a:prstGeom>
          <a:noFill/>
          <a:ln w="57150" cap="flat">
            <a:solidFill>
              <a:srgbClr val="0070C0"/>
            </a:solidFill>
            <a:prstDash val="solid"/>
            <a:round/>
          </a:ln>
          <a:effectLst>
            <a:outerShdw blurRad="25400" dist="127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noAutofit/>
          </a:bodyPr>
          <a:lstStyle/>
          <a:p>
            <a:pPr marL="0" marR="0" indent="0" algn="l" defTabSz="846666"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FFFFFF"/>
              </a:solidFill>
              <a:effectLst/>
              <a:uFillTx/>
              <a:latin typeface="+mn-lt"/>
              <a:ea typeface="+mn-ea"/>
              <a:cs typeface="+mn-cs"/>
              <a:sym typeface="Arial"/>
            </a:endParaRPr>
          </a:p>
        </p:txBody>
      </p:sp>
      <p:sp>
        <p:nvSpPr>
          <p:cNvPr id="17" name="矩形 16"/>
          <p:cNvSpPr/>
          <p:nvPr/>
        </p:nvSpPr>
        <p:spPr>
          <a:xfrm>
            <a:off x="5545011" y="4431321"/>
            <a:ext cx="1266092" cy="375140"/>
          </a:xfrm>
          <a:prstGeom prst="rect">
            <a:avLst/>
          </a:prstGeom>
          <a:noFill/>
          <a:ln w="57150" cap="flat">
            <a:solidFill>
              <a:schemeClr val="accent6"/>
            </a:solidFill>
            <a:prstDash val="solid"/>
            <a:round/>
          </a:ln>
          <a:effectLst>
            <a:outerShdw blurRad="25400" dist="127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noAutofit/>
          </a:bodyPr>
          <a:lstStyle/>
          <a:p>
            <a:pPr marL="0" marR="0" indent="0" algn="l" defTabSz="846666"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FFFFFF"/>
              </a:solidFill>
              <a:effectLst/>
              <a:uFillTx/>
              <a:latin typeface="+mn-lt"/>
              <a:ea typeface="+mn-ea"/>
              <a:cs typeface="+mn-cs"/>
              <a:sym typeface="Arial"/>
            </a:endParaRPr>
          </a:p>
        </p:txBody>
      </p:sp>
      <p:sp>
        <p:nvSpPr>
          <p:cNvPr id="18" name="矩形 17"/>
          <p:cNvSpPr/>
          <p:nvPr/>
        </p:nvSpPr>
        <p:spPr>
          <a:xfrm>
            <a:off x="5533289" y="5451227"/>
            <a:ext cx="1266092" cy="375140"/>
          </a:xfrm>
          <a:prstGeom prst="rect">
            <a:avLst/>
          </a:prstGeom>
          <a:noFill/>
          <a:ln w="57150" cap="flat">
            <a:solidFill>
              <a:schemeClr val="accent6"/>
            </a:solidFill>
            <a:prstDash val="solid"/>
            <a:round/>
          </a:ln>
          <a:effectLst>
            <a:outerShdw blurRad="25400" dist="127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noAutofit/>
          </a:bodyPr>
          <a:lstStyle/>
          <a:p>
            <a:pPr marL="0" marR="0" indent="0" algn="l" defTabSz="846666"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FFFFFF"/>
              </a:solidFill>
              <a:effectLst/>
              <a:uFillTx/>
              <a:latin typeface="+mn-lt"/>
              <a:ea typeface="+mn-ea"/>
              <a:cs typeface="+mn-cs"/>
              <a:sym typeface="Arial"/>
            </a:endParaRPr>
          </a:p>
        </p:txBody>
      </p:sp>
    </p:spTree>
    <p:extLst>
      <p:ext uri="{BB962C8B-B14F-4D97-AF65-F5344CB8AC3E}">
        <p14:creationId xmlns:p14="http://schemas.microsoft.com/office/powerpoint/2010/main" val="108851131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hape 89"/>
          <p:cNvSpPr/>
          <p:nvPr/>
        </p:nvSpPr>
        <p:spPr>
          <a:xfrm>
            <a:off x="15855929" y="1833579"/>
            <a:ext cx="7461271" cy="7964573"/>
          </a:xfrm>
          <a:prstGeom prst="rect">
            <a:avLst/>
          </a:prstGeom>
          <a:ln w="3175">
            <a:miter lim="400000"/>
          </a:ln>
          <a:extLst>
            <a:ext uri="{C572A759-6A51-4108-AA02-DFA0A04FC94B}">
              <ma14:wrappingTextBoxFlag xmlns:ma14="http://schemas.microsoft.com/office/mac/drawingml/2011/main" val="1"/>
            </a:ext>
          </a:extLst>
        </p:spPr>
        <p:txBody>
          <a:bodyPr wrap="square" lIns="42333" tIns="42333" rIns="42333" bIns="42333">
            <a:spAutoFit/>
          </a:bodyPr>
          <a:lstStyle/>
          <a:p>
            <a:pPr algn="l">
              <a:defRPr sz="5000">
                <a:solidFill>
                  <a:srgbClr val="000000"/>
                </a:solidFill>
                <a:latin typeface="DINPro-Bold"/>
                <a:ea typeface="DINPro-Bold"/>
                <a:cs typeface="DINPro-Bold"/>
                <a:sym typeface="DINPro-Bold"/>
              </a:defRPr>
            </a:pPr>
            <a:r>
              <a:rPr lang="zh-CN" altLang="en-US" sz="3200" dirty="0" smtClean="0">
                <a:latin typeface="Hiragino Sans GB W3" charset="-122"/>
                <a:ea typeface="Hiragino Sans GB W3" charset="-122"/>
                <a:cs typeface="Hiragino Sans GB W3" charset="-122"/>
                <a:sym typeface="DINPro-Bold"/>
              </a:rPr>
              <a:t>利用因子分析得到的成都因子得分，和成都乘客</a:t>
            </a:r>
            <a:r>
              <a:rPr lang="en-US" altLang="zh-CN" sz="3200" dirty="0" smtClean="0">
                <a:latin typeface="Hiragino Sans GB W3" charset="-122"/>
                <a:ea typeface="Hiragino Sans GB W3" charset="-122"/>
                <a:cs typeface="Hiragino Sans GB W3" charset="-122"/>
                <a:sym typeface="DINPro-Bold"/>
              </a:rPr>
              <a:t>NPS</a:t>
            </a:r>
            <a:r>
              <a:rPr lang="zh-CN" altLang="en-US" sz="3200" dirty="0" smtClean="0">
                <a:latin typeface="Hiragino Sans GB W3" charset="-122"/>
                <a:ea typeface="Hiragino Sans GB W3" charset="-122"/>
                <a:cs typeface="Hiragino Sans GB W3" charset="-122"/>
                <a:sym typeface="DINPro-Bold"/>
              </a:rPr>
              <a:t>建立多元线性回归模型，从而建立复合型“运营要素”和乘客</a:t>
            </a:r>
            <a:r>
              <a:rPr lang="en-US" altLang="zh-CN" sz="3200" dirty="0" smtClean="0">
                <a:latin typeface="Hiragino Sans GB W3" charset="-122"/>
                <a:ea typeface="Hiragino Sans GB W3" charset="-122"/>
                <a:cs typeface="Hiragino Sans GB W3" charset="-122"/>
                <a:sym typeface="DINPro-Bold"/>
              </a:rPr>
              <a:t>NPS</a:t>
            </a:r>
            <a:r>
              <a:rPr lang="zh-CN" altLang="en-US" sz="3200" dirty="0" smtClean="0">
                <a:latin typeface="Hiragino Sans GB W3" charset="-122"/>
                <a:ea typeface="Hiragino Sans GB W3" charset="-122"/>
                <a:cs typeface="Hiragino Sans GB W3" charset="-122"/>
                <a:sym typeface="DINPro-Bold"/>
              </a:rPr>
              <a:t>之间的量化模型。</a:t>
            </a:r>
            <a:endParaRPr lang="en-US" altLang="zh-CN" sz="3200" dirty="0" smtClean="0">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endParaRPr lang="en-US" altLang="zh-CN" sz="3200" dirty="0" smtClean="0">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r>
              <a:rPr lang="zh-CN" altLang="en-US" sz="3200" dirty="0" smtClean="0">
                <a:solidFill>
                  <a:srgbClr val="000000"/>
                </a:solidFill>
                <a:latin typeface="Hiragino Sans GB W3" charset="-122"/>
                <a:ea typeface="Hiragino Sans GB W3" charset="-122"/>
                <a:cs typeface="Hiragino Sans GB W3" charset="-122"/>
                <a:sym typeface="DINPro-Bold"/>
              </a:rPr>
              <a:t>模型结果如左侧所示，通过该模型的运营要素可以解释</a:t>
            </a:r>
            <a:r>
              <a:rPr lang="en-US" altLang="zh-CN" sz="3200" dirty="0" smtClean="0">
                <a:solidFill>
                  <a:srgbClr val="000000"/>
                </a:solidFill>
                <a:latin typeface="Hiragino Sans GB W3" charset="-122"/>
                <a:ea typeface="Hiragino Sans GB W3" charset="-122"/>
                <a:cs typeface="Hiragino Sans GB W3" charset="-122"/>
                <a:sym typeface="DINPro-Bold"/>
              </a:rPr>
              <a:t>78.5%</a:t>
            </a:r>
            <a:r>
              <a:rPr lang="zh-CN" altLang="en-US" sz="3200" dirty="0" smtClean="0">
                <a:solidFill>
                  <a:srgbClr val="000000"/>
                </a:solidFill>
                <a:latin typeface="Hiragino Sans GB W3" charset="-122"/>
                <a:ea typeface="Hiragino Sans GB W3" charset="-122"/>
                <a:cs typeface="Hiragino Sans GB W3" charset="-122"/>
                <a:sym typeface="DINPro-Bold"/>
              </a:rPr>
              <a:t>的乘客</a:t>
            </a:r>
            <a:r>
              <a:rPr lang="en-US" altLang="zh-CN" sz="3200" dirty="0" smtClean="0">
                <a:solidFill>
                  <a:srgbClr val="000000"/>
                </a:solidFill>
                <a:latin typeface="Hiragino Sans GB W3" charset="-122"/>
                <a:ea typeface="Hiragino Sans GB W3" charset="-122"/>
                <a:cs typeface="Hiragino Sans GB W3" charset="-122"/>
                <a:sym typeface="DINPro-Bold"/>
              </a:rPr>
              <a:t>NPS</a:t>
            </a:r>
            <a:r>
              <a:rPr lang="zh-CN" altLang="en-US" sz="3200" dirty="0" smtClean="0">
                <a:solidFill>
                  <a:srgbClr val="000000"/>
                </a:solidFill>
                <a:latin typeface="Hiragino Sans GB W3" charset="-122"/>
                <a:ea typeface="Hiragino Sans GB W3" charset="-122"/>
                <a:cs typeface="Hiragino Sans GB W3" charset="-122"/>
                <a:sym typeface="DINPro-Bold"/>
              </a:rPr>
              <a:t>波动，其中</a:t>
            </a:r>
            <a:r>
              <a:rPr lang="zh-CN" altLang="en-US" sz="3200" b="1" dirty="0" smtClean="0">
                <a:solidFill>
                  <a:srgbClr val="000000"/>
                </a:solidFill>
                <a:latin typeface="Hiragino Sans GB W3" charset="-122"/>
                <a:ea typeface="Hiragino Sans GB W3" charset="-122"/>
                <a:cs typeface="Hiragino Sans GB W3" charset="-122"/>
                <a:sym typeface="DINPro-Bold"/>
              </a:rPr>
              <a:t>“应答好”要素的影响系数为</a:t>
            </a:r>
            <a:r>
              <a:rPr lang="en-US" altLang="zh-CN" sz="3200" b="1" dirty="0" smtClean="0">
                <a:solidFill>
                  <a:srgbClr val="000000"/>
                </a:solidFill>
                <a:latin typeface="Hiragino Sans GB W3" charset="-122"/>
                <a:ea typeface="Hiragino Sans GB W3" charset="-122"/>
                <a:cs typeface="Hiragino Sans GB W3" charset="-122"/>
                <a:sym typeface="DINPro-Bold"/>
              </a:rPr>
              <a:t>3.28</a:t>
            </a:r>
            <a:r>
              <a:rPr lang="zh-CN" altLang="en-US" sz="3200" b="1" dirty="0" smtClean="0">
                <a:solidFill>
                  <a:srgbClr val="000000"/>
                </a:solidFill>
                <a:latin typeface="Hiragino Sans GB W3" charset="-122"/>
                <a:ea typeface="Hiragino Sans GB W3" charset="-122"/>
                <a:cs typeface="Hiragino Sans GB W3" charset="-122"/>
                <a:sym typeface="DINPro-Bold"/>
              </a:rPr>
              <a:t>，“动调少”要素的影响系数为</a:t>
            </a:r>
            <a:r>
              <a:rPr lang="en-US" altLang="zh-CN" sz="3200" b="1" dirty="0" smtClean="0">
                <a:solidFill>
                  <a:srgbClr val="000000"/>
                </a:solidFill>
                <a:latin typeface="Hiragino Sans GB W3" charset="-122"/>
                <a:ea typeface="Hiragino Sans GB W3" charset="-122"/>
                <a:cs typeface="Hiragino Sans GB W3" charset="-122"/>
                <a:sym typeface="DINPro-Bold"/>
              </a:rPr>
              <a:t>1.95</a:t>
            </a:r>
            <a:r>
              <a:rPr lang="zh-CN" altLang="en-US" sz="3200" b="1" dirty="0" smtClean="0">
                <a:solidFill>
                  <a:srgbClr val="000000"/>
                </a:solidFill>
                <a:latin typeface="Hiragino Sans GB W3" charset="-122"/>
                <a:ea typeface="Hiragino Sans GB W3" charset="-122"/>
                <a:cs typeface="Hiragino Sans GB W3" charset="-122"/>
                <a:sym typeface="DINPro-Bold"/>
              </a:rPr>
              <a:t>，“折扣力度大”要素的影响系数为</a:t>
            </a:r>
            <a:r>
              <a:rPr lang="en-US" altLang="zh-CN" sz="3200" b="1" dirty="0" smtClean="0">
                <a:solidFill>
                  <a:srgbClr val="000000"/>
                </a:solidFill>
                <a:latin typeface="Hiragino Sans GB W3" charset="-122"/>
                <a:ea typeface="Hiragino Sans GB W3" charset="-122"/>
                <a:cs typeface="Hiragino Sans GB W3" charset="-122"/>
                <a:sym typeface="DINPro-Bold"/>
              </a:rPr>
              <a:t>3.21</a:t>
            </a:r>
            <a:r>
              <a:rPr lang="zh-CN" altLang="en-US" sz="3200" b="1" dirty="0">
                <a:solidFill>
                  <a:srgbClr val="000000"/>
                </a:solidFill>
                <a:latin typeface="Hiragino Sans GB W3" charset="-122"/>
                <a:ea typeface="Hiragino Sans GB W3" charset="-122"/>
                <a:cs typeface="Hiragino Sans GB W3" charset="-122"/>
                <a:sym typeface="DINPro-Bold"/>
              </a:rPr>
              <a:t>。</a:t>
            </a:r>
            <a:endParaRPr lang="en-US" altLang="zh-CN" sz="3200" b="1" dirty="0" smtClean="0">
              <a:solidFill>
                <a:srgbClr val="000000"/>
              </a:solidFill>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endParaRPr lang="en-US" altLang="zh-CN" sz="3200" b="1" dirty="0" smtClean="0">
              <a:solidFill>
                <a:srgbClr val="000000"/>
              </a:solidFill>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r>
              <a:rPr lang="zh-CN" altLang="en-US" sz="3200" dirty="0" smtClean="0">
                <a:solidFill>
                  <a:srgbClr val="000000"/>
                </a:solidFill>
                <a:latin typeface="Hiragino Sans GB W3" charset="-122"/>
                <a:ea typeface="Hiragino Sans GB W3" charset="-122"/>
                <a:cs typeface="Hiragino Sans GB W3" charset="-122"/>
                <a:sym typeface="DINPro-Bold"/>
              </a:rPr>
              <a:t>基于此分析，成都的应答体验和折扣率对乘客</a:t>
            </a:r>
            <a:r>
              <a:rPr lang="en-US" altLang="zh-CN" sz="3200" dirty="0" smtClean="0">
                <a:solidFill>
                  <a:srgbClr val="000000"/>
                </a:solidFill>
                <a:latin typeface="Hiragino Sans GB W3" charset="-122"/>
                <a:ea typeface="Hiragino Sans GB W3" charset="-122"/>
                <a:cs typeface="Hiragino Sans GB W3" charset="-122"/>
                <a:sym typeface="DINPro-Bold"/>
              </a:rPr>
              <a:t>NPS</a:t>
            </a:r>
            <a:r>
              <a:rPr lang="zh-CN" altLang="en-US" sz="3200" dirty="0" smtClean="0">
                <a:solidFill>
                  <a:srgbClr val="000000"/>
                </a:solidFill>
                <a:latin typeface="Hiragino Sans GB W3" charset="-122"/>
                <a:ea typeface="Hiragino Sans GB W3" charset="-122"/>
                <a:cs typeface="Hiragino Sans GB W3" charset="-122"/>
                <a:sym typeface="DINPro-Bold"/>
              </a:rPr>
              <a:t>都很重要（影响程度近似），同时，成都动调因素可能对于乘客</a:t>
            </a:r>
            <a:r>
              <a:rPr lang="en-US" altLang="zh-CN" sz="3200" dirty="0" smtClean="0">
                <a:solidFill>
                  <a:srgbClr val="000000"/>
                </a:solidFill>
                <a:latin typeface="Hiragino Sans GB W3" charset="-122"/>
                <a:ea typeface="Hiragino Sans GB W3" charset="-122"/>
                <a:cs typeface="Hiragino Sans GB W3" charset="-122"/>
                <a:sym typeface="DINPro-Bold"/>
              </a:rPr>
              <a:t>NPS</a:t>
            </a:r>
            <a:r>
              <a:rPr lang="zh-CN" altLang="en-US" sz="3200" dirty="0" smtClean="0">
                <a:solidFill>
                  <a:srgbClr val="000000"/>
                </a:solidFill>
                <a:latin typeface="Hiragino Sans GB W3" charset="-122"/>
                <a:ea typeface="Hiragino Sans GB W3" charset="-122"/>
                <a:cs typeface="Hiragino Sans GB W3" charset="-122"/>
                <a:sym typeface="DINPro-Bold"/>
              </a:rPr>
              <a:t>有相对独立的影响，需要予以关注。</a:t>
            </a:r>
            <a:endParaRPr lang="en-US" altLang="zh-CN" sz="3200" dirty="0">
              <a:solidFill>
                <a:srgbClr val="000000"/>
              </a:solidFill>
              <a:latin typeface="Hiragino Sans GB W3" charset="-122"/>
              <a:ea typeface="Hiragino Sans GB W3" charset="-122"/>
              <a:cs typeface="Hiragino Sans GB W3" charset="-122"/>
              <a:sym typeface="DINPro-Bold"/>
            </a:endParaRPr>
          </a:p>
        </p:txBody>
      </p:sp>
      <p:sp>
        <p:nvSpPr>
          <p:cNvPr id="23" name="Shape 89"/>
          <p:cNvSpPr/>
          <p:nvPr/>
        </p:nvSpPr>
        <p:spPr>
          <a:xfrm>
            <a:off x="16179700" y="730022"/>
            <a:ext cx="8939298" cy="824157"/>
          </a:xfrm>
          <a:prstGeom prst="rect">
            <a:avLst/>
          </a:prstGeom>
          <a:ln w="3175">
            <a:miter lim="400000"/>
          </a:ln>
          <a:extLst>
            <a:ext uri="{C572A759-6A51-4108-AA02-DFA0A04FC94B}">
              <ma14:wrappingTextBoxFlag xmlns:ma14="http://schemas.microsoft.com/office/mac/drawingml/2011/main" val="1"/>
            </a:ext>
          </a:extLst>
        </p:spPr>
        <p:txBody>
          <a:bodyPr lIns="42333" tIns="42333" rIns="42333" bIns="42333">
            <a:spAutoFit/>
          </a:bodyPr>
          <a:lstStyle/>
          <a:p>
            <a:pPr algn="l">
              <a:defRPr sz="5000">
                <a:solidFill>
                  <a:srgbClr val="000000"/>
                </a:solidFill>
                <a:latin typeface="DINPro-Bold"/>
                <a:ea typeface="DINPro-Bold"/>
                <a:cs typeface="DINPro-Bold"/>
                <a:sym typeface="DINPro-Bold"/>
              </a:defRPr>
            </a:pPr>
            <a:r>
              <a:rPr lang="zh-CN" altLang="en-US" sz="4800" dirty="0" smtClean="0">
                <a:latin typeface="Hiragino Sans GB W3" charset="-122"/>
                <a:ea typeface="Hiragino Sans GB W3" charset="-122"/>
                <a:cs typeface="Hiragino Sans GB W3" charset="-122"/>
                <a:sym typeface="DINPro-Regular"/>
              </a:rPr>
              <a:t>成都乘客</a:t>
            </a:r>
            <a:r>
              <a:rPr lang="en-US" altLang="zh-CN" sz="4800" dirty="0" smtClean="0">
                <a:latin typeface="Hiragino Sans GB W3" charset="-122"/>
                <a:ea typeface="Hiragino Sans GB W3" charset="-122"/>
                <a:cs typeface="Hiragino Sans GB W3" charset="-122"/>
                <a:sym typeface="DINPro-Regular"/>
              </a:rPr>
              <a:t>NPS</a:t>
            </a:r>
            <a:r>
              <a:rPr lang="zh-CN" altLang="en-US" sz="4800" dirty="0" smtClean="0">
                <a:latin typeface="Hiragino Sans GB W3" charset="-122"/>
                <a:ea typeface="Hiragino Sans GB W3" charset="-122"/>
                <a:cs typeface="Hiragino Sans GB W3" charset="-122"/>
                <a:sym typeface="DINPro-Regular"/>
              </a:rPr>
              <a:t>主成分回归</a:t>
            </a:r>
            <a:endParaRPr sz="4800" dirty="0">
              <a:latin typeface="Hiragino Sans GB W3" charset="-122"/>
              <a:ea typeface="Hiragino Sans GB W3" charset="-122"/>
              <a:cs typeface="Hiragino Sans GB W3" charset="-122"/>
              <a:sym typeface="DINPro-Regular"/>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770" y="1880471"/>
            <a:ext cx="14566356" cy="9045436"/>
          </a:xfrm>
          <a:prstGeom prst="rect">
            <a:avLst/>
          </a:prstGeom>
        </p:spPr>
      </p:pic>
    </p:spTree>
    <p:extLst>
      <p:ext uri="{BB962C8B-B14F-4D97-AF65-F5344CB8AC3E}">
        <p14:creationId xmlns:p14="http://schemas.microsoft.com/office/powerpoint/2010/main" val="29747514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p:nvPr/>
        </p:nvSpPr>
        <p:spPr>
          <a:xfrm>
            <a:off x="16505282" y="730022"/>
            <a:ext cx="8939298" cy="854934"/>
          </a:xfrm>
          <a:prstGeom prst="rect">
            <a:avLst/>
          </a:prstGeom>
          <a:ln w="3175">
            <a:miter lim="400000"/>
          </a:ln>
          <a:extLst>
            <a:ext uri="{C572A759-6A51-4108-AA02-DFA0A04FC94B}">
              <ma14:wrappingTextBoxFlag xmlns:ma14="http://schemas.microsoft.com/office/mac/drawingml/2011/main" val="1"/>
            </a:ext>
          </a:extLst>
        </p:spPr>
        <p:txBody>
          <a:bodyPr lIns="42333" tIns="42333" rIns="42333" bIns="42333">
            <a:spAutoFit/>
          </a:bodyPr>
          <a:lstStyle/>
          <a:p>
            <a:pPr algn="l">
              <a:defRPr sz="5000">
                <a:solidFill>
                  <a:srgbClr val="000000"/>
                </a:solidFill>
                <a:latin typeface="DINPro-Bold"/>
                <a:ea typeface="DINPro-Bold"/>
                <a:cs typeface="DINPro-Bold"/>
                <a:sym typeface="DINPro-Bold"/>
              </a:defRPr>
            </a:pPr>
            <a:r>
              <a:rPr lang="en-US" altLang="zh-CN" sz="4800" dirty="0" smtClean="0">
                <a:latin typeface="Hiragino Sans GB W3" charset="-122"/>
                <a:ea typeface="Hiragino Sans GB W3" charset="-122"/>
                <a:cs typeface="Hiragino Sans GB W3" charset="-122"/>
                <a:sym typeface="DINPro-Regular"/>
              </a:rPr>
              <a:t>NPS</a:t>
            </a:r>
            <a:r>
              <a:rPr lang="zh-CN" altLang="en-US" sz="4800" dirty="0" smtClean="0">
                <a:latin typeface="Hiragino Sans GB W3" charset="-122"/>
                <a:ea typeface="Hiragino Sans GB W3" charset="-122"/>
                <a:cs typeface="Hiragino Sans GB W3" charset="-122"/>
                <a:sym typeface="DINPro-Regular"/>
              </a:rPr>
              <a:t>数据科学研究结果</a:t>
            </a:r>
            <a:endParaRPr sz="4800" dirty="0">
              <a:latin typeface="Hiragino Sans GB W3" charset="-122"/>
              <a:ea typeface="Hiragino Sans GB W3" charset="-122"/>
              <a:cs typeface="Hiragino Sans GB W3" charset="-122"/>
              <a:sym typeface="DINPro-Regular"/>
            </a:endParaRPr>
          </a:p>
        </p:txBody>
      </p:sp>
      <p:sp>
        <p:nvSpPr>
          <p:cNvPr id="88" name="Shape 89"/>
          <p:cNvSpPr/>
          <p:nvPr/>
        </p:nvSpPr>
        <p:spPr>
          <a:xfrm>
            <a:off x="623960" y="1803420"/>
            <a:ext cx="23469601" cy="1070378"/>
          </a:xfrm>
          <a:prstGeom prst="rect">
            <a:avLst/>
          </a:prstGeom>
          <a:ln w="3175">
            <a:miter lim="400000"/>
          </a:ln>
          <a:extLst>
            <a:ext uri="{C572A759-6A51-4108-AA02-DFA0A04FC94B}">
              <ma14:wrappingTextBoxFlag xmlns:ma14="http://schemas.microsoft.com/office/mac/drawingml/2011/main" val="1"/>
            </a:ext>
          </a:extLst>
        </p:spPr>
        <p:txBody>
          <a:bodyPr wrap="square" lIns="42333" tIns="42333" rIns="42333" bIns="42333">
            <a:spAutoFit/>
          </a:bodyPr>
          <a:lstStyle/>
          <a:p>
            <a:pPr algn="l">
              <a:defRPr sz="5000">
                <a:solidFill>
                  <a:srgbClr val="000000"/>
                </a:solidFill>
                <a:latin typeface="DINPro-Bold"/>
                <a:ea typeface="DINPro-Bold"/>
                <a:cs typeface="DINPro-Bold"/>
                <a:sym typeface="DINPro-Bold"/>
              </a:defRPr>
            </a:pPr>
            <a:r>
              <a:rPr lang="zh-CN" altLang="en-US" sz="3200" dirty="0" smtClean="0">
                <a:latin typeface="Hiragino Sans GB W3" charset="-122"/>
                <a:ea typeface="Hiragino Sans GB W3" charset="-122"/>
                <a:cs typeface="Hiragino Sans GB W3" charset="-122"/>
                <a:sym typeface="DINPro-Bold"/>
              </a:rPr>
              <a:t>围绕</a:t>
            </a:r>
            <a:r>
              <a:rPr lang="zh-CN" altLang="en-US" sz="3200" b="1" dirty="0" smtClean="0">
                <a:solidFill>
                  <a:srgbClr val="FF0000"/>
                </a:solidFill>
                <a:latin typeface="Hiragino Sans GB W3" charset="-122"/>
                <a:ea typeface="Hiragino Sans GB W3" charset="-122"/>
                <a:cs typeface="Hiragino Sans GB W3" charset="-122"/>
                <a:sym typeface="DINPro-Bold"/>
              </a:rPr>
              <a:t>影响司乘</a:t>
            </a:r>
            <a:r>
              <a:rPr lang="en-US" altLang="zh-CN" sz="3200" b="1" dirty="0" smtClean="0">
                <a:solidFill>
                  <a:srgbClr val="FF0000"/>
                </a:solidFill>
                <a:latin typeface="Hiragino Sans GB W3" charset="-122"/>
                <a:ea typeface="Hiragino Sans GB W3" charset="-122"/>
                <a:cs typeface="Hiragino Sans GB W3" charset="-122"/>
                <a:sym typeface="DINPro-Bold"/>
              </a:rPr>
              <a:t>NPS</a:t>
            </a:r>
            <a:r>
              <a:rPr lang="zh-CN" altLang="en-US" sz="3200" b="1" dirty="0" smtClean="0">
                <a:solidFill>
                  <a:srgbClr val="FF0000"/>
                </a:solidFill>
                <a:latin typeface="Hiragino Sans GB W3" charset="-122"/>
                <a:ea typeface="Hiragino Sans GB W3" charset="-122"/>
                <a:cs typeface="Hiragino Sans GB W3" charset="-122"/>
                <a:sym typeface="DINPro-Bold"/>
              </a:rPr>
              <a:t>的运营要素是什么</a:t>
            </a:r>
            <a:r>
              <a:rPr lang="zh-CN" altLang="en-US" sz="3200" dirty="0" smtClean="0">
                <a:solidFill>
                  <a:srgbClr val="000000"/>
                </a:solidFill>
                <a:latin typeface="Hiragino Sans GB W3" charset="-122"/>
                <a:ea typeface="Hiragino Sans GB W3" charset="-122"/>
                <a:cs typeface="Hiragino Sans GB W3" charset="-122"/>
                <a:sym typeface="DINPro-Bold"/>
              </a:rPr>
              <a:t>这个核心问题，优享</a:t>
            </a:r>
            <a:r>
              <a:rPr lang="en-US" altLang="zh-CN" sz="3200" dirty="0" smtClean="0">
                <a:solidFill>
                  <a:srgbClr val="000000"/>
                </a:solidFill>
                <a:latin typeface="Hiragino Sans GB W3" charset="-122"/>
                <a:ea typeface="Hiragino Sans GB W3" charset="-122"/>
                <a:cs typeface="Hiragino Sans GB W3" charset="-122"/>
                <a:sym typeface="DINPro-Bold"/>
              </a:rPr>
              <a:t>OI</a:t>
            </a:r>
            <a:r>
              <a:rPr lang="zh-CN" altLang="en-US" sz="3200" dirty="0" smtClean="0">
                <a:solidFill>
                  <a:srgbClr val="000000"/>
                </a:solidFill>
                <a:latin typeface="Hiragino Sans GB W3" charset="-122"/>
                <a:ea typeface="Hiragino Sans GB W3" charset="-122"/>
                <a:cs typeface="Hiragino Sans GB W3" charset="-122"/>
                <a:sym typeface="DINPro-Bold"/>
              </a:rPr>
              <a:t>团队通过多元统计分析方法得出了</a:t>
            </a:r>
            <a:r>
              <a:rPr lang="zh-CN" altLang="en-US" sz="3200" b="1" dirty="0" smtClean="0">
                <a:solidFill>
                  <a:srgbClr val="000000"/>
                </a:solidFill>
                <a:latin typeface="Hiragino Sans GB W3" charset="-122"/>
                <a:ea typeface="Hiragino Sans GB W3" charset="-122"/>
                <a:cs typeface="Hiragino Sans GB W3" charset="-122"/>
                <a:sym typeface="DINPro-Bold"/>
              </a:rPr>
              <a:t>乘客样本影响理论、核心体验指标双因素理论和宏观三要素模型三个主要研究成果。</a:t>
            </a:r>
            <a:endParaRPr lang="en-US" altLang="zh-CN" sz="3200" b="1" dirty="0" smtClean="0">
              <a:solidFill>
                <a:srgbClr val="000000"/>
              </a:solidFill>
              <a:latin typeface="Hiragino Sans GB W3" charset="-122"/>
              <a:ea typeface="Hiragino Sans GB W3" charset="-122"/>
              <a:cs typeface="Hiragino Sans GB W3" charset="-122"/>
              <a:sym typeface="DINPro-Bold"/>
            </a:endParaRPr>
          </a:p>
        </p:txBody>
      </p:sp>
      <p:sp>
        <p:nvSpPr>
          <p:cNvPr id="3" name="矩形 2"/>
          <p:cNvSpPr/>
          <p:nvPr/>
        </p:nvSpPr>
        <p:spPr>
          <a:xfrm>
            <a:off x="623961" y="7900042"/>
            <a:ext cx="5472039" cy="1136072"/>
          </a:xfrm>
          <a:prstGeom prst="rect">
            <a:avLst/>
          </a:prstGeom>
          <a:solidFill>
            <a:srgbClr val="0070C0"/>
          </a:solidFill>
          <a:ln w="12700" cap="flat">
            <a:noFill/>
            <a:prstDash val="solid"/>
            <a:round/>
          </a:ln>
          <a:effectLst>
            <a:outerShdw blurRad="25400" dist="127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noAutofit/>
          </a:bodyPr>
          <a:lstStyle/>
          <a:p>
            <a:pPr marL="0" marR="0" indent="0" defTabSz="846666" rtl="0" fontAlgn="auto" latinLnBrk="0" hangingPunct="0">
              <a:lnSpc>
                <a:spcPct val="100000"/>
              </a:lnSpc>
              <a:spcBef>
                <a:spcPts val="0"/>
              </a:spcBef>
              <a:spcAft>
                <a:spcPts val="0"/>
              </a:spcAft>
              <a:buClrTx/>
              <a:buSzTx/>
              <a:buFontTx/>
              <a:buNone/>
              <a:tabLst/>
            </a:pPr>
            <a:r>
              <a:rPr lang="zh-CN" altLang="en-US" sz="3200" dirty="0" smtClean="0">
                <a:solidFill>
                  <a:srgbClr val="FFFFFF"/>
                </a:solidFill>
                <a:latin typeface="Hiragino Sans GB W3" charset="-122"/>
                <a:ea typeface="Hiragino Sans GB W3" charset="-122"/>
                <a:cs typeface="Hiragino Sans GB W3" charset="-122"/>
                <a:sym typeface="Arial"/>
              </a:rPr>
              <a:t>各个</a:t>
            </a:r>
            <a:r>
              <a:rPr lang="zh-CN" altLang="en-US" sz="3200" dirty="0" smtClean="0">
                <a:solidFill>
                  <a:srgbClr val="FFFFFF"/>
                </a:solidFill>
                <a:latin typeface="Hiragino Sans GB W3" charset="-122"/>
                <a:ea typeface="Hiragino Sans GB W3" charset="-122"/>
                <a:cs typeface="Hiragino Sans GB W3" charset="-122"/>
                <a:sym typeface="Arial"/>
              </a:rPr>
              <a:t>运营要素如何影响</a:t>
            </a:r>
            <a:r>
              <a:rPr lang="en-US" altLang="zh-CN" sz="3200" dirty="0" smtClean="0">
                <a:solidFill>
                  <a:srgbClr val="FFFFFF"/>
                </a:solidFill>
                <a:latin typeface="Hiragino Sans GB W3" charset="-122"/>
                <a:ea typeface="Hiragino Sans GB W3" charset="-122"/>
                <a:cs typeface="Hiragino Sans GB W3" charset="-122"/>
                <a:sym typeface="Arial"/>
              </a:rPr>
              <a:t>NPS</a:t>
            </a:r>
            <a:r>
              <a:rPr lang="zh-CN" altLang="en-US" sz="3200" dirty="0" smtClean="0">
                <a:solidFill>
                  <a:srgbClr val="FFFFFF"/>
                </a:solidFill>
                <a:latin typeface="Hiragino Sans GB W3" charset="-122"/>
                <a:ea typeface="Hiragino Sans GB W3" charset="-122"/>
                <a:cs typeface="Hiragino Sans GB W3" charset="-122"/>
                <a:sym typeface="Arial"/>
              </a:rPr>
              <a:t>？</a:t>
            </a:r>
            <a:endParaRPr kumimoji="0" lang="zh-CN" altLang="en-US" sz="3200" b="0" i="0" u="none" strike="noStrike" cap="none" spc="0" normalizeH="0" baseline="0" dirty="0">
              <a:ln>
                <a:noFill/>
              </a:ln>
              <a:solidFill>
                <a:srgbClr val="FFFFFF"/>
              </a:solidFill>
              <a:effectLst/>
              <a:uFillTx/>
              <a:latin typeface="Hiragino Sans GB W3" charset="-122"/>
              <a:ea typeface="Hiragino Sans GB W3" charset="-122"/>
              <a:cs typeface="Hiragino Sans GB W3" charset="-122"/>
              <a:sym typeface="Arial"/>
            </a:endParaRPr>
          </a:p>
        </p:txBody>
      </p:sp>
      <p:sp>
        <p:nvSpPr>
          <p:cNvPr id="7" name="矩形 6"/>
          <p:cNvSpPr/>
          <p:nvPr/>
        </p:nvSpPr>
        <p:spPr>
          <a:xfrm>
            <a:off x="7537382" y="5305497"/>
            <a:ext cx="2548728" cy="1136072"/>
          </a:xfrm>
          <a:prstGeom prst="rect">
            <a:avLst/>
          </a:prstGeom>
          <a:solidFill>
            <a:srgbClr val="0070C0"/>
          </a:solidFill>
          <a:ln w="12700" cap="flat">
            <a:noFill/>
            <a:prstDash val="solid"/>
            <a:round/>
          </a:ln>
          <a:effectLst>
            <a:outerShdw blurRad="25400" dist="127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noAutofit/>
          </a:bodyPr>
          <a:lstStyle/>
          <a:p>
            <a:pPr marL="0" marR="0" indent="0" defTabSz="846666" rtl="0" fontAlgn="auto" latinLnBrk="0" hangingPunct="0">
              <a:lnSpc>
                <a:spcPct val="100000"/>
              </a:lnSpc>
              <a:spcBef>
                <a:spcPts val="0"/>
              </a:spcBef>
              <a:spcAft>
                <a:spcPts val="0"/>
              </a:spcAft>
              <a:buClrTx/>
              <a:buSzTx/>
              <a:buFontTx/>
              <a:buNone/>
              <a:tabLst/>
            </a:pPr>
            <a:r>
              <a:rPr lang="zh-CN" altLang="en-US" sz="3200" dirty="0" smtClean="0">
                <a:solidFill>
                  <a:srgbClr val="FFFFFF"/>
                </a:solidFill>
                <a:latin typeface="Hiragino Sans GB W3" charset="-122"/>
                <a:ea typeface="Hiragino Sans GB W3" charset="-122"/>
                <a:cs typeface="Hiragino Sans GB W3" charset="-122"/>
                <a:sym typeface="Arial"/>
              </a:rPr>
              <a:t>乘客</a:t>
            </a:r>
            <a:r>
              <a:rPr lang="en-US" altLang="zh-CN" sz="3200" dirty="0" smtClean="0">
                <a:solidFill>
                  <a:srgbClr val="FFFFFF"/>
                </a:solidFill>
                <a:latin typeface="Hiragino Sans GB W3" charset="-122"/>
                <a:ea typeface="Hiragino Sans GB W3" charset="-122"/>
                <a:cs typeface="Hiragino Sans GB W3" charset="-122"/>
                <a:sym typeface="Arial"/>
              </a:rPr>
              <a:t>NPS</a:t>
            </a:r>
            <a:endParaRPr kumimoji="0" lang="zh-CN" altLang="en-US" sz="3200" b="0" i="0" u="none" strike="noStrike" cap="none" spc="0" normalizeH="0" baseline="0" dirty="0">
              <a:ln>
                <a:noFill/>
              </a:ln>
              <a:solidFill>
                <a:srgbClr val="FFFFFF"/>
              </a:solidFill>
              <a:effectLst/>
              <a:uFillTx/>
              <a:latin typeface="Hiragino Sans GB W3" charset="-122"/>
              <a:ea typeface="Hiragino Sans GB W3" charset="-122"/>
              <a:cs typeface="Hiragino Sans GB W3" charset="-122"/>
              <a:sym typeface="Arial"/>
            </a:endParaRPr>
          </a:p>
        </p:txBody>
      </p:sp>
      <p:sp>
        <p:nvSpPr>
          <p:cNvPr id="8" name="矩形 7"/>
          <p:cNvSpPr/>
          <p:nvPr/>
        </p:nvSpPr>
        <p:spPr>
          <a:xfrm>
            <a:off x="7537382" y="10470060"/>
            <a:ext cx="2548728" cy="1136072"/>
          </a:xfrm>
          <a:prstGeom prst="rect">
            <a:avLst/>
          </a:prstGeom>
          <a:solidFill>
            <a:srgbClr val="0070C0"/>
          </a:solidFill>
          <a:ln w="12700" cap="flat">
            <a:noFill/>
            <a:prstDash val="solid"/>
            <a:round/>
          </a:ln>
          <a:effectLst>
            <a:outerShdw blurRad="25400" dist="127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noAutofit/>
          </a:bodyPr>
          <a:lstStyle/>
          <a:p>
            <a:pPr marL="0" marR="0" indent="0" defTabSz="846666" rtl="0" fontAlgn="auto" latinLnBrk="0" hangingPunct="0">
              <a:lnSpc>
                <a:spcPct val="100000"/>
              </a:lnSpc>
              <a:spcBef>
                <a:spcPts val="0"/>
              </a:spcBef>
              <a:spcAft>
                <a:spcPts val="0"/>
              </a:spcAft>
              <a:buClrTx/>
              <a:buSzTx/>
              <a:buFontTx/>
              <a:buNone/>
              <a:tabLst/>
            </a:pPr>
            <a:r>
              <a:rPr lang="zh-CN" altLang="en-US" sz="3200" dirty="0" smtClean="0">
                <a:solidFill>
                  <a:srgbClr val="FFFFFF"/>
                </a:solidFill>
                <a:latin typeface="Hiragino Sans GB W3" charset="-122"/>
                <a:ea typeface="Hiragino Sans GB W3" charset="-122"/>
                <a:cs typeface="Hiragino Sans GB W3" charset="-122"/>
                <a:sym typeface="Arial"/>
              </a:rPr>
              <a:t>司机</a:t>
            </a:r>
            <a:r>
              <a:rPr lang="en-US" altLang="zh-CN" sz="3200" dirty="0" smtClean="0">
                <a:solidFill>
                  <a:srgbClr val="FFFFFF"/>
                </a:solidFill>
                <a:latin typeface="Hiragino Sans GB W3" charset="-122"/>
                <a:ea typeface="Hiragino Sans GB W3" charset="-122"/>
                <a:cs typeface="Hiragino Sans GB W3" charset="-122"/>
                <a:sym typeface="Arial"/>
              </a:rPr>
              <a:t>NPS</a:t>
            </a:r>
            <a:endParaRPr kumimoji="0" lang="zh-CN" altLang="en-US" sz="3200" b="0" i="0" u="none" strike="noStrike" cap="none" spc="0" normalizeH="0" baseline="0" dirty="0">
              <a:ln>
                <a:noFill/>
              </a:ln>
              <a:solidFill>
                <a:srgbClr val="FFFFFF"/>
              </a:solidFill>
              <a:effectLst/>
              <a:uFillTx/>
              <a:latin typeface="Hiragino Sans GB W3" charset="-122"/>
              <a:ea typeface="Hiragino Sans GB W3" charset="-122"/>
              <a:cs typeface="Hiragino Sans GB W3" charset="-122"/>
              <a:sym typeface="Arial"/>
            </a:endParaRPr>
          </a:p>
        </p:txBody>
      </p:sp>
      <p:sp>
        <p:nvSpPr>
          <p:cNvPr id="9" name="矩形 8"/>
          <p:cNvSpPr/>
          <p:nvPr/>
        </p:nvSpPr>
        <p:spPr>
          <a:xfrm>
            <a:off x="11763017" y="10470060"/>
            <a:ext cx="11706581" cy="1136072"/>
          </a:xfrm>
          <a:prstGeom prst="rect">
            <a:avLst/>
          </a:prstGeom>
          <a:solidFill>
            <a:srgbClr val="0070C0"/>
          </a:solidFill>
          <a:ln w="12700" cap="flat">
            <a:noFill/>
            <a:prstDash val="solid"/>
            <a:round/>
          </a:ln>
          <a:effectLst>
            <a:outerShdw blurRad="25400" dist="127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noAutofit/>
          </a:bodyPr>
          <a:lstStyle/>
          <a:p>
            <a:pPr marL="0" marR="0" indent="0" defTabSz="846666" rtl="0" fontAlgn="auto" latinLnBrk="0" hangingPunct="0">
              <a:lnSpc>
                <a:spcPct val="100000"/>
              </a:lnSpc>
              <a:spcBef>
                <a:spcPts val="0"/>
              </a:spcBef>
              <a:spcAft>
                <a:spcPts val="0"/>
              </a:spcAft>
              <a:buClrTx/>
              <a:buSzTx/>
              <a:buFontTx/>
              <a:buNone/>
              <a:tabLst/>
            </a:pPr>
            <a:r>
              <a:rPr lang="zh-CN" altLang="en-US" sz="3200" dirty="0" smtClean="0">
                <a:solidFill>
                  <a:srgbClr val="FFFFFF"/>
                </a:solidFill>
                <a:latin typeface="Hiragino Sans GB W3" charset="-122"/>
                <a:ea typeface="Hiragino Sans GB W3" charset="-122"/>
                <a:cs typeface="Hiragino Sans GB W3" charset="-122"/>
                <a:sym typeface="Arial"/>
              </a:rPr>
              <a:t>部分城市验证了</a:t>
            </a:r>
            <a:r>
              <a:rPr lang="en-US" altLang="zh-CN" sz="3200" dirty="0" smtClean="0">
                <a:solidFill>
                  <a:srgbClr val="FFFFFF"/>
                </a:solidFill>
                <a:latin typeface="Hiragino Sans GB W3" charset="-122"/>
                <a:ea typeface="Hiragino Sans GB W3" charset="-122"/>
                <a:cs typeface="Hiragino Sans GB W3" charset="-122"/>
                <a:sym typeface="Arial"/>
              </a:rPr>
              <a:t>IPH&amp;TPH</a:t>
            </a:r>
            <a:r>
              <a:rPr lang="zh-CN" altLang="en-US" sz="3200" dirty="0">
                <a:solidFill>
                  <a:srgbClr val="FFFFFF"/>
                </a:solidFill>
                <a:latin typeface="Hiragino Sans GB W3" charset="-122"/>
                <a:ea typeface="Hiragino Sans GB W3" charset="-122"/>
                <a:cs typeface="Hiragino Sans GB W3" charset="-122"/>
                <a:sym typeface="Arial"/>
              </a:rPr>
              <a:t> </a:t>
            </a:r>
            <a:r>
              <a:rPr lang="en-US" altLang="zh-CN" sz="3200" dirty="0" smtClean="0">
                <a:solidFill>
                  <a:srgbClr val="FFFFFF"/>
                </a:solidFill>
                <a:latin typeface="Hiragino Sans GB W3" charset="-122"/>
                <a:ea typeface="Hiragino Sans GB W3" charset="-122"/>
                <a:cs typeface="Hiragino Sans GB W3" charset="-122"/>
                <a:sym typeface="Arial"/>
              </a:rPr>
              <a:t>index</a:t>
            </a:r>
            <a:r>
              <a:rPr lang="zh-CN" altLang="en-US" sz="3200" dirty="0" smtClean="0">
                <a:solidFill>
                  <a:srgbClr val="FFFFFF"/>
                </a:solidFill>
                <a:latin typeface="Hiragino Sans GB W3" charset="-122"/>
                <a:ea typeface="Hiragino Sans GB W3" charset="-122"/>
                <a:cs typeface="Hiragino Sans GB W3" charset="-122"/>
                <a:sym typeface="Arial"/>
              </a:rPr>
              <a:t>与司机</a:t>
            </a:r>
            <a:r>
              <a:rPr lang="en-US" altLang="zh-CN" sz="3200" dirty="0" smtClean="0">
                <a:solidFill>
                  <a:srgbClr val="FFFFFF"/>
                </a:solidFill>
                <a:latin typeface="Hiragino Sans GB W3" charset="-122"/>
                <a:ea typeface="Hiragino Sans GB W3" charset="-122"/>
                <a:cs typeface="Hiragino Sans GB W3" charset="-122"/>
                <a:sym typeface="Arial"/>
              </a:rPr>
              <a:t>NPS</a:t>
            </a:r>
            <a:r>
              <a:rPr lang="zh-CN" altLang="en-US" sz="3200" dirty="0" smtClean="0">
                <a:solidFill>
                  <a:srgbClr val="FFFFFF"/>
                </a:solidFill>
                <a:latin typeface="Hiragino Sans GB W3" charset="-122"/>
                <a:ea typeface="Hiragino Sans GB W3" charset="-122"/>
                <a:cs typeface="Hiragino Sans GB W3" charset="-122"/>
                <a:sym typeface="Arial"/>
              </a:rPr>
              <a:t>显著相关</a:t>
            </a:r>
            <a:endParaRPr kumimoji="0" lang="zh-CN" altLang="en-US" sz="3200" b="0" i="0" u="none" strike="noStrike" cap="none" spc="0" normalizeH="0" baseline="0" dirty="0">
              <a:ln>
                <a:noFill/>
              </a:ln>
              <a:solidFill>
                <a:srgbClr val="FFFFFF"/>
              </a:solidFill>
              <a:effectLst/>
              <a:uFillTx/>
              <a:latin typeface="Hiragino Sans GB W3" charset="-122"/>
              <a:ea typeface="Hiragino Sans GB W3" charset="-122"/>
              <a:cs typeface="Hiragino Sans GB W3" charset="-122"/>
              <a:sym typeface="Arial"/>
            </a:endParaRPr>
          </a:p>
        </p:txBody>
      </p:sp>
      <p:sp>
        <p:nvSpPr>
          <p:cNvPr id="10" name="矩形 9"/>
          <p:cNvSpPr/>
          <p:nvPr/>
        </p:nvSpPr>
        <p:spPr>
          <a:xfrm>
            <a:off x="11763017" y="3501224"/>
            <a:ext cx="3352294" cy="1136072"/>
          </a:xfrm>
          <a:prstGeom prst="rect">
            <a:avLst/>
          </a:prstGeom>
          <a:solidFill>
            <a:srgbClr val="0070C0"/>
          </a:solidFill>
          <a:ln w="12700" cap="flat">
            <a:noFill/>
            <a:prstDash val="solid"/>
            <a:round/>
          </a:ln>
          <a:effectLst>
            <a:outerShdw blurRad="25400" dist="127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noAutofit/>
          </a:bodyPr>
          <a:lstStyle/>
          <a:p>
            <a:pPr marL="0" marR="0" indent="0" defTabSz="846666" rtl="0" fontAlgn="auto" latinLnBrk="0" hangingPunct="0">
              <a:lnSpc>
                <a:spcPct val="100000"/>
              </a:lnSpc>
              <a:spcBef>
                <a:spcPts val="0"/>
              </a:spcBef>
              <a:spcAft>
                <a:spcPts val="0"/>
              </a:spcAft>
              <a:buClrTx/>
              <a:buSzTx/>
              <a:buFontTx/>
              <a:buNone/>
              <a:tabLst/>
            </a:pPr>
            <a:r>
              <a:rPr lang="zh-CN" altLang="en-US" sz="3200" smtClean="0">
                <a:solidFill>
                  <a:srgbClr val="FFFFFF"/>
                </a:solidFill>
                <a:latin typeface="Hiragino Sans GB W3" charset="-122"/>
                <a:ea typeface="Hiragino Sans GB W3" charset="-122"/>
                <a:cs typeface="Hiragino Sans GB W3" charset="-122"/>
                <a:sym typeface="Arial"/>
              </a:rPr>
              <a:t>乘客样本结构</a:t>
            </a:r>
            <a:endParaRPr kumimoji="0" lang="zh-CN" altLang="en-US" sz="3200" b="0" i="0" u="none" strike="noStrike" cap="none" spc="0" normalizeH="0" baseline="0" dirty="0">
              <a:ln>
                <a:noFill/>
              </a:ln>
              <a:solidFill>
                <a:srgbClr val="FFFFFF"/>
              </a:solidFill>
              <a:effectLst/>
              <a:uFillTx/>
              <a:latin typeface="Hiragino Sans GB W3" charset="-122"/>
              <a:ea typeface="Hiragino Sans GB W3" charset="-122"/>
              <a:cs typeface="Hiragino Sans GB W3" charset="-122"/>
              <a:sym typeface="Arial"/>
            </a:endParaRPr>
          </a:p>
        </p:txBody>
      </p:sp>
      <p:sp>
        <p:nvSpPr>
          <p:cNvPr id="11" name="矩形 10"/>
          <p:cNvSpPr/>
          <p:nvPr/>
        </p:nvSpPr>
        <p:spPr>
          <a:xfrm>
            <a:off x="11763017" y="6985642"/>
            <a:ext cx="3352294" cy="1136072"/>
          </a:xfrm>
          <a:prstGeom prst="rect">
            <a:avLst/>
          </a:prstGeom>
          <a:solidFill>
            <a:srgbClr val="0070C0"/>
          </a:solidFill>
          <a:ln w="12700" cap="flat">
            <a:noFill/>
            <a:prstDash val="solid"/>
            <a:round/>
          </a:ln>
          <a:effectLst>
            <a:outerShdw blurRad="25400" dist="127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noAutofit/>
          </a:bodyPr>
          <a:lstStyle/>
          <a:p>
            <a:pPr marL="0" marR="0" indent="0" defTabSz="846666" rtl="0" fontAlgn="auto" latinLnBrk="0" hangingPunct="0">
              <a:lnSpc>
                <a:spcPct val="100000"/>
              </a:lnSpc>
              <a:spcBef>
                <a:spcPts val="0"/>
              </a:spcBef>
              <a:spcAft>
                <a:spcPts val="0"/>
              </a:spcAft>
              <a:buClrTx/>
              <a:buSzTx/>
              <a:buFontTx/>
              <a:buNone/>
              <a:tabLst/>
            </a:pPr>
            <a:r>
              <a:rPr lang="zh-CN" altLang="en-US" sz="3200" dirty="0" smtClean="0">
                <a:solidFill>
                  <a:srgbClr val="FFFFFF"/>
                </a:solidFill>
                <a:latin typeface="Hiragino Sans GB W3" charset="-122"/>
                <a:ea typeface="Hiragino Sans GB W3" charset="-122"/>
                <a:cs typeface="Hiragino Sans GB W3" charset="-122"/>
                <a:sym typeface="Arial"/>
              </a:rPr>
              <a:t>核心运营指标</a:t>
            </a:r>
            <a:endParaRPr kumimoji="0" lang="zh-CN" altLang="en-US" sz="3200" b="0" i="0" u="none" strike="noStrike" cap="none" spc="0" normalizeH="0" baseline="0" dirty="0">
              <a:ln>
                <a:noFill/>
              </a:ln>
              <a:solidFill>
                <a:srgbClr val="FFFFFF"/>
              </a:solidFill>
              <a:effectLst/>
              <a:uFillTx/>
              <a:latin typeface="Hiragino Sans GB W3" charset="-122"/>
              <a:ea typeface="Hiragino Sans GB W3" charset="-122"/>
              <a:cs typeface="Hiragino Sans GB W3" charset="-122"/>
              <a:sym typeface="Arial"/>
            </a:endParaRPr>
          </a:p>
        </p:txBody>
      </p:sp>
      <p:sp>
        <p:nvSpPr>
          <p:cNvPr id="12" name="矩形 11"/>
          <p:cNvSpPr/>
          <p:nvPr/>
        </p:nvSpPr>
        <p:spPr>
          <a:xfrm>
            <a:off x="16363230" y="3501224"/>
            <a:ext cx="7106368" cy="1136072"/>
          </a:xfrm>
          <a:prstGeom prst="rect">
            <a:avLst/>
          </a:prstGeom>
          <a:solidFill>
            <a:srgbClr val="0070C0"/>
          </a:solidFill>
          <a:ln w="12700" cap="flat">
            <a:noFill/>
            <a:prstDash val="solid"/>
            <a:round/>
          </a:ln>
          <a:effectLst>
            <a:outerShdw blurRad="25400" dist="127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noAutofit/>
          </a:bodyPr>
          <a:lstStyle/>
          <a:p>
            <a:pPr marL="0" marR="0" indent="0" defTabSz="846666" rtl="0" fontAlgn="auto" latinLnBrk="0" hangingPunct="0">
              <a:lnSpc>
                <a:spcPct val="100000"/>
              </a:lnSpc>
              <a:spcBef>
                <a:spcPts val="0"/>
              </a:spcBef>
              <a:spcAft>
                <a:spcPts val="0"/>
              </a:spcAft>
              <a:buClrTx/>
              <a:buSzTx/>
              <a:buFontTx/>
              <a:buNone/>
              <a:tabLst/>
            </a:pPr>
            <a:r>
              <a:rPr lang="zh-CN" altLang="en-US" sz="3200" dirty="0" smtClean="0">
                <a:solidFill>
                  <a:srgbClr val="FFFFFF"/>
                </a:solidFill>
                <a:latin typeface="Hiragino Sans GB W3" charset="-122"/>
                <a:ea typeface="Hiragino Sans GB W3" charset="-122"/>
                <a:cs typeface="Hiragino Sans GB W3" charset="-122"/>
                <a:sym typeface="Arial"/>
              </a:rPr>
              <a:t>优享新用户比例与乘客</a:t>
            </a:r>
            <a:r>
              <a:rPr lang="en-US" altLang="zh-CN" sz="3200" dirty="0" smtClean="0">
                <a:solidFill>
                  <a:srgbClr val="FFFFFF"/>
                </a:solidFill>
                <a:latin typeface="Hiragino Sans GB W3" charset="-122"/>
                <a:ea typeface="Hiragino Sans GB W3" charset="-122"/>
                <a:cs typeface="Hiragino Sans GB W3" charset="-122"/>
                <a:sym typeface="Arial"/>
              </a:rPr>
              <a:t>NPS</a:t>
            </a:r>
            <a:r>
              <a:rPr lang="zh-CN" altLang="en-US" sz="3200" dirty="0" smtClean="0">
                <a:solidFill>
                  <a:srgbClr val="FFFFFF"/>
                </a:solidFill>
                <a:latin typeface="Hiragino Sans GB W3" charset="-122"/>
                <a:ea typeface="Hiragino Sans GB W3" charset="-122"/>
                <a:cs typeface="Hiragino Sans GB W3" charset="-122"/>
                <a:sym typeface="Arial"/>
              </a:rPr>
              <a:t>负向相关</a:t>
            </a:r>
            <a:endParaRPr kumimoji="0" lang="zh-CN" altLang="en-US" sz="3200" b="0" i="0" u="none" strike="noStrike" cap="none" spc="0" normalizeH="0" baseline="0" dirty="0">
              <a:ln>
                <a:noFill/>
              </a:ln>
              <a:solidFill>
                <a:srgbClr val="FFFFFF"/>
              </a:solidFill>
              <a:effectLst/>
              <a:uFillTx/>
              <a:latin typeface="Hiragino Sans GB W3" charset="-122"/>
              <a:ea typeface="Hiragino Sans GB W3" charset="-122"/>
              <a:cs typeface="Hiragino Sans GB W3" charset="-122"/>
              <a:sym typeface="Arial"/>
            </a:endParaRPr>
          </a:p>
        </p:txBody>
      </p:sp>
      <p:sp>
        <p:nvSpPr>
          <p:cNvPr id="13" name="矩形 12"/>
          <p:cNvSpPr/>
          <p:nvPr/>
        </p:nvSpPr>
        <p:spPr>
          <a:xfrm>
            <a:off x="16363230" y="5336391"/>
            <a:ext cx="7106368" cy="1136072"/>
          </a:xfrm>
          <a:prstGeom prst="rect">
            <a:avLst/>
          </a:prstGeom>
          <a:solidFill>
            <a:srgbClr val="0070C0"/>
          </a:solidFill>
          <a:ln w="12700" cap="flat">
            <a:noFill/>
            <a:prstDash val="solid"/>
            <a:round/>
          </a:ln>
          <a:effectLst>
            <a:outerShdw blurRad="25400" dist="127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noAutofit/>
          </a:bodyPr>
          <a:lstStyle/>
          <a:p>
            <a:pPr marL="0" marR="0" indent="0" defTabSz="846666" rtl="0" fontAlgn="auto" latinLnBrk="0" hangingPunct="0">
              <a:lnSpc>
                <a:spcPct val="100000"/>
              </a:lnSpc>
              <a:spcBef>
                <a:spcPts val="0"/>
              </a:spcBef>
              <a:spcAft>
                <a:spcPts val="0"/>
              </a:spcAft>
              <a:buClrTx/>
              <a:buSzTx/>
              <a:buFontTx/>
              <a:buNone/>
              <a:tabLst/>
            </a:pPr>
            <a:r>
              <a:rPr lang="zh-CN" altLang="en-US" sz="3200" dirty="0" smtClean="0">
                <a:solidFill>
                  <a:srgbClr val="FFFFFF"/>
                </a:solidFill>
                <a:latin typeface="Hiragino Sans GB W3" charset="-122"/>
                <a:ea typeface="Hiragino Sans GB W3" charset="-122"/>
                <a:cs typeface="Hiragino Sans GB W3" charset="-122"/>
                <a:sym typeface="Arial"/>
              </a:rPr>
              <a:t>单因素相关分析：排除完全无关的指标</a:t>
            </a:r>
            <a:endParaRPr kumimoji="0" lang="zh-CN" altLang="en-US" sz="3200" b="0" i="0" u="none" strike="noStrike" cap="none" spc="0" normalizeH="0" baseline="0" dirty="0">
              <a:ln>
                <a:noFill/>
              </a:ln>
              <a:solidFill>
                <a:srgbClr val="FFFFFF"/>
              </a:solidFill>
              <a:effectLst/>
              <a:uFillTx/>
              <a:latin typeface="Hiragino Sans GB W3" charset="-122"/>
              <a:ea typeface="Hiragino Sans GB W3" charset="-122"/>
              <a:cs typeface="Hiragino Sans GB W3" charset="-122"/>
              <a:sym typeface="Arial"/>
            </a:endParaRPr>
          </a:p>
        </p:txBody>
      </p:sp>
      <p:sp>
        <p:nvSpPr>
          <p:cNvPr id="14" name="矩形 13"/>
          <p:cNvSpPr/>
          <p:nvPr/>
        </p:nvSpPr>
        <p:spPr>
          <a:xfrm>
            <a:off x="16363230" y="6985642"/>
            <a:ext cx="7106368" cy="1136072"/>
          </a:xfrm>
          <a:prstGeom prst="rect">
            <a:avLst/>
          </a:prstGeom>
          <a:solidFill>
            <a:srgbClr val="0070C0"/>
          </a:solidFill>
          <a:ln w="12700" cap="flat">
            <a:noFill/>
            <a:prstDash val="solid"/>
            <a:round/>
          </a:ln>
          <a:effectLst>
            <a:outerShdw blurRad="25400" dist="127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noAutofit/>
          </a:bodyPr>
          <a:lstStyle/>
          <a:p>
            <a:pPr marL="0" marR="0" indent="0" defTabSz="846666" rtl="0" fontAlgn="auto" latinLnBrk="0" hangingPunct="0">
              <a:lnSpc>
                <a:spcPct val="100000"/>
              </a:lnSpc>
              <a:spcBef>
                <a:spcPts val="0"/>
              </a:spcBef>
              <a:spcAft>
                <a:spcPts val="0"/>
              </a:spcAft>
              <a:buClrTx/>
              <a:buSzTx/>
              <a:buFontTx/>
              <a:buNone/>
              <a:tabLst/>
            </a:pPr>
            <a:r>
              <a:rPr lang="zh-CN" altLang="en-US" sz="3200" dirty="0" smtClean="0">
                <a:solidFill>
                  <a:srgbClr val="FFFFFF"/>
                </a:solidFill>
                <a:latin typeface="Hiragino Sans GB W3" charset="-122"/>
                <a:ea typeface="Hiragino Sans GB W3" charset="-122"/>
                <a:cs typeface="Hiragino Sans GB W3" charset="-122"/>
                <a:sym typeface="Arial"/>
              </a:rPr>
              <a:t>双因素模型</a:t>
            </a:r>
            <a:r>
              <a:rPr lang="zh-CN" altLang="en-US" sz="3200" dirty="0" smtClean="0">
                <a:solidFill>
                  <a:srgbClr val="FFFFFF"/>
                </a:solidFill>
                <a:latin typeface="Hiragino Sans GB W3" charset="-122"/>
                <a:ea typeface="Hiragino Sans GB W3" charset="-122"/>
                <a:cs typeface="Hiragino Sans GB W3" charset="-122"/>
                <a:sym typeface="Arial"/>
              </a:rPr>
              <a:t>：保健因素与激励因素</a:t>
            </a:r>
            <a:endParaRPr kumimoji="0" lang="zh-CN" altLang="en-US" sz="3200" b="0" i="0" u="none" strike="noStrike" cap="none" spc="0" normalizeH="0" baseline="0" dirty="0">
              <a:ln>
                <a:noFill/>
              </a:ln>
              <a:solidFill>
                <a:srgbClr val="FFFFFF"/>
              </a:solidFill>
              <a:effectLst/>
              <a:uFillTx/>
              <a:latin typeface="Hiragino Sans GB W3" charset="-122"/>
              <a:ea typeface="Hiragino Sans GB W3" charset="-122"/>
              <a:cs typeface="Hiragino Sans GB W3" charset="-122"/>
              <a:sym typeface="Arial"/>
            </a:endParaRPr>
          </a:p>
        </p:txBody>
      </p:sp>
      <p:sp>
        <p:nvSpPr>
          <p:cNvPr id="15" name="矩形 14"/>
          <p:cNvSpPr/>
          <p:nvPr/>
        </p:nvSpPr>
        <p:spPr>
          <a:xfrm>
            <a:off x="16363230" y="8692702"/>
            <a:ext cx="7106368" cy="1136072"/>
          </a:xfrm>
          <a:prstGeom prst="rect">
            <a:avLst/>
          </a:prstGeom>
          <a:solidFill>
            <a:srgbClr val="0070C0"/>
          </a:solidFill>
          <a:ln w="12700" cap="flat">
            <a:noFill/>
            <a:prstDash val="solid"/>
            <a:round/>
          </a:ln>
          <a:effectLst>
            <a:outerShdw blurRad="25400" dist="127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noAutofit/>
          </a:bodyPr>
          <a:lstStyle/>
          <a:p>
            <a:pPr marL="0" marR="0" indent="0" defTabSz="846666" rtl="0" fontAlgn="auto" latinLnBrk="0" hangingPunct="0">
              <a:lnSpc>
                <a:spcPct val="100000"/>
              </a:lnSpc>
              <a:spcBef>
                <a:spcPts val="0"/>
              </a:spcBef>
              <a:spcAft>
                <a:spcPts val="0"/>
              </a:spcAft>
              <a:buClrTx/>
              <a:buSzTx/>
              <a:buFontTx/>
              <a:buNone/>
              <a:tabLst/>
            </a:pPr>
            <a:r>
              <a:rPr lang="en-US" altLang="zh-CN" sz="3200" dirty="0" smtClean="0">
                <a:solidFill>
                  <a:srgbClr val="FFFFFF"/>
                </a:solidFill>
                <a:latin typeface="Hiragino Sans GB W3" charset="-122"/>
                <a:ea typeface="Hiragino Sans GB W3" charset="-122"/>
                <a:cs typeface="Hiragino Sans GB W3" charset="-122"/>
                <a:sym typeface="Arial"/>
              </a:rPr>
              <a:t>PCA</a:t>
            </a:r>
            <a:r>
              <a:rPr lang="zh-CN" altLang="en-US" sz="3200" dirty="0" smtClean="0">
                <a:solidFill>
                  <a:srgbClr val="FFFFFF"/>
                </a:solidFill>
                <a:latin typeface="Hiragino Sans GB W3" charset="-122"/>
                <a:ea typeface="Hiragino Sans GB W3" charset="-122"/>
                <a:cs typeface="Hiragino Sans GB W3" charset="-122"/>
                <a:sym typeface="Arial"/>
              </a:rPr>
              <a:t>综合模型：基于</a:t>
            </a:r>
            <a:r>
              <a:rPr lang="en-US" altLang="zh-CN" sz="3200" dirty="0" smtClean="0">
                <a:solidFill>
                  <a:srgbClr val="FFFFFF"/>
                </a:solidFill>
                <a:latin typeface="Hiragino Sans GB W3" charset="-122"/>
                <a:ea typeface="Hiragino Sans GB W3" charset="-122"/>
                <a:cs typeface="Hiragino Sans GB W3" charset="-122"/>
                <a:sym typeface="Arial"/>
              </a:rPr>
              <a:t>PCA</a:t>
            </a:r>
            <a:r>
              <a:rPr lang="zh-CN" altLang="en-US" sz="3200" dirty="0" smtClean="0">
                <a:solidFill>
                  <a:srgbClr val="FFFFFF"/>
                </a:solidFill>
                <a:latin typeface="Hiragino Sans GB W3" charset="-122"/>
                <a:ea typeface="Hiragino Sans GB W3" charset="-122"/>
                <a:cs typeface="Hiragino Sans GB W3" charset="-122"/>
                <a:sym typeface="Arial"/>
              </a:rPr>
              <a:t>方法整合运营指标，建立了稳定的回归模型</a:t>
            </a:r>
            <a:endParaRPr kumimoji="0" lang="zh-CN" altLang="en-US" sz="3200" b="0" i="0" u="none" strike="noStrike" cap="none" spc="0" normalizeH="0" baseline="0" dirty="0">
              <a:ln>
                <a:noFill/>
              </a:ln>
              <a:solidFill>
                <a:srgbClr val="FFFFFF"/>
              </a:solidFill>
              <a:effectLst/>
              <a:uFillTx/>
              <a:latin typeface="Hiragino Sans GB W3" charset="-122"/>
              <a:ea typeface="Hiragino Sans GB W3" charset="-122"/>
              <a:cs typeface="Hiragino Sans GB W3" charset="-122"/>
              <a:sym typeface="Arial"/>
            </a:endParaRPr>
          </a:p>
        </p:txBody>
      </p:sp>
      <p:cxnSp>
        <p:nvCxnSpPr>
          <p:cNvPr id="5" name="直线箭头连接符 4"/>
          <p:cNvCxnSpPr>
            <a:stCxn id="3" idx="3"/>
            <a:endCxn id="7" idx="1"/>
          </p:cNvCxnSpPr>
          <p:nvPr/>
        </p:nvCxnSpPr>
        <p:spPr>
          <a:xfrm flipV="1">
            <a:off x="6096000" y="5873533"/>
            <a:ext cx="1441382" cy="2594545"/>
          </a:xfrm>
          <a:prstGeom prst="straightConnector1">
            <a:avLst/>
          </a:prstGeom>
          <a:noFill/>
          <a:ln w="38100" cap="flat">
            <a:solidFill>
              <a:schemeClr val="accent1"/>
            </a:solidFill>
            <a:prstDash val="sysDash"/>
            <a:round/>
            <a:tailEnd type="triangle"/>
          </a:ln>
          <a:effectLst>
            <a:outerShdw blurRad="25400" dist="127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6" name="直线箭头连接符 15"/>
          <p:cNvCxnSpPr>
            <a:stCxn id="3" idx="3"/>
          </p:cNvCxnSpPr>
          <p:nvPr/>
        </p:nvCxnSpPr>
        <p:spPr>
          <a:xfrm>
            <a:off x="6096000" y="8468078"/>
            <a:ext cx="1441382" cy="2570018"/>
          </a:xfrm>
          <a:prstGeom prst="straightConnector1">
            <a:avLst/>
          </a:prstGeom>
          <a:noFill/>
          <a:ln w="38100" cap="flat">
            <a:solidFill>
              <a:schemeClr val="accent1"/>
            </a:solidFill>
            <a:prstDash val="sysDash"/>
            <a:round/>
            <a:tailEnd type="triangle"/>
          </a:ln>
          <a:effectLst>
            <a:outerShdw blurRad="25400" dist="127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8" name="直线箭头连接符 17"/>
          <p:cNvCxnSpPr>
            <a:stCxn id="7" idx="3"/>
            <a:endCxn id="10" idx="1"/>
          </p:cNvCxnSpPr>
          <p:nvPr/>
        </p:nvCxnSpPr>
        <p:spPr>
          <a:xfrm flipV="1">
            <a:off x="10086110" y="4069260"/>
            <a:ext cx="1676907" cy="1804273"/>
          </a:xfrm>
          <a:prstGeom prst="straightConnector1">
            <a:avLst/>
          </a:prstGeom>
          <a:noFill/>
          <a:ln w="38100" cap="flat">
            <a:solidFill>
              <a:schemeClr val="accent1"/>
            </a:solidFill>
            <a:prstDash val="sysDash"/>
            <a:round/>
            <a:tailEnd type="triangle"/>
          </a:ln>
          <a:effectLst>
            <a:outerShdw blurRad="25400" dist="127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0" name="直线箭头连接符 19"/>
          <p:cNvCxnSpPr>
            <a:stCxn id="7" idx="3"/>
            <a:endCxn id="11" idx="1"/>
          </p:cNvCxnSpPr>
          <p:nvPr/>
        </p:nvCxnSpPr>
        <p:spPr>
          <a:xfrm>
            <a:off x="10086110" y="5873533"/>
            <a:ext cx="1676907" cy="1680145"/>
          </a:xfrm>
          <a:prstGeom prst="straightConnector1">
            <a:avLst/>
          </a:prstGeom>
          <a:noFill/>
          <a:ln w="38100" cap="flat">
            <a:solidFill>
              <a:schemeClr val="accent1"/>
            </a:solidFill>
            <a:prstDash val="sysDash"/>
            <a:round/>
            <a:tailEnd type="triangle"/>
          </a:ln>
          <a:effectLst>
            <a:outerShdw blurRad="25400" dist="127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5" name="直线箭头连接符 24"/>
          <p:cNvCxnSpPr>
            <a:stCxn id="10" idx="3"/>
            <a:endCxn id="12" idx="1"/>
          </p:cNvCxnSpPr>
          <p:nvPr/>
        </p:nvCxnSpPr>
        <p:spPr>
          <a:xfrm>
            <a:off x="15115311" y="4069260"/>
            <a:ext cx="1247919" cy="0"/>
          </a:xfrm>
          <a:prstGeom prst="straightConnector1">
            <a:avLst/>
          </a:prstGeom>
          <a:noFill/>
          <a:ln w="38100" cap="flat">
            <a:solidFill>
              <a:schemeClr val="accent1"/>
            </a:solidFill>
            <a:prstDash val="sysDash"/>
            <a:round/>
            <a:tailEnd type="triangle"/>
          </a:ln>
          <a:effectLst>
            <a:outerShdw blurRad="25400" dist="127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7" name="直线箭头连接符 26"/>
          <p:cNvCxnSpPr>
            <a:stCxn id="11" idx="3"/>
            <a:endCxn id="13" idx="1"/>
          </p:cNvCxnSpPr>
          <p:nvPr/>
        </p:nvCxnSpPr>
        <p:spPr>
          <a:xfrm flipV="1">
            <a:off x="15115311" y="5904427"/>
            <a:ext cx="1247919" cy="1649251"/>
          </a:xfrm>
          <a:prstGeom prst="straightConnector1">
            <a:avLst/>
          </a:prstGeom>
          <a:noFill/>
          <a:ln w="38100" cap="flat">
            <a:solidFill>
              <a:schemeClr val="accent1"/>
            </a:solidFill>
            <a:prstDash val="sysDash"/>
            <a:round/>
            <a:tailEnd type="triangle"/>
          </a:ln>
          <a:effectLst>
            <a:outerShdw blurRad="25400" dist="127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9" name="直线箭头连接符 28"/>
          <p:cNvCxnSpPr>
            <a:stCxn id="11" idx="3"/>
            <a:endCxn id="14" idx="1"/>
          </p:cNvCxnSpPr>
          <p:nvPr/>
        </p:nvCxnSpPr>
        <p:spPr>
          <a:xfrm>
            <a:off x="15115311" y="7553678"/>
            <a:ext cx="1247919" cy="0"/>
          </a:xfrm>
          <a:prstGeom prst="straightConnector1">
            <a:avLst/>
          </a:prstGeom>
          <a:noFill/>
          <a:ln w="38100" cap="flat">
            <a:solidFill>
              <a:schemeClr val="accent1"/>
            </a:solidFill>
            <a:prstDash val="sysDash"/>
            <a:round/>
            <a:tailEnd type="triangle"/>
          </a:ln>
          <a:effectLst>
            <a:outerShdw blurRad="25400" dist="127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1" name="直线箭头连接符 30"/>
          <p:cNvCxnSpPr>
            <a:stCxn id="11" idx="3"/>
            <a:endCxn id="15" idx="1"/>
          </p:cNvCxnSpPr>
          <p:nvPr/>
        </p:nvCxnSpPr>
        <p:spPr>
          <a:xfrm>
            <a:off x="15115311" y="7553678"/>
            <a:ext cx="1247919" cy="1707060"/>
          </a:xfrm>
          <a:prstGeom prst="straightConnector1">
            <a:avLst/>
          </a:prstGeom>
          <a:noFill/>
          <a:ln w="38100" cap="flat">
            <a:solidFill>
              <a:schemeClr val="accent1"/>
            </a:solidFill>
            <a:prstDash val="sysDash"/>
            <a:round/>
            <a:tailEnd type="triangle"/>
          </a:ln>
          <a:effectLst>
            <a:outerShdw blurRad="25400" dist="127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9" name="直线箭头连接符 38"/>
          <p:cNvCxnSpPr>
            <a:stCxn id="8" idx="3"/>
            <a:endCxn id="9" idx="1"/>
          </p:cNvCxnSpPr>
          <p:nvPr/>
        </p:nvCxnSpPr>
        <p:spPr>
          <a:xfrm>
            <a:off x="10086110" y="11038096"/>
            <a:ext cx="1676907" cy="0"/>
          </a:xfrm>
          <a:prstGeom prst="straightConnector1">
            <a:avLst/>
          </a:prstGeom>
          <a:noFill/>
          <a:ln w="38100" cap="flat">
            <a:solidFill>
              <a:schemeClr val="accent1"/>
            </a:solidFill>
            <a:prstDash val="sysDot"/>
            <a:round/>
            <a:tailEnd type="triangle"/>
          </a:ln>
          <a:effectLst>
            <a:outerShdw blurRad="25400" dist="12700" dir="5400000" rotWithShape="0">
              <a:srgbClr val="000000">
                <a:alpha val="38000"/>
              </a:srgbClr>
            </a:outerShdw>
          </a:effectLst>
          <a:sp3d/>
        </p:spPr>
        <p:style>
          <a:lnRef idx="0">
            <a:scrgbClr r="0" g="0" b="0"/>
          </a:lnRef>
          <a:fillRef idx="0">
            <a:scrgbClr r="0" g="0" b="0"/>
          </a:fillRef>
          <a:effectRef idx="0">
            <a:scrgbClr r="0" g="0" b="0"/>
          </a:effectRef>
          <a:fontRef idx="none"/>
        </p:style>
      </p:cxn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asted-image.pdf"/>
          <p:cNvPicPr>
            <a:picLocks noChangeAspect="1"/>
          </p:cNvPicPr>
          <p:nvPr/>
        </p:nvPicPr>
        <p:blipFill>
          <a:blip r:embed="rId2">
            <a:extLst/>
          </a:blip>
          <a:stretch>
            <a:fillRect/>
          </a:stretch>
        </p:blipFill>
        <p:spPr>
          <a:xfrm>
            <a:off x="2161840" y="10050843"/>
            <a:ext cx="854906" cy="419513"/>
          </a:xfrm>
          <a:prstGeom prst="rect">
            <a:avLst/>
          </a:prstGeom>
          <a:ln w="12700">
            <a:miter lim="400000"/>
          </a:ln>
        </p:spPr>
      </p:pic>
      <p:sp>
        <p:nvSpPr>
          <p:cNvPr id="101" name="Shape 101"/>
          <p:cNvSpPr/>
          <p:nvPr/>
        </p:nvSpPr>
        <p:spPr>
          <a:xfrm>
            <a:off x="2127268" y="6509749"/>
            <a:ext cx="10374417" cy="1193488"/>
          </a:xfrm>
          <a:prstGeom prst="rect">
            <a:avLst/>
          </a:prstGeom>
          <a:ln w="3175">
            <a:miter lim="400000"/>
          </a:ln>
          <a:extLst>
            <a:ext uri="{C572A759-6A51-4108-AA02-DFA0A04FC94B}">
              <ma14:wrappingTextBoxFlag xmlns:ma14="http://schemas.microsoft.com/office/mac/drawingml/2011/main" val="1"/>
            </a:ext>
          </a:extLst>
        </p:spPr>
        <p:txBody>
          <a:bodyPr lIns="42333" tIns="42333" rIns="42333" bIns="42333">
            <a:spAutoFit/>
          </a:bodyPr>
          <a:lstStyle>
            <a:lvl1pPr algn="l">
              <a:defRPr sz="7200">
                <a:solidFill>
                  <a:srgbClr val="FFFFFF"/>
                </a:solidFill>
                <a:latin typeface="DINPro-Bold"/>
                <a:ea typeface="DINPro-Bold"/>
                <a:cs typeface="DINPro-Bold"/>
                <a:sym typeface="DINPro-Bold"/>
              </a:defRPr>
            </a:lvl1pPr>
          </a:lstStyle>
          <a:p>
            <a:r>
              <a:rPr lang="zh-CN" altLang="en-US" dirty="0" smtClean="0">
                <a:latin typeface="Hiragino Sans GB W3" charset="-122"/>
                <a:ea typeface="Hiragino Sans GB W3" charset="-122"/>
                <a:cs typeface="Hiragino Sans GB W3" charset="-122"/>
              </a:rPr>
              <a:t>感谢阅读</a:t>
            </a:r>
            <a:endParaRPr dirty="0">
              <a:latin typeface="Hiragino Sans GB W3" charset="-122"/>
              <a:ea typeface="Hiragino Sans GB W3" charset="-122"/>
              <a:cs typeface="Hiragino Sans GB W3" charset="-122"/>
            </a:endParaRPr>
          </a:p>
        </p:txBody>
      </p:sp>
      <p:sp>
        <p:nvSpPr>
          <p:cNvPr id="103" name="Shape 103"/>
          <p:cNvSpPr/>
          <p:nvPr/>
        </p:nvSpPr>
        <p:spPr>
          <a:xfrm>
            <a:off x="3032972" y="9938865"/>
            <a:ext cx="8939298" cy="613877"/>
          </a:xfrm>
          <a:prstGeom prst="rect">
            <a:avLst/>
          </a:prstGeom>
          <a:ln w="3175">
            <a:miter lim="400000"/>
          </a:ln>
          <a:extLst>
            <a:ext uri="{C572A759-6A51-4108-AA02-DFA0A04FC94B}">
              <ma14:wrappingTextBoxFlag xmlns:ma14="http://schemas.microsoft.com/office/mac/drawingml/2011/main" val="1"/>
            </a:ext>
          </a:extLst>
        </p:spPr>
        <p:txBody>
          <a:bodyPr lIns="42333" tIns="42333" rIns="42333" bIns="42333">
            <a:spAutoFit/>
          </a:bodyPr>
          <a:lstStyle>
            <a:lvl1pPr algn="l">
              <a:defRPr sz="3300">
                <a:solidFill>
                  <a:srgbClr val="FFFFFF"/>
                </a:solidFill>
                <a:latin typeface="DINPro-Bold"/>
                <a:ea typeface="DINPro-Bold"/>
                <a:cs typeface="DINPro-Bold"/>
                <a:sym typeface="DINPro-Bold"/>
              </a:defRPr>
            </a:lvl1pPr>
          </a:lstStyle>
          <a:p>
            <a:r>
              <a:rPr lang="en-US" altLang="zh-CN" dirty="0" smtClean="0"/>
              <a:t>OI</a:t>
            </a:r>
            <a:r>
              <a:rPr lang="zh-CN" altLang="en-US" dirty="0" smtClean="0"/>
              <a:t> </a:t>
            </a:r>
            <a:r>
              <a:rPr lang="en-US" altLang="zh-CN" dirty="0" smtClean="0"/>
              <a:t>Team</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pasted-image.pdf"/>
          <p:cNvPicPr>
            <a:picLocks noChangeAspect="1"/>
          </p:cNvPicPr>
          <p:nvPr/>
        </p:nvPicPr>
        <p:blipFill>
          <a:blip r:embed="rId2">
            <a:extLst/>
          </a:blip>
          <a:stretch>
            <a:fillRect/>
          </a:stretch>
        </p:blipFill>
        <p:spPr>
          <a:xfrm>
            <a:off x="16164357" y="0"/>
            <a:ext cx="3332888" cy="12700000"/>
          </a:xfrm>
          <a:prstGeom prst="rect">
            <a:avLst/>
          </a:prstGeom>
          <a:ln w="12700">
            <a:miter lim="400000"/>
          </a:ln>
        </p:spPr>
      </p:pic>
      <p:pic>
        <p:nvPicPr>
          <p:cNvPr id="75" name="pasted-image.pdf"/>
          <p:cNvPicPr>
            <a:picLocks noChangeAspect="1"/>
          </p:cNvPicPr>
          <p:nvPr/>
        </p:nvPicPr>
        <p:blipFill>
          <a:blip r:embed="rId3">
            <a:extLst/>
          </a:blip>
          <a:stretch>
            <a:fillRect/>
          </a:stretch>
        </p:blipFill>
        <p:spPr>
          <a:xfrm>
            <a:off x="2127268" y="1517669"/>
            <a:ext cx="1358971" cy="666863"/>
          </a:xfrm>
          <a:prstGeom prst="rect">
            <a:avLst/>
          </a:prstGeom>
          <a:ln w="12700">
            <a:miter lim="400000"/>
          </a:ln>
        </p:spPr>
      </p:pic>
      <p:sp>
        <p:nvSpPr>
          <p:cNvPr id="77" name="Shape 77"/>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3</a:t>
            </a:fld>
            <a:endParaRPr/>
          </a:p>
        </p:txBody>
      </p:sp>
      <p:sp>
        <p:nvSpPr>
          <p:cNvPr id="78" name="Shape 78"/>
          <p:cNvSpPr>
            <a:spLocks noGrp="1"/>
          </p:cNvSpPr>
          <p:nvPr>
            <p:ph type="ctrTitle"/>
          </p:nvPr>
        </p:nvSpPr>
        <p:spPr>
          <a:xfrm>
            <a:off x="2056667" y="7086168"/>
            <a:ext cx="13002358" cy="2430556"/>
          </a:xfrm>
          <a:prstGeom prst="rect">
            <a:avLst/>
          </a:prstGeom>
        </p:spPr>
        <p:txBody>
          <a:bodyPr>
            <a:normAutofit fontScale="90000"/>
          </a:bodyPr>
          <a:lstStyle/>
          <a:p>
            <a:r>
              <a:rPr lang="zh-CN" altLang="en-US" dirty="0" smtClean="0">
                <a:latin typeface="Hiragino Sans GB W3" charset="-122"/>
                <a:ea typeface="Hiragino Sans GB W3" charset="-122"/>
                <a:cs typeface="Hiragino Sans GB W3" charset="-122"/>
              </a:rPr>
              <a:t>乘客</a:t>
            </a:r>
            <a:r>
              <a:rPr lang="en-US" altLang="zh-CN" dirty="0" smtClean="0">
                <a:latin typeface="Hiragino Sans GB W3" charset="-122"/>
                <a:ea typeface="Hiragino Sans GB W3" charset="-122"/>
                <a:cs typeface="Hiragino Sans GB W3" charset="-122"/>
              </a:rPr>
              <a:t>NPS</a:t>
            </a:r>
            <a:r>
              <a:rPr lang="zh-CN" altLang="en-US" dirty="0" smtClean="0">
                <a:latin typeface="Hiragino Sans GB W3" charset="-122"/>
                <a:ea typeface="Hiragino Sans GB W3" charset="-122"/>
                <a:cs typeface="Hiragino Sans GB W3" charset="-122"/>
              </a:rPr>
              <a:t>影响因素（一）</a:t>
            </a:r>
            <a:r>
              <a:rPr lang="en-US" altLang="zh-CN" dirty="0" smtClean="0">
                <a:latin typeface="Hiragino Sans GB W3" charset="-122"/>
                <a:ea typeface="Hiragino Sans GB W3" charset="-122"/>
                <a:cs typeface="Hiragino Sans GB W3" charset="-122"/>
              </a:rPr>
              <a:t/>
            </a:r>
            <a:br>
              <a:rPr lang="en-US" altLang="zh-CN" dirty="0" smtClean="0">
                <a:latin typeface="Hiragino Sans GB W3" charset="-122"/>
                <a:ea typeface="Hiragino Sans GB W3" charset="-122"/>
                <a:cs typeface="Hiragino Sans GB W3" charset="-122"/>
              </a:rPr>
            </a:br>
            <a:r>
              <a:rPr lang="zh-CN" altLang="en-US" dirty="0" smtClean="0">
                <a:latin typeface="Hiragino Sans GB W3" charset="-122"/>
                <a:ea typeface="Hiragino Sans GB W3" charset="-122"/>
                <a:cs typeface="Hiragino Sans GB W3" charset="-122"/>
              </a:rPr>
              <a:t>乘客调研样本结构对</a:t>
            </a:r>
            <a:r>
              <a:rPr lang="en-US" altLang="zh-CN" dirty="0" smtClean="0">
                <a:latin typeface="Hiragino Sans GB W3" charset="-122"/>
                <a:ea typeface="Hiragino Sans GB W3" charset="-122"/>
                <a:cs typeface="Hiragino Sans GB W3" charset="-122"/>
              </a:rPr>
              <a:t>NPS</a:t>
            </a:r>
            <a:r>
              <a:rPr lang="zh-CN" altLang="en-US" dirty="0" smtClean="0">
                <a:latin typeface="Hiragino Sans GB W3" charset="-122"/>
                <a:ea typeface="Hiragino Sans GB W3" charset="-122"/>
                <a:cs typeface="Hiragino Sans GB W3" charset="-122"/>
              </a:rPr>
              <a:t>的影响</a:t>
            </a:r>
            <a:endParaRPr dirty="0">
              <a:latin typeface="Hiragino Sans GB W3" charset="-122"/>
              <a:ea typeface="Hiragino Sans GB W3" charset="-122"/>
              <a:cs typeface="Hiragino Sans GB W3" charset="-122"/>
            </a:endParaRPr>
          </a:p>
        </p:txBody>
      </p:sp>
    </p:spTree>
    <p:extLst>
      <p:ext uri="{BB962C8B-B14F-4D97-AF65-F5344CB8AC3E}">
        <p14:creationId xmlns:p14="http://schemas.microsoft.com/office/powerpoint/2010/main" val="113532089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p:nvPr/>
        </p:nvSpPr>
        <p:spPr>
          <a:xfrm>
            <a:off x="16460702" y="218410"/>
            <a:ext cx="6627898" cy="1562820"/>
          </a:xfrm>
          <a:prstGeom prst="rect">
            <a:avLst/>
          </a:prstGeom>
          <a:ln w="3175">
            <a:miter lim="400000"/>
          </a:ln>
          <a:extLst>
            <a:ext uri="{C572A759-6A51-4108-AA02-DFA0A04FC94B}">
              <ma14:wrappingTextBoxFlag xmlns:ma14="http://schemas.microsoft.com/office/mac/drawingml/2011/main" val="1"/>
            </a:ext>
          </a:extLst>
        </p:spPr>
        <p:txBody>
          <a:bodyPr wrap="square" lIns="42333" tIns="42333" rIns="42333" bIns="42333">
            <a:spAutoFit/>
          </a:bodyPr>
          <a:lstStyle/>
          <a:p>
            <a:pPr algn="l">
              <a:defRPr sz="5000">
                <a:solidFill>
                  <a:srgbClr val="000000"/>
                </a:solidFill>
                <a:latin typeface="DINPro-Bold"/>
                <a:ea typeface="DINPro-Bold"/>
                <a:cs typeface="DINPro-Bold"/>
                <a:sym typeface="DINPro-Bold"/>
              </a:defRPr>
            </a:pPr>
            <a:r>
              <a:rPr lang="en-US" altLang="zh-CN" sz="4800" dirty="0" smtClean="0">
                <a:latin typeface="Hiragino Sans GB W3" charset="-122"/>
                <a:ea typeface="Hiragino Sans GB W3" charset="-122"/>
                <a:cs typeface="Hiragino Sans GB W3" charset="-122"/>
                <a:sym typeface="DINPro-Regular"/>
              </a:rPr>
              <a:t>NPS</a:t>
            </a:r>
            <a:r>
              <a:rPr lang="zh-CN" altLang="en-US" sz="4800" dirty="0" smtClean="0">
                <a:latin typeface="Hiragino Sans GB W3" charset="-122"/>
                <a:ea typeface="Hiragino Sans GB W3" charset="-122"/>
                <a:cs typeface="Hiragino Sans GB W3" charset="-122"/>
                <a:sym typeface="DINPro-Regular"/>
              </a:rPr>
              <a:t>样本新客比例对乘客</a:t>
            </a:r>
            <a:r>
              <a:rPr lang="en-US" altLang="zh-CN" sz="4800" dirty="0" smtClean="0">
                <a:latin typeface="Hiragino Sans GB W3" charset="-122"/>
                <a:ea typeface="Hiragino Sans GB W3" charset="-122"/>
                <a:cs typeface="Hiragino Sans GB W3" charset="-122"/>
                <a:sym typeface="DINPro-Regular"/>
              </a:rPr>
              <a:t>NPS</a:t>
            </a:r>
            <a:r>
              <a:rPr lang="zh-CN" altLang="en-US" sz="4800" dirty="0" smtClean="0">
                <a:latin typeface="Hiragino Sans GB W3" charset="-122"/>
                <a:ea typeface="Hiragino Sans GB W3" charset="-122"/>
                <a:cs typeface="Hiragino Sans GB W3" charset="-122"/>
                <a:sym typeface="DINPro-Regular"/>
              </a:rPr>
              <a:t>的影响（</a:t>
            </a:r>
            <a:r>
              <a:rPr lang="en-US" altLang="zh-CN" sz="4800" dirty="0" smtClean="0">
                <a:latin typeface="Hiragino Sans GB W3" charset="-122"/>
                <a:ea typeface="Hiragino Sans GB W3" charset="-122"/>
                <a:cs typeface="Hiragino Sans GB W3" charset="-122"/>
                <a:sym typeface="DINPro-Regular"/>
              </a:rPr>
              <a:t>1</a:t>
            </a:r>
            <a:r>
              <a:rPr lang="zh-CN" altLang="en-US" sz="4800" dirty="0" smtClean="0">
                <a:latin typeface="Hiragino Sans GB W3" charset="-122"/>
                <a:ea typeface="Hiragino Sans GB W3" charset="-122"/>
                <a:cs typeface="Hiragino Sans GB W3" charset="-122"/>
                <a:sym typeface="DINPro-Regular"/>
              </a:rPr>
              <a:t>）</a:t>
            </a:r>
            <a:endParaRPr sz="4800" dirty="0">
              <a:latin typeface="Hiragino Sans GB W3" charset="-122"/>
              <a:ea typeface="Hiragino Sans GB W3" charset="-122"/>
              <a:cs typeface="Hiragino Sans GB W3" charset="-122"/>
              <a:sym typeface="DINPro-Regular"/>
            </a:endParaRPr>
          </a:p>
        </p:txBody>
      </p:sp>
      <p:sp>
        <p:nvSpPr>
          <p:cNvPr id="15" name="Shape 89"/>
          <p:cNvSpPr/>
          <p:nvPr/>
        </p:nvSpPr>
        <p:spPr>
          <a:xfrm>
            <a:off x="12862528" y="3109767"/>
            <a:ext cx="11231033" cy="7656796"/>
          </a:xfrm>
          <a:prstGeom prst="rect">
            <a:avLst/>
          </a:prstGeom>
          <a:ln w="3175">
            <a:miter lim="400000"/>
          </a:ln>
          <a:extLst>
            <a:ext uri="{C572A759-6A51-4108-AA02-DFA0A04FC94B}">
              <ma14:wrappingTextBoxFlag xmlns:ma14="http://schemas.microsoft.com/office/mac/drawingml/2011/main" val="1"/>
            </a:ext>
          </a:extLst>
        </p:spPr>
        <p:txBody>
          <a:bodyPr wrap="square" lIns="42333" tIns="42333" rIns="42333" bIns="42333">
            <a:spAutoFit/>
          </a:bodyPr>
          <a:lstStyle/>
          <a:p>
            <a:pPr algn="just">
              <a:defRPr sz="5000">
                <a:solidFill>
                  <a:srgbClr val="000000"/>
                </a:solidFill>
                <a:latin typeface="DINPro-Bold"/>
                <a:ea typeface="DINPro-Bold"/>
                <a:cs typeface="DINPro-Bold"/>
                <a:sym typeface="DINPro-Bold"/>
              </a:defRPr>
            </a:pPr>
            <a:r>
              <a:rPr lang="zh-CN" altLang="en-US" sz="3200" dirty="0" smtClean="0">
                <a:latin typeface="Hiragino Sans GB W3" charset="-122"/>
                <a:ea typeface="Hiragino Sans GB W3" charset="-122"/>
                <a:cs typeface="Hiragino Sans GB W3" charset="-122"/>
                <a:sym typeface="DINPro-Bold"/>
              </a:rPr>
              <a:t>对</a:t>
            </a:r>
            <a:r>
              <a:rPr lang="zh-CN" altLang="en-US" sz="3200" dirty="0">
                <a:latin typeface="Hiragino Sans GB W3" charset="-122"/>
                <a:ea typeface="Hiragino Sans GB W3" charset="-122"/>
                <a:cs typeface="Hiragino Sans GB W3" charset="-122"/>
                <a:sym typeface="DINPro-Bold"/>
              </a:rPr>
              <a:t>用户在回答</a:t>
            </a:r>
            <a:r>
              <a:rPr lang="en-US" altLang="zh-CN" sz="3200" dirty="0">
                <a:latin typeface="Hiragino Sans GB W3" charset="-122"/>
                <a:ea typeface="Hiragino Sans GB W3" charset="-122"/>
                <a:cs typeface="Hiragino Sans GB W3" charset="-122"/>
                <a:sym typeface="DINPro-Bold"/>
              </a:rPr>
              <a:t>NPS</a:t>
            </a:r>
            <a:r>
              <a:rPr lang="zh-CN" altLang="en-US" sz="3200" dirty="0">
                <a:latin typeface="Hiragino Sans GB W3" charset="-122"/>
                <a:ea typeface="Hiragino Sans GB W3" charset="-122"/>
                <a:cs typeface="Hiragino Sans GB W3" charset="-122"/>
                <a:sym typeface="DINPro-Bold"/>
              </a:rPr>
              <a:t>问卷时的优享生命周期总单量进行</a:t>
            </a:r>
            <a:r>
              <a:rPr lang="en-US" altLang="zh-CN" sz="3200" dirty="0">
                <a:latin typeface="Hiragino Sans GB W3" charset="-122"/>
                <a:ea typeface="Hiragino Sans GB W3" charset="-122"/>
                <a:cs typeface="Hiragino Sans GB W3" charset="-122"/>
                <a:sym typeface="DINPro-Bold"/>
              </a:rPr>
              <a:t>K-Means</a:t>
            </a:r>
            <a:r>
              <a:rPr lang="zh-CN" altLang="en-US" sz="3200" dirty="0">
                <a:latin typeface="Hiragino Sans GB W3" charset="-122"/>
                <a:ea typeface="Hiragino Sans GB W3" charset="-122"/>
                <a:cs typeface="Hiragino Sans GB W3" charset="-122"/>
                <a:sym typeface="DINPro-Bold"/>
              </a:rPr>
              <a:t>聚类分为</a:t>
            </a:r>
            <a:r>
              <a:rPr lang="en-US" altLang="zh-CN" sz="3200" dirty="0">
                <a:latin typeface="Hiragino Sans GB W3" charset="-122"/>
                <a:ea typeface="Hiragino Sans GB W3" charset="-122"/>
                <a:cs typeface="Hiragino Sans GB W3" charset="-122"/>
                <a:sym typeface="DINPro-Bold"/>
              </a:rPr>
              <a:t>1-4</a:t>
            </a:r>
            <a:r>
              <a:rPr lang="zh-CN" altLang="en-US" sz="3200" dirty="0">
                <a:latin typeface="Hiragino Sans GB W3" charset="-122"/>
                <a:ea typeface="Hiragino Sans GB W3" charset="-122"/>
                <a:cs typeface="Hiragino Sans GB W3" charset="-122"/>
                <a:sym typeface="DINPro-Bold"/>
              </a:rPr>
              <a:t>单（全新用户）、</a:t>
            </a:r>
            <a:r>
              <a:rPr lang="en-US" altLang="zh-CN" sz="3200" dirty="0">
                <a:latin typeface="Hiragino Sans GB W3" charset="-122"/>
                <a:ea typeface="Hiragino Sans GB W3" charset="-122"/>
                <a:cs typeface="Hiragino Sans GB W3" charset="-122"/>
                <a:sym typeface="DINPro-Bold"/>
              </a:rPr>
              <a:t>5-12</a:t>
            </a:r>
            <a:r>
              <a:rPr lang="zh-CN" altLang="en-US" sz="3200" dirty="0">
                <a:latin typeface="Hiragino Sans GB W3" charset="-122"/>
                <a:ea typeface="Hiragino Sans GB W3" charset="-122"/>
                <a:cs typeface="Hiragino Sans GB W3" charset="-122"/>
                <a:sym typeface="DINPro-Bold"/>
              </a:rPr>
              <a:t>单（新手用户）、</a:t>
            </a:r>
            <a:r>
              <a:rPr lang="en-US" altLang="zh-CN" sz="3200" dirty="0">
                <a:latin typeface="Hiragino Sans GB W3" charset="-122"/>
                <a:ea typeface="Hiragino Sans GB W3" charset="-122"/>
                <a:cs typeface="Hiragino Sans GB W3" charset="-122"/>
                <a:sym typeface="DINPro-Bold"/>
              </a:rPr>
              <a:t>13-26</a:t>
            </a:r>
            <a:r>
              <a:rPr lang="zh-CN" altLang="en-US" sz="3200" dirty="0">
                <a:latin typeface="Hiragino Sans GB W3" charset="-122"/>
                <a:ea typeface="Hiragino Sans GB W3" charset="-122"/>
                <a:cs typeface="Hiragino Sans GB W3" charset="-122"/>
                <a:sym typeface="DINPro-Bold"/>
              </a:rPr>
              <a:t>单（养成期用户）、</a:t>
            </a:r>
            <a:r>
              <a:rPr lang="en-US" altLang="zh-CN" sz="3200" dirty="0">
                <a:latin typeface="Hiragino Sans GB W3" charset="-122"/>
                <a:ea typeface="Hiragino Sans GB W3" charset="-122"/>
                <a:cs typeface="Hiragino Sans GB W3" charset="-122"/>
                <a:sym typeface="DINPro-Bold"/>
              </a:rPr>
              <a:t>26</a:t>
            </a:r>
            <a:r>
              <a:rPr lang="zh-CN" altLang="en-US" sz="3200" dirty="0">
                <a:latin typeface="Hiragino Sans GB W3" charset="-122"/>
                <a:ea typeface="Hiragino Sans GB W3" charset="-122"/>
                <a:cs typeface="Hiragino Sans GB W3" charset="-122"/>
                <a:sym typeface="DINPro-Bold"/>
              </a:rPr>
              <a:t>单及以上（成熟用户），可以</a:t>
            </a:r>
            <a:r>
              <a:rPr lang="zh-CN" altLang="en-US" sz="3200" dirty="0" smtClean="0">
                <a:latin typeface="Hiragino Sans GB W3" charset="-122"/>
                <a:ea typeface="Hiragino Sans GB W3" charset="-122"/>
                <a:cs typeface="Hiragino Sans GB W3" charset="-122"/>
                <a:sym typeface="DINPro-Bold"/>
              </a:rPr>
              <a:t>发现：随着</a:t>
            </a:r>
            <a:r>
              <a:rPr lang="zh-CN" altLang="en-US" sz="3200" dirty="0">
                <a:latin typeface="Hiragino Sans GB W3" charset="-122"/>
                <a:ea typeface="Hiragino Sans GB W3" charset="-122"/>
                <a:cs typeface="Hiragino Sans GB W3" charset="-122"/>
                <a:sym typeface="DINPro-Bold"/>
              </a:rPr>
              <a:t>用户趋于成熟，其给予低分（成为贬损者）的比例会显著降低，这一结果经过了</a:t>
            </a:r>
            <a:r>
              <a:rPr lang="en-US" altLang="zh-CN" sz="3200" dirty="0">
                <a:latin typeface="Hiragino Sans GB W3" charset="-122"/>
                <a:ea typeface="Hiragino Sans GB W3" charset="-122"/>
                <a:cs typeface="Hiragino Sans GB W3" charset="-122"/>
                <a:sym typeface="DINPro-Bold"/>
              </a:rPr>
              <a:t>Chi-Square</a:t>
            </a:r>
            <a:r>
              <a:rPr lang="zh-CN" altLang="en-US" sz="3200" dirty="0">
                <a:latin typeface="Hiragino Sans GB W3" charset="-122"/>
                <a:ea typeface="Hiragino Sans GB W3" charset="-122"/>
                <a:cs typeface="Hiragino Sans GB W3" charset="-122"/>
                <a:sym typeface="DINPro-Bold"/>
              </a:rPr>
              <a:t>检验，显著水平为</a:t>
            </a:r>
            <a:r>
              <a:rPr lang="is-IS" altLang="zh-CN" sz="3200" dirty="0" smtClean="0">
                <a:latin typeface="Hiragino Sans GB W3" charset="-122"/>
                <a:ea typeface="Hiragino Sans GB W3" charset="-122"/>
                <a:cs typeface="Hiragino Sans GB W3" charset="-122"/>
                <a:sym typeface="DINPro-Bold"/>
              </a:rPr>
              <a:t>0.00591</a:t>
            </a:r>
            <a:r>
              <a:rPr lang="zh-CN" altLang="en-US" sz="3200" dirty="0" smtClean="0">
                <a:latin typeface="Hiragino Sans GB W3" charset="-122"/>
                <a:ea typeface="Hiragino Sans GB W3" charset="-122"/>
                <a:cs typeface="Hiragino Sans GB W3" charset="-122"/>
                <a:sym typeface="DINPro-Bold"/>
              </a:rPr>
              <a:t> </a:t>
            </a:r>
            <a:r>
              <a:rPr lang="en-US" altLang="zh-CN" sz="3200" dirty="0" smtClean="0">
                <a:latin typeface="Hiragino Sans GB W3" charset="-122"/>
                <a:ea typeface="Hiragino Sans GB W3" charset="-122"/>
                <a:cs typeface="Hiragino Sans GB W3" charset="-122"/>
                <a:sym typeface="DINPro-Bold"/>
              </a:rPr>
              <a:t>&lt;</a:t>
            </a:r>
            <a:r>
              <a:rPr lang="zh-CN" altLang="en-US" sz="3200" dirty="0" smtClean="0">
                <a:latin typeface="Hiragino Sans GB W3" charset="-122"/>
                <a:ea typeface="Hiragino Sans GB W3" charset="-122"/>
                <a:cs typeface="Hiragino Sans GB W3" charset="-122"/>
                <a:sym typeface="DINPro-Bold"/>
              </a:rPr>
              <a:t> </a:t>
            </a:r>
            <a:r>
              <a:rPr lang="en-US" altLang="zh-CN" sz="3200" dirty="0" smtClean="0">
                <a:latin typeface="Hiragino Sans GB W3" charset="-122"/>
                <a:ea typeface="Hiragino Sans GB W3" charset="-122"/>
                <a:cs typeface="Hiragino Sans GB W3" charset="-122"/>
                <a:sym typeface="DINPro-Bold"/>
              </a:rPr>
              <a:t>0.05</a:t>
            </a:r>
            <a:r>
              <a:rPr lang="zh-CN" altLang="en-US" sz="3200" dirty="0" smtClean="0">
                <a:latin typeface="Hiragino Sans GB W3" charset="-122"/>
                <a:ea typeface="Hiragino Sans GB W3" charset="-122"/>
                <a:cs typeface="Hiragino Sans GB W3" charset="-122"/>
                <a:sym typeface="DINPro-Bold"/>
              </a:rPr>
              <a:t>。</a:t>
            </a:r>
            <a:endParaRPr lang="en-US" altLang="zh-CN" sz="3200" dirty="0" smtClean="0">
              <a:latin typeface="Hiragino Sans GB W3" charset="-122"/>
              <a:ea typeface="Hiragino Sans GB W3" charset="-122"/>
              <a:cs typeface="Hiragino Sans GB W3" charset="-122"/>
              <a:sym typeface="DINPro-Bold"/>
            </a:endParaRPr>
          </a:p>
          <a:p>
            <a:pPr algn="just">
              <a:defRPr sz="5000">
                <a:solidFill>
                  <a:srgbClr val="000000"/>
                </a:solidFill>
                <a:latin typeface="DINPro-Bold"/>
                <a:ea typeface="DINPro-Bold"/>
                <a:cs typeface="DINPro-Bold"/>
                <a:sym typeface="DINPro-Bold"/>
              </a:defRPr>
            </a:pPr>
            <a:endParaRPr lang="en-US" altLang="zh-CN" sz="3200" dirty="0">
              <a:latin typeface="Hiragino Sans GB W3" charset="-122"/>
              <a:ea typeface="Hiragino Sans GB W3" charset="-122"/>
              <a:cs typeface="Hiragino Sans GB W3" charset="-122"/>
              <a:sym typeface="DINPro-Bold"/>
            </a:endParaRPr>
          </a:p>
          <a:p>
            <a:pPr algn="just">
              <a:defRPr sz="5000">
                <a:solidFill>
                  <a:srgbClr val="000000"/>
                </a:solidFill>
                <a:latin typeface="DINPro-Bold"/>
                <a:ea typeface="DINPro-Bold"/>
                <a:cs typeface="DINPro-Bold"/>
                <a:sym typeface="DINPro-Bold"/>
              </a:defRPr>
            </a:pPr>
            <a:r>
              <a:rPr lang="zh-CN" altLang="en-US" sz="3200" dirty="0">
                <a:latin typeface="Hiragino Sans GB W3" charset="-122"/>
                <a:ea typeface="Hiragino Sans GB W3" charset="-122"/>
                <a:cs typeface="Hiragino Sans GB W3" charset="-122"/>
                <a:sym typeface="DINPro-Bold"/>
              </a:rPr>
              <a:t>由于贬损者比例随</a:t>
            </a:r>
            <a:r>
              <a:rPr lang="zh-CN" altLang="en-US" sz="3200" dirty="0" smtClean="0">
                <a:latin typeface="Hiragino Sans GB W3" charset="-122"/>
                <a:ea typeface="Hiragino Sans GB W3" charset="-122"/>
                <a:cs typeface="Hiragino Sans GB W3" charset="-122"/>
                <a:sym typeface="DINPro-Bold"/>
              </a:rPr>
              <a:t>用户的产品成</a:t>
            </a:r>
            <a:r>
              <a:rPr lang="zh-CN" altLang="en-US" sz="3200" dirty="0" smtClean="0">
                <a:latin typeface="Hiragino Sans GB W3" charset="-122"/>
                <a:ea typeface="Hiragino Sans GB W3" charset="-122"/>
                <a:cs typeface="Hiragino Sans GB W3" charset="-122"/>
                <a:sym typeface="DINPro-Bold"/>
              </a:rPr>
              <a:t>熟度水平</a:t>
            </a:r>
            <a:r>
              <a:rPr lang="zh-CN" altLang="en-US" sz="3200" dirty="0" smtClean="0">
                <a:latin typeface="Hiragino Sans GB W3" charset="-122"/>
                <a:ea typeface="Hiragino Sans GB W3" charset="-122"/>
                <a:cs typeface="Hiragino Sans GB W3" charset="-122"/>
                <a:sym typeface="DINPro-Bold"/>
              </a:rPr>
              <a:t>提升</a:t>
            </a:r>
            <a:r>
              <a:rPr lang="zh-CN" altLang="en-US" sz="3200" dirty="0">
                <a:latin typeface="Hiragino Sans GB W3" charset="-122"/>
                <a:ea typeface="Hiragino Sans GB W3" charset="-122"/>
                <a:cs typeface="Hiragino Sans GB W3" charset="-122"/>
                <a:sym typeface="DINPro-Bold"/>
              </a:rPr>
              <a:t>而下降，导致用户</a:t>
            </a:r>
            <a:r>
              <a:rPr lang="zh-CN" altLang="en-US" sz="3200" dirty="0" smtClean="0">
                <a:latin typeface="Hiragino Sans GB W3" charset="-122"/>
                <a:ea typeface="Hiragino Sans GB W3" charset="-122"/>
                <a:cs typeface="Hiragino Sans GB W3" charset="-122"/>
                <a:sym typeface="DINPro-Bold"/>
              </a:rPr>
              <a:t>的推荐值水平</a:t>
            </a:r>
            <a:r>
              <a:rPr lang="zh-CN" altLang="en-US" sz="3200" dirty="0">
                <a:latin typeface="Hiragino Sans GB W3" charset="-122"/>
                <a:ea typeface="Hiragino Sans GB W3" charset="-122"/>
                <a:cs typeface="Hiragino Sans GB W3" charset="-122"/>
                <a:sym typeface="DINPro-Bold"/>
              </a:rPr>
              <a:t>与用户的产品成熟度存在弱正向相关性，这一正向相关结果经过</a:t>
            </a:r>
            <a:r>
              <a:rPr lang="en-US" altLang="zh-CN" sz="3200" dirty="0">
                <a:latin typeface="Hiragino Sans GB W3" charset="-122"/>
                <a:ea typeface="Hiragino Sans GB W3" charset="-122"/>
                <a:cs typeface="Hiragino Sans GB W3" charset="-122"/>
                <a:sym typeface="DINPro-Bold"/>
              </a:rPr>
              <a:t>Kendall</a:t>
            </a:r>
            <a:r>
              <a:rPr lang="zh-CN" altLang="en-US" sz="3200" dirty="0">
                <a:latin typeface="Hiragino Sans GB W3" charset="-122"/>
                <a:ea typeface="Hiragino Sans GB W3" charset="-122"/>
                <a:cs typeface="Hiragino Sans GB W3" charset="-122"/>
                <a:sym typeface="DINPro-Bold"/>
              </a:rPr>
              <a:t>相关性检验，</a:t>
            </a:r>
            <a:r>
              <a:rPr lang="en-US" altLang="zh-CN" sz="3200" dirty="0">
                <a:solidFill>
                  <a:srgbClr val="000000"/>
                </a:solidFill>
                <a:ea typeface="Hiragino Sans GB W3" charset="-122"/>
                <a:cs typeface="Hiragino Sans GB W3" charset="-122"/>
                <a:sym typeface="DINPro-Bold"/>
              </a:rPr>
              <a:t>Kendall’s</a:t>
            </a:r>
            <a:r>
              <a:rPr lang="zh-CN" altLang="en-US" sz="3200" dirty="0">
                <a:solidFill>
                  <a:srgbClr val="000000"/>
                </a:solidFill>
                <a:ea typeface="Hiragino Sans GB W3" charset="-122"/>
                <a:cs typeface="Hiragino Sans GB W3" charset="-122"/>
                <a:sym typeface="DINPro-Bold"/>
              </a:rPr>
              <a:t> </a:t>
            </a:r>
            <a:r>
              <a:rPr lang="en-US" altLang="zh-CN" sz="3200" dirty="0">
                <a:solidFill>
                  <a:srgbClr val="000000"/>
                </a:solidFill>
                <a:ea typeface="Hiragino Sans GB W3" charset="-122"/>
                <a:cs typeface="Hiragino Sans GB W3" charset="-122"/>
                <a:sym typeface="DINPro-Bold"/>
              </a:rPr>
              <a:t>Tau</a:t>
            </a:r>
            <a:r>
              <a:rPr lang="zh-CN" altLang="en-US" sz="3200" dirty="0">
                <a:solidFill>
                  <a:srgbClr val="000000"/>
                </a:solidFill>
                <a:ea typeface="Hiragino Sans GB W3" charset="-122"/>
                <a:cs typeface="Hiragino Sans GB W3" charset="-122"/>
                <a:sym typeface="DINPro-Bold"/>
              </a:rPr>
              <a:t> </a:t>
            </a:r>
            <a:r>
              <a:rPr lang="en-US" altLang="zh-CN" sz="3200" dirty="0">
                <a:solidFill>
                  <a:srgbClr val="000000"/>
                </a:solidFill>
                <a:ea typeface="Hiragino Sans GB W3" charset="-122"/>
                <a:cs typeface="Hiragino Sans GB W3" charset="-122"/>
                <a:sym typeface="DINPro-Bold"/>
              </a:rPr>
              <a:t>=</a:t>
            </a:r>
            <a:r>
              <a:rPr lang="zh-CN" altLang="en-US" sz="3200" dirty="0">
                <a:solidFill>
                  <a:srgbClr val="000000"/>
                </a:solidFill>
                <a:ea typeface="Hiragino Sans GB W3" charset="-122"/>
                <a:cs typeface="Hiragino Sans GB W3" charset="-122"/>
                <a:sym typeface="DINPro-Bold"/>
              </a:rPr>
              <a:t> </a:t>
            </a:r>
            <a:r>
              <a:rPr lang="en-US" altLang="zh-CN" sz="3200" dirty="0">
                <a:solidFill>
                  <a:srgbClr val="000000"/>
                </a:solidFill>
                <a:ea typeface="Hiragino Sans GB W3" charset="-122"/>
                <a:cs typeface="Hiragino Sans GB W3" charset="-122"/>
                <a:sym typeface="DINPro-Bold"/>
              </a:rPr>
              <a:t>0.05</a:t>
            </a:r>
            <a:r>
              <a:rPr lang="zh-CN" altLang="en-US" sz="3200" dirty="0">
                <a:solidFill>
                  <a:srgbClr val="000000"/>
                </a:solidFill>
                <a:ea typeface="Hiragino Sans GB W3" charset="-122"/>
                <a:cs typeface="Hiragino Sans GB W3" charset="-122"/>
                <a:sym typeface="DINPro-Bold"/>
              </a:rPr>
              <a:t>（</a:t>
            </a:r>
            <a:r>
              <a:rPr lang="en-US" altLang="zh-CN" sz="3200" dirty="0">
                <a:solidFill>
                  <a:srgbClr val="000000"/>
                </a:solidFill>
                <a:latin typeface="Hiragino Sans GB W3" charset="-122"/>
                <a:ea typeface="Hiragino Sans GB W3" charset="-122"/>
                <a:cs typeface="Hiragino Sans GB W3" charset="-122"/>
                <a:sym typeface="DINPro-Bold"/>
              </a:rPr>
              <a:t>P=</a:t>
            </a:r>
            <a:r>
              <a:rPr lang="is-IS" altLang="zh-CN" sz="3200" dirty="0">
                <a:solidFill>
                  <a:srgbClr val="000000"/>
                </a:solidFill>
                <a:latin typeface="Hiragino Sans GB W3" charset="-122"/>
                <a:ea typeface="Hiragino Sans GB W3" charset="-122"/>
                <a:cs typeface="Hiragino Sans GB W3" charset="-122"/>
                <a:sym typeface="DINPro-Bold"/>
              </a:rPr>
              <a:t>0.006136</a:t>
            </a:r>
            <a:r>
              <a:rPr lang="en-US" altLang="zh-CN" sz="3200" dirty="0">
                <a:solidFill>
                  <a:srgbClr val="000000"/>
                </a:solidFill>
                <a:latin typeface="Hiragino Sans GB W3" charset="-122"/>
                <a:ea typeface="Hiragino Sans GB W3" charset="-122"/>
                <a:cs typeface="Hiragino Sans GB W3" charset="-122"/>
                <a:sym typeface="DINPro-Bold"/>
              </a:rPr>
              <a:t>&lt;0.05</a:t>
            </a:r>
            <a:r>
              <a:rPr lang="zh-CN" altLang="en-US" sz="3200" dirty="0" smtClean="0">
                <a:solidFill>
                  <a:srgbClr val="000000"/>
                </a:solidFill>
                <a:ea typeface="Hiragino Sans GB W3" charset="-122"/>
                <a:cs typeface="Hiragino Sans GB W3" charset="-122"/>
                <a:sym typeface="DINPro-Bold"/>
              </a:rPr>
              <a:t>）</a:t>
            </a:r>
            <a:endParaRPr lang="en-US" altLang="zh-CN" sz="3200" dirty="0" smtClean="0">
              <a:solidFill>
                <a:srgbClr val="000000"/>
              </a:solidFill>
              <a:ea typeface="Hiragino Sans GB W3" charset="-122"/>
              <a:cs typeface="Hiragino Sans GB W3" charset="-122"/>
              <a:sym typeface="DINPro-Bold"/>
            </a:endParaRPr>
          </a:p>
          <a:p>
            <a:pPr algn="just">
              <a:defRPr sz="5000">
                <a:solidFill>
                  <a:srgbClr val="000000"/>
                </a:solidFill>
                <a:latin typeface="DINPro-Bold"/>
                <a:ea typeface="DINPro-Bold"/>
                <a:cs typeface="DINPro-Bold"/>
                <a:sym typeface="DINPro-Bold"/>
              </a:defRPr>
            </a:pPr>
            <a:endParaRPr lang="en-US" altLang="zh-CN" sz="3200" dirty="0">
              <a:solidFill>
                <a:srgbClr val="000000"/>
              </a:solidFill>
              <a:ea typeface="Hiragino Sans GB W3" charset="-122"/>
              <a:cs typeface="Hiragino Sans GB W3" charset="-122"/>
              <a:sym typeface="DINPro-Bold"/>
            </a:endParaRPr>
          </a:p>
          <a:p>
            <a:pPr algn="just">
              <a:defRPr sz="5000">
                <a:solidFill>
                  <a:srgbClr val="000000"/>
                </a:solidFill>
                <a:latin typeface="DINPro-Bold"/>
                <a:ea typeface="DINPro-Bold"/>
                <a:cs typeface="DINPro-Bold"/>
                <a:sym typeface="DINPro-Bold"/>
              </a:defRPr>
            </a:pPr>
            <a:endParaRPr lang="en-US" altLang="zh-CN" sz="2800" b="1" i="1" dirty="0" smtClean="0">
              <a:solidFill>
                <a:srgbClr val="000000"/>
              </a:solidFill>
              <a:ea typeface="Hiragino Sans GB W3" charset="-122"/>
              <a:cs typeface="Hiragino Sans GB W3" charset="-122"/>
              <a:sym typeface="DINPro-Bold"/>
            </a:endParaRPr>
          </a:p>
          <a:p>
            <a:pPr algn="just">
              <a:defRPr sz="5000">
                <a:solidFill>
                  <a:srgbClr val="000000"/>
                </a:solidFill>
                <a:latin typeface="DINPro-Bold"/>
                <a:ea typeface="DINPro-Bold"/>
                <a:cs typeface="DINPro-Bold"/>
                <a:sym typeface="DINPro-Bold"/>
              </a:defRPr>
            </a:pPr>
            <a:r>
              <a:rPr lang="zh-CN" altLang="en-US" sz="2800" b="1" i="1" dirty="0" smtClean="0">
                <a:solidFill>
                  <a:srgbClr val="000000"/>
                </a:solidFill>
                <a:ea typeface="Hiragino Sans GB W3" charset="-122"/>
                <a:cs typeface="Hiragino Sans GB W3" charset="-122"/>
                <a:sym typeface="DINPro-Bold"/>
              </a:rPr>
              <a:t>左图为北京优享</a:t>
            </a:r>
            <a:r>
              <a:rPr lang="en-US" altLang="zh-CN" sz="2800" b="1" i="1" dirty="0" smtClean="0">
                <a:solidFill>
                  <a:srgbClr val="000000"/>
                </a:solidFill>
                <a:ea typeface="Hiragino Sans GB W3" charset="-122"/>
                <a:cs typeface="Hiragino Sans GB W3" charset="-122"/>
                <a:sym typeface="DINPro-Bold"/>
              </a:rPr>
              <a:t>NPS</a:t>
            </a:r>
            <a:r>
              <a:rPr lang="zh-CN" altLang="en-US" sz="2800" b="1" i="1" dirty="0" smtClean="0">
                <a:solidFill>
                  <a:srgbClr val="000000"/>
                </a:solidFill>
                <a:ea typeface="Hiragino Sans GB W3" charset="-122"/>
                <a:cs typeface="Hiragino Sans GB W3" charset="-122"/>
                <a:sym typeface="DINPro-Bold"/>
              </a:rPr>
              <a:t>调研用户的优享历史单量聚类分组处理后与用户优享推荐值评分的交叉分布情况</a:t>
            </a:r>
            <a:endParaRPr lang="en-US" altLang="zh-CN" sz="2800" b="1" i="1" dirty="0">
              <a:solidFill>
                <a:srgbClr val="000000"/>
              </a:solidFill>
              <a:ea typeface="Hiragino Sans GB W3" charset="-122"/>
              <a:cs typeface="Hiragino Sans GB W3" charset="-122"/>
              <a:sym typeface="DINPro-Bold"/>
            </a:endParaRPr>
          </a:p>
          <a:p>
            <a:pPr algn="just">
              <a:defRPr sz="5000">
                <a:solidFill>
                  <a:srgbClr val="000000"/>
                </a:solidFill>
                <a:latin typeface="DINPro-Bold"/>
                <a:ea typeface="DINPro-Bold"/>
                <a:cs typeface="DINPro-Bold"/>
                <a:sym typeface="DINPro-Bold"/>
              </a:defRPr>
            </a:pPr>
            <a:endParaRPr lang="en-US" altLang="zh-CN" sz="2400" b="1" i="1" dirty="0" smtClean="0">
              <a:latin typeface="Hiragino Sans GB W3" charset="-122"/>
              <a:ea typeface="Hiragino Sans GB W3" charset="-122"/>
              <a:cs typeface="Hiragino Sans GB W3" charset="-122"/>
              <a:sym typeface="DINPro-Bold"/>
            </a:endParaRPr>
          </a:p>
        </p:txBody>
      </p:sp>
      <p:sp>
        <p:nvSpPr>
          <p:cNvPr id="7" name="Shape 89"/>
          <p:cNvSpPr/>
          <p:nvPr/>
        </p:nvSpPr>
        <p:spPr>
          <a:xfrm>
            <a:off x="623960" y="1842131"/>
            <a:ext cx="23469601" cy="1070378"/>
          </a:xfrm>
          <a:prstGeom prst="rect">
            <a:avLst/>
          </a:prstGeom>
          <a:ln w="3175">
            <a:miter lim="400000"/>
          </a:ln>
          <a:extLst>
            <a:ext uri="{C572A759-6A51-4108-AA02-DFA0A04FC94B}">
              <ma14:wrappingTextBoxFlag xmlns:ma14="http://schemas.microsoft.com/office/mac/drawingml/2011/main" val="1"/>
            </a:ext>
          </a:extLst>
        </p:spPr>
        <p:txBody>
          <a:bodyPr wrap="square" lIns="42333" tIns="42333" rIns="42333" bIns="42333">
            <a:spAutoFit/>
          </a:bodyPr>
          <a:lstStyle/>
          <a:p>
            <a:pPr algn="l">
              <a:defRPr sz="5000">
                <a:solidFill>
                  <a:srgbClr val="000000"/>
                </a:solidFill>
                <a:latin typeface="DINPro-Bold"/>
                <a:ea typeface="DINPro-Bold"/>
                <a:cs typeface="DINPro-Bold"/>
                <a:sym typeface="DINPro-Bold"/>
              </a:defRPr>
            </a:pPr>
            <a:r>
              <a:rPr lang="zh-CN" altLang="en-US" sz="3200" dirty="0" smtClean="0">
                <a:solidFill>
                  <a:srgbClr val="000000"/>
                </a:solidFill>
                <a:latin typeface="Hiragino Sans GB W3" charset="-122"/>
                <a:ea typeface="Hiragino Sans GB W3" charset="-122"/>
                <a:cs typeface="Hiragino Sans GB W3" charset="-122"/>
                <a:sym typeface="DINPro-Bold"/>
              </a:rPr>
              <a:t>研究发现，</a:t>
            </a:r>
            <a:r>
              <a:rPr lang="zh-CN" altLang="en-US" sz="3200" dirty="0">
                <a:latin typeface="Hiragino Sans GB W3" charset="-122"/>
                <a:ea typeface="Hiragino Sans GB W3" charset="-122"/>
                <a:cs typeface="Hiragino Sans GB W3" charset="-122"/>
                <a:sym typeface="DINPro-Bold"/>
              </a:rPr>
              <a:t>用户的</a:t>
            </a:r>
            <a:r>
              <a:rPr lang="zh-CN" altLang="en-US" sz="3200" b="1" dirty="0">
                <a:latin typeface="Hiragino Sans GB W3" charset="-122"/>
                <a:ea typeface="Hiragino Sans GB W3" charset="-122"/>
                <a:cs typeface="Hiragino Sans GB W3" charset="-122"/>
                <a:sym typeface="DINPro-Bold"/>
              </a:rPr>
              <a:t>优享生命周期总完单量</a:t>
            </a:r>
            <a:r>
              <a:rPr lang="zh-CN" altLang="en-US" sz="3200" dirty="0" smtClean="0">
                <a:latin typeface="Hiragino Sans GB W3" charset="-122"/>
                <a:ea typeface="Hiragino Sans GB W3" charset="-122"/>
                <a:cs typeface="Hiragino Sans GB W3" charset="-122"/>
                <a:sym typeface="DINPro-Bold"/>
              </a:rPr>
              <a:t>与在优享</a:t>
            </a:r>
            <a:r>
              <a:rPr lang="en-US" altLang="zh-CN" sz="3200" dirty="0" smtClean="0">
                <a:latin typeface="Hiragino Sans GB W3" charset="-122"/>
                <a:ea typeface="Hiragino Sans GB W3" charset="-122"/>
                <a:cs typeface="Hiragino Sans GB W3" charset="-122"/>
                <a:sym typeface="DINPro-Bold"/>
              </a:rPr>
              <a:t>NPS</a:t>
            </a:r>
            <a:r>
              <a:rPr lang="zh-CN" altLang="en-US" sz="3200" dirty="0" smtClean="0">
                <a:latin typeface="Hiragino Sans GB W3" charset="-122"/>
                <a:ea typeface="Hiragino Sans GB W3" charset="-122"/>
                <a:cs typeface="Hiragino Sans GB W3" charset="-122"/>
                <a:sym typeface="DINPro-Bold"/>
              </a:rPr>
              <a:t>调研中“</a:t>
            </a:r>
            <a:r>
              <a:rPr lang="zh-CN" altLang="en-US" sz="3200" b="1" dirty="0">
                <a:solidFill>
                  <a:srgbClr val="000000"/>
                </a:solidFill>
                <a:latin typeface="Hiragino Sans GB W3" charset="-122"/>
                <a:ea typeface="Hiragino Sans GB W3" charset="-122"/>
                <a:cs typeface="Hiragino Sans GB W3" charset="-122"/>
                <a:sym typeface="DINPro-Bold"/>
              </a:rPr>
              <a:t>用户是否是贬损者</a:t>
            </a:r>
            <a:r>
              <a:rPr lang="zh-CN" altLang="en-US" sz="3200" dirty="0">
                <a:latin typeface="Hiragino Sans GB W3" charset="-122"/>
                <a:ea typeface="Hiragino Sans GB W3" charset="-122"/>
                <a:cs typeface="Hiragino Sans GB W3" charset="-122"/>
                <a:sym typeface="DINPro-Bold"/>
              </a:rPr>
              <a:t>”呈现</a:t>
            </a:r>
            <a:r>
              <a:rPr lang="zh-CN" altLang="en-US" sz="3200" b="1" dirty="0">
                <a:solidFill>
                  <a:srgbClr val="FF0000"/>
                </a:solidFill>
                <a:latin typeface="Hiragino Sans GB W3" charset="-122"/>
                <a:ea typeface="Hiragino Sans GB W3" charset="-122"/>
                <a:cs typeface="Hiragino Sans GB W3" charset="-122"/>
                <a:sym typeface="DINPro-Bold"/>
              </a:rPr>
              <a:t>负向相关性</a:t>
            </a:r>
            <a:r>
              <a:rPr lang="zh-CN" altLang="en-US" sz="3200" dirty="0">
                <a:latin typeface="Hiragino Sans GB W3" charset="-122"/>
                <a:ea typeface="Hiragino Sans GB W3" charset="-122"/>
                <a:cs typeface="Hiragino Sans GB W3" charset="-122"/>
                <a:sym typeface="DINPro-Bold"/>
              </a:rPr>
              <a:t>，进而导致</a:t>
            </a:r>
            <a:r>
              <a:rPr lang="zh-CN" altLang="en-US" sz="3200" b="1" dirty="0">
                <a:latin typeface="Hiragino Sans GB W3" charset="-122"/>
                <a:ea typeface="Hiragino Sans GB W3" charset="-122"/>
                <a:cs typeface="Hiragino Sans GB W3" charset="-122"/>
                <a:sym typeface="DINPro-Bold"/>
              </a:rPr>
              <a:t>乘客推荐值与用户的优享生命周期总完单量呈现</a:t>
            </a:r>
            <a:r>
              <a:rPr lang="zh-CN" altLang="en-US" sz="3200" b="1" dirty="0">
                <a:solidFill>
                  <a:srgbClr val="FF0000"/>
                </a:solidFill>
                <a:latin typeface="Hiragino Sans GB W3" charset="-122"/>
                <a:ea typeface="Hiragino Sans GB W3" charset="-122"/>
                <a:cs typeface="Hiragino Sans GB W3" charset="-122"/>
                <a:sym typeface="DINPro-Bold"/>
              </a:rPr>
              <a:t>强度较弱的正相</a:t>
            </a:r>
            <a:r>
              <a:rPr lang="zh-CN" altLang="en-US" sz="3200" b="1" dirty="0" smtClean="0">
                <a:solidFill>
                  <a:srgbClr val="FF0000"/>
                </a:solidFill>
                <a:latin typeface="Hiragino Sans GB W3" charset="-122"/>
                <a:ea typeface="Hiragino Sans GB W3" charset="-122"/>
                <a:cs typeface="Hiragino Sans GB W3" charset="-122"/>
                <a:sym typeface="DINPro-Bold"/>
              </a:rPr>
              <a:t>关性</a:t>
            </a:r>
            <a:r>
              <a:rPr lang="zh-CN" altLang="en-US" sz="3200" dirty="0">
                <a:solidFill>
                  <a:srgbClr val="000000"/>
                </a:solidFill>
                <a:latin typeface="Hiragino Sans GB W3" charset="-122"/>
                <a:ea typeface="Hiragino Sans GB W3" charset="-122"/>
                <a:cs typeface="Hiragino Sans GB W3" charset="-122"/>
                <a:sym typeface="DINPro-Bold"/>
              </a:rPr>
              <a:t>。</a:t>
            </a:r>
            <a:endParaRPr lang="en-US" altLang="zh-CN" sz="3200" dirty="0" smtClean="0">
              <a:latin typeface="Hiragino Sans GB W3" charset="-122"/>
              <a:ea typeface="Hiragino Sans GB W3" charset="-122"/>
              <a:cs typeface="Hiragino Sans GB W3" charset="-122"/>
              <a:sym typeface="DINPro-Bold"/>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535" y="3054349"/>
            <a:ext cx="12238568" cy="9645651"/>
          </a:xfrm>
          <a:prstGeom prst="rect">
            <a:avLst/>
          </a:prstGeom>
        </p:spPr>
      </p:pic>
    </p:spTree>
    <p:extLst>
      <p:ext uri="{BB962C8B-B14F-4D97-AF65-F5344CB8AC3E}">
        <p14:creationId xmlns:p14="http://schemas.microsoft.com/office/powerpoint/2010/main" val="163642336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hape 89"/>
          <p:cNvSpPr/>
          <p:nvPr/>
        </p:nvSpPr>
        <p:spPr>
          <a:xfrm>
            <a:off x="14214764" y="1781230"/>
            <a:ext cx="10855036" cy="5994803"/>
          </a:xfrm>
          <a:prstGeom prst="rect">
            <a:avLst/>
          </a:prstGeom>
          <a:ln w="3175">
            <a:miter lim="400000"/>
          </a:ln>
          <a:extLst>
            <a:ext uri="{C572A759-6A51-4108-AA02-DFA0A04FC94B}">
              <ma14:wrappingTextBoxFlag xmlns:ma14="http://schemas.microsoft.com/office/mac/drawingml/2011/main" val="1"/>
            </a:ext>
          </a:extLst>
        </p:spPr>
        <p:txBody>
          <a:bodyPr wrap="square" lIns="42333" tIns="42333" rIns="42333" bIns="42333">
            <a:spAutoFit/>
          </a:bodyPr>
          <a:lstStyle/>
          <a:p>
            <a:pPr algn="l">
              <a:defRPr sz="5000">
                <a:solidFill>
                  <a:srgbClr val="000000"/>
                </a:solidFill>
                <a:latin typeface="DINPro-Bold"/>
                <a:ea typeface="DINPro-Bold"/>
                <a:cs typeface="DINPro-Bold"/>
                <a:sym typeface="DINPro-Bold"/>
              </a:defRPr>
            </a:pPr>
            <a:r>
              <a:rPr lang="zh-CN" altLang="en-US" sz="3200" dirty="0" smtClean="0">
                <a:solidFill>
                  <a:srgbClr val="000000"/>
                </a:solidFill>
                <a:latin typeface="Hiragino Sans GB W3" charset="-122"/>
                <a:ea typeface="Hiragino Sans GB W3" charset="-122"/>
                <a:cs typeface="Hiragino Sans GB W3" charset="-122"/>
                <a:sym typeface="DINPro-Bold"/>
              </a:rPr>
              <a:t>总体</a:t>
            </a:r>
            <a:r>
              <a:rPr lang="en-US" altLang="zh-CN" sz="3200" dirty="0" smtClean="0">
                <a:solidFill>
                  <a:srgbClr val="000000"/>
                </a:solidFill>
                <a:latin typeface="Hiragino Sans GB W3" charset="-122"/>
                <a:ea typeface="Hiragino Sans GB W3" charset="-122"/>
                <a:cs typeface="Hiragino Sans GB W3" charset="-122"/>
                <a:sym typeface="DINPro-Bold"/>
              </a:rPr>
              <a:t>NPS</a:t>
            </a:r>
            <a:r>
              <a:rPr lang="zh-CN" altLang="en-US" sz="3200" dirty="0" smtClean="0">
                <a:solidFill>
                  <a:srgbClr val="000000"/>
                </a:solidFill>
                <a:latin typeface="Hiragino Sans GB W3" charset="-122"/>
                <a:ea typeface="Hiragino Sans GB W3" charset="-122"/>
                <a:cs typeface="Hiragino Sans GB W3" charset="-122"/>
                <a:sym typeface="DINPro-Bold"/>
              </a:rPr>
              <a:t>与新老乘客</a:t>
            </a:r>
            <a:r>
              <a:rPr lang="en-US" altLang="zh-CN" sz="3200" dirty="0" smtClean="0">
                <a:solidFill>
                  <a:srgbClr val="000000"/>
                </a:solidFill>
                <a:latin typeface="Hiragino Sans GB W3" charset="-122"/>
                <a:ea typeface="Hiragino Sans GB W3" charset="-122"/>
                <a:cs typeface="Hiragino Sans GB W3" charset="-122"/>
                <a:sym typeface="DINPro-Bold"/>
              </a:rPr>
              <a:t>NPS</a:t>
            </a:r>
            <a:r>
              <a:rPr lang="zh-CN" altLang="en-US" sz="3200" dirty="0" smtClean="0">
                <a:solidFill>
                  <a:srgbClr val="000000"/>
                </a:solidFill>
                <a:latin typeface="Hiragino Sans GB W3" charset="-122"/>
                <a:ea typeface="Hiragino Sans GB W3" charset="-122"/>
                <a:cs typeface="Hiragino Sans GB W3" charset="-122"/>
                <a:sym typeface="DINPro-Bold"/>
              </a:rPr>
              <a:t>的数学关系：</a:t>
            </a:r>
            <a:endParaRPr lang="en-US" altLang="zh-CN" sz="3200" dirty="0" smtClean="0">
              <a:solidFill>
                <a:srgbClr val="000000"/>
              </a:solidFill>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r>
              <a:rPr lang="zh-CN" altLang="en-US" sz="3200" dirty="0" smtClean="0">
                <a:solidFill>
                  <a:srgbClr val="000000"/>
                </a:solidFill>
                <a:latin typeface="Hiragino Sans GB W3" charset="-122"/>
                <a:ea typeface="Hiragino Sans GB W3" charset="-122"/>
                <a:cs typeface="Hiragino Sans GB W3" charset="-122"/>
                <a:sym typeface="DINPro-Bold"/>
              </a:rPr>
              <a:t>长期来看，北京每日</a:t>
            </a:r>
            <a:r>
              <a:rPr lang="en-US" altLang="zh-CN" sz="3200" dirty="0" smtClean="0">
                <a:solidFill>
                  <a:srgbClr val="000000"/>
                </a:solidFill>
                <a:latin typeface="Hiragino Sans GB W3" charset="-122"/>
                <a:ea typeface="Hiragino Sans GB W3" charset="-122"/>
                <a:cs typeface="Hiragino Sans GB W3" charset="-122"/>
                <a:sym typeface="DINPro-Bold"/>
              </a:rPr>
              <a:t>NPS</a:t>
            </a:r>
            <a:r>
              <a:rPr lang="zh-CN" altLang="en-US" sz="3200" dirty="0" smtClean="0">
                <a:solidFill>
                  <a:srgbClr val="000000"/>
                </a:solidFill>
                <a:latin typeface="Hiragino Sans GB W3" charset="-122"/>
                <a:ea typeface="Hiragino Sans GB W3" charset="-122"/>
                <a:cs typeface="Hiragino Sans GB W3" charset="-122"/>
                <a:sym typeface="DINPro-Bold"/>
              </a:rPr>
              <a:t>与当日的新客</a:t>
            </a:r>
            <a:r>
              <a:rPr lang="en-US" altLang="zh-CN" sz="3200" dirty="0" smtClean="0">
                <a:solidFill>
                  <a:srgbClr val="000000"/>
                </a:solidFill>
                <a:latin typeface="Hiragino Sans GB W3" charset="-122"/>
                <a:ea typeface="Hiragino Sans GB W3" charset="-122"/>
                <a:cs typeface="Hiragino Sans GB W3" charset="-122"/>
                <a:sym typeface="DINPro-Bold"/>
              </a:rPr>
              <a:t>NPS</a:t>
            </a:r>
            <a:r>
              <a:rPr lang="zh-CN" altLang="en-US" sz="3200" dirty="0" smtClean="0">
                <a:solidFill>
                  <a:srgbClr val="000000"/>
                </a:solidFill>
                <a:latin typeface="Hiragino Sans GB W3" charset="-122"/>
                <a:ea typeface="Hiragino Sans GB W3" charset="-122"/>
                <a:cs typeface="Hiragino Sans GB W3" charset="-122"/>
                <a:sym typeface="DINPro-Bold"/>
              </a:rPr>
              <a:t>、老客</a:t>
            </a:r>
            <a:r>
              <a:rPr lang="en-US" altLang="zh-CN" sz="3200" dirty="0" smtClean="0">
                <a:solidFill>
                  <a:srgbClr val="000000"/>
                </a:solidFill>
                <a:latin typeface="Hiragino Sans GB W3" charset="-122"/>
                <a:ea typeface="Hiragino Sans GB W3" charset="-122"/>
                <a:cs typeface="Hiragino Sans GB W3" charset="-122"/>
                <a:sym typeface="DINPro-Bold"/>
              </a:rPr>
              <a:t>NPS</a:t>
            </a:r>
            <a:r>
              <a:rPr lang="zh-CN" altLang="en-US" sz="3200" dirty="0" smtClean="0">
                <a:solidFill>
                  <a:srgbClr val="000000"/>
                </a:solidFill>
                <a:latin typeface="Hiragino Sans GB W3" charset="-122"/>
                <a:ea typeface="Hiragino Sans GB W3" charset="-122"/>
                <a:cs typeface="Hiragino Sans GB W3" charset="-122"/>
                <a:sym typeface="DINPro-Bold"/>
              </a:rPr>
              <a:t>及新客比例的数学关系为：</a:t>
            </a:r>
            <a:endParaRPr lang="en-US" altLang="zh-CN" sz="3200" dirty="0" smtClean="0">
              <a:solidFill>
                <a:srgbClr val="000000"/>
              </a:solidFill>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endParaRPr lang="en-US" altLang="zh-CN" sz="3200" dirty="0" smtClean="0">
              <a:solidFill>
                <a:srgbClr val="000000"/>
              </a:solidFill>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r>
              <a:rPr lang="zh-CN" altLang="en-US" sz="3200" i="1" dirty="0" smtClean="0">
                <a:solidFill>
                  <a:srgbClr val="FF0000"/>
                </a:solidFill>
                <a:latin typeface="Hiragino Sans GB W3" charset="-122"/>
                <a:ea typeface="Hiragino Sans GB W3" charset="-122"/>
                <a:cs typeface="Hiragino Sans GB W3" charset="-122"/>
                <a:sym typeface="DINPro-Bold"/>
              </a:rPr>
              <a:t>总体</a:t>
            </a:r>
            <a:r>
              <a:rPr lang="en-US" altLang="zh-CN" sz="3200" i="1" dirty="0" smtClean="0">
                <a:solidFill>
                  <a:srgbClr val="FF0000"/>
                </a:solidFill>
                <a:latin typeface="Hiragino Sans GB W3" charset="-122"/>
                <a:ea typeface="Hiragino Sans GB W3" charset="-122"/>
                <a:cs typeface="Hiragino Sans GB W3" charset="-122"/>
                <a:sym typeface="DINPro-Bold"/>
              </a:rPr>
              <a:t>NPS=</a:t>
            </a:r>
            <a:r>
              <a:rPr lang="en-US" altLang="zh-CN" sz="3200" b="1" i="1" dirty="0" smtClean="0">
                <a:solidFill>
                  <a:srgbClr val="FF0000"/>
                </a:solidFill>
                <a:latin typeface="Hiragino Sans GB W3" charset="-122"/>
                <a:ea typeface="Hiragino Sans GB W3" charset="-122"/>
                <a:cs typeface="Hiragino Sans GB W3" charset="-122"/>
                <a:sym typeface="DINPro-Bold"/>
              </a:rPr>
              <a:t>0.44</a:t>
            </a:r>
            <a:r>
              <a:rPr lang="zh-CN" altLang="en-US" sz="3200" i="1" dirty="0" smtClean="0">
                <a:solidFill>
                  <a:srgbClr val="FF0000"/>
                </a:solidFill>
                <a:latin typeface="Hiragino Sans GB W3" charset="-122"/>
                <a:ea typeface="Hiragino Sans GB W3" charset="-122"/>
                <a:cs typeface="Hiragino Sans GB W3" charset="-122"/>
                <a:sym typeface="DINPro-Bold"/>
              </a:rPr>
              <a:t>*老客</a:t>
            </a:r>
            <a:r>
              <a:rPr lang="en-US" altLang="zh-CN" sz="3200" i="1" dirty="0" smtClean="0">
                <a:solidFill>
                  <a:srgbClr val="FF0000"/>
                </a:solidFill>
                <a:latin typeface="Hiragino Sans GB W3" charset="-122"/>
                <a:ea typeface="Hiragino Sans GB W3" charset="-122"/>
                <a:cs typeface="Hiragino Sans GB W3" charset="-122"/>
                <a:sym typeface="DINPro-Bold"/>
              </a:rPr>
              <a:t>NPS+</a:t>
            </a:r>
            <a:r>
              <a:rPr lang="en-US" altLang="zh-CN" sz="3200" b="1" i="1" dirty="0" smtClean="0">
                <a:solidFill>
                  <a:srgbClr val="FF0000"/>
                </a:solidFill>
                <a:latin typeface="Hiragino Sans GB W3" charset="-122"/>
                <a:ea typeface="Hiragino Sans GB W3" charset="-122"/>
                <a:cs typeface="Hiragino Sans GB W3" charset="-122"/>
                <a:sym typeface="DINPro-Bold"/>
              </a:rPr>
              <a:t>0.58</a:t>
            </a:r>
            <a:r>
              <a:rPr lang="zh-CN" altLang="en-US" sz="3200" i="1" dirty="0" smtClean="0">
                <a:solidFill>
                  <a:srgbClr val="FF0000"/>
                </a:solidFill>
                <a:latin typeface="Hiragino Sans GB W3" charset="-122"/>
                <a:ea typeface="Hiragino Sans GB W3" charset="-122"/>
                <a:cs typeface="Hiragino Sans GB W3" charset="-122"/>
                <a:sym typeface="DINPro-Bold"/>
              </a:rPr>
              <a:t>*新客</a:t>
            </a:r>
            <a:r>
              <a:rPr lang="en-US" altLang="zh-CN" sz="3200" i="1" dirty="0" smtClean="0">
                <a:solidFill>
                  <a:srgbClr val="FF0000"/>
                </a:solidFill>
                <a:latin typeface="Hiragino Sans GB W3" charset="-122"/>
                <a:ea typeface="Hiragino Sans GB W3" charset="-122"/>
                <a:cs typeface="Hiragino Sans GB W3" charset="-122"/>
                <a:sym typeface="DINPro-Bold"/>
              </a:rPr>
              <a:t>NPS-</a:t>
            </a:r>
            <a:r>
              <a:rPr lang="en-US" altLang="zh-CN" sz="3200" b="1" i="1" dirty="0" smtClean="0">
                <a:solidFill>
                  <a:srgbClr val="FF0000"/>
                </a:solidFill>
                <a:latin typeface="Hiragino Sans GB W3" charset="-122"/>
                <a:ea typeface="Hiragino Sans GB W3" charset="-122"/>
                <a:cs typeface="Hiragino Sans GB W3" charset="-122"/>
                <a:sym typeface="DINPro-Bold"/>
              </a:rPr>
              <a:t>0.12</a:t>
            </a:r>
            <a:r>
              <a:rPr lang="zh-CN" altLang="en-US" sz="3200" i="1" dirty="0" smtClean="0">
                <a:solidFill>
                  <a:srgbClr val="FF0000"/>
                </a:solidFill>
                <a:latin typeface="Hiragino Sans GB W3" charset="-122"/>
                <a:ea typeface="Hiragino Sans GB W3" charset="-122"/>
                <a:cs typeface="Hiragino Sans GB W3" charset="-122"/>
                <a:sym typeface="DINPro-Bold"/>
              </a:rPr>
              <a:t>*新客比例</a:t>
            </a:r>
            <a:r>
              <a:rPr lang="en-US" altLang="zh-CN" sz="3200" i="1" dirty="0" smtClean="0">
                <a:solidFill>
                  <a:srgbClr val="FF0000"/>
                </a:solidFill>
                <a:latin typeface="Hiragino Sans GB W3" charset="-122"/>
                <a:ea typeface="Hiragino Sans GB W3" charset="-122"/>
                <a:cs typeface="Hiragino Sans GB W3" charset="-122"/>
                <a:sym typeface="DINPro-Bold"/>
              </a:rPr>
              <a:t>+</a:t>
            </a:r>
            <a:r>
              <a:rPr lang="en-US" altLang="zh-CN" sz="3200" b="1" i="1" dirty="0" smtClean="0">
                <a:solidFill>
                  <a:srgbClr val="FF0000"/>
                </a:solidFill>
                <a:latin typeface="Hiragino Sans GB W3" charset="-122"/>
                <a:ea typeface="Hiragino Sans GB W3" charset="-122"/>
                <a:cs typeface="Hiragino Sans GB W3" charset="-122"/>
                <a:sym typeface="DINPro-Bold"/>
              </a:rPr>
              <a:t>0.063</a:t>
            </a:r>
          </a:p>
          <a:p>
            <a:pPr algn="l">
              <a:defRPr sz="5000">
                <a:solidFill>
                  <a:srgbClr val="000000"/>
                </a:solidFill>
                <a:latin typeface="DINPro-Bold"/>
                <a:ea typeface="DINPro-Bold"/>
                <a:cs typeface="DINPro-Bold"/>
                <a:sym typeface="DINPro-Bold"/>
              </a:defRPr>
            </a:pPr>
            <a:endParaRPr lang="en-US" altLang="zh-CN" sz="3200" b="1" i="1" dirty="0">
              <a:solidFill>
                <a:srgbClr val="FF0000"/>
              </a:solidFill>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r>
              <a:rPr lang="zh-CN" altLang="en-US" sz="3200" dirty="0" smtClean="0">
                <a:solidFill>
                  <a:srgbClr val="000000"/>
                </a:solidFill>
                <a:latin typeface="Hiragino Sans GB W3" charset="-122"/>
                <a:ea typeface="Hiragino Sans GB W3" charset="-122"/>
                <a:cs typeface="Hiragino Sans GB W3" charset="-122"/>
                <a:sym typeface="DINPro-Bold"/>
              </a:rPr>
              <a:t>通俗的理解，当其他因素不变时，新乘客</a:t>
            </a:r>
            <a:r>
              <a:rPr lang="en-US" altLang="zh-CN" sz="3200" dirty="0" smtClean="0">
                <a:solidFill>
                  <a:srgbClr val="000000"/>
                </a:solidFill>
                <a:latin typeface="Hiragino Sans GB W3" charset="-122"/>
                <a:ea typeface="Hiragino Sans GB W3" charset="-122"/>
                <a:cs typeface="Hiragino Sans GB W3" charset="-122"/>
                <a:sym typeface="DINPro-Bold"/>
              </a:rPr>
              <a:t>NPS</a:t>
            </a:r>
            <a:r>
              <a:rPr lang="zh-CN" altLang="en-US" sz="3200" dirty="0" smtClean="0">
                <a:solidFill>
                  <a:srgbClr val="000000"/>
                </a:solidFill>
                <a:latin typeface="Hiragino Sans GB W3" charset="-122"/>
                <a:ea typeface="Hiragino Sans GB W3" charset="-122"/>
                <a:cs typeface="Hiragino Sans GB W3" charset="-122"/>
                <a:sym typeface="DINPro-Bold"/>
              </a:rPr>
              <a:t>提升</a:t>
            </a:r>
            <a:r>
              <a:rPr lang="en-US" altLang="zh-CN" sz="3200" dirty="0" smtClean="0">
                <a:solidFill>
                  <a:srgbClr val="000000"/>
                </a:solidFill>
                <a:latin typeface="Hiragino Sans GB W3" charset="-122"/>
                <a:ea typeface="Hiragino Sans GB W3" charset="-122"/>
                <a:cs typeface="Hiragino Sans GB W3" charset="-122"/>
                <a:sym typeface="DINPro-Bold"/>
              </a:rPr>
              <a:t>10%</a:t>
            </a:r>
            <a:r>
              <a:rPr lang="zh-CN" altLang="en-US" sz="3200" dirty="0" smtClean="0">
                <a:solidFill>
                  <a:srgbClr val="000000"/>
                </a:solidFill>
                <a:latin typeface="Hiragino Sans GB W3" charset="-122"/>
                <a:ea typeface="Hiragino Sans GB W3" charset="-122"/>
                <a:cs typeface="Hiragino Sans GB W3" charset="-122"/>
                <a:sym typeface="DINPro-Bold"/>
              </a:rPr>
              <a:t>则总体</a:t>
            </a:r>
            <a:r>
              <a:rPr lang="en-US" altLang="zh-CN" sz="3200" dirty="0" smtClean="0">
                <a:solidFill>
                  <a:srgbClr val="000000"/>
                </a:solidFill>
                <a:latin typeface="Hiragino Sans GB W3" charset="-122"/>
                <a:ea typeface="Hiragino Sans GB W3" charset="-122"/>
                <a:cs typeface="Hiragino Sans GB W3" charset="-122"/>
                <a:sym typeface="DINPro-Bold"/>
              </a:rPr>
              <a:t>NPS</a:t>
            </a:r>
            <a:r>
              <a:rPr lang="zh-CN" altLang="en-US" sz="3200" dirty="0" smtClean="0">
                <a:solidFill>
                  <a:srgbClr val="000000"/>
                </a:solidFill>
                <a:latin typeface="Hiragino Sans GB W3" charset="-122"/>
                <a:ea typeface="Hiragino Sans GB W3" charset="-122"/>
                <a:cs typeface="Hiragino Sans GB W3" charset="-122"/>
                <a:sym typeface="DINPro-Bold"/>
              </a:rPr>
              <a:t>提升</a:t>
            </a:r>
            <a:r>
              <a:rPr lang="en-US" altLang="zh-CN" sz="3200" dirty="0" smtClean="0">
                <a:solidFill>
                  <a:srgbClr val="000000"/>
                </a:solidFill>
                <a:latin typeface="Hiragino Sans GB W3" charset="-122"/>
                <a:ea typeface="Hiragino Sans GB W3" charset="-122"/>
                <a:cs typeface="Hiragino Sans GB W3" charset="-122"/>
                <a:sym typeface="DINPro-Bold"/>
              </a:rPr>
              <a:t>5.8%</a:t>
            </a:r>
            <a:r>
              <a:rPr lang="zh-CN" altLang="en-US" sz="3200" dirty="0" smtClean="0">
                <a:solidFill>
                  <a:srgbClr val="000000"/>
                </a:solidFill>
                <a:latin typeface="Hiragino Sans GB W3" charset="-122"/>
                <a:ea typeface="Hiragino Sans GB W3" charset="-122"/>
                <a:cs typeface="Hiragino Sans GB W3" charset="-122"/>
                <a:sym typeface="DINPro-Bold"/>
              </a:rPr>
              <a:t>；而老客</a:t>
            </a:r>
            <a:r>
              <a:rPr lang="en-US" altLang="zh-CN" sz="3200" dirty="0" smtClean="0">
                <a:solidFill>
                  <a:srgbClr val="000000"/>
                </a:solidFill>
                <a:latin typeface="Hiragino Sans GB W3" charset="-122"/>
                <a:ea typeface="Hiragino Sans GB W3" charset="-122"/>
                <a:cs typeface="Hiragino Sans GB W3" charset="-122"/>
                <a:sym typeface="DINPro-Bold"/>
              </a:rPr>
              <a:t>NPS</a:t>
            </a:r>
            <a:r>
              <a:rPr lang="zh-CN" altLang="en-US" sz="3200" dirty="0" smtClean="0">
                <a:solidFill>
                  <a:srgbClr val="000000"/>
                </a:solidFill>
                <a:latin typeface="Hiragino Sans GB W3" charset="-122"/>
                <a:ea typeface="Hiragino Sans GB W3" charset="-122"/>
                <a:cs typeface="Hiragino Sans GB W3" charset="-122"/>
                <a:sym typeface="DINPro-Bold"/>
              </a:rPr>
              <a:t>提升</a:t>
            </a:r>
            <a:r>
              <a:rPr lang="en-US" altLang="zh-CN" sz="3200" dirty="0" smtClean="0">
                <a:solidFill>
                  <a:srgbClr val="000000"/>
                </a:solidFill>
                <a:latin typeface="Hiragino Sans GB W3" charset="-122"/>
                <a:ea typeface="Hiragino Sans GB W3" charset="-122"/>
                <a:cs typeface="Hiragino Sans GB W3" charset="-122"/>
                <a:sym typeface="DINPro-Bold"/>
              </a:rPr>
              <a:t>10%</a:t>
            </a:r>
            <a:r>
              <a:rPr lang="zh-CN" altLang="en-US" sz="3200" dirty="0" smtClean="0">
                <a:solidFill>
                  <a:srgbClr val="000000"/>
                </a:solidFill>
                <a:latin typeface="Hiragino Sans GB W3" charset="-122"/>
                <a:ea typeface="Hiragino Sans GB W3" charset="-122"/>
                <a:cs typeface="Hiragino Sans GB W3" charset="-122"/>
                <a:sym typeface="DINPro-Bold"/>
              </a:rPr>
              <a:t>时总体</a:t>
            </a:r>
            <a:r>
              <a:rPr lang="en-US" altLang="zh-CN" sz="3200" dirty="0" smtClean="0">
                <a:solidFill>
                  <a:srgbClr val="000000"/>
                </a:solidFill>
                <a:latin typeface="Hiragino Sans GB W3" charset="-122"/>
                <a:ea typeface="Hiragino Sans GB W3" charset="-122"/>
                <a:cs typeface="Hiragino Sans GB W3" charset="-122"/>
                <a:sym typeface="DINPro-Bold"/>
              </a:rPr>
              <a:t>NPS</a:t>
            </a:r>
            <a:r>
              <a:rPr lang="zh-CN" altLang="en-US" sz="3200" dirty="0" smtClean="0">
                <a:solidFill>
                  <a:srgbClr val="000000"/>
                </a:solidFill>
                <a:latin typeface="Hiragino Sans GB W3" charset="-122"/>
                <a:ea typeface="Hiragino Sans GB W3" charset="-122"/>
                <a:cs typeface="Hiragino Sans GB W3" charset="-122"/>
                <a:sym typeface="DINPro-Bold"/>
              </a:rPr>
              <a:t>仅提升</a:t>
            </a:r>
            <a:r>
              <a:rPr lang="en-US" altLang="zh-CN" sz="3200" dirty="0" smtClean="0">
                <a:solidFill>
                  <a:srgbClr val="000000"/>
                </a:solidFill>
                <a:latin typeface="Hiragino Sans GB W3" charset="-122"/>
                <a:ea typeface="Hiragino Sans GB W3" charset="-122"/>
                <a:cs typeface="Hiragino Sans GB W3" charset="-122"/>
                <a:sym typeface="DINPro-Bold"/>
              </a:rPr>
              <a:t>4.4%</a:t>
            </a:r>
            <a:r>
              <a:rPr lang="zh-CN" altLang="en-US" sz="3200" dirty="0" smtClean="0">
                <a:solidFill>
                  <a:srgbClr val="000000"/>
                </a:solidFill>
                <a:latin typeface="Hiragino Sans GB W3" charset="-122"/>
                <a:ea typeface="Hiragino Sans GB W3" charset="-122"/>
                <a:cs typeface="Hiragino Sans GB W3" charset="-122"/>
                <a:sym typeface="DINPro-Bold"/>
              </a:rPr>
              <a:t>。</a:t>
            </a:r>
            <a:endParaRPr lang="en-US" altLang="zh-CN" sz="3200" dirty="0" smtClean="0">
              <a:solidFill>
                <a:srgbClr val="000000"/>
              </a:solidFill>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r>
              <a:rPr lang="zh-CN" altLang="en-US" sz="3200" dirty="0" smtClean="0">
                <a:solidFill>
                  <a:srgbClr val="000000"/>
                </a:solidFill>
                <a:latin typeface="Hiragino Sans GB W3" charset="-122"/>
                <a:ea typeface="Hiragino Sans GB W3" charset="-122"/>
                <a:cs typeface="Hiragino Sans GB W3" charset="-122"/>
                <a:sym typeface="DINPro-Bold"/>
              </a:rPr>
              <a:t>如果新老乘客</a:t>
            </a:r>
            <a:r>
              <a:rPr lang="en-US" altLang="zh-CN" sz="3200" dirty="0" smtClean="0">
                <a:solidFill>
                  <a:srgbClr val="000000"/>
                </a:solidFill>
                <a:latin typeface="Hiragino Sans GB W3" charset="-122"/>
                <a:ea typeface="Hiragino Sans GB W3" charset="-122"/>
                <a:cs typeface="Hiragino Sans GB W3" charset="-122"/>
                <a:sym typeface="DINPro-Bold"/>
              </a:rPr>
              <a:t>NPS</a:t>
            </a:r>
            <a:r>
              <a:rPr lang="zh-CN" altLang="en-US" sz="3200" dirty="0" smtClean="0">
                <a:solidFill>
                  <a:srgbClr val="000000"/>
                </a:solidFill>
                <a:latin typeface="Hiragino Sans GB W3" charset="-122"/>
                <a:ea typeface="Hiragino Sans GB W3" charset="-122"/>
                <a:cs typeface="Hiragino Sans GB W3" charset="-122"/>
                <a:sym typeface="DINPro-Bold"/>
              </a:rPr>
              <a:t>都不变，新客比例每降低</a:t>
            </a:r>
            <a:r>
              <a:rPr lang="en-US" altLang="zh-CN" sz="3200" dirty="0" smtClean="0">
                <a:solidFill>
                  <a:srgbClr val="000000"/>
                </a:solidFill>
                <a:latin typeface="Hiragino Sans GB W3" charset="-122"/>
                <a:ea typeface="Hiragino Sans GB W3" charset="-122"/>
                <a:cs typeface="Hiragino Sans GB W3" charset="-122"/>
                <a:sym typeface="DINPro-Bold"/>
              </a:rPr>
              <a:t>10%</a:t>
            </a:r>
            <a:r>
              <a:rPr lang="zh-CN" altLang="en-US" sz="3200" dirty="0" smtClean="0">
                <a:solidFill>
                  <a:srgbClr val="000000"/>
                </a:solidFill>
                <a:latin typeface="Hiragino Sans GB W3" charset="-122"/>
                <a:ea typeface="Hiragino Sans GB W3" charset="-122"/>
                <a:cs typeface="Hiragino Sans GB W3" charset="-122"/>
                <a:sym typeface="DINPro-Bold"/>
              </a:rPr>
              <a:t>，总体</a:t>
            </a:r>
            <a:r>
              <a:rPr lang="en-US" altLang="zh-CN" sz="3200" dirty="0" smtClean="0">
                <a:solidFill>
                  <a:srgbClr val="000000"/>
                </a:solidFill>
                <a:latin typeface="Hiragino Sans GB W3" charset="-122"/>
                <a:ea typeface="Hiragino Sans GB W3" charset="-122"/>
                <a:cs typeface="Hiragino Sans GB W3" charset="-122"/>
                <a:sym typeface="DINPro-Bold"/>
              </a:rPr>
              <a:t>NPS</a:t>
            </a:r>
            <a:r>
              <a:rPr lang="zh-CN" altLang="en-US" sz="3200" dirty="0" smtClean="0">
                <a:solidFill>
                  <a:srgbClr val="000000"/>
                </a:solidFill>
                <a:latin typeface="Hiragino Sans GB W3" charset="-122"/>
                <a:ea typeface="Hiragino Sans GB W3" charset="-122"/>
                <a:cs typeface="Hiragino Sans GB W3" charset="-122"/>
                <a:sym typeface="DINPro-Bold"/>
              </a:rPr>
              <a:t>也会提升</a:t>
            </a:r>
            <a:r>
              <a:rPr lang="en-US" altLang="zh-CN" sz="3200" dirty="0" smtClean="0">
                <a:solidFill>
                  <a:srgbClr val="000000"/>
                </a:solidFill>
                <a:latin typeface="Hiragino Sans GB W3" charset="-122"/>
                <a:ea typeface="Hiragino Sans GB W3" charset="-122"/>
                <a:cs typeface="Hiragino Sans GB W3" charset="-122"/>
                <a:sym typeface="DINPro-Bold"/>
              </a:rPr>
              <a:t>1.2%</a:t>
            </a:r>
            <a:r>
              <a:rPr lang="zh-CN" altLang="en-US" sz="3200" dirty="0" smtClean="0">
                <a:solidFill>
                  <a:srgbClr val="000000"/>
                </a:solidFill>
                <a:latin typeface="Hiragino Sans GB W3" charset="-122"/>
                <a:ea typeface="Hiragino Sans GB W3" charset="-122"/>
                <a:cs typeface="Hiragino Sans GB W3" charset="-122"/>
                <a:sym typeface="DINPro-Bold"/>
              </a:rPr>
              <a:t>。</a:t>
            </a:r>
            <a:endParaRPr lang="en-US" altLang="zh-CN" sz="3200" dirty="0" smtClean="0">
              <a:solidFill>
                <a:srgbClr val="000000"/>
              </a:solidFill>
              <a:latin typeface="Hiragino Sans GB W3" charset="-122"/>
              <a:ea typeface="Hiragino Sans GB W3" charset="-122"/>
              <a:cs typeface="Hiragino Sans GB W3" charset="-122"/>
              <a:sym typeface="DINPro-Bold"/>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296" y="1781229"/>
            <a:ext cx="13319194" cy="10244515"/>
          </a:xfrm>
          <a:prstGeom prst="rect">
            <a:avLst/>
          </a:prstGeom>
        </p:spPr>
      </p:pic>
      <p:sp>
        <p:nvSpPr>
          <p:cNvPr id="6" name="Shape 89"/>
          <p:cNvSpPr/>
          <p:nvPr/>
        </p:nvSpPr>
        <p:spPr>
          <a:xfrm>
            <a:off x="16460702" y="218410"/>
            <a:ext cx="6627898" cy="1562820"/>
          </a:xfrm>
          <a:prstGeom prst="rect">
            <a:avLst/>
          </a:prstGeom>
          <a:ln w="3175">
            <a:miter lim="400000"/>
          </a:ln>
          <a:extLst>
            <a:ext uri="{C572A759-6A51-4108-AA02-DFA0A04FC94B}">
              <ma14:wrappingTextBoxFlag xmlns:ma14="http://schemas.microsoft.com/office/mac/drawingml/2011/main" val="1"/>
            </a:ext>
          </a:extLst>
        </p:spPr>
        <p:txBody>
          <a:bodyPr wrap="square" lIns="42333" tIns="42333" rIns="42333" bIns="42333">
            <a:spAutoFit/>
          </a:bodyPr>
          <a:lstStyle/>
          <a:p>
            <a:pPr algn="l">
              <a:defRPr sz="5000">
                <a:solidFill>
                  <a:srgbClr val="000000"/>
                </a:solidFill>
                <a:latin typeface="DINPro-Bold"/>
                <a:ea typeface="DINPro-Bold"/>
                <a:cs typeface="DINPro-Bold"/>
                <a:sym typeface="DINPro-Bold"/>
              </a:defRPr>
            </a:pPr>
            <a:r>
              <a:rPr lang="en-US" altLang="zh-CN" sz="4800" dirty="0" smtClean="0">
                <a:latin typeface="Hiragino Sans GB W3" charset="-122"/>
                <a:ea typeface="Hiragino Sans GB W3" charset="-122"/>
                <a:cs typeface="Hiragino Sans GB W3" charset="-122"/>
                <a:sym typeface="DINPro-Regular"/>
              </a:rPr>
              <a:t>NPS</a:t>
            </a:r>
            <a:r>
              <a:rPr lang="zh-CN" altLang="en-US" sz="4800" dirty="0" smtClean="0">
                <a:latin typeface="Hiragino Sans GB W3" charset="-122"/>
                <a:ea typeface="Hiragino Sans GB W3" charset="-122"/>
                <a:cs typeface="Hiragino Sans GB W3" charset="-122"/>
                <a:sym typeface="DINPro-Regular"/>
              </a:rPr>
              <a:t>样本新客比例对乘客</a:t>
            </a:r>
            <a:r>
              <a:rPr lang="en-US" altLang="zh-CN" sz="4800" dirty="0" smtClean="0">
                <a:latin typeface="Hiragino Sans GB W3" charset="-122"/>
                <a:ea typeface="Hiragino Sans GB W3" charset="-122"/>
                <a:cs typeface="Hiragino Sans GB W3" charset="-122"/>
                <a:sym typeface="DINPro-Regular"/>
              </a:rPr>
              <a:t>NPS</a:t>
            </a:r>
            <a:r>
              <a:rPr lang="zh-CN" altLang="en-US" sz="4800" dirty="0" smtClean="0">
                <a:latin typeface="Hiragino Sans GB W3" charset="-122"/>
                <a:ea typeface="Hiragino Sans GB W3" charset="-122"/>
                <a:cs typeface="Hiragino Sans GB W3" charset="-122"/>
                <a:sym typeface="DINPro-Regular"/>
              </a:rPr>
              <a:t>的影响（</a:t>
            </a:r>
            <a:r>
              <a:rPr lang="en-US" altLang="zh-CN" sz="4800" dirty="0" smtClean="0">
                <a:latin typeface="Hiragino Sans GB W3" charset="-122"/>
                <a:ea typeface="Hiragino Sans GB W3" charset="-122"/>
                <a:cs typeface="Hiragino Sans GB W3" charset="-122"/>
                <a:sym typeface="DINPro-Regular"/>
              </a:rPr>
              <a:t>2</a:t>
            </a:r>
            <a:r>
              <a:rPr lang="zh-CN" altLang="en-US" sz="4800" dirty="0" smtClean="0">
                <a:latin typeface="Hiragino Sans GB W3" charset="-122"/>
                <a:ea typeface="Hiragino Sans GB W3" charset="-122"/>
                <a:cs typeface="Hiragino Sans GB W3" charset="-122"/>
                <a:sym typeface="DINPro-Regular"/>
              </a:rPr>
              <a:t>）</a:t>
            </a:r>
            <a:endParaRPr sz="4800" dirty="0">
              <a:latin typeface="Hiragino Sans GB W3" charset="-122"/>
              <a:ea typeface="Hiragino Sans GB W3" charset="-122"/>
              <a:cs typeface="Hiragino Sans GB W3" charset="-122"/>
              <a:sym typeface="DINPro-Regular"/>
            </a:endParaRPr>
          </a:p>
        </p:txBody>
      </p:sp>
    </p:spTree>
    <p:extLst>
      <p:ext uri="{BB962C8B-B14F-4D97-AF65-F5344CB8AC3E}">
        <p14:creationId xmlns:p14="http://schemas.microsoft.com/office/powerpoint/2010/main" val="94285139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p:nvPr/>
        </p:nvSpPr>
        <p:spPr>
          <a:xfrm>
            <a:off x="16281012" y="730022"/>
            <a:ext cx="8939298" cy="854934"/>
          </a:xfrm>
          <a:prstGeom prst="rect">
            <a:avLst/>
          </a:prstGeom>
          <a:ln w="3175">
            <a:miter lim="400000"/>
          </a:ln>
          <a:extLst>
            <a:ext uri="{C572A759-6A51-4108-AA02-DFA0A04FC94B}">
              <ma14:wrappingTextBoxFlag xmlns:ma14="http://schemas.microsoft.com/office/mac/drawingml/2011/main" val="1"/>
            </a:ext>
          </a:extLst>
        </p:spPr>
        <p:txBody>
          <a:bodyPr lIns="42333" tIns="42333" rIns="42333" bIns="42333">
            <a:spAutoFit/>
          </a:bodyPr>
          <a:lstStyle/>
          <a:p>
            <a:pPr algn="l">
              <a:defRPr sz="5000">
                <a:solidFill>
                  <a:srgbClr val="000000"/>
                </a:solidFill>
                <a:latin typeface="DINPro-Bold"/>
                <a:ea typeface="DINPro-Bold"/>
                <a:cs typeface="DINPro-Bold"/>
                <a:sym typeface="DINPro-Bold"/>
              </a:defRPr>
            </a:pPr>
            <a:r>
              <a:rPr lang="zh-CN" altLang="en-US" sz="4800" dirty="0" smtClean="0">
                <a:latin typeface="Hiragino Sans GB W3" charset="-122"/>
                <a:ea typeface="Hiragino Sans GB W3" charset="-122"/>
                <a:cs typeface="Hiragino Sans GB W3" charset="-122"/>
                <a:sym typeface="DINPro-Regular"/>
              </a:rPr>
              <a:t>本研究的</a:t>
            </a:r>
            <a:r>
              <a:rPr lang="zh-CN" altLang="en-US" sz="4800" smtClean="0">
                <a:latin typeface="Hiragino Sans GB W3" charset="-122"/>
                <a:ea typeface="Hiragino Sans GB W3" charset="-122"/>
                <a:cs typeface="Hiragino Sans GB W3" charset="-122"/>
                <a:sym typeface="DINPro-Regular"/>
              </a:rPr>
              <a:t>解读与业务建议</a:t>
            </a:r>
            <a:endParaRPr sz="4800" dirty="0">
              <a:latin typeface="Hiragino Sans GB W3" charset="-122"/>
              <a:ea typeface="Hiragino Sans GB W3" charset="-122"/>
              <a:cs typeface="Hiragino Sans GB W3" charset="-122"/>
              <a:sym typeface="DINPro-Regular"/>
            </a:endParaRPr>
          </a:p>
        </p:txBody>
      </p:sp>
      <p:sp>
        <p:nvSpPr>
          <p:cNvPr id="38" name="Shape 89"/>
          <p:cNvSpPr/>
          <p:nvPr/>
        </p:nvSpPr>
        <p:spPr>
          <a:xfrm>
            <a:off x="623960" y="1674145"/>
            <a:ext cx="23469601" cy="7964573"/>
          </a:xfrm>
          <a:prstGeom prst="rect">
            <a:avLst/>
          </a:prstGeom>
          <a:ln w="3175">
            <a:miter lim="400000"/>
          </a:ln>
          <a:extLst>
            <a:ext uri="{C572A759-6A51-4108-AA02-DFA0A04FC94B}">
              <ma14:wrappingTextBoxFlag xmlns:ma14="http://schemas.microsoft.com/office/mac/drawingml/2011/main" val="1"/>
            </a:ext>
          </a:extLst>
        </p:spPr>
        <p:txBody>
          <a:bodyPr wrap="square" lIns="42333" tIns="42333" rIns="42333" bIns="42333">
            <a:spAutoFit/>
          </a:bodyPr>
          <a:lstStyle/>
          <a:p>
            <a:pPr algn="l">
              <a:defRPr sz="5000">
                <a:solidFill>
                  <a:srgbClr val="000000"/>
                </a:solidFill>
                <a:latin typeface="DINPro-Bold"/>
                <a:ea typeface="DINPro-Bold"/>
                <a:cs typeface="DINPro-Bold"/>
                <a:sym typeface="DINPro-Bold"/>
              </a:defRPr>
            </a:pPr>
            <a:r>
              <a:rPr lang="zh-CN" altLang="en-US" sz="3200" i="1" dirty="0" smtClean="0">
                <a:latin typeface="Hiragino Sans GB W3" charset="-122"/>
                <a:ea typeface="Hiragino Sans GB W3" charset="-122"/>
                <a:cs typeface="Hiragino Sans GB W3" charset="-122"/>
                <a:sym typeface="DINPro-Bold"/>
              </a:rPr>
              <a:t>核心结论的原理解释：</a:t>
            </a:r>
            <a:endParaRPr lang="en-US" altLang="zh-CN" sz="3200" i="1" dirty="0" smtClean="0">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r>
              <a:rPr lang="en-US" altLang="zh-CN" sz="3200" i="1" dirty="0" smtClean="0">
                <a:latin typeface="Hiragino Sans GB W3" charset="-122"/>
                <a:ea typeface="Hiragino Sans GB W3" charset="-122"/>
                <a:cs typeface="Hiragino Sans GB W3" charset="-122"/>
                <a:sym typeface="DINPro-Bold"/>
              </a:rPr>
              <a:t>1</a:t>
            </a:r>
            <a:r>
              <a:rPr lang="zh-CN" altLang="en-US" sz="3200" i="1" dirty="0" smtClean="0">
                <a:latin typeface="Hiragino Sans GB W3" charset="-122"/>
                <a:ea typeface="Hiragino Sans GB W3" charset="-122"/>
                <a:cs typeface="Hiragino Sans GB W3" charset="-122"/>
                <a:sym typeface="DINPro-Bold"/>
              </a:rPr>
              <a:t>）为什么乘坐</a:t>
            </a:r>
            <a:r>
              <a:rPr lang="zh-CN" altLang="en-US" sz="3200" i="1" dirty="0">
                <a:latin typeface="Hiragino Sans GB W3" charset="-122"/>
                <a:ea typeface="Hiragino Sans GB W3" charset="-122"/>
                <a:cs typeface="Hiragino Sans GB W3" charset="-122"/>
                <a:sym typeface="DINPro-Bold"/>
              </a:rPr>
              <a:t>优享累计次数越多，推荐值越</a:t>
            </a:r>
            <a:r>
              <a:rPr lang="zh-CN" altLang="en-US" sz="3200" i="1" dirty="0" smtClean="0">
                <a:latin typeface="Hiragino Sans GB W3" charset="-122"/>
                <a:ea typeface="Hiragino Sans GB W3" charset="-122"/>
                <a:cs typeface="Hiragino Sans GB W3" charset="-122"/>
                <a:sym typeface="DINPro-Bold"/>
              </a:rPr>
              <a:t>高</a:t>
            </a:r>
            <a:endParaRPr lang="en-US" altLang="zh-CN" sz="3200" dirty="0" smtClean="0">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r>
              <a:rPr lang="zh-CN" altLang="en-US" sz="3200" dirty="0" smtClean="0">
                <a:latin typeface="Hiragino Sans GB W3" charset="-122"/>
                <a:ea typeface="Hiragino Sans GB W3" charset="-122"/>
                <a:cs typeface="Hiragino Sans GB W3" charset="-122"/>
                <a:sym typeface="DINPro-Bold"/>
              </a:rPr>
              <a:t>这种</a:t>
            </a:r>
            <a:r>
              <a:rPr lang="zh-CN" altLang="en-US" sz="3200" dirty="0">
                <a:latin typeface="Hiragino Sans GB W3" charset="-122"/>
                <a:ea typeface="Hiragino Sans GB W3" charset="-122"/>
                <a:cs typeface="Hiragino Sans GB W3" charset="-122"/>
                <a:sym typeface="DINPro-Bold"/>
              </a:rPr>
              <a:t>数据结果与优享产品自身的筛选效应有关，由于换用成本低，不喜欢优享产品或无支付能力的用户会被挤出，从而使得优享老用户多为认可优享产品且支付能力高的用户，因而老用户自然推荐值水平也高于新用户。</a:t>
            </a:r>
            <a:endParaRPr lang="en-US" altLang="zh-CN" sz="3200" dirty="0">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endParaRPr lang="en-US" altLang="zh-CN" sz="3200" i="1" dirty="0" smtClean="0">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r>
              <a:rPr lang="zh-CN" altLang="en-US" sz="3200" i="1" dirty="0" smtClean="0">
                <a:latin typeface="Hiragino Sans GB W3" charset="-122"/>
                <a:ea typeface="Hiragino Sans GB W3" charset="-122"/>
                <a:cs typeface="Hiragino Sans GB W3" charset="-122"/>
                <a:sym typeface="DINPro-Bold"/>
              </a:rPr>
              <a:t>业务建议：</a:t>
            </a:r>
            <a:endParaRPr lang="en-US" altLang="zh-CN" sz="3200" i="1" dirty="0" smtClean="0">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r>
              <a:rPr lang="zh-CN" altLang="en-US" sz="3200" dirty="0" smtClean="0">
                <a:solidFill>
                  <a:srgbClr val="000000"/>
                </a:solidFill>
                <a:latin typeface="Hiragino Sans GB W3" charset="-122"/>
                <a:ea typeface="Hiragino Sans GB W3" charset="-122"/>
                <a:cs typeface="Hiragino Sans GB W3" charset="-122"/>
                <a:sym typeface="DINPro-Bold"/>
              </a:rPr>
              <a:t>（</a:t>
            </a:r>
            <a:r>
              <a:rPr lang="en-US" altLang="zh-CN" sz="3200" dirty="0" smtClean="0">
                <a:solidFill>
                  <a:srgbClr val="000000"/>
                </a:solidFill>
                <a:latin typeface="Hiragino Sans GB W3" charset="-122"/>
                <a:ea typeface="Hiragino Sans GB W3" charset="-122"/>
                <a:cs typeface="Hiragino Sans GB W3" charset="-122"/>
                <a:sym typeface="DINPro-Bold"/>
              </a:rPr>
              <a:t>1</a:t>
            </a:r>
            <a:r>
              <a:rPr lang="zh-CN" altLang="en-US" sz="3200" dirty="0" smtClean="0">
                <a:solidFill>
                  <a:srgbClr val="000000"/>
                </a:solidFill>
                <a:latin typeface="Hiragino Sans GB W3" charset="-122"/>
                <a:ea typeface="Hiragino Sans GB W3" charset="-122"/>
                <a:cs typeface="Hiragino Sans GB W3" charset="-122"/>
                <a:sym typeface="DINPro-Bold"/>
              </a:rPr>
              <a:t>）在度量</a:t>
            </a:r>
            <a:r>
              <a:rPr lang="en-US" altLang="zh-CN" sz="3200" dirty="0" smtClean="0">
                <a:solidFill>
                  <a:srgbClr val="000000"/>
                </a:solidFill>
                <a:latin typeface="Hiragino Sans GB W3" charset="-122"/>
                <a:ea typeface="Hiragino Sans GB W3" charset="-122"/>
                <a:cs typeface="Hiragino Sans GB W3" charset="-122"/>
                <a:sym typeface="DINPro-Bold"/>
              </a:rPr>
              <a:t>NPS</a:t>
            </a:r>
            <a:r>
              <a:rPr lang="zh-CN" altLang="en-US" sz="3200" dirty="0" smtClean="0">
                <a:solidFill>
                  <a:srgbClr val="000000"/>
                </a:solidFill>
                <a:latin typeface="Hiragino Sans GB W3" charset="-122"/>
                <a:ea typeface="Hiragino Sans GB W3" charset="-122"/>
                <a:cs typeface="Hiragino Sans GB W3" charset="-122"/>
                <a:sym typeface="DINPro-Bold"/>
              </a:rPr>
              <a:t>时，</a:t>
            </a:r>
            <a:r>
              <a:rPr lang="zh-CN" altLang="en-US" sz="3200" b="1" dirty="0" smtClean="0">
                <a:solidFill>
                  <a:srgbClr val="FF0000"/>
                </a:solidFill>
                <a:latin typeface="Hiragino Sans GB W3" charset="-122"/>
                <a:ea typeface="Hiragino Sans GB W3" charset="-122"/>
                <a:cs typeface="Hiragino Sans GB W3" charset="-122"/>
                <a:sym typeface="DINPro-Bold"/>
              </a:rPr>
              <a:t>按照优享新、老用户做分组测量</a:t>
            </a:r>
            <a:r>
              <a:rPr lang="zh-CN" altLang="en-US" sz="3200" dirty="0" smtClean="0">
                <a:solidFill>
                  <a:srgbClr val="000000"/>
                </a:solidFill>
                <a:latin typeface="Hiragino Sans GB W3" charset="-122"/>
                <a:ea typeface="Hiragino Sans GB W3" charset="-122"/>
                <a:cs typeface="Hiragino Sans GB W3" charset="-122"/>
                <a:sym typeface="DINPro-Bold"/>
              </a:rPr>
              <a:t>，并分别追踪相应</a:t>
            </a:r>
            <a:r>
              <a:rPr lang="en-US" altLang="zh-CN" sz="3200" dirty="0" smtClean="0">
                <a:solidFill>
                  <a:srgbClr val="000000"/>
                </a:solidFill>
                <a:latin typeface="Hiragino Sans GB W3" charset="-122"/>
                <a:ea typeface="Hiragino Sans GB W3" charset="-122"/>
                <a:cs typeface="Hiragino Sans GB W3" charset="-122"/>
                <a:sym typeface="DINPro-Bold"/>
              </a:rPr>
              <a:t>NPS</a:t>
            </a:r>
            <a:r>
              <a:rPr lang="zh-CN" altLang="en-US" sz="3200" dirty="0" smtClean="0">
                <a:solidFill>
                  <a:srgbClr val="000000"/>
                </a:solidFill>
                <a:latin typeface="Hiragino Sans GB W3" charset="-122"/>
                <a:ea typeface="Hiragino Sans GB W3" charset="-122"/>
                <a:cs typeface="Hiragino Sans GB W3" charset="-122"/>
                <a:sym typeface="DINPro-Bold"/>
              </a:rPr>
              <a:t>变化趋势，以便排除样本偏差，真实有效的分析产品体验对用户</a:t>
            </a:r>
            <a:r>
              <a:rPr lang="en-US" altLang="zh-CN" sz="3200" dirty="0" smtClean="0">
                <a:solidFill>
                  <a:srgbClr val="000000"/>
                </a:solidFill>
                <a:latin typeface="Hiragino Sans GB W3" charset="-122"/>
                <a:ea typeface="Hiragino Sans GB W3" charset="-122"/>
                <a:cs typeface="Hiragino Sans GB W3" charset="-122"/>
                <a:sym typeface="DINPro-Bold"/>
              </a:rPr>
              <a:t>NPS</a:t>
            </a:r>
            <a:r>
              <a:rPr lang="zh-CN" altLang="en-US" sz="3200" dirty="0" smtClean="0">
                <a:solidFill>
                  <a:srgbClr val="000000"/>
                </a:solidFill>
                <a:latin typeface="Hiragino Sans GB W3" charset="-122"/>
                <a:ea typeface="Hiragino Sans GB W3" charset="-122"/>
                <a:cs typeface="Hiragino Sans GB W3" charset="-122"/>
                <a:sym typeface="DINPro-Bold"/>
              </a:rPr>
              <a:t>的影响情况发展趋势。</a:t>
            </a:r>
            <a:endParaRPr lang="en-US" altLang="zh-CN" sz="3200" dirty="0" smtClean="0">
              <a:solidFill>
                <a:srgbClr val="000000"/>
              </a:solidFill>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endParaRPr lang="en-US" altLang="zh-CN" sz="3200" dirty="0" smtClean="0">
              <a:solidFill>
                <a:srgbClr val="000000"/>
              </a:solidFill>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r>
              <a:rPr lang="zh-CN" altLang="en-US" sz="3200" dirty="0" smtClean="0">
                <a:solidFill>
                  <a:srgbClr val="000000"/>
                </a:solidFill>
                <a:latin typeface="Hiragino Sans GB W3" charset="-122"/>
                <a:ea typeface="Hiragino Sans GB W3" charset="-122"/>
                <a:cs typeface="Hiragino Sans GB W3" charset="-122"/>
                <a:sym typeface="DINPro-Bold"/>
              </a:rPr>
              <a:t>（</a:t>
            </a:r>
            <a:r>
              <a:rPr lang="en-US" altLang="zh-CN" sz="3200" dirty="0" smtClean="0">
                <a:solidFill>
                  <a:srgbClr val="000000"/>
                </a:solidFill>
                <a:latin typeface="Hiragino Sans GB W3" charset="-122"/>
                <a:ea typeface="Hiragino Sans GB W3" charset="-122"/>
                <a:cs typeface="Hiragino Sans GB W3" charset="-122"/>
                <a:sym typeface="DINPro-Bold"/>
              </a:rPr>
              <a:t>2</a:t>
            </a:r>
            <a:r>
              <a:rPr lang="zh-CN" altLang="en-US" sz="3200" dirty="0" smtClean="0">
                <a:solidFill>
                  <a:srgbClr val="000000"/>
                </a:solidFill>
                <a:latin typeface="Hiragino Sans GB W3" charset="-122"/>
                <a:ea typeface="Hiragino Sans GB W3" charset="-122"/>
                <a:cs typeface="Hiragino Sans GB W3" charset="-122"/>
                <a:sym typeface="DINPro-Bold"/>
              </a:rPr>
              <a:t>）可</a:t>
            </a:r>
            <a:r>
              <a:rPr lang="zh-CN" altLang="en-US" sz="3200" b="1" dirty="0" smtClean="0">
                <a:solidFill>
                  <a:srgbClr val="FF0000"/>
                </a:solidFill>
                <a:latin typeface="Hiragino Sans GB W3" charset="-122"/>
                <a:ea typeface="Hiragino Sans GB W3" charset="-122"/>
                <a:cs typeface="Hiragino Sans GB W3" charset="-122"/>
                <a:sym typeface="DINPro-Bold"/>
              </a:rPr>
              <a:t>针对新用户贬损者比例高的问题采取专门的运营手段</a:t>
            </a:r>
            <a:r>
              <a:rPr lang="zh-CN" altLang="en-US" sz="3200" dirty="0" smtClean="0">
                <a:solidFill>
                  <a:srgbClr val="000000"/>
                </a:solidFill>
                <a:latin typeface="Hiragino Sans GB W3" charset="-122"/>
                <a:ea typeface="Hiragino Sans GB W3" charset="-122"/>
                <a:cs typeface="Hiragino Sans GB W3" charset="-122"/>
                <a:sym typeface="DINPro-Bold"/>
              </a:rPr>
              <a:t>，以便提升整体</a:t>
            </a:r>
            <a:r>
              <a:rPr lang="en-US" altLang="zh-CN" sz="3200" dirty="0" smtClean="0">
                <a:solidFill>
                  <a:srgbClr val="000000"/>
                </a:solidFill>
                <a:latin typeface="Hiragino Sans GB W3" charset="-122"/>
                <a:ea typeface="Hiragino Sans GB W3" charset="-122"/>
                <a:cs typeface="Hiragino Sans GB W3" charset="-122"/>
                <a:sym typeface="DINPro-Bold"/>
              </a:rPr>
              <a:t>NPS</a:t>
            </a:r>
            <a:r>
              <a:rPr lang="zh-CN" altLang="en-US" sz="3200" dirty="0" smtClean="0">
                <a:solidFill>
                  <a:srgbClr val="000000"/>
                </a:solidFill>
                <a:latin typeface="Hiragino Sans GB W3" charset="-122"/>
                <a:ea typeface="Hiragino Sans GB W3" charset="-122"/>
                <a:cs typeface="Hiragino Sans GB W3" charset="-122"/>
                <a:sym typeface="DINPro-Bold"/>
              </a:rPr>
              <a:t>，具体手段可以为：</a:t>
            </a:r>
            <a:endParaRPr lang="en-US" altLang="zh-CN" sz="3200" dirty="0">
              <a:solidFill>
                <a:srgbClr val="000000"/>
              </a:solidFill>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r>
              <a:rPr lang="en-US" altLang="zh-CN" sz="3200" dirty="0" smtClean="0">
                <a:solidFill>
                  <a:srgbClr val="000000"/>
                </a:solidFill>
                <a:latin typeface="Hiragino Sans GB W3" charset="-122"/>
                <a:ea typeface="Hiragino Sans GB W3" charset="-122"/>
                <a:cs typeface="Hiragino Sans GB W3" charset="-122"/>
                <a:sym typeface="DINPro-Bold"/>
              </a:rPr>
              <a:t>	</a:t>
            </a:r>
            <a:r>
              <a:rPr lang="en-US" altLang="zh-CN" sz="3200" dirty="0" err="1" smtClean="0">
                <a:solidFill>
                  <a:srgbClr val="000000"/>
                </a:solidFill>
                <a:latin typeface="Hiragino Sans GB W3" charset="-122"/>
                <a:ea typeface="Hiragino Sans GB W3" charset="-122"/>
                <a:cs typeface="Hiragino Sans GB W3" charset="-122"/>
                <a:sym typeface="DINPro-Bold"/>
              </a:rPr>
              <a:t>i</a:t>
            </a:r>
            <a:r>
              <a:rPr lang="en-US" altLang="zh-CN" sz="3200" dirty="0" smtClean="0">
                <a:solidFill>
                  <a:srgbClr val="000000"/>
                </a:solidFill>
                <a:latin typeface="Hiragino Sans GB W3" charset="-122"/>
                <a:ea typeface="Hiragino Sans GB W3" charset="-122"/>
                <a:cs typeface="Hiragino Sans GB W3" charset="-122"/>
                <a:sym typeface="DINPro-Bold"/>
              </a:rPr>
              <a:t>.</a:t>
            </a:r>
            <a:r>
              <a:rPr lang="zh-CN" altLang="en-US" sz="3200" dirty="0" smtClean="0">
                <a:solidFill>
                  <a:srgbClr val="000000"/>
                </a:solidFill>
                <a:latin typeface="Hiragino Sans GB W3" charset="-122"/>
                <a:ea typeface="Hiragino Sans GB W3" charset="-122"/>
                <a:cs typeface="Hiragino Sans GB W3" charset="-122"/>
                <a:sym typeface="DINPro-Bold"/>
              </a:rPr>
              <a:t>产品层面：加强产品宣导，通过设置端上引导气泡、弹屏等手段，让新用户在发单前对优享价格及体验有合理预期；</a:t>
            </a:r>
            <a:endParaRPr lang="en-US" altLang="zh-CN" sz="3200" dirty="0" smtClean="0">
              <a:solidFill>
                <a:srgbClr val="000000"/>
              </a:solidFill>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r>
              <a:rPr lang="en-US" altLang="zh-CN" sz="3200" dirty="0">
                <a:solidFill>
                  <a:srgbClr val="000000"/>
                </a:solidFill>
                <a:latin typeface="Hiragino Sans GB W3" charset="-122"/>
                <a:ea typeface="Hiragino Sans GB W3" charset="-122"/>
                <a:cs typeface="Hiragino Sans GB W3" charset="-122"/>
                <a:sym typeface="DINPro-Bold"/>
              </a:rPr>
              <a:t>	</a:t>
            </a:r>
            <a:r>
              <a:rPr lang="en-US" altLang="zh-CN" sz="3200" dirty="0" err="1" smtClean="0">
                <a:solidFill>
                  <a:srgbClr val="000000"/>
                </a:solidFill>
                <a:latin typeface="Hiragino Sans GB W3" charset="-122"/>
                <a:ea typeface="Hiragino Sans GB W3" charset="-122"/>
                <a:cs typeface="Hiragino Sans GB W3" charset="-122"/>
                <a:sym typeface="DINPro-Bold"/>
              </a:rPr>
              <a:t>ii.CRM</a:t>
            </a:r>
            <a:r>
              <a:rPr lang="zh-CN" altLang="en-US" sz="3200" dirty="0" smtClean="0">
                <a:solidFill>
                  <a:srgbClr val="000000"/>
                </a:solidFill>
                <a:latin typeface="Hiragino Sans GB W3" charset="-122"/>
                <a:ea typeface="Hiragino Sans GB W3" charset="-122"/>
                <a:cs typeface="Hiragino Sans GB W3" charset="-122"/>
                <a:sym typeface="DINPro-Bold"/>
              </a:rPr>
              <a:t>策略层面：可在新用户乘车后针对性给予新手教育宣传内容，加强新用户的产品认知，促进留存并提升用户感知；</a:t>
            </a:r>
            <a:endParaRPr lang="en-US" altLang="zh-CN" sz="3200" dirty="0" smtClean="0">
              <a:solidFill>
                <a:srgbClr val="000000"/>
              </a:solidFill>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r>
              <a:rPr lang="en-US" altLang="zh-CN" sz="3200" dirty="0">
                <a:solidFill>
                  <a:srgbClr val="000000"/>
                </a:solidFill>
                <a:latin typeface="Hiragino Sans GB W3" charset="-122"/>
                <a:ea typeface="Hiragino Sans GB W3" charset="-122"/>
                <a:cs typeface="Hiragino Sans GB W3" charset="-122"/>
                <a:sym typeface="DINPro-Bold"/>
              </a:rPr>
              <a:t>	</a:t>
            </a:r>
            <a:r>
              <a:rPr lang="en-US" altLang="zh-CN" sz="3200" dirty="0" smtClean="0">
                <a:solidFill>
                  <a:srgbClr val="000000"/>
                </a:solidFill>
                <a:latin typeface="Hiragino Sans GB W3" charset="-122"/>
                <a:ea typeface="Hiragino Sans GB W3" charset="-122"/>
                <a:cs typeface="Hiragino Sans GB W3" charset="-122"/>
                <a:sym typeface="DINPro-Bold"/>
              </a:rPr>
              <a:t>iii.</a:t>
            </a:r>
            <a:r>
              <a:rPr lang="zh-CN" altLang="en-US" sz="3200" dirty="0" smtClean="0">
                <a:solidFill>
                  <a:srgbClr val="000000"/>
                </a:solidFill>
                <a:latin typeface="Hiragino Sans GB W3" charset="-122"/>
                <a:ea typeface="Hiragino Sans GB W3" charset="-122"/>
                <a:cs typeface="Hiragino Sans GB W3" charset="-122"/>
                <a:sym typeface="DINPro-Bold"/>
              </a:rPr>
              <a:t>用户筛选层面：可加强对从未发单优享的用户的价格歧视，通过给予相对高的首单价格，减少支付意愿较低用户发单优享的</a:t>
            </a:r>
            <a:r>
              <a:rPr lang="en-US" altLang="zh-CN" sz="3200" dirty="0" smtClean="0">
                <a:solidFill>
                  <a:srgbClr val="000000"/>
                </a:solidFill>
                <a:latin typeface="Hiragino Sans GB W3" charset="-122"/>
                <a:ea typeface="Hiragino Sans GB W3" charset="-122"/>
                <a:cs typeface="Hiragino Sans GB W3" charset="-122"/>
                <a:sym typeface="DINPro-Bold"/>
              </a:rPr>
              <a:t>	</a:t>
            </a:r>
            <a:r>
              <a:rPr lang="zh-CN" altLang="en-US" sz="3200" dirty="0" smtClean="0">
                <a:solidFill>
                  <a:srgbClr val="000000"/>
                </a:solidFill>
                <a:latin typeface="Hiragino Sans GB W3" charset="-122"/>
                <a:ea typeface="Hiragino Sans GB W3" charset="-122"/>
                <a:cs typeface="Hiragino Sans GB W3" charset="-122"/>
                <a:sym typeface="DINPro-Bold"/>
              </a:rPr>
              <a:t>概率，从而实现良性用户筛选，减少优享劣质新用户。</a:t>
            </a:r>
            <a:endParaRPr lang="en-US" altLang="zh-CN" sz="3200" dirty="0" smtClean="0">
              <a:solidFill>
                <a:srgbClr val="000000"/>
              </a:solidFill>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endParaRPr lang="en-US" altLang="zh-CN" sz="3200" dirty="0">
              <a:solidFill>
                <a:srgbClr val="000000"/>
              </a:solidFill>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endParaRPr lang="en-US" altLang="zh-CN" sz="3200" dirty="0" smtClean="0">
              <a:latin typeface="Hiragino Sans GB W3" charset="-122"/>
              <a:ea typeface="Hiragino Sans GB W3" charset="-122"/>
              <a:cs typeface="Hiragino Sans GB W3" charset="-122"/>
              <a:sym typeface="DINPro-Bold"/>
            </a:endParaRPr>
          </a:p>
        </p:txBody>
      </p:sp>
    </p:spTree>
    <p:extLst>
      <p:ext uri="{BB962C8B-B14F-4D97-AF65-F5344CB8AC3E}">
        <p14:creationId xmlns:p14="http://schemas.microsoft.com/office/powerpoint/2010/main" val="32252022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pasted-image.pdf"/>
          <p:cNvPicPr>
            <a:picLocks noChangeAspect="1"/>
          </p:cNvPicPr>
          <p:nvPr/>
        </p:nvPicPr>
        <p:blipFill>
          <a:blip r:embed="rId2">
            <a:extLst/>
          </a:blip>
          <a:stretch>
            <a:fillRect/>
          </a:stretch>
        </p:blipFill>
        <p:spPr>
          <a:xfrm>
            <a:off x="16164357" y="0"/>
            <a:ext cx="3332888" cy="12700000"/>
          </a:xfrm>
          <a:prstGeom prst="rect">
            <a:avLst/>
          </a:prstGeom>
          <a:ln w="12700">
            <a:miter lim="400000"/>
          </a:ln>
        </p:spPr>
      </p:pic>
      <p:pic>
        <p:nvPicPr>
          <p:cNvPr id="75" name="pasted-image.pdf"/>
          <p:cNvPicPr>
            <a:picLocks noChangeAspect="1"/>
          </p:cNvPicPr>
          <p:nvPr/>
        </p:nvPicPr>
        <p:blipFill>
          <a:blip r:embed="rId3">
            <a:extLst/>
          </a:blip>
          <a:stretch>
            <a:fillRect/>
          </a:stretch>
        </p:blipFill>
        <p:spPr>
          <a:xfrm>
            <a:off x="2127268" y="1517669"/>
            <a:ext cx="1358971" cy="666863"/>
          </a:xfrm>
          <a:prstGeom prst="rect">
            <a:avLst/>
          </a:prstGeom>
          <a:ln w="12700">
            <a:miter lim="400000"/>
          </a:ln>
        </p:spPr>
      </p:pic>
      <p:sp>
        <p:nvSpPr>
          <p:cNvPr id="77" name="Shape 77"/>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7</a:t>
            </a:fld>
            <a:endParaRPr/>
          </a:p>
        </p:txBody>
      </p:sp>
      <p:sp>
        <p:nvSpPr>
          <p:cNvPr id="78" name="Shape 78"/>
          <p:cNvSpPr>
            <a:spLocks noGrp="1"/>
          </p:cNvSpPr>
          <p:nvPr>
            <p:ph type="ctrTitle"/>
          </p:nvPr>
        </p:nvSpPr>
        <p:spPr>
          <a:xfrm>
            <a:off x="2056667" y="7086168"/>
            <a:ext cx="13002358" cy="2430556"/>
          </a:xfrm>
          <a:prstGeom prst="rect">
            <a:avLst/>
          </a:prstGeom>
        </p:spPr>
        <p:txBody>
          <a:bodyPr>
            <a:normAutofit fontScale="90000"/>
          </a:bodyPr>
          <a:lstStyle/>
          <a:p>
            <a:r>
              <a:rPr lang="zh-CN" altLang="en-US" dirty="0" smtClean="0">
                <a:latin typeface="Hiragino Sans GB W3" charset="-122"/>
                <a:ea typeface="Hiragino Sans GB W3" charset="-122"/>
                <a:cs typeface="Hiragino Sans GB W3" charset="-122"/>
              </a:rPr>
              <a:t>乘客</a:t>
            </a:r>
            <a:r>
              <a:rPr lang="en-US" altLang="zh-CN" dirty="0" smtClean="0">
                <a:latin typeface="Hiragino Sans GB W3" charset="-122"/>
                <a:ea typeface="Hiragino Sans GB W3" charset="-122"/>
                <a:cs typeface="Hiragino Sans GB W3" charset="-122"/>
              </a:rPr>
              <a:t>NPS</a:t>
            </a:r>
            <a:r>
              <a:rPr lang="zh-CN" altLang="en-US" dirty="0" smtClean="0">
                <a:latin typeface="Hiragino Sans GB W3" charset="-122"/>
                <a:ea typeface="Hiragino Sans GB W3" charset="-122"/>
                <a:cs typeface="Hiragino Sans GB W3" charset="-122"/>
              </a:rPr>
              <a:t>影响因素（二）</a:t>
            </a:r>
            <a:r>
              <a:rPr lang="en-US" altLang="zh-CN" dirty="0" smtClean="0">
                <a:latin typeface="Hiragino Sans GB W3" charset="-122"/>
                <a:ea typeface="Hiragino Sans GB W3" charset="-122"/>
                <a:cs typeface="Hiragino Sans GB W3" charset="-122"/>
              </a:rPr>
              <a:t/>
            </a:r>
            <a:br>
              <a:rPr lang="en-US" altLang="zh-CN" dirty="0" smtClean="0">
                <a:latin typeface="Hiragino Sans GB W3" charset="-122"/>
                <a:ea typeface="Hiragino Sans GB W3" charset="-122"/>
                <a:cs typeface="Hiragino Sans GB W3" charset="-122"/>
              </a:rPr>
            </a:br>
            <a:r>
              <a:rPr lang="zh-CN" altLang="en-US" dirty="0" smtClean="0">
                <a:latin typeface="Hiragino Sans GB W3" charset="-122"/>
                <a:ea typeface="Hiragino Sans GB W3" charset="-122"/>
                <a:cs typeface="Hiragino Sans GB W3" charset="-122"/>
              </a:rPr>
              <a:t>单一运营要素与乘客</a:t>
            </a:r>
            <a:r>
              <a:rPr lang="en-US" altLang="zh-CN" dirty="0" smtClean="0">
                <a:latin typeface="Hiragino Sans GB W3" charset="-122"/>
                <a:ea typeface="Hiragino Sans GB W3" charset="-122"/>
                <a:cs typeface="Hiragino Sans GB W3" charset="-122"/>
              </a:rPr>
              <a:t>NPS</a:t>
            </a:r>
            <a:r>
              <a:rPr lang="zh-CN" altLang="en-US" dirty="0" smtClean="0">
                <a:latin typeface="Hiragino Sans GB W3" charset="-122"/>
                <a:ea typeface="Hiragino Sans GB W3" charset="-122"/>
                <a:cs typeface="Hiragino Sans GB W3" charset="-122"/>
              </a:rPr>
              <a:t>的相关性</a:t>
            </a:r>
            <a:r>
              <a:rPr lang="en-US" altLang="zh-CN" dirty="0" smtClean="0">
                <a:latin typeface="Hiragino Sans GB W3" charset="-122"/>
                <a:ea typeface="Hiragino Sans GB W3" charset="-122"/>
                <a:cs typeface="Hiragino Sans GB W3" charset="-122"/>
              </a:rPr>
              <a:t/>
            </a:r>
            <a:br>
              <a:rPr lang="en-US" altLang="zh-CN" dirty="0" smtClean="0">
                <a:latin typeface="Hiragino Sans GB W3" charset="-122"/>
                <a:ea typeface="Hiragino Sans GB W3" charset="-122"/>
                <a:cs typeface="Hiragino Sans GB W3" charset="-122"/>
              </a:rPr>
            </a:br>
            <a:r>
              <a:rPr lang="zh-CN" altLang="en-US" dirty="0" smtClean="0">
                <a:latin typeface="Hiragino Sans GB W3" charset="-122"/>
                <a:ea typeface="Hiragino Sans GB W3" charset="-122"/>
                <a:cs typeface="Hiragino Sans GB W3" charset="-122"/>
              </a:rPr>
              <a:t>及乘客</a:t>
            </a:r>
            <a:r>
              <a:rPr lang="en-US" altLang="zh-CN" dirty="0" smtClean="0">
                <a:latin typeface="Hiragino Sans GB W3" charset="-122"/>
                <a:ea typeface="Hiragino Sans GB W3" charset="-122"/>
                <a:cs typeface="Hiragino Sans GB W3" charset="-122"/>
              </a:rPr>
              <a:t>NPS</a:t>
            </a:r>
            <a:r>
              <a:rPr lang="zh-CN" altLang="en-US" dirty="0" smtClean="0">
                <a:latin typeface="Hiragino Sans GB W3" charset="-122"/>
                <a:ea typeface="Hiragino Sans GB W3" charset="-122"/>
                <a:cs typeface="Hiragino Sans GB W3" charset="-122"/>
              </a:rPr>
              <a:t>的双因素模型</a:t>
            </a:r>
            <a:endParaRPr dirty="0">
              <a:latin typeface="Hiragino Sans GB W3" charset="-122"/>
              <a:ea typeface="Hiragino Sans GB W3" charset="-122"/>
              <a:cs typeface="Hiragino Sans GB W3" charset="-122"/>
            </a:endParaRPr>
          </a:p>
        </p:txBody>
      </p:sp>
    </p:spTree>
    <p:extLst>
      <p:ext uri="{BB962C8B-B14F-4D97-AF65-F5344CB8AC3E}">
        <p14:creationId xmlns:p14="http://schemas.microsoft.com/office/powerpoint/2010/main" val="106533720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p:nvPr/>
        </p:nvSpPr>
        <p:spPr>
          <a:xfrm>
            <a:off x="16255900" y="730022"/>
            <a:ext cx="8939298" cy="854934"/>
          </a:xfrm>
          <a:prstGeom prst="rect">
            <a:avLst/>
          </a:prstGeom>
          <a:ln w="3175">
            <a:miter lim="400000"/>
          </a:ln>
          <a:extLst>
            <a:ext uri="{C572A759-6A51-4108-AA02-DFA0A04FC94B}">
              <ma14:wrappingTextBoxFlag xmlns:ma14="http://schemas.microsoft.com/office/mac/drawingml/2011/main" val="1"/>
            </a:ext>
          </a:extLst>
        </p:spPr>
        <p:txBody>
          <a:bodyPr lIns="42333" tIns="42333" rIns="42333" bIns="42333">
            <a:spAutoFit/>
          </a:bodyPr>
          <a:lstStyle/>
          <a:p>
            <a:pPr algn="l">
              <a:defRPr sz="5000">
                <a:solidFill>
                  <a:srgbClr val="000000"/>
                </a:solidFill>
                <a:latin typeface="DINPro-Bold"/>
                <a:ea typeface="DINPro-Bold"/>
                <a:cs typeface="DINPro-Bold"/>
                <a:sym typeface="DINPro-Bold"/>
              </a:defRPr>
            </a:pPr>
            <a:r>
              <a:rPr lang="zh-CN" altLang="en-US" sz="4800" smtClean="0">
                <a:latin typeface="Hiragino Sans GB W3" charset="-122"/>
                <a:ea typeface="Hiragino Sans GB W3" charset="-122"/>
                <a:cs typeface="Hiragino Sans GB W3" charset="-122"/>
                <a:sym typeface="DINPro-Regular"/>
              </a:rPr>
              <a:t>项目背景与核心研究结果</a:t>
            </a:r>
            <a:endParaRPr sz="4800" dirty="0">
              <a:latin typeface="Hiragino Sans GB W3" charset="-122"/>
              <a:ea typeface="Hiragino Sans GB W3" charset="-122"/>
              <a:cs typeface="Hiragino Sans GB W3" charset="-122"/>
              <a:sym typeface="DINPro-Regular"/>
            </a:endParaRPr>
          </a:p>
        </p:txBody>
      </p:sp>
      <p:sp>
        <p:nvSpPr>
          <p:cNvPr id="42" name="Shape 89"/>
          <p:cNvSpPr/>
          <p:nvPr/>
        </p:nvSpPr>
        <p:spPr>
          <a:xfrm>
            <a:off x="573160" y="1647197"/>
            <a:ext cx="23633040" cy="2547705"/>
          </a:xfrm>
          <a:prstGeom prst="rect">
            <a:avLst/>
          </a:prstGeom>
          <a:ln w="3175">
            <a:miter lim="400000"/>
          </a:ln>
          <a:extLst>
            <a:ext uri="{C572A759-6A51-4108-AA02-DFA0A04FC94B}">
              <ma14:wrappingTextBoxFlag xmlns:ma14="http://schemas.microsoft.com/office/mac/drawingml/2011/main" val="1"/>
            </a:ext>
          </a:extLst>
        </p:spPr>
        <p:txBody>
          <a:bodyPr wrap="square" lIns="42333" tIns="42333" rIns="42333" bIns="42333">
            <a:spAutoFit/>
          </a:bodyPr>
          <a:lstStyle/>
          <a:p>
            <a:pPr algn="l">
              <a:defRPr sz="5000">
                <a:solidFill>
                  <a:srgbClr val="000000"/>
                </a:solidFill>
                <a:latin typeface="DINPro-Bold"/>
                <a:ea typeface="DINPro-Bold"/>
                <a:cs typeface="DINPro-Bold"/>
                <a:sym typeface="DINPro-Bold"/>
              </a:defRPr>
            </a:pPr>
            <a:r>
              <a:rPr lang="zh-CN" altLang="en-US" sz="3200" b="1" i="1" dirty="0" smtClean="0">
                <a:solidFill>
                  <a:srgbClr val="F28731"/>
                </a:solidFill>
                <a:latin typeface="Hiragino Sans GB W3" charset="-122"/>
                <a:ea typeface="Hiragino Sans GB W3" charset="-122"/>
                <a:cs typeface="Hiragino Sans GB W3" charset="-122"/>
                <a:sym typeface="DINPro-Bold"/>
              </a:rPr>
              <a:t>项目背景：</a:t>
            </a:r>
            <a:r>
              <a:rPr lang="zh-CN" altLang="en-US" sz="3200" i="1" dirty="0" smtClean="0">
                <a:latin typeface="Hiragino Sans GB W3" charset="-122"/>
                <a:ea typeface="Hiragino Sans GB W3" charset="-122"/>
                <a:cs typeface="Hiragino Sans GB W3" charset="-122"/>
                <a:sym typeface="DINPro-Bold"/>
              </a:rPr>
              <a:t>探索城市宏观运营指标与乘客</a:t>
            </a:r>
            <a:r>
              <a:rPr lang="en-US" altLang="zh-CN" sz="3200" i="1" dirty="0" smtClean="0">
                <a:latin typeface="Hiragino Sans GB W3" charset="-122"/>
                <a:ea typeface="Hiragino Sans GB W3" charset="-122"/>
                <a:cs typeface="Hiragino Sans GB W3" charset="-122"/>
                <a:sym typeface="DINPro-Bold"/>
              </a:rPr>
              <a:t>NPS</a:t>
            </a:r>
            <a:r>
              <a:rPr lang="zh-CN" altLang="en-US" sz="3200" i="1" dirty="0" smtClean="0">
                <a:latin typeface="Hiragino Sans GB W3" charset="-122"/>
                <a:ea typeface="Hiragino Sans GB W3" charset="-122"/>
                <a:cs typeface="Hiragino Sans GB W3" charset="-122"/>
                <a:sym typeface="DINPro-Bold"/>
              </a:rPr>
              <a:t>之间的相关性关系</a:t>
            </a:r>
            <a:endParaRPr lang="en-US" altLang="zh-CN" sz="3200" i="1" dirty="0" smtClean="0">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endParaRPr lang="en-US" altLang="zh-CN" sz="3200" dirty="0" smtClean="0">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r>
              <a:rPr lang="zh-CN" altLang="en-US" sz="3200" dirty="0" smtClean="0">
                <a:latin typeface="Hiragino Sans GB W3" charset="-122"/>
                <a:ea typeface="Hiragino Sans GB W3" charset="-122"/>
                <a:cs typeface="Hiragino Sans GB W3" charset="-122"/>
                <a:sym typeface="DINPro-Bold"/>
              </a:rPr>
              <a:t>项目旨在研究城市核心运营指标（本期研究重点为：</a:t>
            </a:r>
            <a:r>
              <a:rPr lang="zh-CN" altLang="en-US" sz="3200" b="1" dirty="0" smtClean="0">
                <a:latin typeface="Hiragino Sans GB W3" charset="-122"/>
                <a:ea typeface="Hiragino Sans GB W3" charset="-122"/>
                <a:cs typeface="Hiragino Sans GB W3" charset="-122"/>
                <a:sym typeface="DINPro-Bold"/>
              </a:rPr>
              <a:t>优享应答率、优享实付每公里、优享动调率、优享</a:t>
            </a:r>
            <a:r>
              <a:rPr lang="en-US" altLang="zh-CN" sz="3200" b="1" dirty="0" smtClean="0">
                <a:latin typeface="Hiragino Sans GB W3" charset="-122"/>
                <a:ea typeface="Hiragino Sans GB W3" charset="-122"/>
                <a:cs typeface="Hiragino Sans GB W3" charset="-122"/>
                <a:sym typeface="DINPro-Bold"/>
              </a:rPr>
              <a:t>ATA</a:t>
            </a:r>
            <a:r>
              <a:rPr lang="zh-CN" altLang="en-US" sz="3200" b="1" dirty="0" smtClean="0">
                <a:latin typeface="Hiragino Sans GB W3" charset="-122"/>
                <a:ea typeface="Hiragino Sans GB W3" charset="-122"/>
                <a:cs typeface="Hiragino Sans GB W3" charset="-122"/>
                <a:sym typeface="DINPro-Bold"/>
              </a:rPr>
              <a:t>、优享</a:t>
            </a:r>
            <a:r>
              <a:rPr lang="en-US" altLang="zh-CN" sz="3200" b="1" dirty="0" smtClean="0">
                <a:latin typeface="Hiragino Sans GB W3" charset="-122"/>
                <a:ea typeface="Hiragino Sans GB W3" charset="-122"/>
                <a:cs typeface="Hiragino Sans GB W3" charset="-122"/>
                <a:sym typeface="DINPro-Bold"/>
              </a:rPr>
              <a:t>VS</a:t>
            </a:r>
            <a:r>
              <a:rPr lang="zh-CN" altLang="en-US" sz="3200" b="1" dirty="0" smtClean="0">
                <a:latin typeface="Hiragino Sans GB W3" charset="-122"/>
                <a:ea typeface="Hiragino Sans GB W3" charset="-122"/>
                <a:cs typeface="Hiragino Sans GB W3" charset="-122"/>
                <a:sym typeface="DINPro-Bold"/>
              </a:rPr>
              <a:t>快车的应答率</a:t>
            </a:r>
            <a:r>
              <a:rPr lang="en-US" altLang="zh-CN" sz="3200" b="1" dirty="0" smtClean="0">
                <a:latin typeface="Hiragino Sans GB W3" charset="-122"/>
                <a:ea typeface="Hiragino Sans GB W3" charset="-122"/>
                <a:cs typeface="Hiragino Sans GB W3" charset="-122"/>
                <a:sym typeface="DINPro-Bold"/>
              </a:rPr>
              <a:t>Index</a:t>
            </a:r>
            <a:r>
              <a:rPr lang="zh-CN" altLang="en-US" sz="3200" b="1" dirty="0" smtClean="0">
                <a:latin typeface="Hiragino Sans GB W3" charset="-122"/>
                <a:ea typeface="Hiragino Sans GB W3" charset="-122"/>
                <a:cs typeface="Hiragino Sans GB W3" charset="-122"/>
                <a:sym typeface="DINPro-Bold"/>
              </a:rPr>
              <a:t>、优享</a:t>
            </a:r>
            <a:r>
              <a:rPr lang="en-US" altLang="zh-CN" sz="3200" b="1" dirty="0" smtClean="0">
                <a:latin typeface="Hiragino Sans GB W3" charset="-122"/>
                <a:ea typeface="Hiragino Sans GB W3" charset="-122"/>
                <a:cs typeface="Hiragino Sans GB W3" charset="-122"/>
                <a:sym typeface="DINPro-Bold"/>
              </a:rPr>
              <a:t>VS</a:t>
            </a:r>
            <a:r>
              <a:rPr lang="zh-CN" altLang="en-US" sz="3200" b="1" dirty="0" smtClean="0">
                <a:latin typeface="Hiragino Sans GB W3" charset="-122"/>
                <a:ea typeface="Hiragino Sans GB W3" charset="-122"/>
                <a:cs typeface="Hiragino Sans GB W3" charset="-122"/>
                <a:sym typeface="DINPro-Bold"/>
              </a:rPr>
              <a:t>快车的每公里实付</a:t>
            </a:r>
            <a:r>
              <a:rPr lang="en-US" altLang="zh-CN" sz="3200" b="1" dirty="0" smtClean="0">
                <a:latin typeface="Hiragino Sans GB W3" charset="-122"/>
                <a:ea typeface="Hiragino Sans GB W3" charset="-122"/>
                <a:cs typeface="Hiragino Sans GB W3" charset="-122"/>
                <a:sym typeface="DINPro-Bold"/>
              </a:rPr>
              <a:t>Index</a:t>
            </a:r>
            <a:r>
              <a:rPr lang="zh-CN" altLang="en-US" sz="3200" b="1" dirty="0" smtClean="0">
                <a:latin typeface="Hiragino Sans GB W3" charset="-122"/>
                <a:ea typeface="Hiragino Sans GB W3" charset="-122"/>
                <a:cs typeface="Hiragino Sans GB W3" charset="-122"/>
                <a:sym typeface="DINPro-Bold"/>
              </a:rPr>
              <a:t>这六个最核心的运营指标</a:t>
            </a:r>
            <a:r>
              <a:rPr lang="zh-CN" altLang="en-US" sz="3200" dirty="0" smtClean="0">
                <a:latin typeface="Hiragino Sans GB W3" charset="-122"/>
                <a:ea typeface="Hiragino Sans GB W3" charset="-122"/>
                <a:cs typeface="Hiragino Sans GB W3" charset="-122"/>
                <a:sym typeface="DINPro-Bold"/>
              </a:rPr>
              <a:t>）与优享乘客</a:t>
            </a:r>
            <a:r>
              <a:rPr lang="en-US" altLang="zh-CN" sz="3200" dirty="0" smtClean="0">
                <a:latin typeface="Hiragino Sans GB W3" charset="-122"/>
                <a:ea typeface="Hiragino Sans GB W3" charset="-122"/>
                <a:cs typeface="Hiragino Sans GB W3" charset="-122"/>
                <a:sym typeface="DINPro-Bold"/>
              </a:rPr>
              <a:t>NPS</a:t>
            </a:r>
            <a:r>
              <a:rPr lang="zh-CN" altLang="en-US" sz="3200" dirty="0" smtClean="0">
                <a:latin typeface="Hiragino Sans GB W3" charset="-122"/>
                <a:ea typeface="Hiragino Sans GB W3" charset="-122"/>
                <a:cs typeface="Hiragino Sans GB W3" charset="-122"/>
                <a:sym typeface="DINPro-Bold"/>
              </a:rPr>
              <a:t>的相关性。为了保证</a:t>
            </a:r>
            <a:r>
              <a:rPr lang="en-US" altLang="zh-CN" sz="3200" dirty="0" smtClean="0">
                <a:latin typeface="Hiragino Sans GB W3" charset="-122"/>
                <a:ea typeface="Hiragino Sans GB W3" charset="-122"/>
                <a:cs typeface="Hiragino Sans GB W3" charset="-122"/>
                <a:sym typeface="DINPro-Bold"/>
              </a:rPr>
              <a:t>NPS</a:t>
            </a:r>
            <a:r>
              <a:rPr lang="zh-CN" altLang="en-US" sz="3200" dirty="0" smtClean="0">
                <a:latin typeface="Hiragino Sans GB W3" charset="-122"/>
                <a:ea typeface="Hiragino Sans GB W3" charset="-122"/>
                <a:cs typeface="Hiragino Sans GB W3" charset="-122"/>
                <a:sym typeface="DINPro-Bold"/>
              </a:rPr>
              <a:t>有置信度较高的样本数量，我们提取</a:t>
            </a:r>
            <a:r>
              <a:rPr lang="en-US" altLang="zh-CN" sz="3200" dirty="0" smtClean="0">
                <a:latin typeface="Hiragino Sans GB W3" charset="-122"/>
                <a:ea typeface="Hiragino Sans GB W3" charset="-122"/>
                <a:cs typeface="Hiragino Sans GB W3" charset="-122"/>
                <a:sym typeface="DINPro-Bold"/>
              </a:rPr>
              <a:t>30</a:t>
            </a:r>
            <a:r>
              <a:rPr lang="zh-CN" altLang="en-US" sz="3200" dirty="0" smtClean="0">
                <a:latin typeface="Hiragino Sans GB W3" charset="-122"/>
                <a:ea typeface="Hiragino Sans GB W3" charset="-122"/>
                <a:cs typeface="Hiragino Sans GB W3" charset="-122"/>
                <a:sym typeface="DINPro-Bold"/>
              </a:rPr>
              <a:t>天运营指标的移动平均值与</a:t>
            </a:r>
            <a:r>
              <a:rPr lang="en-US" altLang="zh-CN" sz="3200" dirty="0" smtClean="0">
                <a:latin typeface="Hiragino Sans GB W3" charset="-122"/>
                <a:ea typeface="Hiragino Sans GB W3" charset="-122"/>
                <a:cs typeface="Hiragino Sans GB W3" charset="-122"/>
                <a:sym typeface="DINPro-Bold"/>
              </a:rPr>
              <a:t>30</a:t>
            </a:r>
            <a:r>
              <a:rPr lang="zh-CN" altLang="en-US" sz="3200" dirty="0" smtClean="0">
                <a:latin typeface="Hiragino Sans GB W3" charset="-122"/>
                <a:ea typeface="Hiragino Sans GB W3" charset="-122"/>
                <a:cs typeface="Hiragino Sans GB W3" charset="-122"/>
                <a:sym typeface="DINPro-Bold"/>
              </a:rPr>
              <a:t>天乘客累计</a:t>
            </a:r>
            <a:r>
              <a:rPr lang="en-US" altLang="zh-CN" sz="3200" dirty="0" smtClean="0">
                <a:latin typeface="Hiragino Sans GB W3" charset="-122"/>
                <a:ea typeface="Hiragino Sans GB W3" charset="-122"/>
                <a:cs typeface="Hiragino Sans GB W3" charset="-122"/>
                <a:sym typeface="DINPro-Bold"/>
              </a:rPr>
              <a:t>NPS</a:t>
            </a:r>
            <a:r>
              <a:rPr lang="zh-CN" altLang="en-US" sz="3200" dirty="0" smtClean="0">
                <a:latin typeface="Hiragino Sans GB W3" charset="-122"/>
                <a:ea typeface="Hiragino Sans GB W3" charset="-122"/>
                <a:cs typeface="Hiragino Sans GB W3" charset="-122"/>
                <a:sym typeface="DINPro-Bold"/>
              </a:rPr>
              <a:t>进行统计分析。</a:t>
            </a:r>
            <a:endParaRPr lang="en-US" altLang="zh-CN" sz="3200" dirty="0" smtClean="0">
              <a:latin typeface="Hiragino Sans GB W3" charset="-122"/>
              <a:ea typeface="Hiragino Sans GB W3" charset="-122"/>
              <a:cs typeface="Hiragino Sans GB W3" charset="-122"/>
              <a:sym typeface="DINPro-Bold"/>
            </a:endParaRPr>
          </a:p>
        </p:txBody>
      </p:sp>
      <p:sp>
        <p:nvSpPr>
          <p:cNvPr id="19" name="Shape 89"/>
          <p:cNvSpPr/>
          <p:nvPr/>
        </p:nvSpPr>
        <p:spPr>
          <a:xfrm>
            <a:off x="573160" y="4364997"/>
            <a:ext cx="23633040" cy="6487245"/>
          </a:xfrm>
          <a:prstGeom prst="rect">
            <a:avLst/>
          </a:prstGeom>
          <a:ln w="3175">
            <a:miter lim="400000"/>
          </a:ln>
          <a:extLst>
            <a:ext uri="{C572A759-6A51-4108-AA02-DFA0A04FC94B}">
              <ma14:wrappingTextBoxFlag xmlns:ma14="http://schemas.microsoft.com/office/mac/drawingml/2011/main" val="1"/>
            </a:ext>
          </a:extLst>
        </p:spPr>
        <p:txBody>
          <a:bodyPr wrap="square" lIns="42333" tIns="42333" rIns="42333" bIns="42333">
            <a:spAutoFit/>
          </a:bodyPr>
          <a:lstStyle/>
          <a:p>
            <a:pPr algn="l">
              <a:defRPr sz="5000">
                <a:solidFill>
                  <a:srgbClr val="000000"/>
                </a:solidFill>
                <a:latin typeface="DINPro-Bold"/>
                <a:ea typeface="DINPro-Bold"/>
                <a:cs typeface="DINPro-Bold"/>
                <a:sym typeface="DINPro-Bold"/>
              </a:defRPr>
            </a:pPr>
            <a:r>
              <a:rPr lang="zh-CN" altLang="en-US" sz="3200" b="1" i="1" dirty="0" smtClean="0">
                <a:solidFill>
                  <a:srgbClr val="F28731"/>
                </a:solidFill>
                <a:latin typeface="Hiragino Sans GB W3" charset="-122"/>
                <a:ea typeface="Hiragino Sans GB W3" charset="-122"/>
                <a:cs typeface="Hiragino Sans GB W3" charset="-122"/>
                <a:sym typeface="DINPro-Bold"/>
              </a:rPr>
              <a:t>主要数据结论（宏观）：</a:t>
            </a:r>
            <a:r>
              <a:rPr lang="zh-CN" altLang="en-US" sz="3200" i="1" dirty="0" smtClean="0">
                <a:latin typeface="Hiragino Sans GB W3" charset="-122"/>
                <a:ea typeface="Hiragino Sans GB W3" charset="-122"/>
                <a:cs typeface="Hiragino Sans GB W3" charset="-122"/>
                <a:sym typeface="DINPro-Bold"/>
              </a:rPr>
              <a:t>在大部分城市，核心运营指标与乘客</a:t>
            </a:r>
            <a:r>
              <a:rPr lang="en-US" altLang="zh-CN" sz="3200" i="1" dirty="0" smtClean="0">
                <a:latin typeface="Hiragino Sans GB W3" charset="-122"/>
                <a:ea typeface="Hiragino Sans GB W3" charset="-122"/>
                <a:cs typeface="Hiragino Sans GB W3" charset="-122"/>
                <a:sym typeface="DINPro-Bold"/>
              </a:rPr>
              <a:t>NPS</a:t>
            </a:r>
            <a:r>
              <a:rPr lang="zh-CN" altLang="en-US" sz="3200" i="1" dirty="0" smtClean="0">
                <a:latin typeface="Hiragino Sans GB W3" charset="-122"/>
                <a:ea typeface="Hiragino Sans GB W3" charset="-122"/>
                <a:cs typeface="Hiragino Sans GB W3" charset="-122"/>
                <a:sym typeface="DINPro-Bold"/>
              </a:rPr>
              <a:t>有较高的相关性。在不同的应答率水平下，各项运营指标与乘客</a:t>
            </a:r>
            <a:r>
              <a:rPr lang="en-US" altLang="zh-CN" sz="3200" i="1" dirty="0" smtClean="0">
                <a:latin typeface="Hiragino Sans GB W3" charset="-122"/>
                <a:ea typeface="Hiragino Sans GB W3" charset="-122"/>
                <a:cs typeface="Hiragino Sans GB W3" charset="-122"/>
                <a:sym typeface="DINPro-Bold"/>
              </a:rPr>
              <a:t>NPS</a:t>
            </a:r>
            <a:r>
              <a:rPr lang="zh-CN" altLang="en-US" sz="3200" i="1" dirty="0" smtClean="0">
                <a:latin typeface="Hiragino Sans GB W3" charset="-122"/>
                <a:ea typeface="Hiragino Sans GB W3" charset="-122"/>
                <a:cs typeface="Hiragino Sans GB W3" charset="-122"/>
                <a:sym typeface="DINPro-Bold"/>
              </a:rPr>
              <a:t>的相关性明显不同；不同城市的乘客</a:t>
            </a:r>
            <a:r>
              <a:rPr lang="en-US" altLang="zh-CN" sz="3200" i="1" dirty="0" smtClean="0">
                <a:latin typeface="Hiragino Sans GB W3" charset="-122"/>
                <a:ea typeface="Hiragino Sans GB W3" charset="-122"/>
                <a:cs typeface="Hiragino Sans GB W3" charset="-122"/>
                <a:sym typeface="DINPro-Bold"/>
              </a:rPr>
              <a:t>NPS</a:t>
            </a:r>
            <a:r>
              <a:rPr lang="zh-CN" altLang="en-US" sz="3200" i="1" dirty="0" smtClean="0">
                <a:latin typeface="Hiragino Sans GB W3" charset="-122"/>
                <a:ea typeface="Hiragino Sans GB W3" charset="-122"/>
                <a:cs typeface="Hiragino Sans GB W3" charset="-122"/>
                <a:sym typeface="DINPro-Bold"/>
              </a:rPr>
              <a:t>与运营指标的相关性也存在显著差异。</a:t>
            </a:r>
            <a:endParaRPr lang="en-US" altLang="zh-CN" sz="3200" i="1" dirty="0" smtClean="0">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endParaRPr lang="en-US" altLang="zh-CN" sz="3200" dirty="0" smtClean="0">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r>
              <a:rPr lang="zh-CN" altLang="en-US" sz="3200" dirty="0" smtClean="0">
                <a:latin typeface="Hiragino Sans GB W3" charset="-122"/>
                <a:ea typeface="Hiragino Sans GB W3" charset="-122"/>
                <a:cs typeface="Hiragino Sans GB W3" charset="-122"/>
                <a:sym typeface="DINPro-Bold"/>
              </a:rPr>
              <a:t>具体来说，在</a:t>
            </a:r>
            <a:r>
              <a:rPr lang="zh-CN" altLang="en-US" sz="3200" b="1" dirty="0" smtClean="0">
                <a:latin typeface="Hiragino Sans GB W3" charset="-122"/>
                <a:ea typeface="Hiragino Sans GB W3" charset="-122"/>
                <a:cs typeface="Hiragino Sans GB W3" charset="-122"/>
                <a:sym typeface="DINPro-Bold"/>
              </a:rPr>
              <a:t>全国宏观层面</a:t>
            </a:r>
            <a:r>
              <a:rPr lang="zh-CN" altLang="en-US" sz="3200" dirty="0" smtClean="0">
                <a:latin typeface="Hiragino Sans GB W3" charset="-122"/>
                <a:ea typeface="Hiragino Sans GB W3" charset="-122"/>
                <a:cs typeface="Hiragino Sans GB W3" charset="-122"/>
                <a:sym typeface="DINPro-Bold"/>
              </a:rPr>
              <a:t>，我们获得了以下发现：</a:t>
            </a:r>
            <a:endParaRPr lang="en-US" altLang="zh-CN" sz="3200" dirty="0" smtClean="0">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endParaRPr lang="en-US" altLang="zh-CN" sz="3200" dirty="0" smtClean="0">
              <a:latin typeface="Hiragino Sans GB W3" charset="-122"/>
              <a:ea typeface="Hiragino Sans GB W3" charset="-122"/>
              <a:cs typeface="Hiragino Sans GB W3" charset="-122"/>
              <a:sym typeface="DINPro-Bold"/>
            </a:endParaRPr>
          </a:p>
          <a:p>
            <a:pPr marL="514350" indent="-514350" algn="l">
              <a:buAutoNum type="arabicPeriod"/>
              <a:defRPr sz="5000">
                <a:solidFill>
                  <a:srgbClr val="000000"/>
                </a:solidFill>
                <a:latin typeface="DINPro-Bold"/>
                <a:ea typeface="DINPro-Bold"/>
                <a:cs typeface="DINPro-Bold"/>
                <a:sym typeface="DINPro-Bold"/>
              </a:defRPr>
            </a:pPr>
            <a:r>
              <a:rPr lang="zh-CN" altLang="en-US" sz="3200" dirty="0" smtClean="0">
                <a:latin typeface="Hiragino Sans GB W3" charset="-122"/>
                <a:ea typeface="Hiragino Sans GB W3" charset="-122"/>
                <a:cs typeface="Hiragino Sans GB W3" charset="-122"/>
                <a:sym typeface="DINPro-Bold"/>
              </a:rPr>
              <a:t>核心</a:t>
            </a:r>
            <a:r>
              <a:rPr lang="zh-CN" altLang="en-US" sz="3200" dirty="0">
                <a:latin typeface="Hiragino Sans GB W3" charset="-122"/>
                <a:ea typeface="Hiragino Sans GB W3" charset="-122"/>
                <a:cs typeface="Hiragino Sans GB W3" charset="-122"/>
                <a:sym typeface="DINPro-Bold"/>
              </a:rPr>
              <a:t>运营指标中，</a:t>
            </a:r>
            <a:r>
              <a:rPr lang="zh-CN" altLang="en-US" sz="3200" b="1" dirty="0">
                <a:solidFill>
                  <a:srgbClr val="F28731"/>
                </a:solidFill>
                <a:latin typeface="Hiragino Sans GB W3" charset="-122"/>
                <a:ea typeface="Hiragino Sans GB W3" charset="-122"/>
                <a:cs typeface="Hiragino Sans GB W3" charset="-122"/>
                <a:sym typeface="DINPro-Bold"/>
              </a:rPr>
              <a:t>应答率、应答率</a:t>
            </a:r>
            <a:r>
              <a:rPr lang="en-US" altLang="zh-CN" sz="3200" b="1" dirty="0">
                <a:solidFill>
                  <a:srgbClr val="F28731"/>
                </a:solidFill>
                <a:latin typeface="Hiragino Sans GB W3" charset="-122"/>
                <a:ea typeface="Hiragino Sans GB W3" charset="-122"/>
                <a:cs typeface="Hiragino Sans GB W3" charset="-122"/>
                <a:sym typeface="DINPro-Bold"/>
              </a:rPr>
              <a:t>index</a:t>
            </a:r>
            <a:r>
              <a:rPr lang="zh-CN" altLang="en-US" sz="3200" b="1" dirty="0">
                <a:solidFill>
                  <a:srgbClr val="F28731"/>
                </a:solidFill>
                <a:latin typeface="Hiragino Sans GB W3" charset="-122"/>
                <a:ea typeface="Hiragino Sans GB W3" charset="-122"/>
                <a:cs typeface="Hiragino Sans GB W3" charset="-122"/>
                <a:sym typeface="DINPro-Bold"/>
              </a:rPr>
              <a:t>、</a:t>
            </a:r>
            <a:r>
              <a:rPr lang="en-US" altLang="zh-CN" sz="3200" b="1" dirty="0">
                <a:solidFill>
                  <a:srgbClr val="F28731"/>
                </a:solidFill>
                <a:latin typeface="Hiragino Sans GB W3" charset="-122"/>
                <a:ea typeface="Hiragino Sans GB W3" charset="-122"/>
                <a:cs typeface="Hiragino Sans GB W3" charset="-122"/>
                <a:sym typeface="DINPro-Bold"/>
              </a:rPr>
              <a:t>ATA</a:t>
            </a:r>
            <a:r>
              <a:rPr lang="zh-CN" altLang="en-US" sz="3200" b="1" dirty="0">
                <a:solidFill>
                  <a:srgbClr val="F28731"/>
                </a:solidFill>
                <a:latin typeface="Hiragino Sans GB W3" charset="-122"/>
                <a:ea typeface="Hiragino Sans GB W3" charset="-122"/>
                <a:cs typeface="Hiragino Sans GB W3" charset="-122"/>
                <a:sym typeface="DINPro-Bold"/>
              </a:rPr>
              <a:t>、实付每公里、实付</a:t>
            </a:r>
            <a:r>
              <a:rPr lang="en-US" altLang="zh-CN" sz="3200" b="1" dirty="0">
                <a:solidFill>
                  <a:srgbClr val="F28731"/>
                </a:solidFill>
                <a:latin typeface="Hiragino Sans GB W3" charset="-122"/>
                <a:ea typeface="Hiragino Sans GB W3" charset="-122"/>
                <a:cs typeface="Hiragino Sans GB W3" charset="-122"/>
                <a:sym typeface="DINPro-Bold"/>
              </a:rPr>
              <a:t>index</a:t>
            </a:r>
            <a:r>
              <a:rPr lang="zh-CN" altLang="en-US" sz="3200" b="1" dirty="0">
                <a:solidFill>
                  <a:srgbClr val="F28731"/>
                </a:solidFill>
                <a:latin typeface="Hiragino Sans GB W3" charset="-122"/>
                <a:ea typeface="Hiragino Sans GB W3" charset="-122"/>
                <a:cs typeface="Hiragino Sans GB W3" charset="-122"/>
                <a:sym typeface="DINPro-Bold"/>
              </a:rPr>
              <a:t>与乘客</a:t>
            </a:r>
            <a:r>
              <a:rPr lang="en-US" altLang="zh-CN" sz="3200" b="1" dirty="0">
                <a:solidFill>
                  <a:srgbClr val="F28731"/>
                </a:solidFill>
                <a:latin typeface="Hiragino Sans GB W3" charset="-122"/>
                <a:ea typeface="Hiragino Sans GB W3" charset="-122"/>
                <a:cs typeface="Hiragino Sans GB W3" charset="-122"/>
                <a:sym typeface="DINPro-Bold"/>
              </a:rPr>
              <a:t>NPS</a:t>
            </a:r>
            <a:r>
              <a:rPr lang="zh-CN" altLang="en-US" sz="3200" b="1" dirty="0">
                <a:solidFill>
                  <a:srgbClr val="F28731"/>
                </a:solidFill>
                <a:latin typeface="Hiragino Sans GB W3" charset="-122"/>
                <a:ea typeface="Hiragino Sans GB W3" charset="-122"/>
                <a:cs typeface="Hiragino Sans GB W3" charset="-122"/>
                <a:sym typeface="DINPro-Bold"/>
              </a:rPr>
              <a:t>有一定的相关性</a:t>
            </a:r>
            <a:r>
              <a:rPr lang="zh-CN" altLang="en-US" sz="3200" dirty="0">
                <a:latin typeface="Hiragino Sans GB W3" charset="-122"/>
                <a:ea typeface="Hiragino Sans GB W3" charset="-122"/>
                <a:cs typeface="Hiragino Sans GB W3" charset="-122"/>
                <a:sym typeface="DINPro-Bold"/>
              </a:rPr>
              <a:t>。但是，每个城市核心指标对乘客</a:t>
            </a:r>
            <a:r>
              <a:rPr lang="en-US" altLang="zh-CN" sz="3200" dirty="0">
                <a:latin typeface="Hiragino Sans GB W3" charset="-122"/>
                <a:ea typeface="Hiragino Sans GB W3" charset="-122"/>
                <a:cs typeface="Hiragino Sans GB W3" charset="-122"/>
                <a:sym typeface="DINPro-Bold"/>
              </a:rPr>
              <a:t>NPS</a:t>
            </a:r>
            <a:r>
              <a:rPr lang="zh-CN" altLang="en-US" sz="3200" dirty="0">
                <a:latin typeface="Hiragino Sans GB W3" charset="-122"/>
                <a:ea typeface="Hiragino Sans GB W3" charset="-122"/>
                <a:cs typeface="Hiragino Sans GB W3" charset="-122"/>
                <a:sym typeface="DINPro-Bold"/>
              </a:rPr>
              <a:t>的影响程度和影响方向（正向、负向）都有一定差别。在运营行为对</a:t>
            </a:r>
            <a:r>
              <a:rPr lang="en-US" altLang="zh-CN" sz="3200" dirty="0">
                <a:latin typeface="Hiragino Sans GB W3" charset="-122"/>
                <a:ea typeface="Hiragino Sans GB W3" charset="-122"/>
                <a:cs typeface="Hiragino Sans GB W3" charset="-122"/>
                <a:sym typeface="DINPro-Bold"/>
              </a:rPr>
              <a:t>NPS</a:t>
            </a:r>
            <a:r>
              <a:rPr lang="zh-CN" altLang="en-US" sz="3200" dirty="0">
                <a:latin typeface="Hiragino Sans GB W3" charset="-122"/>
                <a:ea typeface="Hiragino Sans GB W3" charset="-122"/>
                <a:cs typeface="Hiragino Sans GB W3" charset="-122"/>
                <a:sym typeface="DINPro-Bold"/>
              </a:rPr>
              <a:t>的影响问题上，</a:t>
            </a:r>
            <a:r>
              <a:rPr lang="zh-CN" altLang="en-US" sz="3200" b="1" dirty="0">
                <a:solidFill>
                  <a:srgbClr val="F28731"/>
                </a:solidFill>
                <a:latin typeface="Hiragino Sans GB W3" charset="-122"/>
                <a:ea typeface="Hiragino Sans GB W3" charset="-122"/>
                <a:cs typeface="Hiragino Sans GB W3" charset="-122"/>
                <a:sym typeface="DINPro-Bold"/>
              </a:rPr>
              <a:t>城市个体差异非常明显，需分城市进行针对性分析研究</a:t>
            </a:r>
            <a:r>
              <a:rPr lang="zh-CN" altLang="en-US" sz="3200" dirty="0">
                <a:latin typeface="Hiragino Sans GB W3" charset="-122"/>
                <a:ea typeface="Hiragino Sans GB W3" charset="-122"/>
                <a:cs typeface="Hiragino Sans GB W3" charset="-122"/>
                <a:sym typeface="DINPro-Bold"/>
              </a:rPr>
              <a:t>，暂未发现全国通用的结论</a:t>
            </a:r>
            <a:r>
              <a:rPr lang="zh-CN" altLang="en-US" sz="3200" dirty="0" smtClean="0">
                <a:latin typeface="Hiragino Sans GB W3" charset="-122"/>
                <a:ea typeface="Hiragino Sans GB W3" charset="-122"/>
                <a:cs typeface="Hiragino Sans GB W3" charset="-122"/>
                <a:sym typeface="DINPro-Bold"/>
              </a:rPr>
              <a:t>。</a:t>
            </a:r>
            <a:endParaRPr lang="en-US" altLang="zh-CN" sz="3200" dirty="0" smtClean="0">
              <a:latin typeface="Hiragino Sans GB W3" charset="-122"/>
              <a:ea typeface="Hiragino Sans GB W3" charset="-122"/>
              <a:cs typeface="Hiragino Sans GB W3" charset="-122"/>
              <a:sym typeface="DINPro-Bold"/>
            </a:endParaRPr>
          </a:p>
          <a:p>
            <a:pPr marL="514350" indent="-514350" algn="l">
              <a:buAutoNum type="arabicPeriod"/>
              <a:defRPr sz="5000">
                <a:solidFill>
                  <a:srgbClr val="000000"/>
                </a:solidFill>
                <a:latin typeface="DINPro-Bold"/>
                <a:ea typeface="DINPro-Bold"/>
                <a:cs typeface="DINPro-Bold"/>
                <a:sym typeface="DINPro-Bold"/>
              </a:defRPr>
            </a:pPr>
            <a:r>
              <a:rPr lang="zh-CN" altLang="en-US" sz="3200" dirty="0" smtClean="0">
                <a:latin typeface="Hiragino Sans GB W3" charset="-122"/>
                <a:ea typeface="Hiragino Sans GB W3" charset="-122"/>
                <a:cs typeface="Hiragino Sans GB W3" charset="-122"/>
                <a:sym typeface="DINPro-Bold"/>
              </a:rPr>
              <a:t>体验</a:t>
            </a:r>
            <a:r>
              <a:rPr lang="zh-CN" altLang="en-US" sz="3200" dirty="0" smtClean="0">
                <a:latin typeface="Hiragino Sans GB W3" charset="-122"/>
                <a:ea typeface="Hiragino Sans GB W3" charset="-122"/>
                <a:cs typeface="Hiragino Sans GB W3" charset="-122"/>
                <a:sym typeface="DINPro-Bold"/>
              </a:rPr>
              <a:t>指标（应答率、</a:t>
            </a:r>
            <a:r>
              <a:rPr lang="en-US" altLang="zh-CN" sz="3200" dirty="0" smtClean="0">
                <a:latin typeface="Hiragino Sans GB W3" charset="-122"/>
                <a:ea typeface="Hiragino Sans GB W3" charset="-122"/>
                <a:cs typeface="Hiragino Sans GB W3" charset="-122"/>
                <a:sym typeface="DINPro-Bold"/>
              </a:rPr>
              <a:t>ATA</a:t>
            </a:r>
            <a:r>
              <a:rPr lang="zh-CN" altLang="en-US" sz="3200" dirty="0" smtClean="0">
                <a:latin typeface="Hiragino Sans GB W3" charset="-122"/>
                <a:ea typeface="Hiragino Sans GB W3" charset="-122"/>
                <a:cs typeface="Hiragino Sans GB W3" charset="-122"/>
                <a:sym typeface="DINPro-Bold"/>
              </a:rPr>
              <a:t>）和价格指标（实付绝对值、实付</a:t>
            </a:r>
            <a:r>
              <a:rPr lang="en-US" altLang="zh-CN" sz="3200" dirty="0" smtClean="0">
                <a:latin typeface="Hiragino Sans GB W3" charset="-122"/>
                <a:ea typeface="Hiragino Sans GB W3" charset="-122"/>
                <a:cs typeface="Hiragino Sans GB W3" charset="-122"/>
                <a:sym typeface="DINPro-Bold"/>
              </a:rPr>
              <a:t>Index</a:t>
            </a:r>
            <a:r>
              <a:rPr lang="zh-CN" altLang="en-US" sz="3200" dirty="0" smtClean="0">
                <a:latin typeface="Hiragino Sans GB W3" charset="-122"/>
                <a:ea typeface="Hiragino Sans GB W3" charset="-122"/>
                <a:cs typeface="Hiragino Sans GB W3" charset="-122"/>
                <a:sym typeface="DINPro-Bold"/>
              </a:rPr>
              <a:t>）的</a:t>
            </a:r>
            <a:r>
              <a:rPr lang="zh-CN" altLang="en-US" sz="3200" b="1" dirty="0" smtClean="0">
                <a:solidFill>
                  <a:srgbClr val="F28731"/>
                </a:solidFill>
                <a:latin typeface="Hiragino Sans GB W3" charset="-122"/>
                <a:ea typeface="Hiragino Sans GB W3" charset="-122"/>
                <a:cs typeface="Hiragino Sans GB W3" charset="-122"/>
                <a:sym typeface="DINPro-Bold"/>
              </a:rPr>
              <a:t>交互效应对乘客</a:t>
            </a:r>
            <a:r>
              <a:rPr lang="en-US" altLang="zh-CN" sz="3200" b="1" dirty="0" smtClean="0">
                <a:solidFill>
                  <a:srgbClr val="F28731"/>
                </a:solidFill>
                <a:latin typeface="Hiragino Sans GB W3" charset="-122"/>
                <a:ea typeface="Hiragino Sans GB W3" charset="-122"/>
                <a:cs typeface="Hiragino Sans GB W3" charset="-122"/>
                <a:sym typeface="DINPro-Bold"/>
              </a:rPr>
              <a:t>NPS</a:t>
            </a:r>
            <a:r>
              <a:rPr lang="zh-CN" altLang="en-US" sz="3200" b="1" dirty="0" smtClean="0">
                <a:solidFill>
                  <a:srgbClr val="F28731"/>
                </a:solidFill>
                <a:latin typeface="Hiragino Sans GB W3" charset="-122"/>
                <a:ea typeface="Hiragino Sans GB W3" charset="-122"/>
                <a:cs typeface="Hiragino Sans GB W3" charset="-122"/>
                <a:sym typeface="DINPro-Bold"/>
              </a:rPr>
              <a:t>影响明显</a:t>
            </a:r>
            <a:r>
              <a:rPr lang="zh-CN" altLang="en-US" sz="3200" dirty="0" smtClean="0">
                <a:latin typeface="Hiragino Sans GB W3" charset="-122"/>
                <a:ea typeface="Hiragino Sans GB W3" charset="-122"/>
                <a:cs typeface="Hiragino Sans GB W3" charset="-122"/>
                <a:sym typeface="DINPro-Bold"/>
              </a:rPr>
              <a:t>。两个指标中任何一个都较难独立地对乘客</a:t>
            </a:r>
            <a:r>
              <a:rPr lang="en-US" altLang="zh-CN" sz="3200" dirty="0" smtClean="0">
                <a:latin typeface="Hiragino Sans GB W3" charset="-122"/>
                <a:ea typeface="Hiragino Sans GB W3" charset="-122"/>
                <a:cs typeface="Hiragino Sans GB W3" charset="-122"/>
                <a:sym typeface="DINPro-Bold"/>
              </a:rPr>
              <a:t>NPS</a:t>
            </a:r>
            <a:r>
              <a:rPr lang="zh-CN" altLang="en-US" sz="3200" dirty="0" smtClean="0">
                <a:latin typeface="Hiragino Sans GB W3" charset="-122"/>
                <a:ea typeface="Hiragino Sans GB W3" charset="-122"/>
                <a:cs typeface="Hiragino Sans GB W3" charset="-122"/>
                <a:sym typeface="DINPro-Bold"/>
              </a:rPr>
              <a:t>产生决定性影响。具体而言，</a:t>
            </a:r>
            <a:r>
              <a:rPr lang="zh-CN" altLang="en-US" sz="3200" b="1" dirty="0" smtClean="0">
                <a:solidFill>
                  <a:srgbClr val="F28731"/>
                </a:solidFill>
                <a:latin typeface="Hiragino Sans GB W3" charset="-122"/>
                <a:ea typeface="Hiragino Sans GB W3" charset="-122"/>
                <a:cs typeface="Hiragino Sans GB W3" charset="-122"/>
                <a:sym typeface="DINPro-Bold"/>
              </a:rPr>
              <a:t>应答率水平不同的情况下，运营指标与乘客</a:t>
            </a:r>
            <a:r>
              <a:rPr lang="en-US" altLang="zh-CN" sz="3200" b="1" dirty="0" smtClean="0">
                <a:solidFill>
                  <a:srgbClr val="F28731"/>
                </a:solidFill>
                <a:latin typeface="Hiragino Sans GB W3" charset="-122"/>
                <a:ea typeface="Hiragino Sans GB W3" charset="-122"/>
                <a:cs typeface="Hiragino Sans GB W3" charset="-122"/>
                <a:sym typeface="DINPro-Bold"/>
              </a:rPr>
              <a:t>NPS</a:t>
            </a:r>
            <a:r>
              <a:rPr lang="zh-CN" altLang="en-US" sz="3200" b="1" dirty="0" smtClean="0">
                <a:solidFill>
                  <a:srgbClr val="F28731"/>
                </a:solidFill>
                <a:latin typeface="Hiragino Sans GB W3" charset="-122"/>
                <a:ea typeface="Hiragino Sans GB W3" charset="-122"/>
                <a:cs typeface="Hiragino Sans GB W3" charset="-122"/>
                <a:sym typeface="DINPro-Bold"/>
              </a:rPr>
              <a:t>的相关性水平存在显著</a:t>
            </a:r>
            <a:r>
              <a:rPr lang="zh-CN" altLang="en-US" sz="3200" b="1" dirty="0" smtClean="0">
                <a:solidFill>
                  <a:srgbClr val="F28731"/>
                </a:solidFill>
                <a:latin typeface="Hiragino Sans GB W3" charset="-122"/>
                <a:ea typeface="Hiragino Sans GB W3" charset="-122"/>
                <a:cs typeface="Hiragino Sans GB W3" charset="-122"/>
                <a:sym typeface="DINPro-Bold"/>
              </a:rPr>
              <a:t>差异</a:t>
            </a:r>
            <a:endParaRPr lang="en-US" altLang="zh-CN" sz="3200" b="1" dirty="0" smtClean="0">
              <a:solidFill>
                <a:srgbClr val="F28731"/>
              </a:solidFill>
              <a:latin typeface="Hiragino Sans GB W3" charset="-122"/>
              <a:ea typeface="Hiragino Sans GB W3" charset="-122"/>
              <a:cs typeface="Hiragino Sans GB W3" charset="-122"/>
              <a:sym typeface="DINPro-Bold"/>
            </a:endParaRPr>
          </a:p>
          <a:p>
            <a:pPr marL="514350" indent="-514350" algn="l">
              <a:buAutoNum type="arabicPeriod"/>
              <a:defRPr sz="5000">
                <a:solidFill>
                  <a:srgbClr val="000000"/>
                </a:solidFill>
                <a:latin typeface="DINPro-Bold"/>
                <a:ea typeface="DINPro-Bold"/>
                <a:cs typeface="DINPro-Bold"/>
                <a:sym typeface="DINPro-Bold"/>
              </a:defRPr>
            </a:pPr>
            <a:endParaRPr lang="en-US" altLang="zh-CN" sz="3200" b="1" dirty="0" smtClean="0">
              <a:solidFill>
                <a:srgbClr val="F28731"/>
              </a:solidFill>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r>
              <a:rPr lang="zh-CN" altLang="en-US" sz="3200" b="1" dirty="0" smtClean="0">
                <a:solidFill>
                  <a:srgbClr val="000000"/>
                </a:solidFill>
                <a:latin typeface="Hiragino Sans GB W3" charset="-122"/>
                <a:ea typeface="Hiragino Sans GB W3" charset="-122"/>
                <a:cs typeface="Hiragino Sans GB W3" charset="-122"/>
                <a:sym typeface="DINPro-Bold"/>
              </a:rPr>
              <a:t>基于上述</a:t>
            </a:r>
            <a:r>
              <a:rPr lang="en-US" altLang="zh-CN" sz="3200" b="1" dirty="0" smtClean="0">
                <a:solidFill>
                  <a:srgbClr val="000000"/>
                </a:solidFill>
                <a:latin typeface="Hiragino Sans GB W3" charset="-122"/>
                <a:ea typeface="Hiragino Sans GB W3" charset="-122"/>
                <a:cs typeface="Hiragino Sans GB W3" charset="-122"/>
                <a:sym typeface="DINPro-Bold"/>
              </a:rPr>
              <a:t>1</a:t>
            </a:r>
            <a:r>
              <a:rPr lang="zh-CN" altLang="en-US" sz="3200" b="1" dirty="0" smtClean="0">
                <a:solidFill>
                  <a:srgbClr val="000000"/>
                </a:solidFill>
                <a:latin typeface="Hiragino Sans GB W3" charset="-122"/>
                <a:ea typeface="Hiragino Sans GB W3" charset="-122"/>
                <a:cs typeface="Hiragino Sans GB W3" charset="-122"/>
                <a:sym typeface="DINPro-Bold"/>
              </a:rPr>
              <a:t>、</a:t>
            </a:r>
            <a:r>
              <a:rPr lang="en-US" altLang="zh-CN" sz="3200" b="1" dirty="0" smtClean="0">
                <a:solidFill>
                  <a:srgbClr val="000000"/>
                </a:solidFill>
                <a:latin typeface="Hiragino Sans GB W3" charset="-122"/>
                <a:ea typeface="Hiragino Sans GB W3" charset="-122"/>
                <a:cs typeface="Hiragino Sans GB W3" charset="-122"/>
                <a:sym typeface="DINPro-Bold"/>
              </a:rPr>
              <a:t>2</a:t>
            </a:r>
            <a:r>
              <a:rPr lang="zh-CN" altLang="en-US" sz="3200" b="1" dirty="0" smtClean="0">
                <a:solidFill>
                  <a:srgbClr val="000000"/>
                </a:solidFill>
                <a:latin typeface="Hiragino Sans GB W3" charset="-122"/>
                <a:ea typeface="Hiragino Sans GB W3" charset="-122"/>
                <a:cs typeface="Hiragino Sans GB W3" charset="-122"/>
                <a:sym typeface="DINPro-Bold"/>
              </a:rPr>
              <a:t>两点发现，我们在各城市分别进行了各指标与</a:t>
            </a:r>
            <a:r>
              <a:rPr lang="en-US" altLang="zh-CN" sz="3200" b="1" dirty="0" smtClean="0">
                <a:solidFill>
                  <a:srgbClr val="000000"/>
                </a:solidFill>
                <a:latin typeface="Hiragino Sans GB W3" charset="-122"/>
                <a:ea typeface="Hiragino Sans GB W3" charset="-122"/>
                <a:cs typeface="Hiragino Sans GB W3" charset="-122"/>
                <a:sym typeface="DINPro-Bold"/>
              </a:rPr>
              <a:t>NPS</a:t>
            </a:r>
            <a:r>
              <a:rPr lang="zh-CN" altLang="en-US" sz="3200" b="1" dirty="0" smtClean="0">
                <a:solidFill>
                  <a:srgbClr val="000000"/>
                </a:solidFill>
                <a:latin typeface="Hiragino Sans GB W3" charset="-122"/>
                <a:ea typeface="Hiragino Sans GB W3" charset="-122"/>
                <a:cs typeface="Hiragino Sans GB W3" charset="-122"/>
                <a:sym typeface="DINPro-Bold"/>
              </a:rPr>
              <a:t>的相关性分析，并依据保健指标（应答率）进行了分段，分别在应答率能满足基本体验要求和应答率不能满足基本体验要求的情况下做其他指标与</a:t>
            </a:r>
            <a:r>
              <a:rPr lang="en-US" altLang="zh-CN" sz="3200" b="1" dirty="0" smtClean="0">
                <a:solidFill>
                  <a:srgbClr val="000000"/>
                </a:solidFill>
                <a:latin typeface="Hiragino Sans GB W3" charset="-122"/>
                <a:ea typeface="Hiragino Sans GB W3" charset="-122"/>
                <a:cs typeface="Hiragino Sans GB W3" charset="-122"/>
                <a:sym typeface="DINPro-Bold"/>
              </a:rPr>
              <a:t>NPS</a:t>
            </a:r>
            <a:r>
              <a:rPr lang="zh-CN" altLang="en-US" sz="3200" b="1" dirty="0" smtClean="0">
                <a:solidFill>
                  <a:srgbClr val="000000"/>
                </a:solidFill>
                <a:latin typeface="Hiragino Sans GB W3" charset="-122"/>
                <a:ea typeface="Hiragino Sans GB W3" charset="-122"/>
                <a:cs typeface="Hiragino Sans GB W3" charset="-122"/>
                <a:sym typeface="DINPro-Bold"/>
              </a:rPr>
              <a:t>的相关性分析。</a:t>
            </a:r>
            <a:endParaRPr lang="en-US" altLang="zh-CN" sz="3200" b="1" dirty="0" smtClean="0">
              <a:solidFill>
                <a:srgbClr val="000000"/>
              </a:solidFill>
              <a:latin typeface="Hiragino Sans GB W3" charset="-122"/>
              <a:ea typeface="Hiragino Sans GB W3" charset="-122"/>
              <a:cs typeface="Hiragino Sans GB W3" charset="-122"/>
              <a:sym typeface="DINPro-Bold"/>
            </a:endParaRPr>
          </a:p>
        </p:txBody>
      </p:sp>
    </p:spTree>
    <p:extLst>
      <p:ext uri="{BB962C8B-B14F-4D97-AF65-F5344CB8AC3E}">
        <p14:creationId xmlns:p14="http://schemas.microsoft.com/office/powerpoint/2010/main" val="22201666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p:nvPr/>
        </p:nvSpPr>
        <p:spPr>
          <a:xfrm>
            <a:off x="17170300" y="730022"/>
            <a:ext cx="8939298" cy="824157"/>
          </a:xfrm>
          <a:prstGeom prst="rect">
            <a:avLst/>
          </a:prstGeom>
          <a:ln w="3175">
            <a:miter lim="400000"/>
          </a:ln>
          <a:extLst>
            <a:ext uri="{C572A759-6A51-4108-AA02-DFA0A04FC94B}">
              <ma14:wrappingTextBoxFlag xmlns:ma14="http://schemas.microsoft.com/office/mac/drawingml/2011/main" val="1"/>
            </a:ext>
          </a:extLst>
        </p:spPr>
        <p:txBody>
          <a:bodyPr lIns="42333" tIns="42333" rIns="42333" bIns="42333">
            <a:spAutoFit/>
          </a:bodyPr>
          <a:lstStyle/>
          <a:p>
            <a:pPr algn="l">
              <a:defRPr sz="5000">
                <a:solidFill>
                  <a:srgbClr val="000000"/>
                </a:solidFill>
                <a:latin typeface="DINPro-Bold"/>
                <a:ea typeface="DINPro-Bold"/>
                <a:cs typeface="DINPro-Bold"/>
                <a:sym typeface="DINPro-Bold"/>
              </a:defRPr>
            </a:pPr>
            <a:r>
              <a:rPr lang="zh-CN" altLang="en-US" sz="4800" dirty="0" smtClean="0">
                <a:latin typeface="Hiragino Sans GB W3" charset="-122"/>
                <a:ea typeface="Hiragino Sans GB W3" charset="-122"/>
                <a:cs typeface="Hiragino Sans GB W3" charset="-122"/>
                <a:sym typeface="DINPro-Regular"/>
              </a:rPr>
              <a:t>全国宏观结论（</a:t>
            </a:r>
            <a:r>
              <a:rPr lang="en-US" altLang="zh-CN" sz="4800" dirty="0" smtClean="0">
                <a:latin typeface="Hiragino Sans GB W3" charset="-122"/>
                <a:ea typeface="Hiragino Sans GB W3" charset="-122"/>
                <a:cs typeface="Hiragino Sans GB W3" charset="-122"/>
                <a:sym typeface="DINPro-Regular"/>
              </a:rPr>
              <a:t>1</a:t>
            </a:r>
            <a:r>
              <a:rPr lang="zh-CN" altLang="en-US" sz="4800" dirty="0" smtClean="0">
                <a:latin typeface="Hiragino Sans GB W3" charset="-122"/>
                <a:ea typeface="Hiragino Sans GB W3" charset="-122"/>
                <a:cs typeface="Hiragino Sans GB W3" charset="-122"/>
                <a:sym typeface="DINPro-Regular"/>
              </a:rPr>
              <a:t>）</a:t>
            </a:r>
            <a:endParaRPr sz="4800" dirty="0">
              <a:latin typeface="Hiragino Sans GB W3" charset="-122"/>
              <a:ea typeface="Hiragino Sans GB W3" charset="-122"/>
              <a:cs typeface="Hiragino Sans GB W3" charset="-122"/>
              <a:sym typeface="DINPro-Regular"/>
            </a:endParaRPr>
          </a:p>
        </p:txBody>
      </p:sp>
      <p:sp>
        <p:nvSpPr>
          <p:cNvPr id="42" name="Shape 89"/>
          <p:cNvSpPr/>
          <p:nvPr/>
        </p:nvSpPr>
        <p:spPr>
          <a:xfrm>
            <a:off x="623957" y="1732471"/>
            <a:ext cx="23469601" cy="3532590"/>
          </a:xfrm>
          <a:prstGeom prst="rect">
            <a:avLst/>
          </a:prstGeom>
          <a:ln w="3175">
            <a:miter lim="400000"/>
          </a:ln>
          <a:extLst>
            <a:ext uri="{C572A759-6A51-4108-AA02-DFA0A04FC94B}">
              <ma14:wrappingTextBoxFlag xmlns:ma14="http://schemas.microsoft.com/office/mac/drawingml/2011/main" val="1"/>
            </a:ext>
          </a:extLst>
        </p:spPr>
        <p:txBody>
          <a:bodyPr wrap="square" lIns="42333" tIns="42333" rIns="42333" bIns="42333">
            <a:spAutoFit/>
          </a:bodyPr>
          <a:lstStyle/>
          <a:p>
            <a:pPr algn="l">
              <a:defRPr sz="5000">
                <a:solidFill>
                  <a:srgbClr val="000000"/>
                </a:solidFill>
                <a:latin typeface="DINPro-Bold"/>
                <a:ea typeface="DINPro-Bold"/>
                <a:cs typeface="DINPro-Bold"/>
                <a:sym typeface="DINPro-Bold"/>
              </a:defRPr>
            </a:pPr>
            <a:r>
              <a:rPr lang="zh-CN" altLang="en-US" sz="3200" b="1" dirty="0" smtClean="0">
                <a:latin typeface="Hiragino Sans GB W3" charset="-122"/>
                <a:ea typeface="Hiragino Sans GB W3" charset="-122"/>
                <a:cs typeface="Hiragino Sans GB W3" charset="-122"/>
                <a:sym typeface="DINPro-Bold"/>
              </a:rPr>
              <a:t>核心发现：在不同的城市，</a:t>
            </a:r>
            <a:r>
              <a:rPr lang="en-US" altLang="zh-CN" sz="3200" b="1" dirty="0" smtClean="0">
                <a:latin typeface="Hiragino Sans GB W3" charset="-122"/>
                <a:ea typeface="Hiragino Sans GB W3" charset="-122"/>
                <a:cs typeface="Hiragino Sans GB W3" charset="-122"/>
                <a:sym typeface="DINPro-Bold"/>
              </a:rPr>
              <a:t>NPS</a:t>
            </a:r>
            <a:r>
              <a:rPr lang="zh-CN" altLang="en-US" sz="3200" b="1" dirty="0" smtClean="0">
                <a:latin typeface="Hiragino Sans GB W3" charset="-122"/>
                <a:ea typeface="Hiragino Sans GB W3" charset="-122"/>
                <a:cs typeface="Hiragino Sans GB W3" charset="-122"/>
                <a:sym typeface="DINPro-Bold"/>
              </a:rPr>
              <a:t>与运营指标之间的关系是存在显著差异的</a:t>
            </a:r>
            <a:endParaRPr lang="en-US" altLang="zh-CN" sz="3200" b="1" dirty="0" smtClean="0">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endParaRPr lang="en-US" altLang="zh-CN" sz="3200" dirty="0">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r>
              <a:rPr lang="zh-CN" altLang="en-US" sz="3200" dirty="0" smtClean="0">
                <a:latin typeface="Hiragino Sans GB W3" charset="-122"/>
                <a:ea typeface="Hiragino Sans GB W3" charset="-122"/>
                <a:cs typeface="Hiragino Sans GB W3" charset="-122"/>
                <a:sym typeface="DINPro-Bold"/>
              </a:rPr>
              <a:t>下方左侧图表为各城市优享实付每公里和乘客</a:t>
            </a:r>
            <a:r>
              <a:rPr lang="en-US" altLang="zh-CN" sz="3200" dirty="0" smtClean="0">
                <a:latin typeface="Hiragino Sans GB W3" charset="-122"/>
                <a:ea typeface="Hiragino Sans GB W3" charset="-122"/>
                <a:cs typeface="Hiragino Sans GB W3" charset="-122"/>
                <a:sym typeface="DINPro-Bold"/>
              </a:rPr>
              <a:t>NPS</a:t>
            </a:r>
            <a:r>
              <a:rPr lang="zh-CN" altLang="en-US" sz="3200" dirty="0" smtClean="0">
                <a:latin typeface="Hiragino Sans GB W3" charset="-122"/>
                <a:ea typeface="Hiragino Sans GB W3" charset="-122"/>
                <a:cs typeface="Hiragino Sans GB W3" charset="-122"/>
                <a:sym typeface="DINPro-Bold"/>
              </a:rPr>
              <a:t>的散点图及拟合曲线，由图中数据可见，北京、杭州的优享实付每公里和乘客</a:t>
            </a:r>
            <a:r>
              <a:rPr lang="en-US" altLang="zh-CN" sz="3200" dirty="0" smtClean="0">
                <a:latin typeface="Hiragino Sans GB W3" charset="-122"/>
                <a:ea typeface="Hiragino Sans GB W3" charset="-122"/>
                <a:cs typeface="Hiragino Sans GB W3" charset="-122"/>
                <a:sym typeface="DINPro-Bold"/>
              </a:rPr>
              <a:t>NPS</a:t>
            </a:r>
            <a:r>
              <a:rPr lang="zh-CN" altLang="en-US" sz="3200" dirty="0" smtClean="0">
                <a:latin typeface="Hiragino Sans GB W3" charset="-122"/>
                <a:ea typeface="Hiragino Sans GB W3" charset="-122"/>
                <a:cs typeface="Hiragino Sans GB W3" charset="-122"/>
                <a:sym typeface="DINPro-Bold"/>
              </a:rPr>
              <a:t>呈现正向相关关系，合肥、成都实付每公里和乘客</a:t>
            </a:r>
            <a:r>
              <a:rPr lang="en-US" altLang="zh-CN" sz="3200" dirty="0" smtClean="0">
                <a:latin typeface="Hiragino Sans GB W3" charset="-122"/>
                <a:ea typeface="Hiragino Sans GB W3" charset="-122"/>
                <a:cs typeface="Hiragino Sans GB W3" charset="-122"/>
                <a:sym typeface="DINPro-Bold"/>
              </a:rPr>
              <a:t>NPS</a:t>
            </a:r>
            <a:r>
              <a:rPr lang="zh-CN" altLang="en-US" sz="3200" dirty="0" smtClean="0">
                <a:latin typeface="Hiragino Sans GB W3" charset="-122"/>
                <a:ea typeface="Hiragino Sans GB W3" charset="-122"/>
                <a:cs typeface="Hiragino Sans GB W3" charset="-122"/>
                <a:sym typeface="DINPro-Bold"/>
              </a:rPr>
              <a:t>未呈现显著相关性，而在南京、上海、深圳、郑州，实付每公里与乘客</a:t>
            </a:r>
            <a:r>
              <a:rPr lang="en-US" altLang="zh-CN" sz="3200" dirty="0" smtClean="0">
                <a:latin typeface="Hiragino Sans GB W3" charset="-122"/>
                <a:ea typeface="Hiragino Sans GB W3" charset="-122"/>
                <a:cs typeface="Hiragino Sans GB W3" charset="-122"/>
                <a:sym typeface="DINPro-Bold"/>
              </a:rPr>
              <a:t>NPS</a:t>
            </a:r>
            <a:r>
              <a:rPr lang="zh-CN" altLang="en-US" sz="3200" dirty="0" smtClean="0">
                <a:latin typeface="Hiragino Sans GB W3" charset="-122"/>
                <a:ea typeface="Hiragino Sans GB W3" charset="-122"/>
                <a:cs typeface="Hiragino Sans GB W3" charset="-122"/>
                <a:sym typeface="DINPro-Bold"/>
              </a:rPr>
              <a:t>呈现负向相关关系。这意味着，在不同城市，实付与乘客</a:t>
            </a:r>
            <a:r>
              <a:rPr lang="en-US" altLang="zh-CN" sz="3200" dirty="0" smtClean="0">
                <a:latin typeface="Hiragino Sans GB W3" charset="-122"/>
                <a:ea typeface="Hiragino Sans GB W3" charset="-122"/>
                <a:cs typeface="Hiragino Sans GB W3" charset="-122"/>
                <a:sym typeface="DINPro-Bold"/>
              </a:rPr>
              <a:t>NPS</a:t>
            </a:r>
            <a:r>
              <a:rPr lang="zh-CN" altLang="en-US" sz="3200" dirty="0" smtClean="0">
                <a:latin typeface="Hiragino Sans GB W3" charset="-122"/>
                <a:ea typeface="Hiragino Sans GB W3" charset="-122"/>
                <a:cs typeface="Hiragino Sans GB W3" charset="-122"/>
                <a:sym typeface="DINPro-Bold"/>
              </a:rPr>
              <a:t>的关系存在显著差异。</a:t>
            </a:r>
            <a:endParaRPr lang="en-US" altLang="zh-CN" sz="3200" dirty="0" smtClean="0">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r>
              <a:rPr lang="zh-CN" altLang="en-US" sz="3200" dirty="0" smtClean="0">
                <a:latin typeface="Hiragino Sans GB W3" charset="-122"/>
                <a:ea typeface="Hiragino Sans GB W3" charset="-122"/>
                <a:cs typeface="Hiragino Sans GB W3" charset="-122"/>
                <a:sym typeface="DINPro-Bold"/>
              </a:rPr>
              <a:t>右侧为各城市优享应答率与乘客</a:t>
            </a:r>
            <a:r>
              <a:rPr lang="en-US" altLang="zh-CN" sz="3200" dirty="0" smtClean="0">
                <a:latin typeface="Hiragino Sans GB W3" charset="-122"/>
                <a:ea typeface="Hiragino Sans GB W3" charset="-122"/>
                <a:cs typeface="Hiragino Sans GB W3" charset="-122"/>
                <a:sym typeface="DINPro-Bold"/>
              </a:rPr>
              <a:t>NPS</a:t>
            </a:r>
            <a:r>
              <a:rPr lang="zh-CN" altLang="en-US" sz="3200" dirty="0" smtClean="0">
                <a:latin typeface="Hiragino Sans GB W3" charset="-122"/>
                <a:ea typeface="Hiragino Sans GB W3" charset="-122"/>
                <a:cs typeface="Hiragino Sans GB W3" charset="-122"/>
                <a:sym typeface="DINPro-Bold"/>
              </a:rPr>
              <a:t>的散点图及拟合曲线，图中可见，各城市应答率和乘客</a:t>
            </a:r>
            <a:r>
              <a:rPr lang="en-US" altLang="zh-CN" sz="3200" dirty="0" smtClean="0">
                <a:latin typeface="Hiragino Sans GB W3" charset="-122"/>
                <a:ea typeface="Hiragino Sans GB W3" charset="-122"/>
                <a:cs typeface="Hiragino Sans GB W3" charset="-122"/>
                <a:sym typeface="DINPro-Bold"/>
              </a:rPr>
              <a:t>NPS</a:t>
            </a:r>
            <a:r>
              <a:rPr lang="zh-CN" altLang="en-US" sz="3200" dirty="0" smtClean="0">
                <a:latin typeface="Hiragino Sans GB W3" charset="-122"/>
                <a:ea typeface="Hiragino Sans GB W3" charset="-122"/>
                <a:cs typeface="Hiragino Sans GB W3" charset="-122"/>
                <a:sym typeface="DINPro-Bold"/>
              </a:rPr>
              <a:t>的相关性也有显著差异。</a:t>
            </a:r>
            <a:endParaRPr lang="en-US" altLang="zh-CN" sz="3200" dirty="0" smtClean="0">
              <a:latin typeface="Hiragino Sans GB W3" charset="-122"/>
              <a:ea typeface="Hiragino Sans GB W3" charset="-122"/>
              <a:cs typeface="Hiragino Sans GB W3" charset="-122"/>
              <a:sym typeface="DINPro-Bold"/>
            </a:endParaRPr>
          </a:p>
          <a:p>
            <a:pPr algn="l">
              <a:defRPr sz="5000">
                <a:solidFill>
                  <a:srgbClr val="000000"/>
                </a:solidFill>
                <a:latin typeface="DINPro-Bold"/>
                <a:ea typeface="DINPro-Bold"/>
                <a:cs typeface="DINPro-Bold"/>
                <a:sym typeface="DINPro-Bold"/>
              </a:defRPr>
            </a:pPr>
            <a:r>
              <a:rPr lang="zh-CN" altLang="en-US" sz="3200" b="1" dirty="0" smtClean="0">
                <a:solidFill>
                  <a:srgbClr val="000000"/>
                </a:solidFill>
                <a:latin typeface="Hiragino Sans GB W3" charset="-122"/>
                <a:ea typeface="Hiragino Sans GB W3" charset="-122"/>
                <a:cs typeface="Hiragino Sans GB W3" charset="-122"/>
                <a:sym typeface="DINPro-Bold"/>
              </a:rPr>
              <a:t>基于此，全国乘客</a:t>
            </a:r>
            <a:r>
              <a:rPr lang="en-US" altLang="zh-CN" sz="3200" b="1" dirty="0" smtClean="0">
                <a:solidFill>
                  <a:srgbClr val="000000"/>
                </a:solidFill>
                <a:latin typeface="Hiragino Sans GB W3" charset="-122"/>
                <a:ea typeface="Hiragino Sans GB W3" charset="-122"/>
                <a:cs typeface="Hiragino Sans GB W3" charset="-122"/>
                <a:sym typeface="DINPro-Bold"/>
              </a:rPr>
              <a:t>NPS</a:t>
            </a:r>
            <a:r>
              <a:rPr lang="zh-CN" altLang="en-US" sz="3200" b="1" dirty="0" smtClean="0">
                <a:solidFill>
                  <a:srgbClr val="000000"/>
                </a:solidFill>
                <a:latin typeface="Hiragino Sans GB W3" charset="-122"/>
                <a:ea typeface="Hiragino Sans GB W3" charset="-122"/>
                <a:cs typeface="Hiragino Sans GB W3" charset="-122"/>
                <a:sym typeface="DINPro-Bold"/>
              </a:rPr>
              <a:t>与运营指标的相关性需要分城市下钻，暂时未找到全国一致性的规律。</a:t>
            </a:r>
            <a:endParaRPr lang="en-US" altLang="zh-CN" sz="3200" b="1" dirty="0" smtClean="0">
              <a:solidFill>
                <a:srgbClr val="000000"/>
              </a:solidFill>
              <a:latin typeface="Hiragino Sans GB W3" charset="-122"/>
              <a:ea typeface="Hiragino Sans GB W3" charset="-122"/>
              <a:cs typeface="Hiragino Sans GB W3" charset="-122"/>
              <a:sym typeface="DINPro-Bold"/>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756" y="5443352"/>
            <a:ext cx="9796179" cy="6977247"/>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48691" y="5443352"/>
            <a:ext cx="9966709" cy="7110009"/>
          </a:xfrm>
          <a:prstGeom prst="rect">
            <a:avLst/>
          </a:prstGeom>
        </p:spPr>
      </p:pic>
    </p:spTree>
    <p:extLst>
      <p:ext uri="{BB962C8B-B14F-4D97-AF65-F5344CB8AC3E}">
        <p14:creationId xmlns:p14="http://schemas.microsoft.com/office/powerpoint/2010/main" val="66464261"/>
      </p:ext>
    </p:extLst>
  </p:cSld>
  <p:clrMapOvr>
    <a:masterClrMapping/>
  </p:clrMapOvr>
  <p:transition spd="med"/>
</p:sld>
</file>

<file path=ppt/theme/theme1.xml><?xml version="1.0" encoding="utf-8"?>
<a:theme xmlns:a="http://schemas.openxmlformats.org/drawingml/2006/main" name="White">
  <a:themeElements>
    <a:clrScheme name="White">
      <a:dk1>
        <a:srgbClr val="9A8988"/>
      </a:dk1>
      <a:lt1>
        <a:srgbClr val="12939A"/>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25400" dist="12700" dir="5400000" rotWithShape="0">
              <a:srgbClr val="000000">
                <a:alpha val="35000"/>
              </a:srgbClr>
            </a:outerShdw>
          </a:effectLst>
        </a:effectStyle>
        <a:effectStyle>
          <a:effectLst>
            <a:outerShdw blurRad="25400" dist="12700" dir="5400000" rotWithShape="0">
              <a:srgbClr val="000000">
                <a:alpha val="35000"/>
              </a:srgbClr>
            </a:outerShdw>
          </a:effectLst>
        </a:effectStyle>
        <a:effectStyle>
          <a:effectLst>
            <a:outerShdw blurRad="25400" dist="127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outerShdw blurRad="25400" dist="12700" dir="5400000" rotWithShape="0">
            <a:srgbClr val="000000">
              <a:alpha val="35000"/>
            </a:srgbClr>
          </a:outerShdw>
        </a:effectLst>
        <a:sp3d/>
      </a:spPr>
      <a:bodyPr rot="0" spcFirstLastPara="1" vertOverflow="overflow" horzOverflow="overflow" vert="horz" wrap="square" lIns="42333" tIns="42333" rIns="42333" bIns="42333" numCol="1" spcCol="38100" rtlCol="0" anchor="ctr">
        <a:spAutoFit/>
      </a:bodyPr>
      <a:lstStyle>
        <a:defPPr marL="0" marR="0" indent="0" algn="l" defTabSz="846666"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round/>
        </a:ln>
        <a:effectLst>
          <a:outerShdw blurRad="25400" dist="127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42333" tIns="42333" rIns="42333" bIns="42333" numCol="1" spcCol="38100" rtlCol="0" anchor="t">
        <a:spAutoFit/>
      </a:bodyPr>
      <a:lstStyle>
        <a:defPPr marL="0" marR="0" indent="0" algn="ctr" defTabSz="846666" rtl="0" fontAlgn="auto" latinLnBrk="0" hangingPunct="0">
          <a:lnSpc>
            <a:spcPct val="100000"/>
          </a:lnSpc>
          <a:spcBef>
            <a:spcPts val="0"/>
          </a:spcBef>
          <a:spcAft>
            <a:spcPts val="0"/>
          </a:spcAft>
          <a:buClrTx/>
          <a:buSzTx/>
          <a:buFontTx/>
          <a:buNone/>
          <a:tabLst/>
          <a:defRPr kumimoji="0" sz="11000" b="0" i="0" u="none" strike="noStrike" cap="none" spc="0" normalizeH="0" baseline="0">
            <a:ln>
              <a:noFill/>
            </a:ln>
            <a:solidFill>
              <a:srgbClr val="12939A"/>
            </a:solidFill>
            <a:effectLst/>
            <a:uFillTx/>
            <a:latin typeface="DINPro-Light"/>
            <a:ea typeface="DINPro-Light"/>
            <a:cs typeface="DINPro-Light"/>
            <a:sym typeface="DINPro-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25400" dist="12700" dir="5400000" rotWithShape="0">
              <a:srgbClr val="000000">
                <a:alpha val="35000"/>
              </a:srgbClr>
            </a:outerShdw>
          </a:effectLst>
        </a:effectStyle>
        <a:effectStyle>
          <a:effectLst>
            <a:outerShdw blurRad="25400" dist="12700" dir="5400000" rotWithShape="0">
              <a:srgbClr val="000000">
                <a:alpha val="35000"/>
              </a:srgbClr>
            </a:outerShdw>
          </a:effectLst>
        </a:effectStyle>
        <a:effectStyle>
          <a:effectLst>
            <a:outerShdw blurRad="25400" dist="127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outerShdw blurRad="25400" dist="12700" dir="5400000" rotWithShape="0">
            <a:srgbClr val="000000">
              <a:alpha val="35000"/>
            </a:srgbClr>
          </a:outerShdw>
        </a:effectLst>
        <a:sp3d/>
      </a:spPr>
      <a:bodyPr rot="0" spcFirstLastPara="1" vertOverflow="overflow" horzOverflow="overflow" vert="horz" wrap="square" lIns="42333" tIns="42333" rIns="42333" bIns="42333" numCol="1" spcCol="38100" rtlCol="0" anchor="ctr">
        <a:spAutoFit/>
      </a:bodyPr>
      <a:lstStyle>
        <a:defPPr marL="0" marR="0" indent="0" algn="l" defTabSz="846666"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round/>
        </a:ln>
        <a:effectLst>
          <a:outerShdw blurRad="25400" dist="127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42333" tIns="42333" rIns="42333" bIns="42333" numCol="1" spcCol="38100" rtlCol="0" anchor="t">
        <a:spAutoFit/>
      </a:bodyPr>
      <a:lstStyle>
        <a:defPPr marL="0" marR="0" indent="0" algn="ctr" defTabSz="846666" rtl="0" fontAlgn="auto" latinLnBrk="0" hangingPunct="0">
          <a:lnSpc>
            <a:spcPct val="100000"/>
          </a:lnSpc>
          <a:spcBef>
            <a:spcPts val="0"/>
          </a:spcBef>
          <a:spcAft>
            <a:spcPts val="0"/>
          </a:spcAft>
          <a:buClrTx/>
          <a:buSzTx/>
          <a:buFontTx/>
          <a:buNone/>
          <a:tabLst/>
          <a:defRPr kumimoji="0" sz="11000" b="0" i="0" u="none" strike="noStrike" cap="none" spc="0" normalizeH="0" baseline="0">
            <a:ln>
              <a:noFill/>
            </a:ln>
            <a:solidFill>
              <a:srgbClr val="12939A"/>
            </a:solidFill>
            <a:effectLst/>
            <a:uFillTx/>
            <a:latin typeface="DINPro-Light"/>
            <a:ea typeface="DINPro-Light"/>
            <a:cs typeface="DINPro-Light"/>
            <a:sym typeface="DINPro-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2257</TotalTime>
  <Words>2859</Words>
  <Application>Microsoft Macintosh PowerPoint</Application>
  <PresentationFormat>自定义</PresentationFormat>
  <Paragraphs>173</Paragraphs>
  <Slides>20</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DINPro-Bold</vt:lpstr>
      <vt:lpstr>DINPro-Light</vt:lpstr>
      <vt:lpstr>DINPro-Regular</vt:lpstr>
      <vt:lpstr>Hiragino Sans GB W3</vt:lpstr>
      <vt:lpstr>Arial</vt:lpstr>
      <vt:lpstr>White</vt:lpstr>
      <vt:lpstr>NPS数据科学研究发现分享</vt:lpstr>
      <vt:lpstr>PowerPoint 演示文稿</vt:lpstr>
      <vt:lpstr>乘客NPS影响因素（一） 乘客调研样本结构对NPS的影响</vt:lpstr>
      <vt:lpstr>PowerPoint 演示文稿</vt:lpstr>
      <vt:lpstr>PowerPoint 演示文稿</vt:lpstr>
      <vt:lpstr>PowerPoint 演示文稿</vt:lpstr>
      <vt:lpstr>乘客NPS影响因素（二） 单一运营要素与乘客NPS的相关性 及乘客NPS的双因素模型</vt:lpstr>
      <vt:lpstr>PowerPoint 演示文稿</vt:lpstr>
      <vt:lpstr>PowerPoint 演示文稿</vt:lpstr>
      <vt:lpstr>PowerPoint 演示文稿</vt:lpstr>
      <vt:lpstr>PowerPoint 演示文稿</vt:lpstr>
      <vt:lpstr>PowerPoint 演示文稿</vt:lpstr>
      <vt:lpstr>PowerPoint 演示文稿</vt:lpstr>
      <vt:lpstr>乘客NPS影响因素（三） 进一步的量化：乘客NPS的PCA回归模型</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Microsoft Office 用户</cp:lastModifiedBy>
  <cp:revision>1057</cp:revision>
  <dcterms:modified xsi:type="dcterms:W3CDTF">2017-10-19T05:10:22Z</dcterms:modified>
</cp:coreProperties>
</file>