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69" r:id="rId3"/>
    <p:sldId id="270" r:id="rId4"/>
    <p:sldId id="271" r:id="rId5"/>
    <p:sldId id="258" r:id="rId6"/>
    <p:sldId id="272" r:id="rId7"/>
    <p:sldId id="266" r:id="rId8"/>
    <p:sldId id="274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68"/>
    <p:restoredTop sz="94685"/>
  </p:normalViewPr>
  <p:slideViewPr>
    <p:cSldViewPr snapToGrid="0" snapToObjects="1">
      <p:cViewPr>
        <p:scale>
          <a:sx n="35" d="100"/>
          <a:sy n="35" d="100"/>
        </p:scale>
        <p:origin x="4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75790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9289D25-0250-4180-A77E-55D85FCD98D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32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9289D25-0250-4180-A77E-55D85FCD98D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9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sz="1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9289D25-0250-4180-A77E-55D85FCD98D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693333" y="3413943"/>
            <a:ext cx="8833248" cy="2863405"/>
          </a:xfrm>
          <a:prstGeom prst="rect">
            <a:avLst/>
          </a:prstGeom>
        </p:spPr>
        <p:txBody>
          <a:bodyPr anchor="t"/>
          <a:lstStyle>
            <a:lvl1pPr algn="l"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3"/>
          </p:nvPr>
        </p:nvSpPr>
        <p:spPr>
          <a:xfrm>
            <a:off x="23476431" y="12732312"/>
            <a:ext cx="340259" cy="34290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r">
              <a:defRPr sz="1600">
                <a:solidFill>
                  <a:srgbClr val="828A95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quarter" idx="14"/>
          </p:nvPr>
        </p:nvSpPr>
        <p:spPr>
          <a:xfrm>
            <a:off x="1693333" y="6549652"/>
            <a:ext cx="8712300" cy="667496"/>
          </a:xfrm>
          <a:prstGeom prst="rect">
            <a:avLst/>
          </a:prstGeom>
        </p:spPr>
        <p:txBody>
          <a:bodyPr/>
          <a:lstStyle>
            <a:lvl1pPr algn="l">
              <a:defRPr sz="3000"/>
            </a:lvl1pPr>
          </a:lstStyle>
          <a:p>
            <a:r>
              <a:t>标题文本</a:t>
            </a:r>
          </a:p>
        </p:txBody>
      </p:sp>
      <p:pic>
        <p:nvPicPr>
          <p:cNvPr id="20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1923" y="5953935"/>
            <a:ext cx="9447087" cy="28413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/>
        </p:nvSpPr>
        <p:spPr>
          <a:xfrm>
            <a:off x="3406" y="12821840"/>
            <a:ext cx="213983" cy="163845"/>
          </a:xfrm>
          <a:prstGeom prst="rect">
            <a:avLst/>
          </a:prstGeom>
          <a:solidFill>
            <a:srgbClr val="01B7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97897" y="12732312"/>
            <a:ext cx="133411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600">
                <a:solidFill>
                  <a:srgbClr val="828A95"/>
                </a:solidFill>
              </a:defRPr>
            </a:lvl1pPr>
          </a:lstStyle>
          <a:p>
            <a:r>
              <a:t>Data Science</a:t>
            </a:r>
          </a:p>
        </p:txBody>
      </p:sp>
      <p:pic>
        <p:nvPicPr>
          <p:cNvPr id="2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37600" y="901700"/>
            <a:ext cx="2336800" cy="66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-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quarter" idx="13"/>
          </p:nvPr>
        </p:nvSpPr>
        <p:spPr>
          <a:xfrm>
            <a:off x="23476430" y="12732312"/>
            <a:ext cx="340259" cy="34290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algn="r">
              <a:defRPr sz="1600">
                <a:solidFill>
                  <a:srgbClr val="828A95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quarter" idx="14"/>
          </p:nvPr>
        </p:nvSpPr>
        <p:spPr>
          <a:xfrm>
            <a:off x="1693333" y="3747186"/>
            <a:ext cx="20687341" cy="2942448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标题文本</a:t>
            </a:r>
          </a:p>
          <a:p>
            <a:pPr algn="l">
              <a:lnSpc>
                <a:spcPct val="120000"/>
              </a:lnSpc>
              <a:defRPr sz="2400"/>
            </a:pPr>
            <a:r>
              <a:t>内容</a:t>
            </a:r>
          </a:p>
          <a:p>
            <a:pPr algn="l">
              <a:lnSpc>
                <a:spcPct val="120000"/>
              </a:lnSpc>
              <a:defRPr sz="2400"/>
            </a:pPr>
            <a:endParaRPr/>
          </a:p>
          <a:p>
            <a:pPr algn="l">
              <a:lnSpc>
                <a:spcPct val="120000"/>
              </a:lnSpc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标题文本</a:t>
            </a:r>
          </a:p>
          <a:p>
            <a:pPr algn="l">
              <a:lnSpc>
                <a:spcPct val="120000"/>
              </a:lnSpc>
              <a:defRPr sz="2400"/>
            </a:pPr>
            <a:r>
              <a:t>内容</a:t>
            </a:r>
          </a:p>
        </p:txBody>
      </p:sp>
      <p:sp>
        <p:nvSpPr>
          <p:cNvPr id="47" name="Shape 47"/>
          <p:cNvSpPr/>
          <p:nvPr/>
        </p:nvSpPr>
        <p:spPr>
          <a:xfrm>
            <a:off x="3406" y="12821840"/>
            <a:ext cx="213983" cy="163845"/>
          </a:xfrm>
          <a:prstGeom prst="rect">
            <a:avLst/>
          </a:prstGeom>
          <a:solidFill>
            <a:srgbClr val="01B7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497897" y="12732312"/>
            <a:ext cx="133411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600">
                <a:solidFill>
                  <a:srgbClr val="828A95"/>
                </a:solidFill>
              </a:defRPr>
            </a:lvl1pPr>
          </a:lstStyle>
          <a:p>
            <a:r>
              <a:t>Data Science</a:t>
            </a:r>
          </a:p>
        </p:txBody>
      </p:sp>
      <p:pic>
        <p:nvPicPr>
          <p:cNvPr id="4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61407" y="560004"/>
            <a:ext cx="1808760" cy="517829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3380853" y="1570037"/>
            <a:ext cx="21158822" cy="1"/>
          </a:xfrm>
          <a:prstGeom prst="line">
            <a:avLst/>
          </a:prstGeom>
          <a:ln w="635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5"/>
          </p:nvPr>
        </p:nvSpPr>
        <p:spPr>
          <a:xfrm>
            <a:off x="1054100" y="1158279"/>
            <a:ext cx="2146300" cy="812801"/>
          </a:xfrm>
          <a:prstGeom prst="rect">
            <a:avLst/>
          </a:prstGeom>
          <a:solidFill>
            <a:srgbClr val="FCFCFC"/>
          </a:solidFill>
        </p:spPr>
        <p:txBody>
          <a:bodyPr wrap="none" anchor="ctr">
            <a:spAutoFit/>
          </a:bodyPr>
          <a:lstStyle>
            <a:lvl1pPr algn="l">
              <a:defRPr sz="4000"/>
            </a:lvl1pPr>
          </a:lstStyle>
          <a:p>
            <a: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6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3476430" y="12732312"/>
            <a:ext cx="34025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1600">
                <a:solidFill>
                  <a:srgbClr val="828A95"/>
                </a:solidFill>
              </a:defRPr>
            </a:lvl1pPr>
          </a:lstStyle>
          <a:p>
            <a:r>
              <a:t>00</a:t>
            </a:r>
          </a:p>
        </p:txBody>
      </p:sp>
      <p:sp>
        <p:nvSpPr>
          <p:cNvPr id="3" name="Shape 3"/>
          <p:cNvSpPr/>
          <p:nvPr/>
        </p:nvSpPr>
        <p:spPr>
          <a:xfrm>
            <a:off x="3406" y="12821840"/>
            <a:ext cx="213983" cy="163845"/>
          </a:xfrm>
          <a:prstGeom prst="rect">
            <a:avLst/>
          </a:prstGeom>
          <a:solidFill>
            <a:srgbClr val="01B7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497897" y="12732312"/>
            <a:ext cx="133411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600">
                <a:solidFill>
                  <a:srgbClr val="828A95"/>
                </a:solidFill>
              </a:defRPr>
            </a:lvl1pPr>
          </a:lstStyle>
          <a:p>
            <a:r>
              <a:t>Data Science</a:t>
            </a:r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961408" y="560004"/>
            <a:ext cx="1808760" cy="51782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3380853" y="1570037"/>
            <a:ext cx="21158822" cy="1"/>
          </a:xfrm>
          <a:prstGeom prst="line">
            <a:avLst/>
          </a:prstGeom>
          <a:ln w="635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1054100" y="1158279"/>
            <a:ext cx="2146300" cy="812801"/>
          </a:xfrm>
          <a:prstGeom prst="rect">
            <a:avLst/>
          </a:prstGeom>
          <a:solidFill>
            <a:srgbClr val="FCFC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r>
              <a:t>标题文本</a:t>
            </a: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ctrTitle"/>
          </p:nvPr>
        </p:nvSpPr>
        <p:spPr>
          <a:xfrm>
            <a:off x="1693333" y="4353743"/>
            <a:ext cx="9810409" cy="286340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文本分类／聚类分享</a:t>
            </a:r>
            <a:endParaRPr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86" name="Shape 8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00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朱文静</a:t>
            </a:r>
            <a:r>
              <a:rPr dirty="0" smtClean="0">
                <a:latin typeface="PingFang SC" charset="-122"/>
                <a:ea typeface="PingFang SC" charset="-122"/>
                <a:cs typeface="PingFang SC" charset="-122"/>
              </a:rPr>
              <a:t>   2019.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3.21</a:t>
            </a:r>
            <a:endParaRPr dirty="0">
              <a:latin typeface="PingFang SC" charset="-122"/>
              <a:ea typeface="PingFang SC" charset="-122"/>
              <a:cs typeface="PingFang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6809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2281" y="283521"/>
            <a:ext cx="23745386" cy="1069325"/>
            <a:chOff x="387927" y="124691"/>
            <a:chExt cx="11083637" cy="717066"/>
          </a:xfrm>
        </p:grpSpPr>
        <p:sp>
          <p:nvSpPr>
            <p:cNvPr id="3" name="圆角矩形 2"/>
            <p:cNvSpPr/>
            <p:nvPr/>
          </p:nvSpPr>
          <p:spPr>
            <a:xfrm>
              <a:off x="387927" y="135175"/>
              <a:ext cx="4270363" cy="706582"/>
            </a:xfrm>
            <a:prstGeom prst="roundRect">
              <a:avLst>
                <a:gd name="adj" fmla="val 8824"/>
              </a:avLst>
            </a:prstGeom>
            <a:solidFill>
              <a:srgbClr val="FF9300"/>
            </a:solidFill>
            <a:ln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51" b="1" dirty="0">
                  <a:latin typeface="Helvetica" pitchFamily="2" charset="0"/>
                  <a:ea typeface="Lantinghei SC Demibold" panose="02000000000000000000" pitchFamily="2" charset="-122"/>
                </a:rPr>
                <a:t>Why learn representation?</a:t>
              </a:r>
              <a:endParaRPr lang="zh-CN" altLang="en-US" sz="4551" b="1" dirty="0">
                <a:latin typeface="Helvetica" pitchFamily="2" charset="0"/>
                <a:ea typeface="Lantinghei SC Demibold" panose="02000000000000000000" pitchFamily="2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87927" y="124691"/>
              <a:ext cx="11083637" cy="706582"/>
            </a:xfrm>
            <a:prstGeom prst="roundRect">
              <a:avLst>
                <a:gd name="adj" fmla="val 10785"/>
              </a:avLst>
            </a:prstGeom>
            <a:noFill/>
            <a:ln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482"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31213" y="243157"/>
              <a:ext cx="5779924" cy="453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793" dirty="0"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0DADB86F-EE95-9D4F-91E6-E1673791CA54}"/>
              </a:ext>
            </a:extLst>
          </p:cNvPr>
          <p:cNvSpPr txBox="1">
            <a:spLocks/>
          </p:cNvSpPr>
          <p:nvPr/>
        </p:nvSpPr>
        <p:spPr>
          <a:xfrm>
            <a:off x="2079162" y="8360033"/>
            <a:ext cx="3012316" cy="819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5310" b="1" dirty="0">
                <a:latin typeface="Garamond" panose="02020404030301010803" pitchFamily="18" charset="0"/>
              </a:rPr>
              <a:t>speech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B9B38A1-FDA7-284B-ADC1-0E070D3D4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44" y="2454927"/>
            <a:ext cx="5979504" cy="4652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8E369D4-0B7A-234F-AF31-8FA412F59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431" y="2898094"/>
            <a:ext cx="7237071" cy="3267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F55BD2A-27A8-B24E-8D89-36422AACF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2148" y="2369581"/>
            <a:ext cx="7606830" cy="3796385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87F8C5AE-AF3C-CF41-B944-160EE519CEF0}"/>
              </a:ext>
            </a:extLst>
          </p:cNvPr>
          <p:cNvSpPr txBox="1">
            <a:spLocks/>
          </p:cNvSpPr>
          <p:nvPr/>
        </p:nvSpPr>
        <p:spPr>
          <a:xfrm>
            <a:off x="9984798" y="8360033"/>
            <a:ext cx="3012316" cy="819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5310" b="1" dirty="0">
                <a:latin typeface="Garamond" panose="02020404030301010803" pitchFamily="18" charset="0"/>
              </a:rPr>
              <a:t>image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878EE571-D77F-A544-A57E-09C56CCDD585}"/>
              </a:ext>
            </a:extLst>
          </p:cNvPr>
          <p:cNvSpPr txBox="1">
            <a:spLocks/>
          </p:cNvSpPr>
          <p:nvPr/>
        </p:nvSpPr>
        <p:spPr>
          <a:xfrm>
            <a:off x="18336683" y="8360031"/>
            <a:ext cx="3550261" cy="819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5310" b="1" dirty="0">
                <a:latin typeface="Garamond" panose="02020404030301010803" pitchFamily="18" charset="0"/>
              </a:rPr>
              <a:t>language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="" xmlns:a16="http://schemas.microsoft.com/office/drawing/2014/main" id="{2D8DD963-7FB1-8640-BE8A-9A9691971B4B}"/>
              </a:ext>
            </a:extLst>
          </p:cNvPr>
          <p:cNvSpPr txBox="1">
            <a:spLocks/>
          </p:cNvSpPr>
          <p:nvPr/>
        </p:nvSpPr>
        <p:spPr>
          <a:xfrm>
            <a:off x="5585814" y="11774291"/>
            <a:ext cx="3895759" cy="819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5310" b="1" dirty="0">
                <a:latin typeface="Garamond" panose="02020404030301010803" pitchFamily="18" charset="0"/>
              </a:rPr>
              <a:t>Perception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="" xmlns:a16="http://schemas.microsoft.com/office/drawing/2014/main" id="{96C81059-6200-AD43-A63F-1EDB72300D39}"/>
              </a:ext>
            </a:extLst>
          </p:cNvPr>
          <p:cNvSpPr txBox="1">
            <a:spLocks/>
          </p:cNvSpPr>
          <p:nvPr/>
        </p:nvSpPr>
        <p:spPr>
          <a:xfrm>
            <a:off x="17637684" y="11773747"/>
            <a:ext cx="4790858" cy="819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5310" b="1" dirty="0">
                <a:latin typeface="Garamond" panose="02020404030301010803" pitchFamily="18" charset="0"/>
              </a:rPr>
              <a:t>Understanding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="" xmlns:a16="http://schemas.microsoft.com/office/drawing/2014/main" id="{A2CF3567-F4E9-EE48-892D-E1F34F66B0CD}"/>
              </a:ext>
            </a:extLst>
          </p:cNvPr>
          <p:cNvSpPr/>
          <p:nvPr/>
        </p:nvSpPr>
        <p:spPr>
          <a:xfrm rot="3288903">
            <a:off x="4743587" y="10323420"/>
            <a:ext cx="1911679" cy="682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2"/>
          </a:p>
        </p:txBody>
      </p:sp>
      <p:sp>
        <p:nvSpPr>
          <p:cNvPr id="17" name="Right Arrow 16">
            <a:extLst>
              <a:ext uri="{FF2B5EF4-FFF2-40B4-BE49-F238E27FC236}">
                <a16:creationId xmlns="" xmlns:a16="http://schemas.microsoft.com/office/drawing/2014/main" id="{83213832-BDC1-6641-9A13-4F52645FD00D}"/>
              </a:ext>
            </a:extLst>
          </p:cNvPr>
          <p:cNvSpPr/>
          <p:nvPr/>
        </p:nvSpPr>
        <p:spPr>
          <a:xfrm rot="7974649">
            <a:off x="8128140" y="10368831"/>
            <a:ext cx="1911679" cy="682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2"/>
          </a:p>
        </p:txBody>
      </p:sp>
      <p:sp>
        <p:nvSpPr>
          <p:cNvPr id="18" name="Right Arrow 17">
            <a:extLst>
              <a:ext uri="{FF2B5EF4-FFF2-40B4-BE49-F238E27FC236}">
                <a16:creationId xmlns="" xmlns:a16="http://schemas.microsoft.com/office/drawing/2014/main" id="{9B84E6E0-947B-564B-936D-612BA016BB47}"/>
              </a:ext>
            </a:extLst>
          </p:cNvPr>
          <p:cNvSpPr/>
          <p:nvPr/>
        </p:nvSpPr>
        <p:spPr>
          <a:xfrm rot="5400000">
            <a:off x="19077274" y="10138933"/>
            <a:ext cx="1911679" cy="682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2"/>
          </a:p>
        </p:txBody>
      </p:sp>
      <p:sp>
        <p:nvSpPr>
          <p:cNvPr id="7" name="文本框 6"/>
          <p:cNvSpPr txBox="1"/>
          <p:nvPr/>
        </p:nvSpPr>
        <p:spPr>
          <a:xfrm>
            <a:off x="19790934" y="444549"/>
            <a:ext cx="60424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韩堃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9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2281" y="342369"/>
            <a:ext cx="23745386" cy="1053691"/>
            <a:chOff x="387927" y="124691"/>
            <a:chExt cx="11083637" cy="706582"/>
          </a:xfrm>
        </p:grpSpPr>
        <p:sp>
          <p:nvSpPr>
            <p:cNvPr id="3" name="圆角矩形 2"/>
            <p:cNvSpPr/>
            <p:nvPr/>
          </p:nvSpPr>
          <p:spPr>
            <a:xfrm>
              <a:off x="387927" y="124691"/>
              <a:ext cx="4288340" cy="706582"/>
            </a:xfrm>
            <a:prstGeom prst="roundRect">
              <a:avLst>
                <a:gd name="adj" fmla="val 8824"/>
              </a:avLst>
            </a:prstGeom>
            <a:solidFill>
              <a:srgbClr val="FF9300"/>
            </a:solidFill>
            <a:ln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51" b="1" dirty="0">
                  <a:latin typeface="Helvetica" pitchFamily="2" charset="0"/>
                  <a:ea typeface="Lantinghei SC Demibold" panose="02000000000000000000" pitchFamily="2" charset="-122"/>
                </a:rPr>
                <a:t>Word Representation</a:t>
              </a:r>
              <a:endParaRPr lang="zh-CN" altLang="en-US" sz="4551" b="1" dirty="0">
                <a:latin typeface="Helvetica" pitchFamily="2" charset="0"/>
                <a:ea typeface="Lantinghei SC Demibold" panose="02000000000000000000" pitchFamily="2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87927" y="124691"/>
              <a:ext cx="11083637" cy="706582"/>
            </a:xfrm>
            <a:prstGeom prst="roundRect">
              <a:avLst>
                <a:gd name="adj" fmla="val 10785"/>
              </a:avLst>
            </a:prstGeom>
            <a:noFill/>
            <a:ln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482"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31213" y="243157"/>
              <a:ext cx="5779924" cy="453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93" dirty="0"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Non-distributed representation</a:t>
              </a:r>
              <a:endParaRPr lang="zh-CN" altLang="en-US" sz="3793" dirty="0"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0DADB86F-EE95-9D4F-91E6-E1673791CA54}"/>
              </a:ext>
            </a:extLst>
          </p:cNvPr>
          <p:cNvSpPr txBox="1">
            <a:spLocks/>
          </p:cNvSpPr>
          <p:nvPr/>
        </p:nvSpPr>
        <p:spPr>
          <a:xfrm>
            <a:off x="995023" y="2215351"/>
            <a:ext cx="14072745" cy="94068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5310" dirty="0">
                <a:latin typeface="Garamond" panose="02020404030301010803" pitchFamily="18" charset="0"/>
              </a:rPr>
              <a:t>Local representation (non-distributed)</a:t>
            </a:r>
          </a:p>
          <a:p>
            <a:pPr lvl="1"/>
            <a:r>
              <a:rPr kumimoji="1" lang="en-US" altLang="zh-CN" sz="4551" dirty="0">
                <a:latin typeface="Garamond" panose="02020404030301010803" pitchFamily="18" charset="0"/>
              </a:rPr>
              <a:t>One-hot representation on a vocabulary </a:t>
            </a:r>
            <a:r>
              <a:rPr kumimoji="1" lang="en-US" altLang="zh-CN" sz="4551" i="1" dirty="0">
                <a:latin typeface="Garamond" panose="02020404030301010803" pitchFamily="18" charset="0"/>
              </a:rPr>
              <a:t>V, </a:t>
            </a:r>
            <a:r>
              <a:rPr kumimoji="1" lang="en-US" altLang="zh-CN" sz="4551" dirty="0">
                <a:latin typeface="Garamond" panose="02020404030301010803" pitchFamily="18" charset="0"/>
              </a:rPr>
              <a:t>or use index</a:t>
            </a:r>
          </a:p>
          <a:p>
            <a:pPr lvl="1"/>
            <a:endParaRPr kumimoji="1" lang="en-US" altLang="zh-CN" sz="4551" dirty="0">
              <a:latin typeface="Garamond" panose="02020404030301010803" pitchFamily="18" charset="0"/>
            </a:endParaRPr>
          </a:p>
          <a:p>
            <a:pPr lvl="1"/>
            <a:endParaRPr kumimoji="1" lang="en-US" altLang="zh-CN" sz="4551" dirty="0">
              <a:latin typeface="Garamond" panose="02020404030301010803" pitchFamily="18" charset="0"/>
            </a:endParaRPr>
          </a:p>
          <a:p>
            <a:pPr lvl="1"/>
            <a:r>
              <a:rPr kumimoji="1" lang="en-US" altLang="zh-CN" sz="4551" dirty="0">
                <a:latin typeface="Garamond" panose="02020404030301010803" pitchFamily="18" charset="0"/>
              </a:rPr>
              <a:t>Sparse vector: only a few elements (feature) are active, binary or real number</a:t>
            </a:r>
          </a:p>
          <a:p>
            <a:r>
              <a:rPr kumimoji="1" lang="en-US" altLang="zh-CN" sz="5310" dirty="0">
                <a:latin typeface="Garamond" panose="02020404030301010803" pitchFamily="18" charset="0"/>
              </a:rPr>
              <a:t>Easy and fast</a:t>
            </a:r>
          </a:p>
          <a:p>
            <a:r>
              <a:rPr kumimoji="1" lang="en-US" altLang="zh-CN" sz="5310" dirty="0">
                <a:latin typeface="Garamond" panose="02020404030301010803" pitchFamily="18" charset="0"/>
              </a:rPr>
              <a:t>The distance metric is constant between words (not true for documents)</a:t>
            </a:r>
          </a:p>
          <a:p>
            <a:r>
              <a:rPr kumimoji="1" lang="en-US" altLang="zh-CN" sz="5310" dirty="0">
                <a:solidFill>
                  <a:srgbClr val="C00000"/>
                </a:solidFill>
                <a:latin typeface="Garamond" panose="02020404030301010803" pitchFamily="18" charset="0"/>
              </a:rPr>
              <a:t>These discrete atomic symbols provide little information to the system</a:t>
            </a:r>
          </a:p>
          <a:p>
            <a:endParaRPr kumimoji="1" lang="en-US" altLang="zh-CN" sz="5310" dirty="0">
              <a:latin typeface="Garamond" panose="02020404030301010803" pitchFamily="18" charset="0"/>
            </a:endParaRPr>
          </a:p>
          <a:p>
            <a:endParaRPr kumimoji="1" lang="en-US" altLang="zh-CN" sz="5310" dirty="0">
              <a:latin typeface="Garamond" panose="020204040303010108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48C3A55-DC7E-064C-A454-E1AF77634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541" y="4536675"/>
            <a:ext cx="8886613" cy="9151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8026CC1-ABFE-2849-A0E7-319041E3F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9873" y="2754024"/>
            <a:ext cx="9063951" cy="832945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790934" y="444549"/>
            <a:ext cx="60424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韩堃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031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2281" y="342369"/>
            <a:ext cx="23745386" cy="1053691"/>
            <a:chOff x="387927" y="124691"/>
            <a:chExt cx="11083637" cy="706582"/>
          </a:xfrm>
        </p:grpSpPr>
        <p:sp>
          <p:nvSpPr>
            <p:cNvPr id="3" name="圆角矩形 2"/>
            <p:cNvSpPr/>
            <p:nvPr/>
          </p:nvSpPr>
          <p:spPr>
            <a:xfrm>
              <a:off x="387927" y="124691"/>
              <a:ext cx="4288340" cy="706582"/>
            </a:xfrm>
            <a:prstGeom prst="roundRect">
              <a:avLst>
                <a:gd name="adj" fmla="val 8824"/>
              </a:avLst>
            </a:prstGeom>
            <a:solidFill>
              <a:srgbClr val="FF9300"/>
            </a:solidFill>
            <a:ln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551" b="1" dirty="0">
                  <a:latin typeface="Helvetica" pitchFamily="2" charset="0"/>
                  <a:ea typeface="Lantinghei SC Demibold" panose="02000000000000000000" pitchFamily="2" charset="-122"/>
                </a:rPr>
                <a:t>Word Representation</a:t>
              </a:r>
              <a:endParaRPr lang="zh-CN" altLang="en-US" sz="4551" b="1" dirty="0">
                <a:latin typeface="Helvetica" pitchFamily="2" charset="0"/>
                <a:ea typeface="Lantinghei SC Demibold" panose="02000000000000000000" pitchFamily="2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87927" y="124691"/>
              <a:ext cx="11083637" cy="706582"/>
            </a:xfrm>
            <a:prstGeom prst="roundRect">
              <a:avLst>
                <a:gd name="adj" fmla="val 10785"/>
              </a:avLst>
            </a:prstGeom>
            <a:noFill/>
            <a:ln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482"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31213" y="243157"/>
              <a:ext cx="5779924" cy="453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93" dirty="0">
                  <a:latin typeface="Lantinghei SC Demibold" panose="02000000000000000000" pitchFamily="2" charset="-122"/>
                  <a:ea typeface="Lantinghei SC Demibold" panose="02000000000000000000" pitchFamily="2" charset="-122"/>
                </a:rPr>
                <a:t>Distributed representation</a:t>
              </a:r>
              <a:endParaRPr lang="zh-CN" altLang="en-US" sz="3793" dirty="0">
                <a:latin typeface="Lantinghei SC Demibold" panose="02000000000000000000" pitchFamily="2" charset="-122"/>
                <a:ea typeface="Lantinghei SC Demibold" panose="02000000000000000000" pitchFamily="2" charset="-122"/>
              </a:endParaRPr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="" xmlns:a16="http://schemas.microsoft.com/office/drawing/2014/main" id="{0DADB86F-EE95-9D4F-91E6-E1673791CA54}"/>
              </a:ext>
            </a:extLst>
          </p:cNvPr>
          <p:cNvSpPr txBox="1">
            <a:spLocks/>
          </p:cNvSpPr>
          <p:nvPr/>
        </p:nvSpPr>
        <p:spPr>
          <a:xfrm>
            <a:off x="721927" y="2376189"/>
            <a:ext cx="14228334" cy="94068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5310" dirty="0">
                <a:latin typeface="Garamond" panose="02020404030301010803" pitchFamily="18" charset="0"/>
              </a:rPr>
              <a:t>Distributed representation</a:t>
            </a:r>
          </a:p>
          <a:p>
            <a:pPr lvl="1"/>
            <a:r>
              <a:rPr kumimoji="1" lang="en-US" altLang="zh-CN" sz="4551" dirty="0">
                <a:latin typeface="Garamond" panose="02020404030301010803" pitchFamily="18" charset="0"/>
              </a:rPr>
              <a:t>Each word is represented by a vector in a </a:t>
            </a:r>
            <a:r>
              <a:rPr kumimoji="1" lang="en-US" altLang="zh-CN" sz="4551" i="1" dirty="0">
                <a:latin typeface="Garamond" panose="02020404030301010803" pitchFamily="18" charset="0"/>
              </a:rPr>
              <a:t>d</a:t>
            </a:r>
            <a:r>
              <a:rPr kumimoji="1" lang="en-US" altLang="zh-CN" sz="4551" dirty="0">
                <a:latin typeface="Garamond" panose="02020404030301010803" pitchFamily="18" charset="0"/>
              </a:rPr>
              <a:t>-dimensional real vector space</a:t>
            </a:r>
          </a:p>
          <a:p>
            <a:pPr lvl="1"/>
            <a:endParaRPr kumimoji="1" lang="en-US" altLang="zh-CN" sz="4551" dirty="0">
              <a:latin typeface="Garamond" panose="02020404030301010803" pitchFamily="18" charset="0"/>
            </a:endParaRPr>
          </a:p>
          <a:p>
            <a:pPr lvl="1"/>
            <a:endParaRPr kumimoji="1" lang="en-US" altLang="zh-CN" sz="4551" dirty="0">
              <a:latin typeface="Garamond" panose="02020404030301010803" pitchFamily="18" charset="0"/>
            </a:endParaRPr>
          </a:p>
          <a:p>
            <a:r>
              <a:rPr kumimoji="1" lang="en-US" altLang="zh-CN" sz="5310" dirty="0">
                <a:latin typeface="Garamond" panose="02020404030301010803" pitchFamily="18" charset="0"/>
              </a:rPr>
              <a:t>Low dimensionality</a:t>
            </a:r>
          </a:p>
          <a:p>
            <a:r>
              <a:rPr kumimoji="1" lang="en-US" altLang="zh-CN" sz="5310" dirty="0">
                <a:latin typeface="Garamond" panose="02020404030301010803" pitchFamily="18" charset="0"/>
              </a:rPr>
              <a:t>The distance is measured by the geometric structure, e.g., Euclidean distance. Hopefully!</a:t>
            </a:r>
          </a:p>
          <a:p>
            <a:pPr lvl="1"/>
            <a:endParaRPr kumimoji="1" lang="en-US" altLang="zh-CN" sz="4551" dirty="0">
              <a:latin typeface="Garamond" panose="02020404030301010803" pitchFamily="18" charset="0"/>
            </a:endParaRPr>
          </a:p>
          <a:p>
            <a:endParaRPr kumimoji="1" lang="en-US" altLang="zh-CN" sz="5310" dirty="0"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1E11622-268E-0B4F-82D2-1FE3D210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91" y="4946321"/>
            <a:ext cx="10741001" cy="7224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8E907D-D07D-2E4C-8C46-E1A73DF57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258" y="2861781"/>
            <a:ext cx="8733065" cy="91201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323" y="8538101"/>
            <a:ext cx="5120640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5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word2vec</a:t>
            </a:r>
            <a:endParaRPr lang="zh-CN" altLang="en-US" sz="5400" dirty="0">
              <a:solidFill>
                <a:schemeClr val="accent5">
                  <a:lumMod val="60000"/>
                  <a:lumOff val="40000"/>
                </a:schemeClr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1927" y="9755308"/>
            <a:ext cx="12755698" cy="872034"/>
          </a:xfrm>
          <a:prstGeom prst="rect">
            <a:avLst/>
          </a:prstGeom>
          <a:noFill/>
          <a:ln w="12700" cap="flat">
            <a:solidFill>
              <a:schemeClr val="accent4">
                <a:lumMod val="20000"/>
                <a:lumOff val="8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训练方式：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CBOW</a:t>
            </a:r>
            <a:r>
              <a:rPr lang="zh-CN" altLang="en-US" dirty="0"/>
              <a:t>、</a:t>
            </a:r>
            <a:r>
              <a:rPr lang="en-US" altLang="zh-CN" dirty="0" smtClean="0"/>
              <a:t>Skip-gram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790934" y="444549"/>
            <a:ext cx="60424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韩堃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5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00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5"/>
          </p:nvPr>
        </p:nvSpPr>
        <p:spPr>
          <a:xfrm>
            <a:off x="1054100" y="1144052"/>
            <a:ext cx="9951442" cy="841256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rgbClr val="EF8A04"/>
                </a:solidFill>
                <a:latin typeface="PingFang SC" charset="-122"/>
                <a:ea typeface="PingFang SC" charset="-122"/>
                <a:cs typeface="PingFang SC" charset="-122"/>
              </a:rPr>
              <a:t>第一部分：</a:t>
            </a:r>
            <a:r>
              <a:rPr lang="zh-CN" altLang="en-US" sz="4800" dirty="0">
                <a:latin typeface="PingFang SC" charset="-122"/>
                <a:ea typeface="PingFang SC" charset="-122"/>
                <a:cs typeface="PingFang SC" charset="-122"/>
              </a:rPr>
              <a:t>顺风车乘客评论情感分类</a:t>
            </a:r>
            <a:endParaRPr sz="4800" b="1" dirty="0">
              <a:solidFill>
                <a:srgbClr val="EF8A04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43200" y="2733021"/>
            <a:ext cx="15983712" cy="7027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altLang="zh-CN" sz="6000" i="1" dirty="0" smtClean="0"/>
              <a:t>Step1</a:t>
            </a:r>
            <a:r>
              <a:rPr lang="en-US" altLang="zh-CN" sz="6000" dirty="0" smtClean="0"/>
              <a:t>: </a:t>
            </a:r>
            <a:r>
              <a:rPr lang="zh-CN" altLang="en-US" sz="6000" dirty="0" smtClean="0"/>
              <a:t>提取数据</a:t>
            </a:r>
            <a:endParaRPr lang="en-US" altLang="zh-CN" sz="6000" dirty="0" smtClean="0"/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altLang="zh-CN" sz="6000" dirty="0" smtClean="0"/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altLang="zh-CN" sz="6000" i="1" dirty="0" smtClean="0"/>
              <a:t>Step2</a:t>
            </a:r>
            <a:r>
              <a:rPr lang="en-US" altLang="zh-CN" sz="6000" dirty="0" smtClean="0"/>
              <a:t>: </a:t>
            </a:r>
            <a:r>
              <a:rPr lang="zh-CN" altLang="en-US" sz="6000" dirty="0" smtClean="0"/>
              <a:t>训练基于顺风车评论场景的</a:t>
            </a:r>
            <a:r>
              <a:rPr lang="en-US" altLang="zh-CN" sz="6000" dirty="0" smtClean="0"/>
              <a:t>word2vec</a:t>
            </a:r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altLang="zh-CN" sz="6000" dirty="0" smtClean="0"/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altLang="zh-CN" sz="6000" i="1" dirty="0" smtClean="0"/>
              <a:t>Step3</a:t>
            </a:r>
            <a:r>
              <a:rPr lang="en-US" altLang="zh-CN" sz="6000" dirty="0" smtClean="0"/>
              <a:t>: </a:t>
            </a:r>
            <a:r>
              <a:rPr lang="zh-CN" altLang="en-US" sz="6000" dirty="0" smtClean="0"/>
              <a:t>建立分类模型</a:t>
            </a:r>
            <a:endParaRPr lang="en-US" altLang="zh-CN" sz="6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950208" y="4172780"/>
            <a:ext cx="17885664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400" dirty="0" smtClean="0"/>
              <a:t>数据表：</a:t>
            </a:r>
            <a:r>
              <a:rPr lang="en-US" altLang="zh-CN" sz="4400" dirty="0" err="1" smtClean="0"/>
              <a:t>beatles_dwd.dwd_addtag_statistic_d</a:t>
            </a:r>
            <a:endParaRPr lang="en-US" altLang="zh-CN" sz="4400" dirty="0" smtClean="0"/>
          </a:p>
          <a:p>
            <a:pPr algn="l"/>
            <a:r>
              <a:rPr lang="zh-CN" altLang="en-US" sz="4400" dirty="0" smtClean="0"/>
              <a:t>数据范围：</a:t>
            </a:r>
            <a:r>
              <a:rPr lang="en-US" altLang="zh-CN" sz="4400" b="1" dirty="0" smtClean="0"/>
              <a:t>2018-03-03</a:t>
            </a:r>
            <a:r>
              <a:rPr lang="zh-CN" altLang="en-US" sz="4400" dirty="0" smtClean="0"/>
              <a:t>（</a:t>
            </a:r>
            <a:r>
              <a:rPr lang="en-US" altLang="zh-CN" sz="4400" dirty="0" smtClean="0"/>
              <a:t>train/test) &amp; </a:t>
            </a:r>
            <a:r>
              <a:rPr lang="zh-CN" altLang="en-US" sz="4400" b="1" dirty="0" smtClean="0"/>
              <a:t>评论长度大于</a:t>
            </a:r>
            <a:r>
              <a:rPr lang="en-US" altLang="zh-CN" sz="4400" b="1" dirty="0" smtClean="0"/>
              <a:t>20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50208" y="6915386"/>
            <a:ext cx="1788566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400" dirty="0" smtClean="0"/>
              <a:t>数据范围：</a:t>
            </a:r>
            <a:r>
              <a:rPr lang="en-US" altLang="zh-CN" sz="4400" b="1" dirty="0" smtClean="0"/>
              <a:t>2018-03-02~</a:t>
            </a:r>
            <a:r>
              <a:rPr lang="en-US" altLang="zh-CN" sz="4400" b="1" dirty="0"/>
              <a:t> </a:t>
            </a:r>
            <a:r>
              <a:rPr lang="en-US" altLang="zh-CN" sz="4400" b="1" dirty="0" smtClean="0"/>
              <a:t>2018-03-15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00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5"/>
          </p:nvPr>
        </p:nvSpPr>
        <p:spPr>
          <a:xfrm>
            <a:off x="1054100" y="1144052"/>
            <a:ext cx="5027017" cy="841256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dirty="0" smtClean="0">
                <a:latin typeface="PingFang SC" charset="-122"/>
                <a:ea typeface="PingFang SC" charset="-122"/>
                <a:cs typeface="PingFang SC" charset="-122"/>
              </a:rPr>
              <a:t>评论</a:t>
            </a:r>
            <a:r>
              <a:rPr lang="zh-CN" altLang="en-US" sz="4800" dirty="0">
                <a:latin typeface="PingFang SC" charset="-122"/>
                <a:ea typeface="PingFang SC" charset="-122"/>
                <a:cs typeface="PingFang SC" charset="-122"/>
              </a:rPr>
              <a:t>情感</a:t>
            </a:r>
            <a:r>
              <a:rPr lang="zh-CN" altLang="en-US" sz="4800" dirty="0" smtClean="0">
                <a:latin typeface="PingFang SC" charset="-122"/>
                <a:ea typeface="PingFang SC" charset="-122"/>
                <a:cs typeface="PingFang SC" charset="-122"/>
              </a:rPr>
              <a:t>分类效果</a:t>
            </a:r>
            <a:endParaRPr sz="4800" b="1" dirty="0">
              <a:solidFill>
                <a:srgbClr val="EF8A04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93961"/>
              </p:ext>
            </p:extLst>
          </p:nvPr>
        </p:nvGraphicFramePr>
        <p:xfrm>
          <a:off x="4441952" y="4475141"/>
          <a:ext cx="15065247" cy="437882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021749"/>
                <a:gridCol w="5021749"/>
                <a:gridCol w="5021749"/>
              </a:tblGrid>
              <a:tr h="10947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模型</a:t>
                      </a:r>
                      <a:endParaRPr lang="zh-CN" altLang="en-US" sz="4000" dirty="0"/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训练集</a:t>
                      </a:r>
                      <a:endParaRPr lang="zh-CN" altLang="en-US" sz="4000" dirty="0"/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 dirty="0" smtClean="0"/>
                        <a:t>测试集</a:t>
                      </a:r>
                      <a:endParaRPr lang="zh-CN" altLang="en-US" sz="4000" dirty="0"/>
                    </a:p>
                  </a:txBody>
                  <a:tcPr marL="108000" marR="108000" marT="108000" marB="108000"/>
                </a:tc>
              </a:tr>
              <a:tr h="109470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DNN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86.17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81.87</a:t>
                      </a:r>
                      <a:endParaRPr lang="zh-CN" altLang="en-US" sz="4000" dirty="0"/>
                    </a:p>
                  </a:txBody>
                  <a:tcPr/>
                </a:tc>
              </a:tr>
              <a:tr h="1094706">
                <a:tc>
                  <a:txBody>
                    <a:bodyPr/>
                    <a:lstStyle/>
                    <a:p>
                      <a:r>
                        <a:rPr lang="en-US" altLang="zh-CN" sz="4000" dirty="0" err="1" smtClean="0"/>
                        <a:t>DNN+dropout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</a:rPr>
                        <a:t>88.01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FF0000"/>
                          </a:solidFill>
                        </a:rPr>
                        <a:t>84.68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94706"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CNN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86.18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/>
                        <a:t>84.05</a:t>
                      </a:r>
                      <a:endParaRPr lang="zh-CN" altLang="en-US" sz="4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868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00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5"/>
          </p:nvPr>
        </p:nvSpPr>
        <p:spPr>
          <a:xfrm>
            <a:off x="1054100" y="1144052"/>
            <a:ext cx="8720336" cy="841256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rgbClr val="EF8A04"/>
                </a:solidFill>
                <a:latin typeface="PingFang SC" charset="-122"/>
                <a:ea typeface="PingFang SC" charset="-122"/>
                <a:cs typeface="PingFang SC" charset="-122"/>
              </a:rPr>
              <a:t>第二部分</a:t>
            </a:r>
            <a:r>
              <a:rPr lang="zh-CN" altLang="en-US" sz="4800" b="1" dirty="0">
                <a:solidFill>
                  <a:srgbClr val="EF8A04"/>
                </a:solidFill>
                <a:latin typeface="PingFang SC" charset="-122"/>
                <a:ea typeface="PingFang SC" charset="-122"/>
                <a:cs typeface="PingFang SC" charset="-122"/>
              </a:rPr>
              <a:t>：</a:t>
            </a:r>
            <a:r>
              <a:rPr lang="zh-CN" altLang="en-US" sz="4800" dirty="0">
                <a:latin typeface="PingFang SC" charset="-122"/>
                <a:ea typeface="PingFang SC" charset="-122"/>
                <a:cs typeface="PingFang SC" charset="-122"/>
              </a:rPr>
              <a:t>顺风车</a:t>
            </a:r>
            <a:r>
              <a:rPr lang="zh-CN" altLang="en-US" sz="4800" dirty="0" smtClean="0">
                <a:latin typeface="PingFang SC" charset="-122"/>
                <a:ea typeface="PingFang SC" charset="-122"/>
                <a:cs typeface="PingFang SC" charset="-122"/>
              </a:rPr>
              <a:t>乘客评论聚类</a:t>
            </a:r>
            <a:endParaRPr lang="zh-CN" altLang="en-US" b="1" dirty="0">
              <a:solidFill>
                <a:srgbClr val="EF8A04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43200" y="2733021"/>
            <a:ext cx="15983712" cy="7027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altLang="zh-CN" sz="6000" i="1" dirty="0" smtClean="0"/>
              <a:t>Step1</a:t>
            </a:r>
            <a:r>
              <a:rPr lang="en-US" altLang="zh-CN" sz="6000" dirty="0" smtClean="0"/>
              <a:t>: </a:t>
            </a:r>
            <a:r>
              <a:rPr lang="zh-CN" altLang="en-US" sz="6000" dirty="0" smtClean="0"/>
              <a:t>提取数据</a:t>
            </a:r>
            <a:endParaRPr lang="en-US" altLang="zh-CN" sz="6000" dirty="0" smtClean="0"/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altLang="zh-CN" sz="6000" dirty="0" smtClean="0"/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altLang="zh-CN" sz="6000" i="1" dirty="0" smtClean="0"/>
              <a:t>Step2</a:t>
            </a:r>
            <a:r>
              <a:rPr lang="en-US" altLang="zh-CN" sz="6000" dirty="0" smtClean="0"/>
              <a:t>: </a:t>
            </a:r>
            <a:r>
              <a:rPr lang="zh-CN" altLang="en-US" sz="6000" dirty="0" smtClean="0"/>
              <a:t>使用</a:t>
            </a:r>
            <a:r>
              <a:rPr lang="en-US" altLang="zh-CN" sz="6000" dirty="0" smtClean="0"/>
              <a:t>doc2vec</a:t>
            </a:r>
            <a:r>
              <a:rPr lang="zh-CN" altLang="en-US" sz="6000" dirty="0" smtClean="0"/>
              <a:t>训练句子向量</a:t>
            </a:r>
            <a:endParaRPr lang="en-US" altLang="zh-CN" sz="6000" dirty="0" smtClean="0"/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altLang="zh-CN" sz="6000" dirty="0" smtClean="0"/>
          </a:p>
          <a:p>
            <a:pPr marL="685800" marR="0" indent="-68580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altLang="zh-CN" sz="6000" i="1" dirty="0" smtClean="0"/>
              <a:t>Step3</a:t>
            </a:r>
            <a:r>
              <a:rPr lang="en-US" altLang="zh-CN" sz="6000" dirty="0" smtClean="0"/>
              <a:t>: </a:t>
            </a:r>
            <a:r>
              <a:rPr lang="zh-CN" altLang="en-US" sz="6000" dirty="0" smtClean="0"/>
              <a:t>使用</a:t>
            </a:r>
            <a:r>
              <a:rPr lang="en-US" altLang="zh-CN" sz="6000" dirty="0" smtClean="0"/>
              <a:t>K-means</a:t>
            </a:r>
            <a:r>
              <a:rPr lang="zh-CN" altLang="en-US" sz="6000" dirty="0" smtClean="0"/>
              <a:t>聚类</a:t>
            </a:r>
            <a:endParaRPr lang="en-US" altLang="zh-CN" sz="6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950208" y="4172780"/>
            <a:ext cx="17885664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400" dirty="0" smtClean="0"/>
              <a:t>数据表：</a:t>
            </a:r>
            <a:r>
              <a:rPr lang="en-US" altLang="zh-CN" sz="4400" dirty="0" err="1" smtClean="0"/>
              <a:t>beatles_dwd.dwd_addtag_statistic_d</a:t>
            </a:r>
            <a:endParaRPr lang="en-US" altLang="zh-CN" sz="4400" dirty="0" smtClean="0"/>
          </a:p>
          <a:p>
            <a:pPr algn="l"/>
            <a:r>
              <a:rPr lang="zh-CN" altLang="en-US" sz="4400" dirty="0" smtClean="0"/>
              <a:t>数据范围：</a:t>
            </a:r>
            <a:r>
              <a:rPr lang="en-US" altLang="zh-CN" sz="4400" b="1" dirty="0" smtClean="0"/>
              <a:t>2018-03-03</a:t>
            </a:r>
            <a:r>
              <a:rPr lang="zh-CN" altLang="en-US" sz="4400" dirty="0" smtClean="0"/>
              <a:t>（</a:t>
            </a:r>
            <a:r>
              <a:rPr lang="en-US" altLang="zh-CN" sz="4400" dirty="0" smtClean="0"/>
              <a:t>train/test) &amp; </a:t>
            </a:r>
            <a:r>
              <a:rPr lang="zh-CN" altLang="en-US" sz="4400" b="1" dirty="0" smtClean="0"/>
              <a:t>评论长度大于</a:t>
            </a:r>
            <a:r>
              <a:rPr lang="en-US" altLang="zh-CN" sz="4400" b="1" dirty="0" smtClean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478485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00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4"/>
          </p:nvPr>
        </p:nvSpPr>
        <p:spPr>
          <a:xfrm>
            <a:off x="1823962" y="6854452"/>
            <a:ext cx="8712300" cy="66749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>
                <a:latin typeface="PingFang SC" charset="-122"/>
                <a:ea typeface="PingFang SC" charset="-122"/>
                <a:cs typeface="PingFang SC" charset="-122"/>
              </a:rPr>
              <a:t>朱文静  </a:t>
            </a:r>
            <a:r>
              <a:rPr lang="en-US" altLang="zh-CN" dirty="0" smtClean="0">
                <a:latin typeface="PingFang SC" charset="-122"/>
                <a:ea typeface="PingFang SC" charset="-122"/>
                <a:cs typeface="PingFang SC" charset="-122"/>
              </a:rPr>
              <a:t>2019.03.21</a:t>
            </a:r>
            <a:endParaRPr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2231" y="2746770"/>
            <a:ext cx="48141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0" dirty="0" smtClean="0">
                <a:latin typeface="FZLanTingHeiS-DB-GB" charset="0"/>
                <a:ea typeface="FZLanTingHeiS-DB-GB" charset="0"/>
                <a:cs typeface="FZLanTingHeiS-DB-GB" charset="0"/>
              </a:rPr>
              <a:t>THANK</a:t>
            </a:r>
            <a:endParaRPr kumimoji="1" lang="zh-CN" altLang="en-US" sz="9000" dirty="0" smtClean="0">
              <a:latin typeface="FZLanTingHeiS-DB-GB" charset="0"/>
              <a:ea typeface="FZLanTingHeiS-DB-GB" charset="0"/>
              <a:cs typeface="FZLanTingHeiS-DB-GB" charset="0"/>
            </a:endParaRPr>
          </a:p>
          <a:p>
            <a:r>
              <a:rPr kumimoji="1" lang="en-US" altLang="zh-CN" sz="9000" dirty="0" smtClean="0">
                <a:latin typeface="FZLanTingHeiS-DB-GB" charset="0"/>
                <a:ea typeface="FZLanTingHeiS-DB-GB" charset="0"/>
                <a:cs typeface="FZLanTingHeiS-DB-GB" charset="0"/>
              </a:rPr>
              <a:t>YOU</a:t>
            </a:r>
            <a:endParaRPr kumimoji="1" lang="zh-CN" altLang="en-US" sz="9000" dirty="0">
              <a:latin typeface="FZLanTingHeiS-DB-GB" charset="0"/>
              <a:ea typeface="FZLanTingHeiS-DB-GB" charset="0"/>
              <a:cs typeface="FZLanTingHeiS-DB-G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02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244</Words>
  <Application>Microsoft Macintosh PowerPoint</Application>
  <PresentationFormat>自定义</PresentationFormat>
  <Paragraphs>72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FZLanTingHeiS-DB-GB</vt:lpstr>
      <vt:lpstr>Garamond</vt:lpstr>
      <vt:lpstr>Helvetica</vt:lpstr>
      <vt:lpstr>Helvetica Light</vt:lpstr>
      <vt:lpstr>Helvetica Neue</vt:lpstr>
      <vt:lpstr>Lantinghei SC Demibold</vt:lpstr>
      <vt:lpstr>PingFang SC</vt:lpstr>
      <vt:lpstr>Arial</vt:lpstr>
      <vt:lpstr>White</vt:lpstr>
      <vt:lpstr>文本分类／聚类分享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标题文本 在此处输入</dc:title>
  <cp:lastModifiedBy>Microsoft Office 用户</cp:lastModifiedBy>
  <cp:revision>33</cp:revision>
  <dcterms:modified xsi:type="dcterms:W3CDTF">2019-03-21T09:45:18Z</dcterms:modified>
</cp:coreProperties>
</file>