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1" r:id="rId14"/>
    <p:sldId id="27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88AFC-EA40-4F5B-9803-065EF2635F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C53454-F086-4E5E-8A87-7BA286FEB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26AC53-3C8D-4BDE-A04F-885450A92F74}"/>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5" name="页脚占位符 4">
            <a:extLst>
              <a:ext uri="{FF2B5EF4-FFF2-40B4-BE49-F238E27FC236}">
                <a16:creationId xmlns:a16="http://schemas.microsoft.com/office/drawing/2014/main" id="{8D8AEBF4-7508-4992-B4B6-A7CCBB36E9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02F07-F0CD-41EB-951D-ECCE333DEA2D}"/>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393092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ADE90-91E0-4DD2-8D62-96AAE34363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EA93A2-FE2C-4367-887D-D9F1D976AC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372873-1F06-4F32-9A5C-DABDC02AFFB7}"/>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5" name="页脚占位符 4">
            <a:extLst>
              <a:ext uri="{FF2B5EF4-FFF2-40B4-BE49-F238E27FC236}">
                <a16:creationId xmlns:a16="http://schemas.microsoft.com/office/drawing/2014/main" id="{B41780FB-36B5-412D-9EF3-8C355F7FF8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74DCBD-3D96-42FA-803D-1774014F4EEE}"/>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361351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D47741-F36D-4E61-8FEA-96CD05A20C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4992D4-E28C-4F2A-8941-3DE22335C8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90BE19-A99F-41C5-879B-70904A45E383}"/>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5" name="页脚占位符 4">
            <a:extLst>
              <a:ext uri="{FF2B5EF4-FFF2-40B4-BE49-F238E27FC236}">
                <a16:creationId xmlns:a16="http://schemas.microsoft.com/office/drawing/2014/main" id="{5DD0B642-1E5D-4980-9CFD-4442AC1835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87A9F4-4013-4635-AFE1-0799CF7F1626}"/>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250305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B2AD5-3C23-495C-B835-C9456DA2A0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C4D27B-9D9F-46DA-B032-0E8E748B1D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BD2F80-266B-48E7-9DDE-76E5B289718C}"/>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5" name="页脚占位符 4">
            <a:extLst>
              <a:ext uri="{FF2B5EF4-FFF2-40B4-BE49-F238E27FC236}">
                <a16:creationId xmlns:a16="http://schemas.microsoft.com/office/drawing/2014/main" id="{162CD49B-4635-4C50-91D5-0142B1EDA5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FAAFA6-14DE-40A9-B493-198813D4D99E}"/>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203504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34635-37FF-49D5-AF49-6E4421722C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167B08-E1CF-49FF-B729-2EC715FB7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FA94CF1-FDFE-4874-8273-182DB23E4EC0}"/>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5" name="页脚占位符 4">
            <a:extLst>
              <a:ext uri="{FF2B5EF4-FFF2-40B4-BE49-F238E27FC236}">
                <a16:creationId xmlns:a16="http://schemas.microsoft.com/office/drawing/2014/main" id="{12B02AD2-C050-4CA1-B1BC-CA58D22600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52DD57-6C3D-44EE-AD32-8F533282DBAE}"/>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405223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3C670-7210-4BC9-9D91-008949135A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1BAD52-9BA6-4127-9A9B-70AC89F1D1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44126E-1B3D-4FD1-993D-07C6E47FE97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119D028-3EEB-4816-A059-A863E73CCB8E}"/>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6" name="页脚占位符 5">
            <a:extLst>
              <a:ext uri="{FF2B5EF4-FFF2-40B4-BE49-F238E27FC236}">
                <a16:creationId xmlns:a16="http://schemas.microsoft.com/office/drawing/2014/main" id="{EBA882A1-B97A-427D-8500-B6FA48631E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A7418C-253C-4B59-8D43-C237FEB6DEEB}"/>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203457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9EDEF-4F35-40E4-89E2-9FBCE262C0B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C3005F-443E-473C-B4D3-72703878A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CE69B2-3CCE-4114-80F9-F0CF630FDE5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08511B-2C8A-450E-86A5-B62E91B4B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9AAD3A8-6B6D-44E4-9FBC-3EB05D185AB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CB0008C-4EBE-49D7-B4CC-C9E393FD294F}"/>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8" name="页脚占位符 7">
            <a:extLst>
              <a:ext uri="{FF2B5EF4-FFF2-40B4-BE49-F238E27FC236}">
                <a16:creationId xmlns:a16="http://schemas.microsoft.com/office/drawing/2014/main" id="{1E1CA119-BEF6-49FC-A7B1-5EB28C10B7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DA0B7E-90E4-456D-813E-E7617C144EEE}"/>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159523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FBE74-58A9-4100-B7F7-8CEC55278A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A8FD14-3717-41D1-9F8C-F96E7E8E4CBB}"/>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4" name="页脚占位符 3">
            <a:extLst>
              <a:ext uri="{FF2B5EF4-FFF2-40B4-BE49-F238E27FC236}">
                <a16:creationId xmlns:a16="http://schemas.microsoft.com/office/drawing/2014/main" id="{06A7337B-44E9-464D-B2E1-4EB6668C3D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533042-E5B8-4767-9634-C417EF7A002E}"/>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75227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281CC2-FD9A-45AB-99A5-0B529A3D3520}"/>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3" name="页脚占位符 2">
            <a:extLst>
              <a:ext uri="{FF2B5EF4-FFF2-40B4-BE49-F238E27FC236}">
                <a16:creationId xmlns:a16="http://schemas.microsoft.com/office/drawing/2014/main" id="{1AE635AB-EDD0-4B7D-B4D3-CA7AE0C96D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E1AF76-9F34-450E-8C75-0FDD9BB5BB26}"/>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207703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7C90A-44AD-47CC-BDE1-E0AB822FB8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5700AF-E18B-475E-91DE-73B38865D2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9718CF-93F4-4959-BB4C-43334940A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663EC3-A42B-4DE1-B96A-D57467F7178A}"/>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6" name="页脚占位符 5">
            <a:extLst>
              <a:ext uri="{FF2B5EF4-FFF2-40B4-BE49-F238E27FC236}">
                <a16:creationId xmlns:a16="http://schemas.microsoft.com/office/drawing/2014/main" id="{E60C5823-D7D1-47E0-9440-3C006EDEB5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79A0E8-29D6-496F-A94B-B67B512DB2C0}"/>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312747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A8FB5-418D-4245-88F6-BC97D048D6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1CC737-BDC6-48B7-ABED-769635D76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B7E82822-D73B-48AA-A0FA-BF400F167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576803-6D34-4A24-9BE2-9E2FA879E7C4}"/>
              </a:ext>
            </a:extLst>
          </p:cNvPr>
          <p:cNvSpPr>
            <a:spLocks noGrp="1"/>
          </p:cNvSpPr>
          <p:nvPr>
            <p:ph type="dt" sz="half" idx="10"/>
          </p:nvPr>
        </p:nvSpPr>
        <p:spPr/>
        <p:txBody>
          <a:bodyPr/>
          <a:lstStyle/>
          <a:p>
            <a:fld id="{AA549CB0-3DA6-4E30-A17D-976884802A41}" type="datetimeFigureOut">
              <a:rPr lang="zh-CN" altLang="en-US" smtClean="0"/>
              <a:t>2020/9/24</a:t>
            </a:fld>
            <a:endParaRPr lang="zh-CN" altLang="en-US"/>
          </a:p>
        </p:txBody>
      </p:sp>
      <p:sp>
        <p:nvSpPr>
          <p:cNvPr id="6" name="页脚占位符 5">
            <a:extLst>
              <a:ext uri="{FF2B5EF4-FFF2-40B4-BE49-F238E27FC236}">
                <a16:creationId xmlns:a16="http://schemas.microsoft.com/office/drawing/2014/main" id="{5FA7F41E-B1F1-41FD-B591-902088AD43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2805FC-B03E-40C8-BF31-8CF1FAD79456}"/>
              </a:ext>
            </a:extLst>
          </p:cNvPr>
          <p:cNvSpPr>
            <a:spLocks noGrp="1"/>
          </p:cNvSpPr>
          <p:nvPr>
            <p:ph type="sldNum" sz="quarter" idx="12"/>
          </p:nvPr>
        </p:nvSpPr>
        <p:spPr/>
        <p:txBody>
          <a:body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1120999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41694B-6D85-45C5-83ED-D65E3F27D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81E7C0-8662-4A12-884D-99A53A2A45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26684E-CA7F-4093-881B-AFCDC4915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49CB0-3DA6-4E30-A17D-976884802A41}" type="datetimeFigureOut">
              <a:rPr lang="zh-CN" altLang="en-US" smtClean="0"/>
              <a:t>2020/9/24</a:t>
            </a:fld>
            <a:endParaRPr lang="zh-CN" altLang="en-US"/>
          </a:p>
        </p:txBody>
      </p:sp>
      <p:sp>
        <p:nvSpPr>
          <p:cNvPr id="5" name="页脚占位符 4">
            <a:extLst>
              <a:ext uri="{FF2B5EF4-FFF2-40B4-BE49-F238E27FC236}">
                <a16:creationId xmlns:a16="http://schemas.microsoft.com/office/drawing/2014/main" id="{153816E5-B462-47EA-96F6-C3D1BBC41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E144516-3A88-4FA0-B22E-B3F7461F5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30ED1-EFFD-4AA1-91AF-06A7D82356B0}" type="slidenum">
              <a:rPr lang="zh-CN" altLang="en-US" smtClean="0"/>
              <a:t>‹#›</a:t>
            </a:fld>
            <a:endParaRPr lang="zh-CN" altLang="en-US"/>
          </a:p>
        </p:txBody>
      </p:sp>
    </p:spTree>
    <p:extLst>
      <p:ext uri="{BB962C8B-B14F-4D97-AF65-F5344CB8AC3E}">
        <p14:creationId xmlns:p14="http://schemas.microsoft.com/office/powerpoint/2010/main" val="3090570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E8D93-01B2-497C-AB64-5A2CEDED71C2}"/>
              </a:ext>
            </a:extLst>
          </p:cNvPr>
          <p:cNvSpPr>
            <a:spLocks noGrp="1"/>
          </p:cNvSpPr>
          <p:nvPr>
            <p:ph type="ctrTitle"/>
          </p:nvPr>
        </p:nvSpPr>
        <p:spPr/>
        <p:txBody>
          <a:bodyPr>
            <a:normAutofit/>
          </a:bodyPr>
          <a:lstStyle/>
          <a:p>
            <a:r>
              <a:rPr lang="en-US" altLang="zh-CN" sz="6600" b="1" kern="1800" dirty="0">
                <a:solidFill>
                  <a:srgbClr val="000000"/>
                </a:solidFill>
                <a:effectLst/>
                <a:latin typeface="inherit"/>
                <a:ea typeface="宋体" panose="02010600030101010101" pitchFamily="2" charset="-122"/>
                <a:cs typeface="Helvetica" panose="020B0604020202020204" pitchFamily="34" charset="0"/>
              </a:rPr>
              <a:t>Capstone Project</a:t>
            </a:r>
            <a:endParaRPr lang="zh-CN" altLang="en-US" sz="28700" dirty="0"/>
          </a:p>
        </p:txBody>
      </p:sp>
      <p:sp>
        <p:nvSpPr>
          <p:cNvPr id="3" name="副标题 2">
            <a:extLst>
              <a:ext uri="{FF2B5EF4-FFF2-40B4-BE49-F238E27FC236}">
                <a16:creationId xmlns:a16="http://schemas.microsoft.com/office/drawing/2014/main" id="{E4D86078-2017-464D-BAB1-EABAD5C3EC37}"/>
              </a:ext>
            </a:extLst>
          </p:cNvPr>
          <p:cNvSpPr>
            <a:spLocks noGrp="1"/>
          </p:cNvSpPr>
          <p:nvPr>
            <p:ph type="subTitle" idx="1"/>
          </p:nvPr>
        </p:nvSpPr>
        <p:spPr/>
        <p:txBody>
          <a:bodyPr>
            <a:normAutofit/>
          </a:bodyPr>
          <a:lstStyle/>
          <a:p>
            <a:r>
              <a:rPr lang="en-US" altLang="zh-CN" sz="3600" b="1" kern="1800" dirty="0">
                <a:solidFill>
                  <a:srgbClr val="000000"/>
                </a:solidFill>
                <a:effectLst/>
                <a:latin typeface="inherit"/>
                <a:ea typeface="宋体" panose="02010600030101010101" pitchFamily="2" charset="-122"/>
                <a:cs typeface="Helvetica" panose="020B0604020202020204" pitchFamily="34" charset="0"/>
              </a:rPr>
              <a:t>Car accident severity (Week 2)</a:t>
            </a:r>
            <a:endParaRPr lang="zh-CN" altLang="en-US" sz="3600" dirty="0"/>
          </a:p>
        </p:txBody>
      </p:sp>
    </p:spTree>
    <p:extLst>
      <p:ext uri="{BB962C8B-B14F-4D97-AF65-F5344CB8AC3E}">
        <p14:creationId xmlns:p14="http://schemas.microsoft.com/office/powerpoint/2010/main" val="63600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8E7DF-A525-4C80-9B9D-E44A450477BC}"/>
              </a:ext>
            </a:extLst>
          </p:cNvPr>
          <p:cNvSpPr>
            <a:spLocks noGrp="1"/>
          </p:cNvSpPr>
          <p:nvPr>
            <p:ph type="title"/>
          </p:nvPr>
        </p:nvSpPr>
        <p:spPr/>
        <p:txBody>
          <a:bodyPr/>
          <a:lstStyle/>
          <a:p>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The analysis of the relationship between number of vehicles and people in accidents shows us the most common accidents occur in two to three vehicles between two to four people.</a:t>
            </a:r>
            <a:endParaRPr lang="zh-CN" altLang="en-US" dirty="0"/>
          </a:p>
        </p:txBody>
      </p:sp>
      <p:pic>
        <p:nvPicPr>
          <p:cNvPr id="4" name="内容占位符 3">
            <a:extLst>
              <a:ext uri="{FF2B5EF4-FFF2-40B4-BE49-F238E27FC236}">
                <a16:creationId xmlns:a16="http://schemas.microsoft.com/office/drawing/2014/main" id="{FC779EC2-4F8D-4DEB-8560-209DAADA6073}"/>
              </a:ext>
            </a:extLst>
          </p:cNvPr>
          <p:cNvPicPr>
            <a:picLocks noGrp="1"/>
          </p:cNvPicPr>
          <p:nvPr>
            <p:ph idx="1"/>
          </p:nvPr>
        </p:nvPicPr>
        <p:blipFill>
          <a:blip r:embed="rId2"/>
          <a:stretch>
            <a:fillRect/>
          </a:stretch>
        </p:blipFill>
        <p:spPr>
          <a:xfrm>
            <a:off x="652462" y="1690688"/>
            <a:ext cx="6015037" cy="3967162"/>
          </a:xfrm>
          <a:prstGeom prst="rect">
            <a:avLst/>
          </a:prstGeom>
        </p:spPr>
      </p:pic>
      <p:pic>
        <p:nvPicPr>
          <p:cNvPr id="5" name="图片 4">
            <a:extLst>
              <a:ext uri="{FF2B5EF4-FFF2-40B4-BE49-F238E27FC236}">
                <a16:creationId xmlns:a16="http://schemas.microsoft.com/office/drawing/2014/main" id="{6AF24430-E46E-48FC-A5D6-6DB62A74AA5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96000" y="1690688"/>
            <a:ext cx="6015036" cy="3967162"/>
          </a:xfrm>
          <a:prstGeom prst="rect">
            <a:avLst/>
          </a:prstGeom>
        </p:spPr>
      </p:pic>
    </p:spTree>
    <p:extLst>
      <p:ext uri="{BB962C8B-B14F-4D97-AF65-F5344CB8AC3E}">
        <p14:creationId xmlns:p14="http://schemas.microsoft.com/office/powerpoint/2010/main" val="229345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E98B6-F23A-4A5E-9CB9-99B4BB9D7272}"/>
              </a:ext>
            </a:extLst>
          </p:cNvPr>
          <p:cNvSpPr>
            <a:spLocks noGrp="1"/>
          </p:cNvSpPr>
          <p:nvPr>
            <p:ph type="title"/>
          </p:nvPr>
        </p:nvSpPr>
        <p:spPr/>
        <p:txBody>
          <a:bodyPr/>
          <a:lstStyle/>
          <a:p>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From this form, we can see that the most important attributes and what happen between them.</a:t>
            </a:r>
            <a:endParaRPr lang="zh-CN" altLang="en-US" dirty="0"/>
          </a:p>
        </p:txBody>
      </p:sp>
      <p:pic>
        <p:nvPicPr>
          <p:cNvPr id="4" name="内容占位符 3">
            <a:extLst>
              <a:ext uri="{FF2B5EF4-FFF2-40B4-BE49-F238E27FC236}">
                <a16:creationId xmlns:a16="http://schemas.microsoft.com/office/drawing/2014/main" id="{6B4F8AD1-8FEC-43BA-9F9E-6693B3C8CF65}"/>
              </a:ext>
            </a:extLst>
          </p:cNvPr>
          <p:cNvPicPr>
            <a:picLocks noGrp="1"/>
          </p:cNvPicPr>
          <p:nvPr>
            <p:ph idx="1"/>
          </p:nvPr>
        </p:nvPicPr>
        <p:blipFill>
          <a:blip r:embed="rId2"/>
          <a:stretch>
            <a:fillRect/>
          </a:stretch>
        </p:blipFill>
        <p:spPr>
          <a:xfrm>
            <a:off x="1257300" y="2720181"/>
            <a:ext cx="9677400" cy="2562225"/>
          </a:xfrm>
          <a:prstGeom prst="rect">
            <a:avLst/>
          </a:prstGeom>
        </p:spPr>
      </p:pic>
    </p:spTree>
    <p:extLst>
      <p:ext uri="{BB962C8B-B14F-4D97-AF65-F5344CB8AC3E}">
        <p14:creationId xmlns:p14="http://schemas.microsoft.com/office/powerpoint/2010/main" val="200657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1FDDA-DFBA-4EF0-9F95-E3774A23E727}"/>
              </a:ext>
            </a:extLst>
          </p:cNvPr>
          <p:cNvSpPr>
            <a:spLocks noGrp="1"/>
          </p:cNvSpPr>
          <p:nvPr>
            <p:ph type="title"/>
          </p:nvPr>
        </p:nvSpPr>
        <p:spPr/>
        <p:txBody>
          <a:bodyPr/>
          <a:lstStyle/>
          <a:p>
            <a:r>
              <a:rPr lang="en-US" altLang="zh-CN" sz="1800" kern="100" dirty="0" err="1">
                <a:solidFill>
                  <a:srgbClr val="000000"/>
                </a:solidFill>
                <a:effectLst/>
                <a:latin typeface="Helvetica" panose="020B0604020202020204" pitchFamily="34" charset="0"/>
                <a:ea typeface="等线" panose="02010600030101010101" pitchFamily="2" charset="-122"/>
                <a:cs typeface="Arial" panose="020B0604020202020204" pitchFamily="34" charset="0"/>
              </a:rPr>
              <a:t>Analysing</a:t>
            </a:r>
            <a:r>
              <a:rPr lang="en-US" altLang="zh-CN" sz="1800" kern="100" dirty="0">
                <a:solidFill>
                  <a:srgbClr val="000000"/>
                </a:solidFill>
                <a:effectLst/>
                <a:latin typeface="Helvetica" panose="020B0604020202020204" pitchFamily="34" charset="0"/>
                <a:ea typeface="等线" panose="02010600030101010101" pitchFamily="2" charset="-122"/>
                <a:cs typeface="Arial" panose="020B0604020202020204" pitchFamily="34" charset="0"/>
              </a:rPr>
              <a:t> the severity based on weather, road condition, light condition against each year, when the </a:t>
            </a:r>
            <a:r>
              <a:rPr lang="en-US" altLang="zh-CN" sz="1800" kern="100" dirty="0" err="1">
                <a:solidFill>
                  <a:srgbClr val="000000"/>
                </a:solidFill>
                <a:effectLst/>
                <a:latin typeface="Helvetica" panose="020B0604020202020204" pitchFamily="34" charset="0"/>
                <a:ea typeface="等线" panose="02010600030101010101" pitchFamily="2" charset="-122"/>
                <a:cs typeface="Arial" panose="020B0604020202020204" pitchFamily="34" charset="0"/>
              </a:rPr>
              <a:t>severitycode</a:t>
            </a:r>
            <a:r>
              <a:rPr lang="en-US" altLang="zh-CN" sz="1800" kern="100" dirty="0">
                <a:solidFill>
                  <a:srgbClr val="000000"/>
                </a:solidFill>
                <a:effectLst/>
                <a:latin typeface="Helvetica" panose="020B0604020202020204" pitchFamily="34" charset="0"/>
                <a:ea typeface="等线" panose="02010600030101010101" pitchFamily="2" charset="-122"/>
                <a:cs typeface="Arial" panose="020B0604020202020204" pitchFamily="34" charset="0"/>
              </a:rPr>
              <a:t> is one, there are more accidents in blocks.</a:t>
            </a:r>
            <a:endParaRPr lang="zh-CN" altLang="en-US" dirty="0"/>
          </a:p>
        </p:txBody>
      </p:sp>
      <p:pic>
        <p:nvPicPr>
          <p:cNvPr id="4" name="图片 3">
            <a:extLst>
              <a:ext uri="{FF2B5EF4-FFF2-40B4-BE49-F238E27FC236}">
                <a16:creationId xmlns:a16="http://schemas.microsoft.com/office/drawing/2014/main" id="{F50E1EA8-A4F4-4DE4-902E-75DD44A754DB}"/>
              </a:ext>
            </a:extLst>
          </p:cNvPr>
          <p:cNvPicPr/>
          <p:nvPr/>
        </p:nvPicPr>
        <p:blipFill>
          <a:blip r:embed="rId2"/>
          <a:stretch>
            <a:fillRect/>
          </a:stretch>
        </p:blipFill>
        <p:spPr>
          <a:xfrm>
            <a:off x="1292225" y="1690688"/>
            <a:ext cx="7842250" cy="2290762"/>
          </a:xfrm>
          <a:prstGeom prst="rect">
            <a:avLst/>
          </a:prstGeom>
        </p:spPr>
      </p:pic>
      <p:pic>
        <p:nvPicPr>
          <p:cNvPr id="5" name="内容占位符 4">
            <a:extLst>
              <a:ext uri="{FF2B5EF4-FFF2-40B4-BE49-F238E27FC236}">
                <a16:creationId xmlns:a16="http://schemas.microsoft.com/office/drawing/2014/main" id="{5806A052-75D0-4D39-9CEC-B7F94CFC10B9}"/>
              </a:ext>
            </a:extLst>
          </p:cNvPr>
          <p:cNvPicPr>
            <a:picLocks noGrp="1"/>
          </p:cNvPicPr>
          <p:nvPr>
            <p:ph idx="1"/>
          </p:nvPr>
        </p:nvPicPr>
        <p:blipFill>
          <a:blip r:embed="rId3"/>
          <a:stretch>
            <a:fillRect/>
          </a:stretch>
        </p:blipFill>
        <p:spPr>
          <a:xfrm>
            <a:off x="1292225" y="4202112"/>
            <a:ext cx="8167687" cy="2290763"/>
          </a:xfrm>
          <a:prstGeom prst="rect">
            <a:avLst/>
          </a:prstGeom>
        </p:spPr>
      </p:pic>
    </p:spTree>
    <p:extLst>
      <p:ext uri="{BB962C8B-B14F-4D97-AF65-F5344CB8AC3E}">
        <p14:creationId xmlns:p14="http://schemas.microsoft.com/office/powerpoint/2010/main" val="288312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93763-45E3-4734-96FC-33FDCA7637DE}"/>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02833783-7C39-41FF-B769-2C2971B0007E}"/>
              </a:ext>
            </a:extLst>
          </p:cNvPr>
          <p:cNvPicPr/>
          <p:nvPr/>
        </p:nvPicPr>
        <p:blipFill>
          <a:blip r:embed="rId2"/>
          <a:stretch>
            <a:fillRect/>
          </a:stretch>
        </p:blipFill>
        <p:spPr>
          <a:xfrm>
            <a:off x="1343025" y="768667"/>
            <a:ext cx="7277100" cy="2660333"/>
          </a:xfrm>
          <a:prstGeom prst="rect">
            <a:avLst/>
          </a:prstGeom>
        </p:spPr>
      </p:pic>
      <p:pic>
        <p:nvPicPr>
          <p:cNvPr id="5" name="内容占位符 4">
            <a:extLst>
              <a:ext uri="{FF2B5EF4-FFF2-40B4-BE49-F238E27FC236}">
                <a16:creationId xmlns:a16="http://schemas.microsoft.com/office/drawing/2014/main" id="{12C2EB42-8042-4076-B20E-D8268E3022E9}"/>
              </a:ext>
            </a:extLst>
          </p:cNvPr>
          <p:cNvPicPr>
            <a:picLocks noGrp="1"/>
          </p:cNvPicPr>
          <p:nvPr>
            <p:ph idx="1"/>
          </p:nvPr>
        </p:nvPicPr>
        <p:blipFill>
          <a:blip r:embed="rId3"/>
          <a:stretch>
            <a:fillRect/>
          </a:stretch>
        </p:blipFill>
        <p:spPr>
          <a:xfrm>
            <a:off x="1252537" y="3676967"/>
            <a:ext cx="8443913" cy="2962275"/>
          </a:xfrm>
          <a:prstGeom prst="rect">
            <a:avLst/>
          </a:prstGeom>
        </p:spPr>
      </p:pic>
    </p:spTree>
    <p:extLst>
      <p:ext uri="{BB962C8B-B14F-4D97-AF65-F5344CB8AC3E}">
        <p14:creationId xmlns:p14="http://schemas.microsoft.com/office/powerpoint/2010/main" val="163487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3A272-654B-40F8-A243-FA2A170403EA}"/>
              </a:ext>
            </a:extLst>
          </p:cNvPr>
          <p:cNvSpPr>
            <a:spLocks noGrp="1"/>
          </p:cNvSpPr>
          <p:nvPr>
            <p:ph type="title"/>
          </p:nvPr>
        </p:nvSpPr>
        <p:spPr/>
        <p:txBody>
          <a:bodyPr>
            <a:normAutofit/>
          </a:bodyPr>
          <a:lstStyle/>
          <a:p>
            <a:r>
              <a:rPr lang="en-US" altLang="zh-CN" sz="3600" b="1" dirty="0">
                <a:solidFill>
                  <a:srgbClr val="000000"/>
                </a:solidFill>
                <a:effectLst/>
                <a:latin typeface="inherit"/>
                <a:ea typeface="宋体" panose="02010600030101010101" pitchFamily="2" charset="-122"/>
                <a:cs typeface="Helvetica" panose="020B0604020202020204" pitchFamily="34" charset="0"/>
              </a:rPr>
              <a:t>4. Conclusion</a:t>
            </a:r>
            <a:endParaRPr lang="zh-CN" altLang="en-US" sz="7200" dirty="0"/>
          </a:p>
        </p:txBody>
      </p:sp>
      <p:sp>
        <p:nvSpPr>
          <p:cNvPr id="3" name="内容占位符 2">
            <a:extLst>
              <a:ext uri="{FF2B5EF4-FFF2-40B4-BE49-F238E27FC236}">
                <a16:creationId xmlns:a16="http://schemas.microsoft.com/office/drawing/2014/main" id="{C25D4F2D-62E7-429A-BCBC-9617B229C439}"/>
              </a:ext>
            </a:extLst>
          </p:cNvPr>
          <p:cNvSpPr>
            <a:spLocks noGrp="1"/>
          </p:cNvSpPr>
          <p:nvPr>
            <p:ph idx="1"/>
          </p:nvPr>
        </p:nvSpPr>
        <p:spPr/>
        <p:txBody>
          <a:bodyPr>
            <a:normAutofit/>
          </a:bodyPr>
          <a:lstStyle/>
          <a:p>
            <a:r>
              <a:rPr lang="en-US" altLang="zh-CN" sz="20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Using the important attributes like weather, </a:t>
            </a:r>
            <a:r>
              <a:rPr lang="en-US" altLang="zh-CN" sz="20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vehcount</a:t>
            </a:r>
            <a:r>
              <a:rPr lang="en-US" altLang="zh-CN" sz="20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t>
            </a:r>
            <a:r>
              <a:rPr lang="en-US" altLang="zh-CN" sz="20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lightcond</a:t>
            </a:r>
            <a:r>
              <a:rPr lang="en-US" altLang="zh-CN" sz="20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t>
            </a:r>
            <a:r>
              <a:rPr lang="en-US" altLang="zh-CN" sz="20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roadcond</a:t>
            </a:r>
            <a:r>
              <a:rPr lang="en-US" altLang="zh-CN" sz="20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we can find that the amount of car accidents are related to these factors and are influenced much by them. But there are still many missing factors and we need to drop from the data to get good results, like the attribute "SPEED", "EXCEPTRSNDESC" and "PEDROWNOTGRNT" . However, They are also important factors that should be considered especially the speed, despite the data is not entire.</a:t>
            </a:r>
          </a:p>
          <a:p>
            <a:r>
              <a:rPr lang="en-US" altLang="zh-CN" sz="20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Most accidents occur in clear, dry and bright environments and include two to three vehicle and two to four persons in blocks. The most common </a:t>
            </a:r>
            <a:r>
              <a:rPr lang="en-US" altLang="zh-CN" sz="20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collisiontype</a:t>
            </a:r>
            <a:r>
              <a:rPr lang="en-US" altLang="zh-CN" sz="20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is parked car and the next is angles, which means that these kind of </a:t>
            </a:r>
            <a:r>
              <a:rPr lang="en-US" altLang="zh-CN" sz="20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collison</a:t>
            </a:r>
            <a:r>
              <a:rPr lang="en-US" altLang="zh-CN" sz="20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can be avoided by improving carefulness. The severity of these accidents are not serious like crashes. The data results indicate to official department that they should ask drivers to be more careful or take some measures like installing the monitoring in the places of high pedestrian and vehicular traffic or using specific technology in our cars to notice </a:t>
            </a:r>
            <a:r>
              <a:rPr lang="en-US" altLang="zh-CN" sz="20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people.This</a:t>
            </a:r>
            <a:r>
              <a:rPr lang="en-US" altLang="zh-CN" sz="20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could be helpful to prevent future accidents.</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sz="3200" dirty="0"/>
          </a:p>
        </p:txBody>
      </p:sp>
    </p:spTree>
    <p:extLst>
      <p:ext uri="{BB962C8B-B14F-4D97-AF65-F5344CB8AC3E}">
        <p14:creationId xmlns:p14="http://schemas.microsoft.com/office/powerpoint/2010/main" val="284198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82C29-8948-408D-B4CB-BAB31F4EFACD}"/>
              </a:ext>
            </a:extLst>
          </p:cNvPr>
          <p:cNvSpPr>
            <a:spLocks noGrp="1"/>
          </p:cNvSpPr>
          <p:nvPr>
            <p:ph type="title"/>
          </p:nvPr>
        </p:nvSpPr>
        <p:spPr/>
        <p:txBody>
          <a:bodyPr/>
          <a:lstStyle/>
          <a:p>
            <a:r>
              <a:rPr lang="en-US" altLang="zh-CN" sz="3600" b="1" kern="1800" dirty="0">
                <a:solidFill>
                  <a:srgbClr val="000000"/>
                </a:solidFill>
                <a:latin typeface="inherit"/>
                <a:ea typeface="宋体" panose="02010600030101010101" pitchFamily="2" charset="-122"/>
                <a:cs typeface="Helvetica" panose="020B0604020202020204" pitchFamily="34" charset="0"/>
              </a:rPr>
              <a:t>Requirement</a:t>
            </a:r>
            <a:endParaRPr lang="zh-CN" altLang="en-US" sz="3600" b="1" kern="1800" dirty="0">
              <a:solidFill>
                <a:srgbClr val="000000"/>
              </a:solidFill>
              <a:latin typeface="inherit"/>
              <a:ea typeface="宋体" panose="02010600030101010101" pitchFamily="2" charset="-122"/>
              <a:cs typeface="Helvetica" panose="020B0604020202020204" pitchFamily="34" charset="0"/>
            </a:endParaRPr>
          </a:p>
        </p:txBody>
      </p:sp>
      <p:sp>
        <p:nvSpPr>
          <p:cNvPr id="3" name="内容占位符 2">
            <a:extLst>
              <a:ext uri="{FF2B5EF4-FFF2-40B4-BE49-F238E27FC236}">
                <a16:creationId xmlns:a16="http://schemas.microsoft.com/office/drawing/2014/main" id="{1EDB0728-B7D1-4696-9899-69C73B9D5748}"/>
              </a:ext>
            </a:extLst>
          </p:cNvPr>
          <p:cNvSpPr>
            <a:spLocks noGrp="1"/>
          </p:cNvSpPr>
          <p:nvPr>
            <p:ph idx="1"/>
          </p:nvPr>
        </p:nvSpPr>
        <p:spPr/>
        <p:txBody>
          <a:bodyPr>
            <a:normAutofit lnSpcReduction="10000"/>
          </a:bodyPr>
          <a:lstStyle/>
          <a:p>
            <a:pPr algn="just"/>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In this week, you will continue working on your capstone project. Please remember by the end of this week, you will need to submit the following:</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A full report consisting of all of the following components (15 marks):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Introduction where you discuss the business problem and who would be interested in this project.</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Data where you describe the data that will be used to solve the problem and the source of the data.</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Methodology section which represents the main component of the report where you discuss and describe any exploratory data analysis that you did, any inferential statistical testing that you performed, if any, and what machine learnings were used and why.</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Results section where you discuss the results.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Discussion section where you discuss any observations you noted and any recommendations you can make based on the results.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Conclusion section where you conclude the report.</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just">
              <a:lnSpc>
                <a:spcPts val="1500"/>
              </a:lnSpc>
              <a:spcAft>
                <a:spcPts val="0"/>
              </a:spcAft>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A link to your Notebook on your </a:t>
            </a:r>
            <a:r>
              <a:rPr lang="en-US" altLang="zh-CN" sz="1800" kern="0" dirty="0" err="1">
                <a:solidFill>
                  <a:srgbClr val="000000"/>
                </a:solidFill>
                <a:effectLst/>
                <a:latin typeface="Helvetica" panose="020B0604020202020204" pitchFamily="34" charset="0"/>
                <a:ea typeface="宋体" panose="02010600030101010101" pitchFamily="2" charset="-122"/>
                <a:cs typeface="Arial" panose="020B0604020202020204" pitchFamily="34" charset="0"/>
              </a:rPr>
              <a:t>Github</a:t>
            </a: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 repository pushed showing your code. (15 marks)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just">
              <a:lnSpc>
                <a:spcPts val="1500"/>
              </a:lnSpc>
              <a:spcAft>
                <a:spcPts val="0"/>
              </a:spcAft>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Your choice of a presentation or blogpost. (10 marks)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dirty="0"/>
          </a:p>
        </p:txBody>
      </p:sp>
    </p:spTree>
    <p:extLst>
      <p:ext uri="{BB962C8B-B14F-4D97-AF65-F5344CB8AC3E}">
        <p14:creationId xmlns:p14="http://schemas.microsoft.com/office/powerpoint/2010/main" val="336279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6FA2F-74A9-42A0-AD72-1C18246718B0}"/>
              </a:ext>
            </a:extLst>
          </p:cNvPr>
          <p:cNvSpPr>
            <a:spLocks noGrp="1"/>
          </p:cNvSpPr>
          <p:nvPr>
            <p:ph type="title"/>
          </p:nvPr>
        </p:nvSpPr>
        <p:spPr/>
        <p:txBody>
          <a:bodyPr>
            <a:normAutofit/>
          </a:bodyPr>
          <a:lstStyle/>
          <a:p>
            <a:r>
              <a:rPr lang="en-US" altLang="zh-CN" sz="3600" b="1" kern="1800" dirty="0">
                <a:solidFill>
                  <a:srgbClr val="000000"/>
                </a:solidFill>
                <a:effectLst/>
                <a:latin typeface="inherit"/>
                <a:ea typeface="宋体" panose="02010600030101010101" pitchFamily="2" charset="-122"/>
                <a:cs typeface="Helvetica" panose="020B0604020202020204" pitchFamily="34" charset="0"/>
              </a:rPr>
              <a:t>Table of contents</a:t>
            </a:r>
            <a:endParaRPr lang="zh-CN" altLang="en-US" sz="7200" dirty="0"/>
          </a:p>
        </p:txBody>
      </p:sp>
      <p:sp>
        <p:nvSpPr>
          <p:cNvPr id="3" name="内容占位符 2">
            <a:extLst>
              <a:ext uri="{FF2B5EF4-FFF2-40B4-BE49-F238E27FC236}">
                <a16:creationId xmlns:a16="http://schemas.microsoft.com/office/drawing/2014/main" id="{DF94A65F-A060-40EF-9FE6-9E7E01E4CEAE}"/>
              </a:ext>
            </a:extLst>
          </p:cNvPr>
          <p:cNvSpPr>
            <a:spLocks noGrp="1"/>
          </p:cNvSpPr>
          <p:nvPr>
            <p:ph idx="1"/>
          </p:nvPr>
        </p:nvSpPr>
        <p:spPr/>
        <p:txBody>
          <a:bodyPr>
            <a:normAutofit/>
          </a:bodyPr>
          <a:lstStyle/>
          <a:p>
            <a:pPr marL="342900" marR="304800" lvl="0" indent="-342900" algn="l">
              <a:lnSpc>
                <a:spcPts val="1500"/>
              </a:lnSpc>
              <a:spcAft>
                <a:spcPts val="0"/>
              </a:spcAft>
              <a:tabLst>
                <a:tab pos="457200" algn="l"/>
              </a:tabLst>
            </a:pPr>
            <a:r>
              <a:rPr lang="en-US" altLang="zh-CN"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Introduction and Business Problem</a:t>
            </a:r>
            <a:endParaRPr lang="zh-CN" altLang="zh-CN"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tabLst>
                <a:tab pos="457200" algn="l"/>
              </a:tabLst>
            </a:pPr>
            <a:r>
              <a:rPr lang="en-US" altLang="zh-CN"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Data</a:t>
            </a:r>
            <a:endParaRPr lang="zh-CN" altLang="zh-CN"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tabLst>
                <a:tab pos="457200" algn="l"/>
              </a:tabLst>
            </a:pPr>
            <a:r>
              <a:rPr lang="en-US" altLang="zh-CN"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Methodology</a:t>
            </a:r>
            <a:endParaRPr lang="zh-CN" altLang="zh-CN" kern="100" dirty="0">
              <a:effectLst/>
              <a:latin typeface="等线" panose="02010600030101010101" pitchFamily="2" charset="-122"/>
              <a:ea typeface="等线" panose="02010600030101010101" pitchFamily="2" charset="-122"/>
              <a:cs typeface="Arial" panose="020B0604020202020204" pitchFamily="34" charset="0"/>
            </a:endParaRPr>
          </a:p>
          <a:p>
            <a:pPr marL="342900" marR="304800" lvl="0" indent="-342900" algn="l">
              <a:lnSpc>
                <a:spcPts val="1500"/>
              </a:lnSpc>
              <a:spcAft>
                <a:spcPts val="0"/>
              </a:spcAft>
              <a:tabLst>
                <a:tab pos="457200" algn="l"/>
              </a:tabLst>
            </a:pPr>
            <a:r>
              <a:rPr lang="en-US" altLang="zh-CN"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Conclusion</a:t>
            </a:r>
            <a:endParaRPr lang="zh-CN" altLang="zh-CN" kern="100" dirty="0">
              <a:effectLst/>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78529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8FA56-F8E4-4B59-8C5B-9FF2DD0F4755}"/>
              </a:ext>
            </a:extLst>
          </p:cNvPr>
          <p:cNvSpPr>
            <a:spLocks noGrp="1"/>
          </p:cNvSpPr>
          <p:nvPr>
            <p:ph type="title"/>
          </p:nvPr>
        </p:nvSpPr>
        <p:spPr/>
        <p:txBody>
          <a:bodyPr>
            <a:normAutofit/>
          </a:bodyPr>
          <a:lstStyle/>
          <a:p>
            <a:r>
              <a:rPr lang="en-US" altLang="zh-CN" sz="3600" b="1" kern="1800" dirty="0">
                <a:solidFill>
                  <a:srgbClr val="000000"/>
                </a:solidFill>
                <a:effectLst/>
                <a:latin typeface="inherit"/>
                <a:ea typeface="宋体" panose="02010600030101010101" pitchFamily="2" charset="-122"/>
                <a:cs typeface="Helvetica" panose="020B0604020202020204" pitchFamily="34" charset="0"/>
              </a:rPr>
              <a:t>1. Introduction and Business Problem</a:t>
            </a:r>
            <a:endParaRPr lang="zh-CN" altLang="en-US" sz="7200" dirty="0"/>
          </a:p>
        </p:txBody>
      </p:sp>
      <p:sp>
        <p:nvSpPr>
          <p:cNvPr id="3" name="内容占位符 2">
            <a:extLst>
              <a:ext uri="{FF2B5EF4-FFF2-40B4-BE49-F238E27FC236}">
                <a16:creationId xmlns:a16="http://schemas.microsoft.com/office/drawing/2014/main" id="{C6415163-E0A3-4280-BA9D-2B40EC620A66}"/>
              </a:ext>
            </a:extLst>
          </p:cNvPr>
          <p:cNvSpPr>
            <a:spLocks noGrp="1"/>
          </p:cNvSpPr>
          <p:nvPr>
            <p:ph idx="1"/>
          </p:nvPr>
        </p:nvSpPr>
        <p:spPr/>
        <p:txBody>
          <a:bodyPr>
            <a:normAutofit/>
          </a:bodyPr>
          <a:lstStyle/>
          <a:p>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The initial phase is to understand the project's objective from the business or application perspective. Accidents are nowadays really </a:t>
            </a:r>
            <a:r>
              <a:rPr lang="en-US" altLang="zh-CN" sz="2400" kern="0" dirty="0" err="1">
                <a:solidFill>
                  <a:srgbClr val="000000"/>
                </a:solidFill>
                <a:effectLst/>
                <a:latin typeface="Helvetica" panose="020B0604020202020204" pitchFamily="34" charset="0"/>
                <a:ea typeface="宋体" panose="02010600030101010101" pitchFamily="2" charset="-122"/>
                <a:cs typeface="Arial" panose="020B0604020202020204" pitchFamily="34" charset="0"/>
              </a:rPr>
              <a:t>common.There</a:t>
            </a:r>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 are many types of collisions, including transportation, traffic, car accidents and so on. Collisions will display at the intersection or mid-block of a segment. This project will focus on predicting the severity of an accident, using the shared data for Seattle city as an example of how to deal with the accidents data. According to 37 different attributes, a supervised machine learning will be used to predict accidents to improve the predictability of the model. Using different sectors like weather, </a:t>
            </a:r>
            <a:r>
              <a:rPr lang="en-US" altLang="zh-CN" sz="2400" kern="0" dirty="0" err="1">
                <a:solidFill>
                  <a:srgbClr val="000000"/>
                </a:solidFill>
                <a:effectLst/>
                <a:latin typeface="Helvetica" panose="020B0604020202020204" pitchFamily="34" charset="0"/>
                <a:ea typeface="宋体" panose="02010600030101010101" pitchFamily="2" charset="-122"/>
                <a:cs typeface="Arial" panose="020B0604020202020204" pitchFamily="34" charset="0"/>
              </a:rPr>
              <a:t>vehcount</a:t>
            </a:r>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 etc. is really important to avoid accidents. Once the problem confirmed, data understanding, preparation, modeling, evaluation and deployment will be used to </a:t>
            </a:r>
            <a:r>
              <a:rPr lang="en-US" altLang="zh-CN" sz="2400" kern="0" dirty="0" err="1">
                <a:solidFill>
                  <a:srgbClr val="000000"/>
                </a:solidFill>
                <a:effectLst/>
                <a:latin typeface="Helvetica" panose="020B0604020202020204" pitchFamily="34" charset="0"/>
                <a:ea typeface="宋体" panose="02010600030101010101" pitchFamily="2" charset="-122"/>
                <a:cs typeface="Arial" panose="020B0604020202020204" pitchFamily="34" charset="0"/>
              </a:rPr>
              <a:t>anaylse</a:t>
            </a:r>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 this situation.</a:t>
            </a:r>
            <a:endParaRPr lang="zh-CN" altLang="zh-CN" sz="24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sz="3600" dirty="0"/>
          </a:p>
        </p:txBody>
      </p:sp>
    </p:spTree>
    <p:extLst>
      <p:ext uri="{BB962C8B-B14F-4D97-AF65-F5344CB8AC3E}">
        <p14:creationId xmlns:p14="http://schemas.microsoft.com/office/powerpoint/2010/main" val="66556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D6CD3-611C-43EA-BB0C-E3BC5F37D661}"/>
              </a:ext>
            </a:extLst>
          </p:cNvPr>
          <p:cNvSpPr>
            <a:spLocks noGrp="1"/>
          </p:cNvSpPr>
          <p:nvPr>
            <p:ph type="title"/>
          </p:nvPr>
        </p:nvSpPr>
        <p:spPr/>
        <p:txBody>
          <a:bodyPr>
            <a:normAutofit/>
          </a:bodyPr>
          <a:lstStyle/>
          <a:p>
            <a:r>
              <a:rPr lang="en-US" altLang="zh-CN" sz="3600" b="1" kern="1800" dirty="0">
                <a:solidFill>
                  <a:srgbClr val="000000"/>
                </a:solidFill>
                <a:effectLst/>
                <a:latin typeface="inherit"/>
                <a:ea typeface="宋体" panose="02010600030101010101" pitchFamily="2" charset="-122"/>
                <a:cs typeface="Helvetica" panose="020B0604020202020204" pitchFamily="34" charset="0"/>
              </a:rPr>
              <a:t>2. Data</a:t>
            </a:r>
            <a:endParaRPr lang="zh-CN" altLang="en-US" sz="7200" dirty="0"/>
          </a:p>
        </p:txBody>
      </p:sp>
      <p:sp>
        <p:nvSpPr>
          <p:cNvPr id="3" name="内容占位符 2">
            <a:extLst>
              <a:ext uri="{FF2B5EF4-FFF2-40B4-BE49-F238E27FC236}">
                <a16:creationId xmlns:a16="http://schemas.microsoft.com/office/drawing/2014/main" id="{A972BB97-FEC8-4E23-B7C2-F648E85F65A5}"/>
              </a:ext>
            </a:extLst>
          </p:cNvPr>
          <p:cNvSpPr>
            <a:spLocks noGrp="1"/>
          </p:cNvSpPr>
          <p:nvPr>
            <p:ph idx="1"/>
          </p:nvPr>
        </p:nvSpPr>
        <p:spPr/>
        <p:txBody>
          <a:bodyPr>
            <a:normAutofit lnSpcReduction="10000"/>
          </a:bodyPr>
          <a:lstStyle/>
          <a:p>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In the phase of data understanding, dataset should be collected or extracted from various sources such as csv file or SQL database like excel document and background introduction. Then, the attributes (columns) that will be used to train the machine learning model should be determined. Also, we will assess the condition of chosen attributes by looking for trends, certain patterns, skewed information, correlations, and so on. Using the dataset given from Seattle Police Department, attributes can be used to weigh the severity of an accident are </a:t>
            </a:r>
            <a:r>
              <a:rPr lang="en-US" altLang="zh-CN" sz="2400" kern="0" dirty="0" err="1">
                <a:solidFill>
                  <a:srgbClr val="000000"/>
                </a:solidFill>
                <a:effectLst/>
                <a:latin typeface="Helvetica" panose="020B0604020202020204" pitchFamily="34" charset="0"/>
                <a:ea typeface="宋体" panose="02010600030101010101" pitchFamily="2" charset="-122"/>
                <a:cs typeface="Arial" panose="020B0604020202020204" pitchFamily="34" charset="0"/>
              </a:rPr>
              <a:t>severitycode</a:t>
            </a:r>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 weather, </a:t>
            </a:r>
            <a:r>
              <a:rPr lang="en-US" altLang="zh-CN" sz="2400" kern="0" dirty="0" err="1">
                <a:solidFill>
                  <a:srgbClr val="000000"/>
                </a:solidFill>
                <a:effectLst/>
                <a:latin typeface="Helvetica" panose="020B0604020202020204" pitchFamily="34" charset="0"/>
                <a:ea typeface="宋体" panose="02010600030101010101" pitchFamily="2" charset="-122"/>
                <a:cs typeface="Arial" panose="020B0604020202020204" pitchFamily="34" charset="0"/>
              </a:rPr>
              <a:t>vehcount</a:t>
            </a:r>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 </a:t>
            </a:r>
            <a:r>
              <a:rPr lang="en-US" altLang="zh-CN" sz="2400" kern="0" dirty="0" err="1">
                <a:solidFill>
                  <a:srgbClr val="000000"/>
                </a:solidFill>
                <a:effectLst/>
                <a:latin typeface="Helvetica" panose="020B0604020202020204" pitchFamily="34" charset="0"/>
                <a:ea typeface="宋体" panose="02010600030101010101" pitchFamily="2" charset="-122"/>
                <a:cs typeface="Arial" panose="020B0604020202020204" pitchFamily="34" charset="0"/>
              </a:rPr>
              <a:t>personcount</a:t>
            </a:r>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 </a:t>
            </a:r>
            <a:r>
              <a:rPr lang="en-US" altLang="zh-CN" sz="2400" kern="0" dirty="0" err="1">
                <a:solidFill>
                  <a:srgbClr val="000000"/>
                </a:solidFill>
                <a:effectLst/>
                <a:latin typeface="Helvetica" panose="020B0604020202020204" pitchFamily="34" charset="0"/>
                <a:ea typeface="宋体" panose="02010600030101010101" pitchFamily="2" charset="-122"/>
                <a:cs typeface="Arial" panose="020B0604020202020204" pitchFamily="34" charset="0"/>
              </a:rPr>
              <a:t>lightcond</a:t>
            </a:r>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 and so on. Data Preparation: The data preparation includes all the required activities to construct the final dataset which will be fed into the modeling tools. Data preparation can be performed multiple times and it includes balancing the labeled data, transformation, filling missing data, and cleaning the dataset.</a:t>
            </a:r>
            <a:endParaRPr lang="zh-CN" altLang="zh-CN" sz="24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sz="3600" dirty="0"/>
          </a:p>
        </p:txBody>
      </p:sp>
    </p:spTree>
    <p:extLst>
      <p:ext uri="{BB962C8B-B14F-4D97-AF65-F5344CB8AC3E}">
        <p14:creationId xmlns:p14="http://schemas.microsoft.com/office/powerpoint/2010/main" val="16263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BFBFE-BC09-49ED-B905-2ED6571B802F}"/>
              </a:ext>
            </a:extLst>
          </p:cNvPr>
          <p:cNvSpPr>
            <a:spLocks noGrp="1"/>
          </p:cNvSpPr>
          <p:nvPr>
            <p:ph type="title"/>
          </p:nvPr>
        </p:nvSpPr>
        <p:spPr/>
        <p:txBody>
          <a:bodyPr>
            <a:normAutofit/>
          </a:bodyPr>
          <a:lstStyle/>
          <a:p>
            <a:r>
              <a:rPr lang="en-US" altLang="zh-CN" sz="3600" b="1" kern="1800" dirty="0">
                <a:solidFill>
                  <a:srgbClr val="000000"/>
                </a:solidFill>
                <a:effectLst/>
                <a:latin typeface="inherit"/>
                <a:ea typeface="宋体" panose="02010600030101010101" pitchFamily="2" charset="-122"/>
                <a:cs typeface="Helvetica" panose="020B0604020202020204" pitchFamily="34" charset="0"/>
              </a:rPr>
              <a:t>3. Methodology</a:t>
            </a:r>
            <a:endParaRPr lang="zh-CN" altLang="en-US" sz="7200" dirty="0"/>
          </a:p>
        </p:txBody>
      </p:sp>
      <p:sp>
        <p:nvSpPr>
          <p:cNvPr id="3" name="内容占位符 2">
            <a:extLst>
              <a:ext uri="{FF2B5EF4-FFF2-40B4-BE49-F238E27FC236}">
                <a16:creationId xmlns:a16="http://schemas.microsoft.com/office/drawing/2014/main" id="{D4B76921-105E-490F-9179-CB70D51F7984}"/>
              </a:ext>
            </a:extLst>
          </p:cNvPr>
          <p:cNvSpPr>
            <a:spLocks noGrp="1"/>
          </p:cNvSpPr>
          <p:nvPr>
            <p:ph idx="1"/>
          </p:nvPr>
        </p:nvSpPr>
        <p:spPr/>
        <p:txBody>
          <a:bodyPr>
            <a:normAutofit/>
          </a:bodyPr>
          <a:lstStyle/>
          <a:p>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In modeling phase, various algorithms and methods can be selected and applied to build the model including supervised machine learning </a:t>
            </a:r>
            <a:r>
              <a:rPr lang="en-US" altLang="zh-CN" sz="2400" kern="0" dirty="0" err="1">
                <a:solidFill>
                  <a:srgbClr val="000000"/>
                </a:solidFill>
                <a:effectLst/>
                <a:latin typeface="Helvetica" panose="020B0604020202020204" pitchFamily="34" charset="0"/>
                <a:ea typeface="宋体" panose="02010600030101010101" pitchFamily="2" charset="-122"/>
                <a:cs typeface="Arial" panose="020B0604020202020204" pitchFamily="34" charset="0"/>
              </a:rPr>
              <a:t>techniques.We</a:t>
            </a:r>
            <a:r>
              <a:rPr lang="en-US" altLang="zh-CN" sz="2400" kern="0" dirty="0">
                <a:solidFill>
                  <a:srgbClr val="000000"/>
                </a:solidFill>
                <a:effectLst/>
                <a:latin typeface="Helvetica" panose="020B0604020202020204" pitchFamily="34" charset="0"/>
                <a:ea typeface="宋体" panose="02010600030101010101" pitchFamily="2" charset="-122"/>
                <a:cs typeface="Arial" panose="020B0604020202020204" pitchFamily="34" charset="0"/>
              </a:rPr>
              <a:t> can select a single or multiple machine learning models for the same data mining problem. At this phase, stepping back to the data preparation phase is often required. In evaluation phase, before proceeding to the deployment stage, the model needs to be evaluated thoroughly to ensure that the business or the applications' objectives are achieved. Certain metrics can be used for the model evaluation.</a:t>
            </a:r>
            <a:endParaRPr lang="zh-CN" altLang="zh-CN" sz="24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sz="3600" dirty="0"/>
          </a:p>
        </p:txBody>
      </p:sp>
    </p:spTree>
    <p:extLst>
      <p:ext uri="{BB962C8B-B14F-4D97-AF65-F5344CB8AC3E}">
        <p14:creationId xmlns:p14="http://schemas.microsoft.com/office/powerpoint/2010/main" val="218408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CF28C-57E9-4D82-81FF-D811E07DCD25}"/>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6B0754D9-B475-441F-8A69-346954267738}"/>
              </a:ext>
            </a:extLst>
          </p:cNvPr>
          <p:cNvPicPr>
            <a:picLocks noGrp="1"/>
          </p:cNvPicPr>
          <p:nvPr>
            <p:ph idx="1"/>
          </p:nvPr>
        </p:nvPicPr>
        <p:blipFill>
          <a:blip r:embed="rId2"/>
          <a:stretch>
            <a:fillRect/>
          </a:stretch>
        </p:blipFill>
        <p:spPr>
          <a:xfrm>
            <a:off x="838200" y="2122811"/>
            <a:ext cx="10515600" cy="3756966"/>
          </a:xfrm>
          <a:prstGeom prst="rect">
            <a:avLst/>
          </a:prstGeom>
        </p:spPr>
      </p:pic>
    </p:spTree>
    <p:extLst>
      <p:ext uri="{BB962C8B-B14F-4D97-AF65-F5344CB8AC3E}">
        <p14:creationId xmlns:p14="http://schemas.microsoft.com/office/powerpoint/2010/main" val="250844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C9EB-4B84-4C6A-AADA-18796DBE0FFD}"/>
              </a:ext>
            </a:extLst>
          </p:cNvPr>
          <p:cNvSpPr>
            <a:spLocks noGrp="1"/>
          </p:cNvSpPr>
          <p:nvPr>
            <p:ph type="title"/>
          </p:nvPr>
        </p:nvSpPr>
        <p:spPr/>
        <p:txBody>
          <a:bodyPr/>
          <a:lstStyle/>
          <a:p>
            <a:r>
              <a:rPr lang="en-US" altLang="zh-CN" sz="1800" kern="100" dirty="0">
                <a:solidFill>
                  <a:srgbClr val="000000"/>
                </a:solidFill>
                <a:effectLst/>
                <a:latin typeface="Helvetica" panose="020B0604020202020204" pitchFamily="34" charset="0"/>
                <a:ea typeface="等线" panose="02010600030101010101" pitchFamily="2" charset="-122"/>
                <a:cs typeface="Arial" panose="020B0604020202020204" pitchFamily="34" charset="0"/>
              </a:rPr>
              <a:t>Let's take </a:t>
            </a:r>
            <a:r>
              <a:rPr lang="en-US" altLang="zh-CN" sz="1800" kern="100" dirty="0" err="1">
                <a:solidFill>
                  <a:srgbClr val="000000"/>
                </a:solidFill>
                <a:effectLst/>
                <a:latin typeface="Helvetica" panose="020B0604020202020204" pitchFamily="34" charset="0"/>
                <a:ea typeface="等线" panose="02010600030101010101" pitchFamily="2" charset="-122"/>
                <a:cs typeface="Arial" panose="020B0604020202020204" pitchFamily="34" charset="0"/>
              </a:rPr>
              <a:t>collisontype</a:t>
            </a:r>
            <a:r>
              <a:rPr lang="en-US" altLang="zh-CN" sz="1800" kern="100" dirty="0">
                <a:solidFill>
                  <a:srgbClr val="000000"/>
                </a:solidFill>
                <a:effectLst/>
                <a:latin typeface="Helvetica" panose="020B0604020202020204" pitchFamily="34" charset="0"/>
                <a:ea typeface="等线" panose="02010600030101010101" pitchFamily="2" charset="-122"/>
                <a:cs typeface="Arial" panose="020B0604020202020204" pitchFamily="34" charset="0"/>
              </a:rPr>
              <a:t>, weather, </a:t>
            </a:r>
            <a:r>
              <a:rPr lang="en-US" altLang="zh-CN" sz="1800" kern="100" dirty="0" err="1">
                <a:solidFill>
                  <a:srgbClr val="000000"/>
                </a:solidFill>
                <a:effectLst/>
                <a:latin typeface="Helvetica" panose="020B0604020202020204" pitchFamily="34" charset="0"/>
                <a:ea typeface="等线" panose="02010600030101010101" pitchFamily="2" charset="-122"/>
                <a:cs typeface="Arial" panose="020B0604020202020204" pitchFamily="34" charset="0"/>
              </a:rPr>
              <a:t>vehcount</a:t>
            </a:r>
            <a:r>
              <a:rPr lang="en-US" altLang="zh-CN" sz="1800" kern="100" dirty="0">
                <a:solidFill>
                  <a:srgbClr val="000000"/>
                </a:solidFill>
                <a:effectLst/>
                <a:latin typeface="Helvetica" panose="020B0604020202020204" pitchFamily="34" charset="0"/>
                <a:ea typeface="等线" panose="02010600030101010101" pitchFamily="2" charset="-122"/>
                <a:cs typeface="Arial" panose="020B0604020202020204" pitchFamily="34" charset="0"/>
              </a:rPr>
              <a:t>, </a:t>
            </a:r>
            <a:r>
              <a:rPr lang="en-US" altLang="zh-CN" sz="1800" kern="100" dirty="0" err="1">
                <a:solidFill>
                  <a:srgbClr val="000000"/>
                </a:solidFill>
                <a:effectLst/>
                <a:latin typeface="Helvetica" panose="020B0604020202020204" pitchFamily="34" charset="0"/>
                <a:ea typeface="等线" panose="02010600030101010101" pitchFamily="2" charset="-122"/>
                <a:cs typeface="Arial" panose="020B0604020202020204" pitchFamily="34" charset="0"/>
              </a:rPr>
              <a:t>lightcond</a:t>
            </a:r>
            <a:r>
              <a:rPr lang="en-US" altLang="zh-CN" sz="1800" kern="100" dirty="0">
                <a:solidFill>
                  <a:srgbClr val="000000"/>
                </a:solidFill>
                <a:effectLst/>
                <a:latin typeface="Helvetica" panose="020B0604020202020204" pitchFamily="34" charset="0"/>
                <a:ea typeface="等线" panose="02010600030101010101" pitchFamily="2" charset="-122"/>
                <a:cs typeface="Arial" panose="020B0604020202020204" pitchFamily="34" charset="0"/>
              </a:rPr>
              <a:t>, </a:t>
            </a:r>
            <a:r>
              <a:rPr lang="en-US" altLang="zh-CN" sz="1800" kern="100" dirty="0" err="1">
                <a:solidFill>
                  <a:srgbClr val="000000"/>
                </a:solidFill>
                <a:effectLst/>
                <a:latin typeface="Helvetica" panose="020B0604020202020204" pitchFamily="34" charset="0"/>
                <a:ea typeface="等线" panose="02010600030101010101" pitchFamily="2" charset="-122"/>
                <a:cs typeface="Arial" panose="020B0604020202020204" pitchFamily="34" charset="0"/>
              </a:rPr>
              <a:t>roadcount</a:t>
            </a:r>
            <a:r>
              <a:rPr lang="en-US" altLang="zh-CN" sz="1800" kern="100" dirty="0">
                <a:solidFill>
                  <a:srgbClr val="000000"/>
                </a:solidFill>
                <a:effectLst/>
                <a:latin typeface="Helvetica" panose="020B0604020202020204" pitchFamily="34" charset="0"/>
                <a:ea typeface="等线" panose="02010600030101010101" pitchFamily="2" charset="-122"/>
                <a:cs typeface="Arial" panose="020B0604020202020204" pitchFamily="34" charset="0"/>
              </a:rPr>
              <a:t> for a look.</a:t>
            </a:r>
            <a:endParaRPr lang="zh-CN" altLang="en-US" dirty="0"/>
          </a:p>
        </p:txBody>
      </p:sp>
      <p:pic>
        <p:nvPicPr>
          <p:cNvPr id="7" name="内容占位符 6">
            <a:extLst>
              <a:ext uri="{FF2B5EF4-FFF2-40B4-BE49-F238E27FC236}">
                <a16:creationId xmlns:a16="http://schemas.microsoft.com/office/drawing/2014/main" id="{03C6C484-46AF-4184-B8EA-407AE2842A93}"/>
              </a:ext>
            </a:extLst>
          </p:cNvPr>
          <p:cNvPicPr>
            <a:picLocks noGrp="1"/>
          </p:cNvPicPr>
          <p:nvPr>
            <p:ph idx="1"/>
          </p:nvPr>
        </p:nvPicPr>
        <p:blipFill>
          <a:blip r:embed="rId2"/>
          <a:stretch>
            <a:fillRect/>
          </a:stretch>
        </p:blipFill>
        <p:spPr>
          <a:xfrm>
            <a:off x="247650" y="1690688"/>
            <a:ext cx="5511799" cy="3947321"/>
          </a:xfrm>
          <a:prstGeom prst="rect">
            <a:avLst/>
          </a:prstGeom>
        </p:spPr>
      </p:pic>
      <p:pic>
        <p:nvPicPr>
          <p:cNvPr id="8" name="图片 7">
            <a:extLst>
              <a:ext uri="{FF2B5EF4-FFF2-40B4-BE49-F238E27FC236}">
                <a16:creationId xmlns:a16="http://schemas.microsoft.com/office/drawing/2014/main" id="{BBA38435-5927-4850-9C4A-8D42A87702AC}"/>
              </a:ext>
            </a:extLst>
          </p:cNvPr>
          <p:cNvPicPr/>
          <p:nvPr/>
        </p:nvPicPr>
        <p:blipFill>
          <a:blip r:embed="rId3">
            <a:extLst>
              <a:ext uri="{28A0092B-C50C-407E-A947-70E740481C1C}">
                <a14:useLocalDpi xmlns:a14="http://schemas.microsoft.com/office/drawing/2010/main" val="0"/>
              </a:ext>
            </a:extLst>
          </a:blip>
          <a:stretch>
            <a:fillRect/>
          </a:stretch>
        </p:blipFill>
        <p:spPr>
          <a:xfrm>
            <a:off x="5683249" y="1690688"/>
            <a:ext cx="6403976" cy="4434684"/>
          </a:xfrm>
          <a:prstGeom prst="rect">
            <a:avLst/>
          </a:prstGeom>
        </p:spPr>
      </p:pic>
    </p:spTree>
    <p:extLst>
      <p:ext uri="{BB962C8B-B14F-4D97-AF65-F5344CB8AC3E}">
        <p14:creationId xmlns:p14="http://schemas.microsoft.com/office/powerpoint/2010/main" val="244336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6F731-ABF6-47E2-B230-58EDF82B1048}"/>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ED0B40A2-E53C-42A6-9E3C-8DF48D0D4D23}"/>
              </a:ext>
            </a:extLst>
          </p:cNvPr>
          <p:cNvPicPr/>
          <p:nvPr/>
        </p:nvPicPr>
        <p:blipFill>
          <a:blip r:embed="rId2"/>
          <a:stretch>
            <a:fillRect/>
          </a:stretch>
        </p:blipFill>
        <p:spPr>
          <a:xfrm>
            <a:off x="482599" y="1807368"/>
            <a:ext cx="5613401" cy="3786982"/>
          </a:xfrm>
          <a:prstGeom prst="rect">
            <a:avLst/>
          </a:prstGeom>
        </p:spPr>
      </p:pic>
      <p:pic>
        <p:nvPicPr>
          <p:cNvPr id="5" name="内容占位符 4">
            <a:extLst>
              <a:ext uri="{FF2B5EF4-FFF2-40B4-BE49-F238E27FC236}">
                <a16:creationId xmlns:a16="http://schemas.microsoft.com/office/drawing/2014/main" id="{BA247397-00CF-4E19-ADB1-EBF8F2734C87}"/>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02090" y="1835943"/>
            <a:ext cx="5685110" cy="4479132"/>
          </a:xfrm>
          <a:prstGeom prst="rect">
            <a:avLst/>
          </a:prstGeom>
        </p:spPr>
      </p:pic>
    </p:spTree>
    <p:extLst>
      <p:ext uri="{BB962C8B-B14F-4D97-AF65-F5344CB8AC3E}">
        <p14:creationId xmlns:p14="http://schemas.microsoft.com/office/powerpoint/2010/main" val="16618013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9</TotalTime>
  <Words>928</Words>
  <Application>Microsoft Office PowerPoint</Application>
  <PresentationFormat>宽屏</PresentationFormat>
  <Paragraphs>31</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inherit</vt:lpstr>
      <vt:lpstr>等线</vt:lpstr>
      <vt:lpstr>等线 Light</vt:lpstr>
      <vt:lpstr>宋体</vt:lpstr>
      <vt:lpstr>Arial</vt:lpstr>
      <vt:lpstr>Helvetica</vt:lpstr>
      <vt:lpstr>Symbol</vt:lpstr>
      <vt:lpstr>Office 主题​​</vt:lpstr>
      <vt:lpstr>Capstone Project</vt:lpstr>
      <vt:lpstr>Requirement</vt:lpstr>
      <vt:lpstr>Table of contents</vt:lpstr>
      <vt:lpstr>1. Introduction and Business Problem</vt:lpstr>
      <vt:lpstr>2. Data</vt:lpstr>
      <vt:lpstr>3. Methodology</vt:lpstr>
      <vt:lpstr>PowerPoint 演示文稿</vt:lpstr>
      <vt:lpstr>Let's take collisontype, weather, vehcount, lightcond, roadcount for a look.</vt:lpstr>
      <vt:lpstr>PowerPoint 演示文稿</vt:lpstr>
      <vt:lpstr>The analysis of the relationship between number of vehicles and people in accidents shows us the most common accidents occur in two to three vehicles between two to four people.</vt:lpstr>
      <vt:lpstr>From this form, we can see that the most important attributes and what happen between them.</vt:lpstr>
      <vt:lpstr>Analysing the severity based on weather, road condition, light condition against each year, when the severitycode is one, there are more accidents in blocks.</vt:lpstr>
      <vt:lpstr>PowerPoint 演示文稿</vt:lpstr>
      <vt:lpstr>4.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Xinya Gao</dc:creator>
  <cp:lastModifiedBy>Xinya Gao</cp:lastModifiedBy>
  <cp:revision>11</cp:revision>
  <dcterms:created xsi:type="dcterms:W3CDTF">2020-09-24T17:21:31Z</dcterms:created>
  <dcterms:modified xsi:type="dcterms:W3CDTF">2020-09-24T17:31:17Z</dcterms:modified>
</cp:coreProperties>
</file>