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F6209F9D-B2D0-4BC3-B0FA-E787A1781DFC}">
          <p14:sldIdLst>
            <p14:sldId id="256"/>
            <p14:sldId id="257"/>
            <p14:sldId id="258"/>
          </p14:sldIdLst>
        </p14:section>
        <p14:section name="nessus" id="{7338C3DB-9BEF-4732-A03F-C91CB8515A12}">
          <p14:sldIdLst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openVAS" id="{9975251A-B9EC-4C10-AE8A-442E9175A9C7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i0hOaPllAsK3Y5PZ5DUbV09Syr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54BDE7-9688-4CA8-854E-130DDF07B5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134A0-6028-446F-BAB4-695A4FE216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E09CD-8E66-4ED7-9B36-BB4CDB56D79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47F04-1FE1-45B8-8BDE-CFA68AAD4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AE3D4-6CE3-45C3-9F25-D23BD2577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64F-4FD1-44F8-9EDF-2DE751C9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842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cc6af35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cc6af35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588"/>
            <a:ext cx="9163050" cy="5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6"/>
          <p:cNvSpPr/>
          <p:nvPr/>
        </p:nvSpPr>
        <p:spPr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 txBox="1">
            <a:spLocks noGrp="1"/>
          </p:cNvSpPr>
          <p:nvPr>
            <p:ph type="body" idx="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26"/>
          <p:cNvSpPr txBox="1">
            <a:spLocks noGrp="1"/>
          </p:cNvSpPr>
          <p:nvPr>
            <p:ph type="body" idx="2"/>
          </p:nvPr>
        </p:nvSpPr>
        <p:spPr>
          <a:xfrm>
            <a:off x="227012" y="3919554"/>
            <a:ext cx="2496453" cy="18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Google Shape;1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5" y="1338263"/>
            <a:ext cx="1465263" cy="2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1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390053" y="75674"/>
            <a:ext cx="6527400" cy="586477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031ECE0-A6F8-46C7-8A4A-67CD6EF829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81" y="921704"/>
            <a:ext cx="8572840" cy="395509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457200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 b="1"/>
            </a:lvl1pPr>
            <a:lvl2pPr marL="688975" indent="-231775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2pPr>
            <a:lvl3pPr marL="1030288" indent="-225425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1371600" indent="-225425">
              <a:spcBef>
                <a:spcPts val="0"/>
              </a:spcBef>
              <a:buFont typeface="Courier New" panose="02070309020205020404" pitchFamily="49" charset="0"/>
              <a:buChar char="o"/>
              <a:defRPr/>
            </a:lvl4pPr>
            <a:lvl5pPr marL="914400" indent="-225425" defTabSz="457200">
              <a:spcBef>
                <a:spcPts val="0"/>
              </a:spcBef>
              <a:buFont typeface="Wingdings" panose="05000000000000000000" pitchFamily="2" charset="2"/>
              <a:buChar char="Ø"/>
              <a:tabLst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41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Content">
  <p:cSld name="Section Title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28"/>
          <p:cNvSpPr txBox="1"/>
          <p:nvPr/>
        </p:nvSpPr>
        <p:spPr>
          <a:xfrm>
            <a:off x="5516189" y="4905375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  <p:sp>
        <p:nvSpPr>
          <p:cNvPr id="29" name="Google Shape;29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8"/>
          <p:cNvPicPr preferRelativeResize="0"/>
          <p:nvPr/>
        </p:nvPicPr>
        <p:blipFill rotWithShape="1">
          <a:blip r:embed="rId3">
            <a:alphaModFix/>
          </a:blip>
          <a:srcRect r="51067"/>
          <a:stretch/>
        </p:blipFill>
        <p:spPr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390053" y="75674"/>
            <a:ext cx="6527400" cy="586477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031ECE0-A6F8-46C7-8A4A-67CD6EF829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81" y="921704"/>
            <a:ext cx="8572840" cy="395509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457200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 b="1"/>
            </a:lvl1pPr>
            <a:lvl2pPr marL="688975" indent="-231775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2pPr>
            <a:lvl3pPr marL="1030288" indent="-225425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1371600" indent="-225425">
              <a:spcBef>
                <a:spcPts val="0"/>
              </a:spcBef>
              <a:buFont typeface="Courier New" panose="02070309020205020404" pitchFamily="49" charset="0"/>
              <a:buChar char="o"/>
              <a:defRPr/>
            </a:lvl4pPr>
            <a:lvl5pPr marL="914400" indent="-225425" defTabSz="457200">
              <a:spcBef>
                <a:spcPts val="0"/>
              </a:spcBef>
              <a:buFont typeface="Wingdings" panose="05000000000000000000" pitchFamily="2" charset="2"/>
              <a:buChar char="Ø"/>
              <a:tabLst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 descr="nyu_whit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5"/>
          <p:cNvSpPr txBox="1"/>
          <p:nvPr/>
        </p:nvSpPr>
        <p:spPr>
          <a:xfrm>
            <a:off x="3271146" y="4908239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53112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able.com/products/nessus/select-your-operating-syste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calhost:883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27013" y="1684338"/>
            <a:ext cx="3638550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None/>
            </a:pPr>
            <a:r>
              <a:rPr lang="en-US" sz="1870" dirty="0">
                <a:latin typeface="Arial"/>
                <a:ea typeface="Arial"/>
                <a:cs typeface="Arial"/>
                <a:sym typeface="Arial"/>
              </a:rPr>
              <a:t>NYU Cyber Fellows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None/>
            </a:pPr>
            <a:r>
              <a:rPr lang="en-US" sz="1870" dirty="0">
                <a:latin typeface="Arial"/>
                <a:ea typeface="Arial"/>
                <a:cs typeface="Arial"/>
                <a:sym typeface="Arial"/>
              </a:rPr>
              <a:t>CS GY 6573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5"/>
              <a:buFont typeface="Arial"/>
              <a:buNone/>
            </a:pPr>
            <a:r>
              <a:rPr lang="en-US" sz="1615" dirty="0"/>
              <a:t>Penetration Testing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</a:pPr>
            <a:endParaRPr sz="25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</a:pPr>
            <a:r>
              <a:rPr lang="en-US" sz="2550" dirty="0"/>
              <a:t>Automated Vulnerability Scanners -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</a:pPr>
            <a:r>
              <a:rPr lang="en-US" sz="2550" dirty="0">
                <a:latin typeface="Arial"/>
                <a:ea typeface="Arial"/>
                <a:cs typeface="Arial"/>
                <a:sym typeface="Arial"/>
              </a:rPr>
              <a:t>Nessus and OpenVAS</a:t>
            </a:r>
            <a:endParaRPr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227013" y="3922643"/>
            <a:ext cx="2575822" cy="15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</a:pPr>
            <a:r>
              <a:rPr lang="en-US"/>
              <a:t>©2020 NYU Tandon School of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Nessus - Basic Usage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If we add credentials, Nessus can go more in-depth and improve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68</a:t>
            </a:r>
            <a:r>
              <a:rPr lang="en-US" sz="1800" b="1"/>
              <a:t> vs </a:t>
            </a:r>
            <a:r>
              <a:rPr lang="en-US" sz="1800"/>
              <a:t>78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vulnerabilities 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Metasploitable</a:t>
            </a:r>
            <a:endParaRPr/>
          </a:p>
        </p:txBody>
      </p:sp>
      <p:pic>
        <p:nvPicPr>
          <p:cNvPr id="102" name="Google Shape;10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25" y="1381525"/>
            <a:ext cx="6249251" cy="32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Scan Templates - Policies</a:t>
            </a: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 policy is a type of scan template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We can reuse common credentials or options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We use the template and specify a target in the Scan menu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Instead of Scanner templates, we see our policies</a:t>
            </a:r>
            <a:endParaRPr/>
          </a:p>
        </p:txBody>
      </p:sp>
      <p:pic>
        <p:nvPicPr>
          <p:cNvPr id="109" name="Google Shape;10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25" y="2257323"/>
            <a:ext cx="6786650" cy="23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6931775" y="2485425"/>
            <a:ext cx="752400" cy="38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Credentials</a:t>
            </a:r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We can add credentials in the scan option</a:t>
            </a:r>
            <a:endParaRPr/>
          </a:p>
        </p:txBody>
      </p:sp>
      <p:pic>
        <p:nvPicPr>
          <p:cNvPr id="117" name="Google Shape;11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1203425"/>
            <a:ext cx="6831150" cy="37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Compliance Checking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Nessus can be used to check for industry standard compliance(not in Nessus Essentials)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 rotWithShape="1">
          <a:blip r:embed="rId3">
            <a:alphaModFix/>
          </a:blip>
          <a:srcRect t="8676"/>
          <a:stretch/>
        </p:blipFill>
        <p:spPr>
          <a:xfrm>
            <a:off x="1946564" y="1546898"/>
            <a:ext cx="6580909" cy="341245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type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Just like </a:t>
            </a:r>
            <a:r>
              <a:rPr lang="en-US" dirty="0" err="1"/>
              <a:t>nmap</a:t>
            </a:r>
            <a:r>
              <a:rPr lang="en-US" dirty="0"/>
              <a:t>, Nessus lets of graphically select our options 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dirty="0"/>
              <a:t>Host discovery</a:t>
            </a:r>
            <a:endParaRPr dirty="0"/>
          </a:p>
          <a:p>
            <a:pPr marL="1200150" lvl="2" indent="-285750">
              <a:lnSpc>
                <a:spcPct val="90000"/>
              </a:lnSpc>
            </a:pPr>
            <a:r>
              <a:rPr lang="en-US" dirty="0"/>
              <a:t>ICMP</a:t>
            </a:r>
            <a:endParaRPr dirty="0"/>
          </a:p>
          <a:p>
            <a:pPr marL="1200150" lvl="2" indent="-285750">
              <a:lnSpc>
                <a:spcPct val="90000"/>
              </a:lnSpc>
            </a:pPr>
            <a:r>
              <a:rPr lang="en-US" dirty="0"/>
              <a:t>ARP</a:t>
            </a:r>
            <a:endParaRPr dirty="0"/>
          </a:p>
          <a:p>
            <a:pPr marL="1200150" lvl="2" indent="-285750">
              <a:lnSpc>
                <a:spcPct val="90000"/>
              </a:lnSpc>
            </a:pPr>
            <a:r>
              <a:rPr lang="en-US" dirty="0"/>
              <a:t>TCP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dirty="0"/>
              <a:t>Port scanning</a:t>
            </a:r>
            <a:endParaRPr dirty="0"/>
          </a:p>
          <a:p>
            <a:pPr marL="1200150" lvl="2" indent="-285750">
              <a:lnSpc>
                <a:spcPct val="90000"/>
              </a:lnSpc>
            </a:pPr>
            <a:r>
              <a:rPr lang="en-US" dirty="0"/>
              <a:t>Select ports</a:t>
            </a:r>
            <a:endParaRPr dirty="0"/>
          </a:p>
          <a:p>
            <a:pPr marL="1200150" lvl="2" indent="-285750">
              <a:lnSpc>
                <a:spcPct val="90000"/>
              </a:lnSpc>
            </a:pPr>
            <a:r>
              <a:rPr lang="en-US" dirty="0"/>
              <a:t>Scan type</a:t>
            </a:r>
            <a:endParaRPr dirty="0"/>
          </a:p>
          <a:p>
            <a:pPr marL="1657350" lvl="3" indent="-285750">
              <a:lnSpc>
                <a:spcPct val="90000"/>
              </a:lnSpc>
            </a:pPr>
            <a:r>
              <a:rPr lang="en-US" dirty="0"/>
              <a:t>TCP</a:t>
            </a:r>
            <a:endParaRPr dirty="0"/>
          </a:p>
          <a:p>
            <a:pPr marL="1657350" lvl="3" indent="-285750">
              <a:lnSpc>
                <a:spcPct val="90000"/>
              </a:lnSpc>
            </a:pPr>
            <a:r>
              <a:rPr lang="en-US" dirty="0"/>
              <a:t>SYN stealth</a:t>
            </a:r>
            <a:endParaRPr dirty="0"/>
          </a:p>
          <a:p>
            <a:pPr marL="1200150" lvl="2" indent="-285750">
              <a:lnSpc>
                <a:spcPct val="90000"/>
              </a:lnSpc>
            </a:pPr>
            <a:r>
              <a:rPr lang="en-US" dirty="0"/>
              <a:t>Version detection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dirty="0"/>
              <a:t>Timing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dirty="0"/>
              <a:t>Intrusive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dirty="0"/>
              <a:t>Additional options 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dirty="0"/>
              <a:t>Nessus vulnerability detection</a:t>
            </a:r>
            <a:endParaRPr dirty="0"/>
          </a:p>
        </p:txBody>
      </p:sp>
      <p:pic>
        <p:nvPicPr>
          <p:cNvPr id="131" name="Google Shape;1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954" y="1371125"/>
            <a:ext cx="5043125" cy="306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cc6af355_1_10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using policy</a:t>
            </a:r>
            <a:endParaRPr/>
          </a:p>
        </p:txBody>
      </p:sp>
      <p:sp>
        <p:nvSpPr>
          <p:cNvPr id="137" name="Google Shape;137;g6ecc6af355_1_10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 new scan, instead of choosing scanner, use the policy defined just now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g6ecc6af355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5" y="1626825"/>
            <a:ext cx="7532302" cy="305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6ecc6af355_1_10"/>
          <p:cNvSpPr/>
          <p:nvPr/>
        </p:nvSpPr>
        <p:spPr>
          <a:xfrm>
            <a:off x="2029775" y="2271425"/>
            <a:ext cx="724800" cy="324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a scan</a:t>
            </a: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Perform a scan of your local machine if Kali is virtualized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EC2 Kali does not have authorization to scan anything, yet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You can try uploading another image from the Amazon Marketplace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https://aws.amazon.com/marketplace/search/results?x=0&amp;y=0&amp;searchTerms=&amp;page=1&amp;ref_=nav_search_box</a:t>
            </a:r>
            <a:endParaRPr/>
          </a:p>
          <a:p>
            <a:pPr marL="1085850" lvl="2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If you are on your home network, you can also try a scan of your local network including your home router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You can try downloading VMs like Metasploitable too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See any interesting results or critical vulnerabilities?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r="51067"/>
          <a:stretch/>
        </p:blipFill>
        <p:spPr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OpenVAS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OpenVAS Installation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For Kali, we will need at least 2GB of RAM to run OpenVAS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you don't have 2GB available, let me know. If there are requirements in the future for OpenVAS, we can coordinate workarounds (such as nmap NSE)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Start off by downloading and installing</a:t>
            </a:r>
            <a:endParaRPr/>
          </a:p>
          <a:p>
            <a:pPr marL="1085850" lvl="4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⮚"/>
            </a:pPr>
            <a:r>
              <a:rPr lang="en-US"/>
              <a:t>$ </a:t>
            </a:r>
            <a:r>
              <a:rPr lang="en-US" b="1"/>
              <a:t>sudo</a:t>
            </a:r>
            <a:r>
              <a:rPr lang="en-US"/>
              <a:t> </a:t>
            </a:r>
            <a:r>
              <a:rPr lang="en-US" b="1"/>
              <a:t>apt install openvas</a:t>
            </a:r>
            <a:endParaRPr/>
          </a:p>
          <a:p>
            <a:pPr marL="1085850" lvl="4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⮚"/>
            </a:pPr>
            <a:r>
              <a:rPr lang="en-US"/>
              <a:t>$ </a:t>
            </a:r>
            <a:r>
              <a:rPr lang="en-US" b="1"/>
              <a:t>sudo openvas-setup</a:t>
            </a:r>
            <a:endParaRPr/>
          </a:p>
          <a:p>
            <a:pPr marL="1089025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b="1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After setup, you will get a password. Remember it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700" y="3551725"/>
            <a:ext cx="5325250" cy="10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OpenVAS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085850" lvl="4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⮚"/>
            </a:pPr>
            <a:r>
              <a:rPr lang="en-US"/>
              <a:t>$ </a:t>
            </a:r>
            <a:r>
              <a:rPr lang="en-US" b="1"/>
              <a:t>sudo openvas-start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Open a web browser and go to localhost and port 9392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21352"/>
          <a:stretch/>
        </p:blipFill>
        <p:spPr>
          <a:xfrm>
            <a:off x="606450" y="1500625"/>
            <a:ext cx="6483976" cy="34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Setup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dirty="0"/>
              <a:t>Complete scanning lab first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For this lab, Kali will need to be connected to the internet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Switch to NAT or bridged, whichever works better for you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Only need to download packages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Will not be scanning over the network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We will then need to switch our networking to host only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Scan </a:t>
            </a:r>
            <a:r>
              <a:rPr lang="en-US" dirty="0" err="1"/>
              <a:t>Metasploitable</a:t>
            </a:r>
            <a:endParaRPr dirty="0"/>
          </a:p>
          <a:p>
            <a:pPr marL="857250" lvl="1" indent="-285750">
              <a:buClr>
                <a:schemeClr val="dk1"/>
              </a:buClr>
              <a:buSzPts val="18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This lab is optional - </a:t>
            </a:r>
            <a:r>
              <a:rPr lang="en-US" i="1" dirty="0"/>
              <a:t>Nessus and OpenVAS will not be covered will not be assessed in assignments or the final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However, they may help and you may be authorized to use them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OpenVAS will be very helpful and may show up later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New Target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OpenVAS offers a Scan Wizard for doing a quick scan but as testers, we </a:t>
            </a:r>
            <a:r>
              <a:rPr lang="en-US" u="sng"/>
              <a:t>always</a:t>
            </a:r>
            <a:r>
              <a:rPr lang="en-US"/>
              <a:t> want to understand exactly what we are doing against what targets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Create a new target: 10.10.0.20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36" y="2498842"/>
            <a:ext cx="5860211" cy="184160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4" name="Google Shape;17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6794" y="2498842"/>
            <a:ext cx="2023984" cy="231312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Setting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Change the target IP, ports to all, alive detection to ICMP, TCP-ACK, ARP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32" y="4384266"/>
            <a:ext cx="8856619" cy="65763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099" y="1322850"/>
            <a:ext cx="4047825" cy="30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Settings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Now create a new task, under Scans. See setting below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71" y="1739821"/>
            <a:ext cx="2596650" cy="156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1"/>
          <p:cNvCxnSpPr/>
          <p:nvPr/>
        </p:nvCxnSpPr>
        <p:spPr>
          <a:xfrm flipH="1">
            <a:off x="2041585" y="1173192"/>
            <a:ext cx="2202612" cy="8223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1" name="Google Shape;191;p21"/>
          <p:cNvSpPr/>
          <p:nvPr/>
        </p:nvSpPr>
        <p:spPr>
          <a:xfrm>
            <a:off x="780125" y="2312850"/>
            <a:ext cx="787200" cy="186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425" y="1318675"/>
            <a:ext cx="4419874" cy="36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Settings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OpenVAS is a very power tool to assist with network security administration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Create different targets, networks, or reference hosts by filename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Create different scan types and schedule as needed: on-demand or reoccurring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Very flexible, fully customizable!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Start the scan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776" y="3468257"/>
            <a:ext cx="8614913" cy="113390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Scanning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We can manually F5 refresh the browser to get an update on the scan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Open a new window, try running tcpdump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Kill it after a few seconds</a:t>
            </a:r>
            <a:endParaRPr/>
          </a:p>
          <a:p>
            <a:pPr marL="1085850" lvl="4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⮚"/>
            </a:pPr>
            <a:r>
              <a:rPr lang="en-US"/>
              <a:t>$ </a:t>
            </a:r>
            <a:r>
              <a:rPr lang="en-US" b="1"/>
              <a:t>sudo</a:t>
            </a:r>
            <a:r>
              <a:rPr lang="en-US"/>
              <a:t> </a:t>
            </a:r>
            <a:r>
              <a:rPr lang="en-US" b="1"/>
              <a:t>tcpdump host 10.10.0.20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It's scanning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9867" y="2374010"/>
            <a:ext cx="5564308" cy="24454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713116" y="4229818"/>
            <a:ext cx="813489" cy="22428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 Results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dirty="0"/>
              <a:t>Even before the scan completely finishes, watch the results trickle in</a:t>
            </a:r>
            <a:endParaRPr dirty="0"/>
          </a:p>
          <a:p>
            <a:pPr marL="844550" lvl="1" indent="-285750">
              <a:buClr>
                <a:schemeClr val="dk1"/>
              </a:buClr>
              <a:buSzPts val="1600"/>
            </a:pPr>
            <a:endParaRPr sz="1600" dirty="0"/>
          </a:p>
          <a:p>
            <a:pPr>
              <a:buClr>
                <a:schemeClr val="dk1"/>
              </a:buClr>
              <a:buSzPts val="1800"/>
            </a:pPr>
            <a:r>
              <a:rPr lang="en-US" sz="1800" dirty="0"/>
              <a:t>Now we can research these </a:t>
            </a:r>
            <a:br>
              <a:rPr lang="en-US" sz="1800" dirty="0"/>
            </a:br>
            <a:r>
              <a:rPr lang="en-US" sz="1800" dirty="0"/>
              <a:t>vulnerabilities</a:t>
            </a:r>
            <a:endParaRPr dirty="0"/>
          </a:p>
          <a:p>
            <a:pPr lvl="1">
              <a:buClr>
                <a:schemeClr val="dk1"/>
              </a:buClr>
              <a:buSzPts val="1600"/>
            </a:pPr>
            <a:r>
              <a:rPr lang="en-US" sz="1600" dirty="0"/>
              <a:t>prepare for validation through </a:t>
            </a:r>
            <a:br>
              <a:rPr lang="en-US" sz="1600" dirty="0"/>
            </a:br>
            <a:r>
              <a:rPr lang="en-US" sz="1600" dirty="0"/>
              <a:t>exploitation</a:t>
            </a:r>
            <a:endParaRPr dirty="0"/>
          </a:p>
          <a:p>
            <a:pPr lvl="1">
              <a:buClr>
                <a:schemeClr val="dk1"/>
              </a:buClr>
              <a:buSzPts val="1600"/>
            </a:pPr>
            <a:r>
              <a:rPr lang="en-US" sz="1600" dirty="0"/>
              <a:t>Prioritize them by exposure, </a:t>
            </a:r>
            <a:br>
              <a:rPr lang="en-US" sz="1600" dirty="0"/>
            </a:br>
            <a:r>
              <a:rPr lang="en-US" sz="1600" dirty="0"/>
              <a:t>severity, and impact</a:t>
            </a:r>
            <a:endParaRPr dirty="0"/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4478" y="1443789"/>
            <a:ext cx="5142973" cy="314625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Vulnerability Scanning</a:t>
            </a: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dirty="0"/>
              <a:t>Nessus and OpenVAS are an automated vulnerability detection tool</a:t>
            </a:r>
            <a:endParaRPr dirty="0"/>
          </a:p>
          <a:p>
            <a:pPr marL="342900" indent="-342900">
              <a:lnSpc>
                <a:spcPct val="90000"/>
              </a:lnSpc>
            </a:pPr>
            <a:endParaRPr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To complete the Nessus section lab, you will be required to install Nessus and register for a free license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u="sng" dirty="0"/>
              <a:t>I believe that being forced to register for commercial tools should not be necessary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You can skip to the OpenVAS section if you don't want to register for Nessus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Therefore, Nessus section is optional and you will not be required to use Nessus later in this semester</a:t>
            </a:r>
            <a:endParaRPr dirty="0"/>
          </a:p>
          <a:p>
            <a:pPr marL="342900" indent="-342900">
              <a:lnSpc>
                <a:spcPct val="90000"/>
              </a:lnSpc>
            </a:pPr>
            <a:endParaRPr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These are valuable tools, Nessus is one of the industry standards for automated scanning and </a:t>
            </a:r>
            <a:r>
              <a:rPr lang="en-US" u="sng" dirty="0"/>
              <a:t>published</a:t>
            </a:r>
            <a:r>
              <a:rPr lang="en-US" dirty="0"/>
              <a:t> vulnerability detection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Mostly used by Blue Teams performing white/crystal box scans</a:t>
            </a:r>
            <a:endParaRPr dirty="0"/>
          </a:p>
          <a:p>
            <a:pPr lvl="1">
              <a:lnSpc>
                <a:spcPct val="90000"/>
              </a:lnSpc>
            </a:pPr>
            <a:endParaRPr dirty="0"/>
          </a:p>
          <a:p>
            <a:pPr marL="342900" indent="-342900"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r="51067"/>
          <a:stretch/>
        </p:blipFill>
        <p:spPr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Nessus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(optional)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Nessus - Download and Install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u="sng" dirty="0"/>
              <a:t>Not include with Kali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Home license is free!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Student/Training license is Free!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Limited by certain scans and 16 hosts</a:t>
            </a:r>
            <a:endParaRPr dirty="0"/>
          </a:p>
          <a:p>
            <a:pPr marL="342900" indent="-342900">
              <a:lnSpc>
                <a:spcPct val="90000"/>
              </a:lnSpc>
            </a:pPr>
            <a:endParaRPr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Download 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https://www.tenable.com/products/nessus/select-your-operating-system</a:t>
            </a:r>
            <a:endParaRPr dirty="0"/>
          </a:p>
          <a:p>
            <a:pPr marL="342900" indent="-342900">
              <a:lnSpc>
                <a:spcPct val="90000"/>
              </a:lnSpc>
            </a:pPr>
            <a:endParaRPr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Install and start the service</a:t>
            </a:r>
            <a:endParaRPr dirty="0"/>
          </a:p>
          <a:p>
            <a:pPr marL="1085850" lvl="4" indent="-285750">
              <a:lnSpc>
                <a:spcPct val="90000"/>
              </a:lnSpc>
            </a:pPr>
            <a:r>
              <a:rPr lang="en-US" dirty="0"/>
              <a:t>$ </a:t>
            </a:r>
            <a:r>
              <a:rPr lang="en-US" b="1" dirty="0"/>
              <a:t>sudo </a:t>
            </a:r>
            <a:r>
              <a:rPr lang="en-US" b="1" dirty="0" err="1"/>
              <a:t>dpkg</a:t>
            </a:r>
            <a:r>
              <a:rPr lang="en-US" b="1" dirty="0"/>
              <a:t> -</a:t>
            </a:r>
            <a:r>
              <a:rPr lang="en-US" b="1" dirty="0" err="1"/>
              <a:t>i</a:t>
            </a:r>
            <a:r>
              <a:rPr lang="en-US" b="1" dirty="0"/>
              <a:t> Nessus-8.9.0-debian6_amd64.deb</a:t>
            </a:r>
            <a:endParaRPr dirty="0"/>
          </a:p>
          <a:p>
            <a:pPr marL="1657350" lvl="3" indent="-285750">
              <a:lnSpc>
                <a:spcPct val="90000"/>
              </a:lnSpc>
            </a:pPr>
            <a:r>
              <a:rPr lang="en-US" dirty="0">
                <a:highlight>
                  <a:srgbClr val="FFFF00"/>
                </a:highlight>
              </a:rPr>
              <a:t>8.9.0 may not the version you downloaded!</a:t>
            </a:r>
            <a:endParaRPr dirty="0"/>
          </a:p>
          <a:p>
            <a:pPr marL="1085850" lvl="4" indent="-285750">
              <a:lnSpc>
                <a:spcPct val="90000"/>
              </a:lnSpc>
            </a:pPr>
            <a:r>
              <a:rPr lang="en-US" dirty="0"/>
              <a:t>$ </a:t>
            </a:r>
            <a:r>
              <a:rPr lang="en-US" b="1" dirty="0"/>
              <a:t>sudo</a:t>
            </a:r>
            <a:r>
              <a:rPr lang="en-US" dirty="0"/>
              <a:t>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init.d</a:t>
            </a:r>
            <a:r>
              <a:rPr lang="en-US" b="1" dirty="0"/>
              <a:t>/</a:t>
            </a:r>
            <a:r>
              <a:rPr lang="en-US" b="1" dirty="0" err="1"/>
              <a:t>nessusd</a:t>
            </a:r>
            <a:r>
              <a:rPr lang="en-US" b="1" dirty="0"/>
              <a:t> start</a:t>
            </a:r>
            <a:endParaRPr dirty="0"/>
          </a:p>
          <a:p>
            <a:pPr marL="1174750" lvl="4" indent="-285750">
              <a:lnSpc>
                <a:spcPct val="90000"/>
              </a:lnSpc>
            </a:pPr>
            <a:endParaRPr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Access the front end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https://localhost:8834</a:t>
            </a:r>
            <a:endParaRPr dirty="0"/>
          </a:p>
          <a:p>
            <a:pPr lvl="1"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Nessus - Basic Usage</a:t>
            </a: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We will be using Nessus for labs and assignments later</a:t>
            </a:r>
            <a:endParaRPr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dirty="0"/>
              <a:t>Download, Install, Start </a:t>
            </a:r>
            <a:endParaRPr dirty="0"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dirty="0"/>
              <a:t>Visit front end</a:t>
            </a:r>
            <a:endParaRPr dirty="0"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dirty="0"/>
              <a:t>Choose “Nessus Essentials”</a:t>
            </a:r>
            <a:endParaRPr dirty="0"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dirty="0"/>
              <a:t>Activate, Initialize</a:t>
            </a:r>
            <a:endParaRPr dirty="0"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dirty="0"/>
              <a:t>Login</a:t>
            </a:r>
            <a:endParaRPr dirty="0"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dirty="0"/>
              <a:t>You will see this page</a:t>
            </a:r>
            <a:endParaRPr dirty="0"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dirty="0"/>
              <a:t>Click ‘New Scan’</a:t>
            </a:r>
            <a:endParaRPr dirty="0"/>
          </a:p>
          <a:p>
            <a:pPr marL="28575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70" name="Google Shape;70;p6"/>
          <p:cNvSpPr/>
          <p:nvPr/>
        </p:nvSpPr>
        <p:spPr>
          <a:xfrm rot="-5400000">
            <a:off x="3511448" y="2572131"/>
            <a:ext cx="252540" cy="746353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4095821" y="2297635"/>
            <a:ext cx="479781" cy="2367433"/>
          </a:xfrm>
          <a:prstGeom prst="leftBrace">
            <a:avLst>
              <a:gd name="adj1" fmla="val 8333"/>
              <a:gd name="adj2" fmla="val 2776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00" y="1779800"/>
            <a:ext cx="4281000" cy="2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Nessus - Basic Usage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Lots of options, we will focus on Advanced Scan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pic>
        <p:nvPicPr>
          <p:cNvPr id="79" name="Google Shape;7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75" y="1301573"/>
            <a:ext cx="7435626" cy="35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00" y="3025525"/>
            <a:ext cx="5936426" cy="190512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  <p:sp>
        <p:nvSpPr>
          <p:cNvPr id="86" name="Google Shape;86;p8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Nessus - Basic Usage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Configure the scan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You can add user credentials in top tabs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Otherwise, it’s a “Null scan”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Null scan is similar to nmap -A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After we save, we can start the scan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-2967198">
            <a:off x="4700572" y="2243193"/>
            <a:ext cx="136601" cy="2180509"/>
          </a:xfrm>
          <a:prstGeom prst="downArrow">
            <a:avLst>
              <a:gd name="adj1" fmla="val 50000"/>
              <a:gd name="adj2" fmla="val 113786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825" y="1094400"/>
            <a:ext cx="3451775" cy="23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Nessus - Basic Usage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Our nmap version + NSE scan showed us the same exposures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had to research to understand the exposures and research vulnerabilities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Nessus includes vulnerability database and organized better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00" y="1754550"/>
            <a:ext cx="6066601" cy="31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yu_labs_hac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yu_labs_hack" id="{0CBAC1F5-4975-4692-9878-42F86E147097}" vid="{899FFC1A-5E7A-4C77-9B64-B784CF4A64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nyu_labs_hack</Template>
  <TotalTime>11</TotalTime>
  <Words>981</Words>
  <Application>Microsoft Office PowerPoint</Application>
  <PresentationFormat>On-screen Show (16:9)</PresentationFormat>
  <Paragraphs>155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Noto Sans Symbols</vt:lpstr>
      <vt:lpstr>Wingdings</vt:lpstr>
      <vt:lpstr>nyu_labs_hack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peter@klabe.dev</cp:lastModifiedBy>
  <cp:revision>4</cp:revision>
  <dcterms:created xsi:type="dcterms:W3CDTF">2013-09-03T13:03:01Z</dcterms:created>
  <dcterms:modified xsi:type="dcterms:W3CDTF">2020-10-21T14:56:16Z</dcterms:modified>
</cp:coreProperties>
</file>