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notesMasterIdLst>
    <p:notesMasterId r:id="rId38"/>
  </p:notesMasterIdLst>
  <p:handoutMasterIdLst>
    <p:handoutMasterId r:id="rId39"/>
  </p:handoutMasterIdLst>
  <p:sldIdLst>
    <p:sldId id="406" r:id="rId2"/>
    <p:sldId id="342" r:id="rId3"/>
    <p:sldId id="403" r:id="rId4"/>
    <p:sldId id="421" r:id="rId5"/>
    <p:sldId id="423" r:id="rId6"/>
    <p:sldId id="402" r:id="rId7"/>
    <p:sldId id="427" r:id="rId8"/>
    <p:sldId id="404" r:id="rId9"/>
    <p:sldId id="426" r:id="rId10"/>
    <p:sldId id="428" r:id="rId11"/>
    <p:sldId id="433" r:id="rId12"/>
    <p:sldId id="430" r:id="rId13"/>
    <p:sldId id="432" r:id="rId14"/>
    <p:sldId id="422" r:id="rId15"/>
    <p:sldId id="424" r:id="rId16"/>
    <p:sldId id="425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20" r:id="rId26"/>
    <p:sldId id="442" r:id="rId27"/>
    <p:sldId id="405" r:id="rId28"/>
    <p:sldId id="445" r:id="rId29"/>
    <p:sldId id="443" r:id="rId30"/>
    <p:sldId id="444" r:id="rId31"/>
    <p:sldId id="446" r:id="rId32"/>
    <p:sldId id="447" r:id="rId33"/>
    <p:sldId id="448" r:id="rId34"/>
    <p:sldId id="449" r:id="rId35"/>
    <p:sldId id="451" r:id="rId36"/>
    <p:sldId id="45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525A988-60CA-4767-A6E4-CFC5BF6A276B}">
          <p14:sldIdLst>
            <p14:sldId id="406"/>
            <p14:sldId id="342"/>
            <p14:sldId id="403"/>
            <p14:sldId id="421"/>
            <p14:sldId id="423"/>
          </p14:sldIdLst>
        </p14:section>
        <p14:section name="simpleBOF" id="{8EF1D57B-451D-403D-907B-87EA15F1729D}">
          <p14:sldIdLst>
            <p14:sldId id="402"/>
            <p14:sldId id="427"/>
            <p14:sldId id="404"/>
            <p14:sldId id="426"/>
            <p14:sldId id="428"/>
            <p14:sldId id="433"/>
            <p14:sldId id="430"/>
            <p14:sldId id="432"/>
            <p14:sldId id="422"/>
            <p14:sldId id="424"/>
            <p14:sldId id="425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</p14:sldIdLst>
        </p14:section>
        <p14:section name="modBOF" id="{B11D9723-FF2B-4B94-B690-F732D71E2DB9}">
          <p14:sldIdLst>
            <p14:sldId id="420"/>
            <p14:sldId id="442"/>
            <p14:sldId id="405"/>
            <p14:sldId id="445"/>
            <p14:sldId id="443"/>
            <p14:sldId id="444"/>
            <p14:sldId id="446"/>
            <p14:sldId id="447"/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Klabe" initials="PK" lastIdx="1" clrIdx="0">
    <p:extLst>
      <p:ext uri="{19B8F6BF-5375-455C-9EA6-DF929625EA0E}">
        <p15:presenceInfo xmlns:p15="http://schemas.microsoft.com/office/powerpoint/2012/main" userId="Peter Kla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F"/>
    <a:srgbClr val="FFFF00"/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829CD-50A5-4107-A5EB-1B8EA13A31A2}" v="1" dt="2021-03-15T15:30:12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774"/>
  </p:normalViewPr>
  <p:slideViewPr>
    <p:cSldViewPr snapToGrid="0">
      <p:cViewPr varScale="1">
        <p:scale>
          <a:sx n="139" d="100"/>
          <a:sy n="139" d="100"/>
        </p:scale>
        <p:origin x="83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labe" userId="826fd09a-dc4d-4b28-bd3e-396f39c198c4" providerId="ADAL" clId="{EA5829CD-50A5-4107-A5EB-1B8EA13A31A2}"/>
    <pc:docChg chg="custSel modSld">
      <pc:chgData name="Peter Klabe" userId="826fd09a-dc4d-4b28-bd3e-396f39c198c4" providerId="ADAL" clId="{EA5829CD-50A5-4107-A5EB-1B8EA13A31A2}" dt="2021-03-15T17:09:30.542" v="19" actId="20577"/>
      <pc:docMkLst>
        <pc:docMk/>
      </pc:docMkLst>
      <pc:sldChg chg="modSp mod">
        <pc:chgData name="Peter Klabe" userId="826fd09a-dc4d-4b28-bd3e-396f39c198c4" providerId="ADAL" clId="{EA5829CD-50A5-4107-A5EB-1B8EA13A31A2}" dt="2021-03-15T17:09:30.542" v="19" actId="20577"/>
        <pc:sldMkLst>
          <pc:docMk/>
          <pc:sldMk cId="1881147407" sldId="439"/>
        </pc:sldMkLst>
        <pc:spChg chg="mod">
          <ac:chgData name="Peter Klabe" userId="826fd09a-dc4d-4b28-bd3e-396f39c198c4" providerId="ADAL" clId="{EA5829CD-50A5-4107-A5EB-1B8EA13A31A2}" dt="2021-03-15T17:09:30.542" v="19" actId="20577"/>
          <ac:spMkLst>
            <pc:docMk/>
            <pc:sldMk cId="1881147407" sldId="439"/>
            <ac:spMk id="3" creationId="{8D4BE68C-FC19-4B58-9ED5-F58E96C139A2}"/>
          </ac:spMkLst>
        </pc:spChg>
      </pc:sldChg>
      <pc:sldChg chg="modSp">
        <pc:chgData name="Peter Klabe" userId="826fd09a-dc4d-4b28-bd3e-396f39c198c4" providerId="ADAL" clId="{EA5829CD-50A5-4107-A5EB-1B8EA13A31A2}" dt="2021-03-15T15:30:12.355" v="11"/>
        <pc:sldMkLst>
          <pc:docMk/>
          <pc:sldMk cId="1922504182" sldId="445"/>
        </pc:sldMkLst>
        <pc:spChg chg="mod">
          <ac:chgData name="Peter Klabe" userId="826fd09a-dc4d-4b28-bd3e-396f39c198c4" providerId="ADAL" clId="{EA5829CD-50A5-4107-A5EB-1B8EA13A31A2}" dt="2021-03-15T15:30:12.355" v="11"/>
          <ac:spMkLst>
            <pc:docMk/>
            <pc:sldMk cId="1922504182" sldId="445"/>
            <ac:spMk id="3" creationId="{2A73D275-71B4-4F8C-89C4-6DA37B792DB1}"/>
          </ac:spMkLst>
        </pc:spChg>
      </pc:sldChg>
      <pc:sldChg chg="modSp mod">
        <pc:chgData name="Peter Klabe" userId="826fd09a-dc4d-4b28-bd3e-396f39c198c4" providerId="ADAL" clId="{EA5829CD-50A5-4107-A5EB-1B8EA13A31A2}" dt="2021-03-08T04:23:52.718" v="10" actId="20577"/>
        <pc:sldMkLst>
          <pc:docMk/>
          <pc:sldMk cId="354553166" sldId="447"/>
        </pc:sldMkLst>
        <pc:spChg chg="mod">
          <ac:chgData name="Peter Klabe" userId="826fd09a-dc4d-4b28-bd3e-396f39c198c4" providerId="ADAL" clId="{EA5829CD-50A5-4107-A5EB-1B8EA13A31A2}" dt="2021-03-08T04:23:52.718" v="10" actId="20577"/>
          <ac:spMkLst>
            <pc:docMk/>
            <pc:sldMk cId="354553166" sldId="447"/>
            <ac:spMk id="3" creationId="{52815757-C4F2-45CE-8A63-DE4AE9A78BBF}"/>
          </ac:spMkLst>
        </pc:spChg>
      </pc:sldChg>
      <pc:sldChg chg="modSp mod">
        <pc:chgData name="Peter Klabe" userId="826fd09a-dc4d-4b28-bd3e-396f39c198c4" providerId="ADAL" clId="{EA5829CD-50A5-4107-A5EB-1B8EA13A31A2}" dt="2021-03-15T15:30:12.355" v="11"/>
        <pc:sldMkLst>
          <pc:docMk/>
          <pc:sldMk cId="2644570652" sldId="448"/>
        </pc:sldMkLst>
        <pc:spChg chg="mod">
          <ac:chgData name="Peter Klabe" userId="826fd09a-dc4d-4b28-bd3e-396f39c198c4" providerId="ADAL" clId="{EA5829CD-50A5-4107-A5EB-1B8EA13A31A2}" dt="2021-03-15T15:30:12.355" v="11"/>
          <ac:spMkLst>
            <pc:docMk/>
            <pc:sldMk cId="2644570652" sldId="448"/>
            <ac:spMk id="3" creationId="{05CE2B00-0E52-4646-B014-F64FFE7F895E}"/>
          </ac:spMkLst>
        </pc:spChg>
      </pc:sldChg>
      <pc:sldChg chg="modSp">
        <pc:chgData name="Peter Klabe" userId="826fd09a-dc4d-4b28-bd3e-396f39c198c4" providerId="ADAL" clId="{EA5829CD-50A5-4107-A5EB-1B8EA13A31A2}" dt="2021-03-15T15:30:12.355" v="11"/>
        <pc:sldMkLst>
          <pc:docMk/>
          <pc:sldMk cId="619773254" sldId="450"/>
        </pc:sldMkLst>
        <pc:spChg chg="mod">
          <ac:chgData name="Peter Klabe" userId="826fd09a-dc4d-4b28-bd3e-396f39c198c4" providerId="ADAL" clId="{EA5829CD-50A5-4107-A5EB-1B8EA13A31A2}" dt="2021-03-15T15:30:12.355" v="11"/>
          <ac:spMkLst>
            <pc:docMk/>
            <pc:sldMk cId="619773254" sldId="450"/>
            <ac:spMk id="3" creationId="{B1B99FBF-12AD-494B-8FC3-2441A8EAE5E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7T20:24:35.355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9CED4BC-E14F-4E76-84D2-36F8E4044F81}" type="datetimeFigureOut">
              <a:rPr lang="en-US" altLang="en-US"/>
              <a:pPr>
                <a:defRPr/>
              </a:pPr>
              <a:t>3/15/2021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C938DA-85C2-4C89-A7BC-698C09AFC1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7328F3B-557D-4969-84A3-94972E2DF744}" type="datetimeFigureOut">
              <a:rPr lang="en-US" altLang="en-US"/>
              <a:pPr>
                <a:defRPr/>
              </a:pPr>
              <a:t>3/15/2021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C1CBC5-806E-4CCD-AAD1-C019813B1B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556D9-106B-4E50-A855-3039C08838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2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2556D9-106B-4E50-A855-3039C088382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6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588"/>
            <a:ext cx="9163050" cy="51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6"/>
          <p:cNvSpPr/>
          <p:nvPr/>
        </p:nvSpPr>
        <p:spPr>
          <a:xfrm>
            <a:off x="-12700" y="1041400"/>
            <a:ext cx="4205288" cy="32004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 txBox="1">
            <a:spLocks noGrp="1"/>
          </p:cNvSpPr>
          <p:nvPr>
            <p:ph type="body" idx="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231775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26"/>
          <p:cNvSpPr txBox="1">
            <a:spLocks noGrp="1"/>
          </p:cNvSpPr>
          <p:nvPr>
            <p:ph type="body" idx="2"/>
          </p:nvPr>
        </p:nvSpPr>
        <p:spPr>
          <a:xfrm>
            <a:off x="227012" y="3919554"/>
            <a:ext cx="2496453" cy="18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Google Shape;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5276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390053" y="75674"/>
            <a:ext cx="6527400" cy="586477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20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031ECE0-A6F8-46C7-8A4A-67CD6EF829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81" y="921704"/>
            <a:ext cx="8572840" cy="395509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41313" indent="-341313"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000" b="1"/>
            </a:lvl1pPr>
            <a:lvl2pPr marL="688975" indent="-231775">
              <a:spcBef>
                <a:spcPts val="0"/>
              </a:spcBef>
              <a:buFont typeface="Arial" panose="020B0604020202020204" pitchFamily="34" charset="0"/>
              <a:buChar char="•"/>
              <a:defRPr sz="1800"/>
            </a:lvl2pPr>
            <a:lvl3pPr marL="1030288" indent="-225425"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3pPr>
            <a:lvl4pPr marL="1371600" indent="-225425">
              <a:spcBef>
                <a:spcPts val="0"/>
              </a:spcBef>
              <a:buFont typeface="Courier New" panose="02070309020205020404" pitchFamily="49" charset="0"/>
              <a:buChar char="o"/>
              <a:defRPr/>
            </a:lvl4pPr>
            <a:lvl5pPr marL="914400" indent="-225425" defTabSz="457200">
              <a:spcBef>
                <a:spcPts val="0"/>
              </a:spcBef>
              <a:buFont typeface="Wingdings" panose="05000000000000000000" pitchFamily="2" charset="2"/>
              <a:buChar char="Ø"/>
              <a:tabLst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4263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Content">
  <p:cSld name="Section Title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31775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28"/>
          <p:cNvSpPr txBox="1"/>
          <p:nvPr/>
        </p:nvSpPr>
        <p:spPr>
          <a:xfrm>
            <a:off x="5516189" y="4905375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</a:t>
            </a:r>
            <a:r>
              <a:rPr lang="en-US" altLang="zh-C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NYU Tandon School of Engineering</a:t>
            </a:r>
            <a:endParaRPr dirty="0"/>
          </a:p>
        </p:txBody>
      </p:sp>
      <p:sp>
        <p:nvSpPr>
          <p:cNvPr id="29" name="Google Shape;29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8"/>
          <p:cNvSpPr txBox="1"/>
          <p:nvPr/>
        </p:nvSpPr>
        <p:spPr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59325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8"/>
          <p:cNvPicPr preferRelativeResize="0"/>
          <p:nvPr/>
        </p:nvPicPr>
        <p:blipFill rotWithShape="1">
          <a:blip r:embed="rId3">
            <a:alphaModFix/>
          </a:blip>
          <a:srcRect r="51067"/>
          <a:stretch/>
        </p:blipFill>
        <p:spPr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4189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 descr="nyu_whit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188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0" y="0"/>
            <a:ext cx="9153525" cy="712788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3050" y="238125"/>
            <a:ext cx="146367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5"/>
          <p:cNvSpPr txBox="1"/>
          <p:nvPr/>
        </p:nvSpPr>
        <p:spPr>
          <a:xfrm>
            <a:off x="3271146" y="4908239"/>
            <a:ext cx="2601707" cy="26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</a:t>
            </a:r>
            <a:r>
              <a:rPr lang="en-US" altLang="zh-CN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NYU Tandon School of Engineering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9896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eran/edb-debugger/wik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1986" y="1773792"/>
            <a:ext cx="3637261" cy="181128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2200" dirty="0">
                <a:latin typeface="Arial" charset="0"/>
                <a:ea typeface="ＭＳ Ｐゴシック" pitchFamily="34" charset="-128"/>
              </a:rPr>
              <a:t>NYU Cyber Fellows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sz="2200" dirty="0">
                <a:latin typeface="Arial" charset="0"/>
                <a:ea typeface="ＭＳ Ｐゴシック" pitchFamily="34" charset="-128"/>
              </a:rPr>
              <a:t>CS GY 6573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1900" dirty="0"/>
              <a:t>Penetration Testing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altLang="en-US" dirty="0">
              <a:latin typeface="Arial" charset="0"/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</a:rPr>
              <a:t>Lab 6 - 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en-US" dirty="0">
                <a:latin typeface="Arial" charset="0"/>
                <a:ea typeface="ＭＳ Ｐゴシック" pitchFamily="34" charset="-128"/>
              </a:rPr>
              <a:t>App Debugging and Exploitation</a:t>
            </a:r>
          </a:p>
        </p:txBody>
      </p:sp>
      <p:sp>
        <p:nvSpPr>
          <p:cNvPr id="5125" name="Text Placeholder 3"/>
          <p:cNvSpPr>
            <a:spLocks noGrp="1"/>
          </p:cNvSpPr>
          <p:nvPr>
            <p:ph type="body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</a:pPr>
            <a:r>
              <a:rPr lang="en-US" altLang="en-US" dirty="0">
                <a:ea typeface="ＭＳ Ｐゴシック" pitchFamily="34" charset="-128"/>
              </a:rPr>
              <a:t>©202</a:t>
            </a:r>
            <a:r>
              <a:rPr lang="en-US" altLang="zh-CN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 NYU Tandon School of Engineering</a:t>
            </a:r>
          </a:p>
        </p:txBody>
      </p:sp>
      <p:pic>
        <p:nvPicPr>
          <p:cNvPr id="512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338263"/>
            <a:ext cx="14652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A296EA9-DCD1-437B-AC15-1C256BFBD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r="1841"/>
          <a:stretch/>
        </p:blipFill>
        <p:spPr>
          <a:xfrm>
            <a:off x="0" y="889797"/>
            <a:ext cx="3944214" cy="3967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DB53E-B857-4F7B-A01E-DFDB8B8B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Compare Assembly to C Code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A25FE6-67AE-4B09-8E33-45CD7DFD62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8235" y="955650"/>
            <a:ext cx="5149516" cy="3980497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500" b="0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"\</a:t>
            </a:r>
            <a:r>
              <a:rPr lang="en-US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nEnter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your admin password: 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gets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D41050-C1C0-42DB-BFB0-1A6F6BCD348E}"/>
              </a:ext>
            </a:extLst>
          </p:cNvPr>
          <p:cNvCxnSpPr>
            <a:cxnSpLocks/>
          </p:cNvCxnSpPr>
          <p:nvPr/>
        </p:nvCxnSpPr>
        <p:spPr>
          <a:xfrm>
            <a:off x="3746978" y="1952556"/>
            <a:ext cx="684081" cy="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7ED1DF-1674-43E5-8522-4D309FEC219F}"/>
              </a:ext>
            </a:extLst>
          </p:cNvPr>
          <p:cNvCxnSpPr>
            <a:cxnSpLocks/>
          </p:cNvCxnSpPr>
          <p:nvPr/>
        </p:nvCxnSpPr>
        <p:spPr>
          <a:xfrm flipV="1">
            <a:off x="3631679" y="2168835"/>
            <a:ext cx="799380" cy="21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AE038D-4039-46C5-B4F8-2FE6224E60F5}"/>
              </a:ext>
            </a:extLst>
          </p:cNvPr>
          <p:cNvSpPr txBox="1"/>
          <p:nvPr/>
        </p:nvSpPr>
        <p:spPr>
          <a:xfrm>
            <a:off x="4125114" y="3278239"/>
            <a:ext cx="462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out to the screen the instruction “Enter password”</a:t>
            </a:r>
          </a:p>
          <a:p>
            <a:r>
              <a:rPr lang="en-US" dirty="0"/>
              <a:t>Get the input from the user</a:t>
            </a:r>
          </a:p>
        </p:txBody>
      </p:sp>
    </p:spTree>
    <p:extLst>
      <p:ext uri="{BB962C8B-B14F-4D97-AF65-F5344CB8AC3E}">
        <p14:creationId xmlns:p14="http://schemas.microsoft.com/office/powerpoint/2010/main" val="42719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4EE51F66-2EBD-41C6-BB26-E6FEC528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r="1841"/>
          <a:stretch/>
        </p:blipFill>
        <p:spPr>
          <a:xfrm>
            <a:off x="0" y="903547"/>
            <a:ext cx="3944214" cy="3967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DB53E-B857-4F7B-A01E-DFDB8B8B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Compare Assembly to C Code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A25FE6-67AE-4B09-8E33-45CD7DFD62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94484" y="2775235"/>
            <a:ext cx="5149516" cy="213364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strcmp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free_dobby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"Sorry friend...\n"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//continues..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DEEC20-8523-426B-B703-DD3B2A125953}"/>
              </a:ext>
            </a:extLst>
          </p:cNvPr>
          <p:cNvCxnSpPr>
            <a:cxnSpLocks/>
          </p:cNvCxnSpPr>
          <p:nvPr/>
        </p:nvCxnSpPr>
        <p:spPr>
          <a:xfrm flipV="1">
            <a:off x="3453711" y="2889633"/>
            <a:ext cx="980341" cy="127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6BF616-7F1D-4A2A-8BF1-44AE59DCC7D3}"/>
              </a:ext>
            </a:extLst>
          </p:cNvPr>
          <p:cNvCxnSpPr>
            <a:cxnSpLocks/>
          </p:cNvCxnSpPr>
          <p:nvPr/>
        </p:nvCxnSpPr>
        <p:spPr>
          <a:xfrm flipV="1">
            <a:off x="3093835" y="2884142"/>
            <a:ext cx="1359363" cy="388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18185-8927-469D-8406-30206B7EB22C}"/>
              </a:ext>
            </a:extLst>
          </p:cNvPr>
          <p:cNvCxnSpPr>
            <a:cxnSpLocks/>
          </p:cNvCxnSpPr>
          <p:nvPr/>
        </p:nvCxnSpPr>
        <p:spPr>
          <a:xfrm>
            <a:off x="3155711" y="3588848"/>
            <a:ext cx="1297487" cy="577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A1917B-A94F-49ED-AE6B-337D40650216}"/>
              </a:ext>
            </a:extLst>
          </p:cNvPr>
          <p:cNvCxnSpPr>
            <a:cxnSpLocks/>
          </p:cNvCxnSpPr>
          <p:nvPr/>
        </p:nvCxnSpPr>
        <p:spPr>
          <a:xfrm>
            <a:off x="3155711" y="3355094"/>
            <a:ext cx="1505666" cy="41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CF346C-9E71-4000-8099-C9658739DE88}"/>
              </a:ext>
            </a:extLst>
          </p:cNvPr>
          <p:cNvSpPr txBox="1"/>
          <p:nvPr/>
        </p:nvSpPr>
        <p:spPr>
          <a:xfrm>
            <a:off x="4054292" y="906750"/>
            <a:ext cx="462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>
                <a:latin typeface="Consolas" panose="020B0609020204030204" pitchFamily="49" charset="0"/>
              </a:rPr>
              <a:t>test </a:t>
            </a:r>
            <a:r>
              <a:rPr lang="en-US" b="1" dirty="0" err="1">
                <a:latin typeface="Consolas" panose="020B0609020204030204" pitchFamily="49" charset="0"/>
              </a:rPr>
              <a:t>eax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eax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is not equal (</a:t>
            </a:r>
            <a:r>
              <a:rPr lang="en-US" dirty="0" err="1"/>
              <a:t>jne</a:t>
            </a:r>
            <a:r>
              <a:rPr lang="en-US" dirty="0"/>
              <a:t>), jump to the else (0x5655622d)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if it was equal, set </a:t>
            </a:r>
            <a:r>
              <a:rPr lang="en-US" dirty="0" err="1"/>
              <a:t>privs</a:t>
            </a:r>
            <a:r>
              <a:rPr lang="en-US" dirty="0"/>
              <a:t> to 1 and jump past the else (0x5655623c)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Else if it was not equal, print to screen with puts()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Done //continues…</a:t>
            </a:r>
          </a:p>
          <a:p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1BACC4-DBAE-4F27-ACF5-92F672043E4D}"/>
              </a:ext>
            </a:extLst>
          </p:cNvPr>
          <p:cNvCxnSpPr>
            <a:cxnSpLocks/>
          </p:cNvCxnSpPr>
          <p:nvPr/>
        </p:nvCxnSpPr>
        <p:spPr>
          <a:xfrm flipV="1">
            <a:off x="3453711" y="3169462"/>
            <a:ext cx="2438325" cy="289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54338A-FB53-4263-B299-0C4861F6EC56}"/>
              </a:ext>
            </a:extLst>
          </p:cNvPr>
          <p:cNvCxnSpPr>
            <a:cxnSpLocks/>
          </p:cNvCxnSpPr>
          <p:nvPr/>
        </p:nvCxnSpPr>
        <p:spPr>
          <a:xfrm flipV="1">
            <a:off x="3650725" y="3630100"/>
            <a:ext cx="1182532" cy="275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8BEAB3-9379-4407-916C-C753EE692AC2}"/>
              </a:ext>
            </a:extLst>
          </p:cNvPr>
          <p:cNvCxnSpPr/>
          <p:nvPr/>
        </p:nvCxnSpPr>
        <p:spPr>
          <a:xfrm>
            <a:off x="2332944" y="3423844"/>
            <a:ext cx="10840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457975-2180-44C9-A75E-D485A5E2CE7E}"/>
              </a:ext>
            </a:extLst>
          </p:cNvPr>
          <p:cNvCxnSpPr/>
          <p:nvPr/>
        </p:nvCxnSpPr>
        <p:spPr>
          <a:xfrm>
            <a:off x="2306589" y="3630100"/>
            <a:ext cx="10840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A6ECFE-B0AA-4321-84FA-AE421590C356}"/>
              </a:ext>
            </a:extLst>
          </p:cNvPr>
          <p:cNvCxnSpPr/>
          <p:nvPr/>
        </p:nvCxnSpPr>
        <p:spPr>
          <a:xfrm>
            <a:off x="2293984" y="4072403"/>
            <a:ext cx="10840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7869D0-9724-4A5E-A66D-E995A7848467}"/>
              </a:ext>
            </a:extLst>
          </p:cNvPr>
          <p:cNvSpPr txBox="1"/>
          <p:nvPr/>
        </p:nvSpPr>
        <p:spPr>
          <a:xfrm>
            <a:off x="1785000" y="2960194"/>
            <a:ext cx="612668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Then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Else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Done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1326AB-FD85-4AAA-97F6-C0DD3CD4E552}"/>
              </a:ext>
            </a:extLst>
          </p:cNvPr>
          <p:cNvCxnSpPr/>
          <p:nvPr/>
        </p:nvCxnSpPr>
        <p:spPr>
          <a:xfrm>
            <a:off x="2293984" y="2987269"/>
            <a:ext cx="108402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1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5AFBC32-F927-4B01-ADAF-ECEFEA56C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r="1841"/>
          <a:stretch/>
        </p:blipFill>
        <p:spPr>
          <a:xfrm>
            <a:off x="0" y="889797"/>
            <a:ext cx="3944214" cy="3967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DB53E-B857-4F7B-A01E-DFDB8B8B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Compare Assembly to C Code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A25FE6-67AE-4B09-8E33-45CD7DFD62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8235" y="3286340"/>
            <a:ext cx="5149516" cy="164980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adminFunctions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66930-427E-4A87-9C73-2512C114AF29}"/>
              </a:ext>
            </a:extLst>
          </p:cNvPr>
          <p:cNvCxnSpPr>
            <a:cxnSpLocks/>
          </p:cNvCxnSpPr>
          <p:nvPr/>
        </p:nvCxnSpPr>
        <p:spPr>
          <a:xfrm flipV="1">
            <a:off x="3471970" y="3705726"/>
            <a:ext cx="1512541" cy="39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6D7C1-2643-481B-915E-51CAE357256F}"/>
              </a:ext>
            </a:extLst>
          </p:cNvPr>
          <p:cNvCxnSpPr>
            <a:cxnSpLocks/>
          </p:cNvCxnSpPr>
          <p:nvPr/>
        </p:nvCxnSpPr>
        <p:spPr>
          <a:xfrm flipV="1">
            <a:off x="3944214" y="4015110"/>
            <a:ext cx="964670" cy="33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FC5320-F8C3-49C1-8D29-82CCBB503294}"/>
              </a:ext>
            </a:extLst>
          </p:cNvPr>
          <p:cNvCxnSpPr>
            <a:cxnSpLocks/>
          </p:cNvCxnSpPr>
          <p:nvPr/>
        </p:nvCxnSpPr>
        <p:spPr>
          <a:xfrm flipV="1">
            <a:off x="2542760" y="4521227"/>
            <a:ext cx="1877986" cy="2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93498F-4020-41F4-8450-F59B41C76DE8}"/>
              </a:ext>
            </a:extLst>
          </p:cNvPr>
          <p:cNvSpPr txBox="1"/>
          <p:nvPr/>
        </p:nvSpPr>
        <p:spPr>
          <a:xfrm>
            <a:off x="4042612" y="1452774"/>
            <a:ext cx="4627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if </a:t>
            </a:r>
            <a:r>
              <a:rPr lang="en-US" dirty="0" err="1"/>
              <a:t>privs</a:t>
            </a:r>
            <a:r>
              <a:rPr lang="en-US" dirty="0"/>
              <a:t> == 0. </a:t>
            </a:r>
          </a:p>
          <a:p>
            <a:endParaRPr lang="en-US" dirty="0"/>
          </a:p>
          <a:p>
            <a:r>
              <a:rPr lang="en-US" dirty="0"/>
              <a:t>If it is, jump past the if-statement (0x56556247)</a:t>
            </a:r>
          </a:p>
          <a:p>
            <a:endParaRPr lang="en-US" dirty="0"/>
          </a:p>
          <a:p>
            <a:r>
              <a:rPr lang="en-US" dirty="0"/>
              <a:t>If it is not 0, then call </a:t>
            </a:r>
            <a:r>
              <a:rPr lang="en-US" dirty="0" err="1"/>
              <a:t>adminFunctions</a:t>
            </a:r>
            <a:r>
              <a:rPr lang="en-US" dirty="0"/>
              <a:t>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EEF937-A20E-4401-A887-655C0C3133B5}"/>
              </a:ext>
            </a:extLst>
          </p:cNvPr>
          <p:cNvCxnSpPr>
            <a:cxnSpLocks/>
          </p:cNvCxnSpPr>
          <p:nvPr/>
        </p:nvCxnSpPr>
        <p:spPr>
          <a:xfrm>
            <a:off x="3112316" y="4224804"/>
            <a:ext cx="1370307" cy="3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7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97B909-32A4-4855-B046-18B367197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r="1841"/>
          <a:stretch/>
        </p:blipFill>
        <p:spPr>
          <a:xfrm>
            <a:off x="0" y="889797"/>
            <a:ext cx="3944214" cy="3967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DB53E-B857-4F7B-A01E-DFDB8B8B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Compare Assembly to C Code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A25FE6-67AE-4B09-8E33-45CD7DFD62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8235" y="810992"/>
            <a:ext cx="5149516" cy="41251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password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"\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nEnter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your admin password: 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gets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strcmp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free_dobby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"Sorry friend, but that password is incorrect\n"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adminFunctions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87DEA1-351E-4F10-AE51-00F42C941C5A}"/>
              </a:ext>
            </a:extLst>
          </p:cNvPr>
          <p:cNvCxnSpPr>
            <a:cxnSpLocks/>
          </p:cNvCxnSpPr>
          <p:nvPr/>
        </p:nvCxnSpPr>
        <p:spPr>
          <a:xfrm>
            <a:off x="3107586" y="1292536"/>
            <a:ext cx="1323473" cy="2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57E05-03FD-4935-BD61-524314C29A9E}"/>
              </a:ext>
            </a:extLst>
          </p:cNvPr>
          <p:cNvCxnSpPr>
            <a:cxnSpLocks/>
          </p:cNvCxnSpPr>
          <p:nvPr/>
        </p:nvCxnSpPr>
        <p:spPr>
          <a:xfrm flipV="1">
            <a:off x="3452492" y="1532601"/>
            <a:ext cx="978567" cy="11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D41050-C1C0-42DB-BFB0-1A6F6BCD348E}"/>
              </a:ext>
            </a:extLst>
          </p:cNvPr>
          <p:cNvCxnSpPr>
            <a:cxnSpLocks/>
          </p:cNvCxnSpPr>
          <p:nvPr/>
        </p:nvCxnSpPr>
        <p:spPr>
          <a:xfrm>
            <a:off x="3746978" y="1952556"/>
            <a:ext cx="684081" cy="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7ED1DF-1674-43E5-8522-4D309FEC219F}"/>
              </a:ext>
            </a:extLst>
          </p:cNvPr>
          <p:cNvCxnSpPr>
            <a:cxnSpLocks/>
          </p:cNvCxnSpPr>
          <p:nvPr/>
        </p:nvCxnSpPr>
        <p:spPr>
          <a:xfrm flipV="1">
            <a:off x="3631679" y="2168835"/>
            <a:ext cx="799380" cy="21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DEEC20-8523-426B-B703-DD3B2A125953}"/>
              </a:ext>
            </a:extLst>
          </p:cNvPr>
          <p:cNvCxnSpPr>
            <a:cxnSpLocks/>
          </p:cNvCxnSpPr>
          <p:nvPr/>
        </p:nvCxnSpPr>
        <p:spPr>
          <a:xfrm flipV="1">
            <a:off x="3767604" y="2579916"/>
            <a:ext cx="1155031" cy="44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6BF616-7F1D-4A2A-8BF1-44AE59DCC7D3}"/>
              </a:ext>
            </a:extLst>
          </p:cNvPr>
          <p:cNvCxnSpPr>
            <a:cxnSpLocks/>
          </p:cNvCxnSpPr>
          <p:nvPr/>
        </p:nvCxnSpPr>
        <p:spPr>
          <a:xfrm flipV="1">
            <a:off x="3492596" y="2802500"/>
            <a:ext cx="1430039" cy="662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18185-8927-469D-8406-30206B7EB22C}"/>
              </a:ext>
            </a:extLst>
          </p:cNvPr>
          <p:cNvCxnSpPr>
            <a:cxnSpLocks/>
          </p:cNvCxnSpPr>
          <p:nvPr/>
        </p:nvCxnSpPr>
        <p:spPr>
          <a:xfrm flipV="1">
            <a:off x="3636975" y="3190087"/>
            <a:ext cx="1258159" cy="70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266930-427E-4A87-9C73-2512C114AF29}"/>
              </a:ext>
            </a:extLst>
          </p:cNvPr>
          <p:cNvCxnSpPr>
            <a:cxnSpLocks/>
          </p:cNvCxnSpPr>
          <p:nvPr/>
        </p:nvCxnSpPr>
        <p:spPr>
          <a:xfrm flipV="1">
            <a:off x="3471970" y="4015110"/>
            <a:ext cx="1388788" cy="8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6D7C1-2643-481B-915E-51CAE357256F}"/>
              </a:ext>
            </a:extLst>
          </p:cNvPr>
          <p:cNvCxnSpPr>
            <a:cxnSpLocks/>
          </p:cNvCxnSpPr>
          <p:nvPr/>
        </p:nvCxnSpPr>
        <p:spPr>
          <a:xfrm flipV="1">
            <a:off x="3944214" y="4214490"/>
            <a:ext cx="937169" cy="13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FC5320-F8C3-49C1-8D29-82CCBB503294}"/>
              </a:ext>
            </a:extLst>
          </p:cNvPr>
          <p:cNvCxnSpPr>
            <a:cxnSpLocks/>
          </p:cNvCxnSpPr>
          <p:nvPr/>
        </p:nvCxnSpPr>
        <p:spPr>
          <a:xfrm flipV="1">
            <a:off x="2542760" y="4633877"/>
            <a:ext cx="1912362" cy="14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3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E5BF8-5ADE-4C50-BC33-E270034992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Testing 1 2 3…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CBEF-92BA-4E1B-9EFD-EFEBB3121E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out the first program</a:t>
            </a:r>
          </a:p>
          <a:p>
            <a:pPr lvl="4"/>
            <a:r>
              <a:rPr lang="en-US" dirty="0"/>
              <a:t>$ ./</a:t>
            </a:r>
            <a:r>
              <a:rPr lang="en-US" dirty="0" err="1"/>
              <a:t>simpleBOF</a:t>
            </a:r>
            <a:endParaRPr lang="en-US" dirty="0"/>
          </a:p>
          <a:p>
            <a:pPr lvl="1"/>
            <a:r>
              <a:rPr lang="en-US" dirty="0"/>
              <a:t>Try entering a short password</a:t>
            </a:r>
          </a:p>
          <a:p>
            <a:pPr lvl="2"/>
            <a:r>
              <a:rPr lang="en-US" dirty="0"/>
              <a:t>It should say “incorrect”</a:t>
            </a:r>
          </a:p>
          <a:p>
            <a:pPr lvl="1"/>
            <a:endParaRPr lang="en-US" dirty="0"/>
          </a:p>
          <a:p>
            <a:r>
              <a:rPr lang="en-US" dirty="0"/>
              <a:t>Try running the program and pass input into it automatically</a:t>
            </a:r>
          </a:p>
          <a:p>
            <a:pPr lvl="4"/>
            <a:r>
              <a:rPr lang="en-US" dirty="0"/>
              <a:t>$ echo password123 | ./</a:t>
            </a:r>
            <a:r>
              <a:rPr lang="en-US" dirty="0" err="1"/>
              <a:t>simpleBOF</a:t>
            </a:r>
            <a:endParaRPr lang="en-US" dirty="0"/>
          </a:p>
          <a:p>
            <a:pPr lvl="1"/>
            <a:r>
              <a:rPr lang="en-US" dirty="0"/>
              <a:t>Note that it runs and doesn’t prompt this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D1F90-1CFB-43BA-B57D-13BECE2C3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33"/>
          <a:stretch/>
        </p:blipFill>
        <p:spPr>
          <a:xfrm>
            <a:off x="1941104" y="3121336"/>
            <a:ext cx="5261791" cy="186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2E62A-F03A-4511-907E-552B02BD1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15C65-5B64-4D7A-9D40-F8687C2587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the program again but this time using a debugger</a:t>
            </a:r>
          </a:p>
          <a:p>
            <a:pPr lvl="4"/>
            <a:r>
              <a:rPr lang="en-US" dirty="0"/>
              <a:t>$ </a:t>
            </a:r>
            <a:r>
              <a:rPr lang="en-US" b="1" dirty="0"/>
              <a:t>echo AAAAAAAAAAAAAAAAAAAA | </a:t>
            </a:r>
            <a:r>
              <a:rPr lang="en-US" b="1" dirty="0" err="1"/>
              <a:t>edb</a:t>
            </a:r>
            <a:r>
              <a:rPr lang="en-US" b="1" dirty="0"/>
              <a:t> --run ./</a:t>
            </a:r>
            <a:r>
              <a:rPr lang="en-US" b="1" dirty="0" err="1"/>
              <a:t>simpleBOF</a:t>
            </a:r>
            <a:r>
              <a:rPr lang="en-US" b="1" dirty="0"/>
              <a:t> 2&gt;/dev/null</a:t>
            </a:r>
          </a:p>
          <a:p>
            <a:pPr lvl="4"/>
            <a:endParaRPr lang="en-US" b="1" dirty="0"/>
          </a:p>
          <a:p>
            <a:pPr lvl="1"/>
            <a:r>
              <a:rPr lang="en-US" dirty="0"/>
              <a:t>What is this doing?</a:t>
            </a:r>
          </a:p>
          <a:p>
            <a:pPr lvl="1"/>
            <a:endParaRPr lang="en-US" dirty="0"/>
          </a:p>
          <a:p>
            <a:pPr lvl="4"/>
            <a:r>
              <a:rPr lang="en-US" dirty="0"/>
              <a:t>$ </a:t>
            </a:r>
            <a:r>
              <a:rPr lang="en-US" b="1" dirty="0"/>
              <a:t>echo AAAAAAAAAAAAAAAAAAAA 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Passing input into the program, 20 “A”s</a:t>
            </a:r>
          </a:p>
          <a:p>
            <a:pPr lvl="1"/>
            <a:endParaRPr lang="en-US" dirty="0"/>
          </a:p>
          <a:p>
            <a:pPr lvl="4"/>
            <a:r>
              <a:rPr lang="en-US" b="1" dirty="0" err="1"/>
              <a:t>edb</a:t>
            </a:r>
            <a:r>
              <a:rPr lang="en-US" b="1" dirty="0"/>
              <a:t> --run ./</a:t>
            </a:r>
            <a:r>
              <a:rPr lang="en-US" b="1" dirty="0" err="1"/>
              <a:t>simpleBOF</a:t>
            </a:r>
            <a:endParaRPr lang="en-US" b="1" dirty="0"/>
          </a:p>
          <a:p>
            <a:pPr lvl="1"/>
            <a:r>
              <a:rPr lang="en-US" dirty="0"/>
              <a:t>Calling the debugger and using the --run flag to automatically load a program</a:t>
            </a:r>
          </a:p>
          <a:p>
            <a:pPr lvl="2"/>
            <a:r>
              <a:rPr lang="en-US" dirty="0"/>
              <a:t>You can also just run it and load it manually</a:t>
            </a:r>
          </a:p>
          <a:p>
            <a:pPr lvl="2"/>
            <a:endParaRPr lang="en-US" dirty="0"/>
          </a:p>
          <a:p>
            <a:pPr lvl="4"/>
            <a:r>
              <a:rPr lang="en-US" b="1" dirty="0"/>
              <a:t>2&gt;/dev/null</a:t>
            </a:r>
          </a:p>
          <a:p>
            <a:pPr lvl="1"/>
            <a:r>
              <a:rPr lang="en-US" dirty="0"/>
              <a:t>Hiding the debugger errors and warnings for clean command line output</a:t>
            </a:r>
          </a:p>
        </p:txBody>
      </p:sp>
    </p:spTree>
    <p:extLst>
      <p:ext uri="{BB962C8B-B14F-4D97-AF65-F5344CB8AC3E}">
        <p14:creationId xmlns:p14="http://schemas.microsoft.com/office/powerpoint/2010/main" val="257067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283E6-92A7-4F0A-9C04-559654416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Evan’s Debugger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04DF8-F167-4151-A1DE-DDC9FDA9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56" y="783770"/>
            <a:ext cx="4347297" cy="418784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84781C-8039-43F7-A8D4-E84CBB3B40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282775" cy="3955095"/>
          </a:xfrm>
        </p:spPr>
        <p:txBody>
          <a:bodyPr>
            <a:normAutofit/>
          </a:bodyPr>
          <a:lstStyle/>
          <a:p>
            <a:r>
              <a:rPr lang="en-US" dirty="0"/>
              <a:t>Press F9 // use the Run button</a:t>
            </a:r>
          </a:p>
          <a:p>
            <a:endParaRPr lang="en-US" dirty="0"/>
          </a:p>
          <a:p>
            <a:r>
              <a:rPr lang="en-US" dirty="0"/>
              <a:t>The lab will now repeat what we did in the lecture</a:t>
            </a:r>
          </a:p>
          <a:p>
            <a:pPr lvl="1"/>
            <a:r>
              <a:rPr lang="en-US" dirty="0"/>
              <a:t>Review the lecture for additional details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1EBF2D-2530-4294-8BD8-A74C1D288E0C}"/>
              </a:ext>
            </a:extLst>
          </p:cNvPr>
          <p:cNvCxnSpPr/>
          <p:nvPr/>
        </p:nvCxnSpPr>
        <p:spPr>
          <a:xfrm>
            <a:off x="4269492" y="1113780"/>
            <a:ext cx="1148156" cy="316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4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957DFD-D9F8-410E-BB70-4C3A147F01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5501-C504-453C-938E-E6F7640E86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284619" cy="3955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three breakpoints</a:t>
            </a:r>
          </a:p>
          <a:p>
            <a:pPr lvl="1"/>
            <a:r>
              <a:rPr lang="en-US" dirty="0"/>
              <a:t>Highlight the line and press F2</a:t>
            </a:r>
          </a:p>
          <a:p>
            <a:pPr lvl="1"/>
            <a:endParaRPr lang="en-US" dirty="0"/>
          </a:p>
          <a:p>
            <a:r>
              <a:rPr lang="en-US" dirty="0"/>
              <a:t>BP1</a:t>
            </a:r>
          </a:p>
          <a:p>
            <a:pPr lvl="1"/>
            <a:r>
              <a:rPr lang="en-US" dirty="0"/>
              <a:t>We want to see the stack after the variables are initialized</a:t>
            </a:r>
          </a:p>
          <a:p>
            <a:pPr lvl="1"/>
            <a:endParaRPr lang="en-US" dirty="0"/>
          </a:p>
          <a:p>
            <a:r>
              <a:rPr lang="en-US" dirty="0"/>
              <a:t>BP2</a:t>
            </a:r>
          </a:p>
          <a:p>
            <a:pPr lvl="1"/>
            <a:r>
              <a:rPr lang="en-US" dirty="0"/>
              <a:t>We want to see the stack right before our input is put into the stack</a:t>
            </a:r>
          </a:p>
          <a:p>
            <a:pPr lvl="1"/>
            <a:endParaRPr lang="en-US" dirty="0"/>
          </a:p>
          <a:p>
            <a:r>
              <a:rPr lang="en-US" dirty="0"/>
              <a:t>BP3</a:t>
            </a:r>
          </a:p>
          <a:p>
            <a:pPr lvl="1"/>
            <a:r>
              <a:rPr lang="en-US" dirty="0"/>
              <a:t>We want to see what area in the stack is being compared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C3C25-0C69-4425-9E96-6B8D52A38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35" y="598142"/>
            <a:ext cx="4488365" cy="43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9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1C958-0D20-4352-9ED6-8BFB1C1D34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BP1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83E9-AE21-4CB6-AB93-08F9807D3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3851482" cy="3955095"/>
          </a:xfrm>
        </p:spPr>
        <p:txBody>
          <a:bodyPr/>
          <a:lstStyle/>
          <a:p>
            <a:r>
              <a:rPr lang="en-US" dirty="0"/>
              <a:t>Run // Press F9</a:t>
            </a:r>
          </a:p>
          <a:p>
            <a:pPr lvl="1"/>
            <a:r>
              <a:rPr lang="en-US" dirty="0"/>
              <a:t>Take note of area in stack</a:t>
            </a:r>
          </a:p>
          <a:p>
            <a:pPr lvl="1"/>
            <a:r>
              <a:rPr lang="en-US" dirty="0"/>
              <a:t>0xffffd180</a:t>
            </a:r>
          </a:p>
          <a:p>
            <a:pPr lvl="1"/>
            <a:r>
              <a:rPr lang="en-US" dirty="0"/>
              <a:t>This is important, it is the value of the integer </a:t>
            </a:r>
            <a:r>
              <a:rPr lang="en-US" b="1" dirty="0" err="1"/>
              <a:t>privs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Press F7 to step once</a:t>
            </a:r>
          </a:p>
          <a:p>
            <a:pPr lvl="1"/>
            <a:r>
              <a:rPr lang="en-US" dirty="0"/>
              <a:t>It is now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6D4B3-FF36-42C5-9387-7FDC1349BF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6" r="3469" b="10588"/>
          <a:stretch/>
        </p:blipFill>
        <p:spPr>
          <a:xfrm>
            <a:off x="4242524" y="723631"/>
            <a:ext cx="4874508" cy="4212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65AB1-8E6F-468E-B959-B6F89BBB0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334" r="45377" b="4881"/>
          <a:stretch/>
        </p:blipFill>
        <p:spPr>
          <a:xfrm>
            <a:off x="287381" y="3506967"/>
            <a:ext cx="3483052" cy="142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1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1C958-0D20-4352-9ED6-8BFB1C1D34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BP2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83E9-AE21-4CB6-AB93-08F9807D3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3851482" cy="3955095"/>
          </a:xfrm>
        </p:spPr>
        <p:txBody>
          <a:bodyPr>
            <a:normAutofit/>
          </a:bodyPr>
          <a:lstStyle/>
          <a:p>
            <a:r>
              <a:rPr lang="en-US" sz="1800" dirty="0"/>
              <a:t>Run // Press F9</a:t>
            </a:r>
          </a:p>
          <a:p>
            <a:pPr lvl="1"/>
            <a:r>
              <a:rPr lang="en-US" sz="1600" dirty="0"/>
              <a:t>Take note of area in stack</a:t>
            </a:r>
          </a:p>
          <a:p>
            <a:pPr lvl="1"/>
            <a:r>
              <a:rPr lang="en-US" sz="1600" dirty="0"/>
              <a:t>Our input will fill the area allocated for the char[20]</a:t>
            </a:r>
          </a:p>
          <a:p>
            <a:pPr lvl="1"/>
            <a:r>
              <a:rPr lang="en-US" sz="1600" dirty="0"/>
              <a:t>Stack starts off with a pointer to the memory address of the char[20]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Press F8 to jump over</a:t>
            </a:r>
          </a:p>
          <a:p>
            <a:pPr lvl="1"/>
            <a:r>
              <a:rPr lang="en-US" sz="1600" dirty="0"/>
              <a:t>Note the 20 A’s</a:t>
            </a:r>
          </a:p>
          <a:p>
            <a:pPr lvl="1"/>
            <a:r>
              <a:rPr lang="en-US" sz="1600" dirty="0"/>
              <a:t>int </a:t>
            </a:r>
            <a:r>
              <a:rPr lang="en-US" sz="1600" dirty="0" err="1"/>
              <a:t>privs</a:t>
            </a:r>
            <a:r>
              <a:rPr lang="en-US" sz="1600" dirty="0"/>
              <a:t> is still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C12C1-6ED6-42C1-B77F-9EEBF8A3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057" y="522514"/>
            <a:ext cx="4989899" cy="4545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E1B4F-EAE7-4E87-8835-EE68A1C5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34"/>
          <a:stretch/>
        </p:blipFill>
        <p:spPr>
          <a:xfrm>
            <a:off x="287381" y="3814105"/>
            <a:ext cx="3128098" cy="12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anchor="t">
            <a:normAutofit/>
          </a:bodyPr>
          <a:lstStyle/>
          <a:p>
            <a:pPr marL="340995" indent="-340995"/>
            <a:r>
              <a:rPr lang="en-US" dirty="0"/>
              <a:t>This lab will introduce you to debuggers and demonstrate two simple programs which will also be covered in the lecture</a:t>
            </a:r>
          </a:p>
          <a:p>
            <a:pPr marL="340995" indent="-340995"/>
            <a:endParaRPr lang="en-US" dirty="0"/>
          </a:p>
          <a:p>
            <a:pPr lvl="1"/>
            <a:endParaRPr lang="en-US" dirty="0"/>
          </a:p>
          <a:p>
            <a:pPr marL="340995" indent="-34099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01C958-0D20-4352-9ED6-8BFB1C1D34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BP3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83E9-AE21-4CB6-AB93-08F9807D3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3851482" cy="3955095"/>
          </a:xfrm>
        </p:spPr>
        <p:txBody>
          <a:bodyPr>
            <a:normAutofit/>
          </a:bodyPr>
          <a:lstStyle/>
          <a:p>
            <a:r>
              <a:rPr lang="en-US" sz="1800" dirty="0"/>
              <a:t>Run // Press F9</a:t>
            </a:r>
          </a:p>
          <a:p>
            <a:pPr lvl="1"/>
            <a:r>
              <a:rPr lang="en-US" sz="1600" dirty="0"/>
              <a:t>See the comparison</a:t>
            </a:r>
          </a:p>
          <a:p>
            <a:pPr lvl="1"/>
            <a:r>
              <a:rPr lang="en-US" sz="1600" dirty="0"/>
              <a:t>int </a:t>
            </a:r>
            <a:r>
              <a:rPr lang="en-US" sz="1600" dirty="0" err="1"/>
              <a:t>privs</a:t>
            </a:r>
            <a:r>
              <a:rPr lang="en-US" sz="1600" dirty="0"/>
              <a:t> is located at 0xffffd180</a:t>
            </a:r>
          </a:p>
          <a:p>
            <a:pPr lvl="1"/>
            <a:r>
              <a:rPr lang="en-US" sz="1600" dirty="0"/>
              <a:t>It is equal to zero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Press F7 // Jump twice</a:t>
            </a:r>
            <a:endParaRPr lang="en-US" sz="1600" dirty="0"/>
          </a:p>
          <a:p>
            <a:pPr lvl="1"/>
            <a:r>
              <a:rPr lang="en-US" sz="1400" dirty="0"/>
              <a:t>The assembly jumps over the function call to </a:t>
            </a:r>
            <a:r>
              <a:rPr lang="en-US" sz="1400" dirty="0" err="1"/>
              <a:t>adminFunction</a:t>
            </a:r>
            <a:r>
              <a:rPr lang="en-US" sz="1400" dirty="0"/>
              <a:t>()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05AD1-B9B4-460E-B441-99CBE76F7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90"/>
          <a:stretch/>
        </p:blipFill>
        <p:spPr>
          <a:xfrm>
            <a:off x="4508978" y="902114"/>
            <a:ext cx="4555194" cy="39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9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97274F-CCDC-4B42-8174-842FF872F2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Can’t We Just Call </a:t>
            </a:r>
            <a:r>
              <a:rPr lang="en-US" dirty="0" err="1"/>
              <a:t>adminFunctions</a:t>
            </a:r>
            <a:r>
              <a:rPr lang="en-US" dirty="0"/>
              <a:t> Manually?</a:t>
            </a:r>
          </a:p>
          <a:p>
            <a:r>
              <a:rPr lang="en-US" dirty="0"/>
              <a:t>YES!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239E-3EDF-4B4F-8822-C88A6D54D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0" y="921705"/>
            <a:ext cx="4153991" cy="1480410"/>
          </a:xfrm>
        </p:spPr>
        <p:txBody>
          <a:bodyPr>
            <a:normAutofit/>
          </a:bodyPr>
          <a:lstStyle/>
          <a:p>
            <a:r>
              <a:rPr lang="en-US" sz="1800" dirty="0"/>
              <a:t>We’re debugging and it’s possible to call the function manually</a:t>
            </a:r>
          </a:p>
          <a:p>
            <a:pPr lvl="1"/>
            <a:r>
              <a:rPr lang="en-US" sz="1600" dirty="0"/>
              <a:t>Examples</a:t>
            </a:r>
          </a:p>
          <a:p>
            <a:pPr lvl="2"/>
            <a:r>
              <a:rPr lang="en-US" sz="1400" dirty="0"/>
              <a:t>Set EIP in EDB</a:t>
            </a:r>
          </a:p>
          <a:p>
            <a:pPr lvl="2"/>
            <a:r>
              <a:rPr lang="en-US" sz="1400" dirty="0"/>
              <a:t>Call function in GDB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EBDF5-1454-45E0-83C0-1C9469D7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209" y="788107"/>
            <a:ext cx="4405244" cy="2853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3A072-CD96-471A-8EDC-1A5A9976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922360"/>
            <a:ext cx="3332569" cy="1954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08EF0B-454B-4F9A-8677-A470AAC84E1B}"/>
              </a:ext>
            </a:extLst>
          </p:cNvPr>
          <p:cNvSpPr txBox="1"/>
          <p:nvPr/>
        </p:nvSpPr>
        <p:spPr>
          <a:xfrm>
            <a:off x="144277" y="3770617"/>
            <a:ext cx="45756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This works if we’re trying to exploit something locally, but not if we’re doing it on another machine.</a:t>
            </a:r>
          </a:p>
          <a:p>
            <a:endParaRPr lang="en-US" dirty="0"/>
          </a:p>
          <a:p>
            <a:r>
              <a:rPr lang="en-US" sz="1400" dirty="0"/>
              <a:t>Consider this application is listening over the network from another host and we need to attack it remotely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56B088-7FAC-40F7-80AB-F1C1A2EB4A87}"/>
              </a:ext>
            </a:extLst>
          </p:cNvPr>
          <p:cNvCxnSpPr/>
          <p:nvPr/>
        </p:nvCxnSpPr>
        <p:spPr>
          <a:xfrm>
            <a:off x="2619829" y="1812583"/>
            <a:ext cx="4796971" cy="849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5DB884-A753-4B09-9469-5CC6B7B54089}"/>
              </a:ext>
            </a:extLst>
          </p:cNvPr>
          <p:cNvCxnSpPr>
            <a:cxnSpLocks/>
          </p:cNvCxnSpPr>
          <p:nvPr/>
        </p:nvCxnSpPr>
        <p:spPr>
          <a:xfrm>
            <a:off x="2939143" y="2041911"/>
            <a:ext cx="2017486" cy="1898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47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78D3CF-F4E4-458E-BC3A-9784DFD9C3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Overfill and Exploit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E68C-FC19-4B58-9ED5-F58E96C13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Now overfill the buffer with 20 As and one B</a:t>
            </a:r>
          </a:p>
          <a:p>
            <a:endParaRPr lang="en-US" dirty="0"/>
          </a:p>
          <a:p>
            <a:r>
              <a:rPr lang="en-US" dirty="0"/>
              <a:t>Set the same breakpoints and watch what happens to the stack address of int </a:t>
            </a:r>
            <a:r>
              <a:rPr lang="en-US" dirty="0" err="1"/>
              <a:t>privs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your input using python</a:t>
            </a:r>
          </a:p>
          <a:p>
            <a:pPr lvl="4"/>
            <a:r>
              <a:rPr lang="en-US" dirty="0"/>
              <a:t>$ </a:t>
            </a:r>
            <a:r>
              <a:rPr lang="en-US" b="1" dirty="0"/>
              <a:t>python -c "print('A'*20+'B')"</a:t>
            </a:r>
          </a:p>
          <a:p>
            <a:pPr marL="688975" lvl="4" indent="0">
              <a:buNone/>
            </a:pPr>
            <a:endParaRPr lang="en-US" b="1" dirty="0"/>
          </a:p>
          <a:p>
            <a:pPr lvl="1"/>
            <a:r>
              <a:rPr lang="en-US" b="1" dirty="0"/>
              <a:t>We will use the python print() function often, this is very useful for passing many characters or non-printable characters to a program</a:t>
            </a:r>
          </a:p>
        </p:txBody>
      </p:sp>
    </p:spTree>
    <p:extLst>
      <p:ext uri="{BB962C8B-B14F-4D97-AF65-F5344CB8AC3E}">
        <p14:creationId xmlns:p14="http://schemas.microsoft.com/office/powerpoint/2010/main" val="1881147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0B7C4A-114C-473B-B7CC-C063F0709B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Check the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A3C3-C711-4091-8FC6-43DB55C8F5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4088676" cy="3955095"/>
          </a:xfrm>
        </p:spPr>
        <p:txBody>
          <a:bodyPr/>
          <a:lstStyle/>
          <a:p>
            <a:r>
              <a:rPr lang="en-US" dirty="0"/>
              <a:t>Run until you see the int </a:t>
            </a:r>
            <a:r>
              <a:rPr lang="en-US" dirty="0" err="1"/>
              <a:t>privs</a:t>
            </a:r>
            <a:r>
              <a:rPr lang="en-US" dirty="0"/>
              <a:t> != 0 comparison</a:t>
            </a:r>
          </a:p>
          <a:p>
            <a:endParaRPr lang="en-US" dirty="0"/>
          </a:p>
          <a:p>
            <a:r>
              <a:rPr lang="en-US" dirty="0" err="1"/>
              <a:t>adminFunctions</a:t>
            </a:r>
            <a:r>
              <a:rPr lang="en-US" dirty="0"/>
              <a:t> will be called!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1B9BF-D8CF-45A0-825C-36D34DA8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114" y="809510"/>
            <a:ext cx="4565517" cy="41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6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E13835-A487-4309-B538-9B73A3F817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C51C8-DC62-4496-A146-025FB07C1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 then throw an error, but it will still exit</a:t>
            </a:r>
          </a:p>
          <a:p>
            <a:r>
              <a:rPr lang="en-US" dirty="0"/>
              <a:t>Still, Success!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7CB01-4263-4C40-8DC6-B78D3C34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038"/>
            <a:ext cx="9144000" cy="20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7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ModerateBOF</a:t>
            </a: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4516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15A67C-FD9C-4519-8945-B2436CC8B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ModerateBOF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615A-EB3D-4FA1-A207-DFAF8E970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one is a bit more tricky</a:t>
            </a:r>
          </a:p>
          <a:p>
            <a:endParaRPr lang="en-US" dirty="0"/>
          </a:p>
          <a:p>
            <a:r>
              <a:rPr lang="en-US" dirty="0"/>
              <a:t>You cannot just overfill the buffer with anything</a:t>
            </a:r>
          </a:p>
          <a:p>
            <a:endParaRPr lang="en-US" dirty="0"/>
          </a:p>
          <a:p>
            <a:r>
              <a:rPr lang="en-US" dirty="0"/>
              <a:t>The buffer overflows in a way that we can write to EIP</a:t>
            </a:r>
          </a:p>
          <a:p>
            <a:pPr lvl="1"/>
            <a:r>
              <a:rPr lang="en-US" dirty="0"/>
              <a:t>We will be able to control the Instruction Pointer</a:t>
            </a:r>
          </a:p>
          <a:p>
            <a:pPr lvl="1"/>
            <a:r>
              <a:rPr lang="en-US" dirty="0"/>
              <a:t>If we control that, we control the flow of the program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Review the source code</a:t>
            </a:r>
          </a:p>
          <a:p>
            <a:pPr lvl="1"/>
            <a:r>
              <a:rPr lang="en-US" dirty="0"/>
              <a:t>Run the program in a debugger</a:t>
            </a:r>
          </a:p>
          <a:p>
            <a:pPr lvl="2"/>
            <a:r>
              <a:rPr lang="en-US" dirty="0"/>
              <a:t>compare the source code to the assembly—You will need to do it yourself this time</a:t>
            </a:r>
          </a:p>
          <a:p>
            <a:pPr lvl="1"/>
            <a:r>
              <a:rPr lang="en-US" dirty="0"/>
              <a:t>Create your exploit string and pass it in so </a:t>
            </a:r>
            <a:r>
              <a:rPr lang="en-US" dirty="0" err="1"/>
              <a:t>adminFunctions</a:t>
            </a:r>
            <a:r>
              <a:rPr lang="en-US" dirty="0"/>
              <a:t>() runs</a:t>
            </a:r>
          </a:p>
        </p:txBody>
      </p:sp>
    </p:spTree>
    <p:extLst>
      <p:ext uri="{BB962C8B-B14F-4D97-AF65-F5344CB8AC3E}">
        <p14:creationId xmlns:p14="http://schemas.microsoft.com/office/powerpoint/2010/main" val="352620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8B4A-E124-45FE-A455-FC98A0404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moderateBOF.c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D059E-5BCC-4EBE-892E-34A3471E4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stdlib.h</a:t>
            </a: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string.h</a:t>
            </a: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buffer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"Must supply a password! 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buffer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//read in password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strcmp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buffer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free_dobby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//check password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"Sorry friend, but that password is incorrect\n"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adminFunctions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adminFunctions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"Welcome, Master Dobby!\n"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system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"id; cat /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/shadow"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indent="0"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35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9087E-1DD5-41A4-BB9B-C978DCECE6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Calling the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3D275-71B4-4F8C-89C4-6DA37B792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function takes arguments as input</a:t>
            </a:r>
          </a:p>
          <a:p>
            <a:endParaRPr lang="en-US" dirty="0"/>
          </a:p>
          <a:p>
            <a:r>
              <a:rPr lang="en-US" dirty="0"/>
              <a:t>We can manually give it something</a:t>
            </a:r>
          </a:p>
          <a:p>
            <a:pPr lvl="4"/>
            <a:r>
              <a:rPr lang="en-US" dirty="0"/>
              <a:t>$ </a:t>
            </a:r>
            <a:r>
              <a:rPr lang="en-US" b="1" dirty="0"/>
              <a:t>./</a:t>
            </a:r>
            <a:r>
              <a:rPr lang="en-US" b="1" dirty="0" err="1"/>
              <a:t>modBOF</a:t>
            </a:r>
            <a:r>
              <a:rPr lang="en-US" b="1" dirty="0"/>
              <a:t> password123</a:t>
            </a:r>
          </a:p>
          <a:p>
            <a:endParaRPr lang="en-US" dirty="0"/>
          </a:p>
          <a:p>
            <a:r>
              <a:rPr lang="en-US" dirty="0"/>
              <a:t>or use python again</a:t>
            </a:r>
          </a:p>
          <a:p>
            <a:pPr lvl="4"/>
            <a:r>
              <a:rPr lang="en-US" dirty="0"/>
              <a:t>$ </a:t>
            </a:r>
            <a:r>
              <a:rPr lang="en-US" b="1" dirty="0"/>
              <a:t>./</a:t>
            </a:r>
            <a:r>
              <a:rPr lang="en-US" b="1" dirty="0" err="1"/>
              <a:t>modBOF</a:t>
            </a:r>
            <a:r>
              <a:rPr lang="en-US" b="1" dirty="0"/>
              <a:t> $(python -c "print('A'*20)")</a:t>
            </a:r>
          </a:p>
          <a:p>
            <a:pPr lvl="4"/>
            <a:endParaRPr lang="en-US" dirty="0"/>
          </a:p>
          <a:p>
            <a:endParaRPr lang="en-US" dirty="0"/>
          </a:p>
          <a:p>
            <a:pPr marL="688975" lvl="4" indent="0">
              <a:buNone/>
            </a:pPr>
            <a:endParaRPr lang="en-US" b="1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0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3169E-AC0B-48AC-8012-419B1807AB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Exploit Path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9150-E716-4A5F-8EED-4AA6E2F5AD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628" y="921704"/>
            <a:ext cx="4401573" cy="3955095"/>
          </a:xfrm>
        </p:spPr>
        <p:txBody>
          <a:bodyPr/>
          <a:lstStyle/>
          <a:p>
            <a:r>
              <a:rPr lang="en-US" dirty="0"/>
              <a:t>Watch the lecture for more details on this section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Strcpy</a:t>
            </a:r>
            <a:r>
              <a:rPr lang="en-US" dirty="0"/>
              <a:t>() is a dangerous function</a:t>
            </a:r>
          </a:p>
          <a:p>
            <a:pPr lvl="1"/>
            <a:r>
              <a:rPr lang="en-US" dirty="0"/>
              <a:t>We can overfill the buffer</a:t>
            </a:r>
          </a:p>
          <a:p>
            <a:endParaRPr lang="en-US" dirty="0"/>
          </a:p>
          <a:p>
            <a:r>
              <a:rPr lang="en-US" dirty="0"/>
              <a:t>The goal is to hijack the program so it executes instructions at address 0x56556244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DE1C2-FDFC-415E-A3FB-E02CCD78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921704"/>
            <a:ext cx="4401572" cy="35248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70908C-82CA-4664-875D-724ECF3413DB}"/>
              </a:ext>
            </a:extLst>
          </p:cNvPr>
          <p:cNvCxnSpPr/>
          <p:nvPr/>
        </p:nvCxnSpPr>
        <p:spPr>
          <a:xfrm>
            <a:off x="4390571" y="2307771"/>
            <a:ext cx="2677886" cy="26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439B1A-BB03-4183-A693-497987697875}"/>
              </a:ext>
            </a:extLst>
          </p:cNvPr>
          <p:cNvCxnSpPr>
            <a:cxnSpLocks/>
          </p:cNvCxnSpPr>
          <p:nvPr/>
        </p:nvCxnSpPr>
        <p:spPr>
          <a:xfrm flipV="1">
            <a:off x="3011714" y="3831771"/>
            <a:ext cx="2336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99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SimpleBOF</a:t>
            </a:r>
            <a:r>
              <a:rPr lang="en-US"/>
              <a:t> and </a:t>
            </a:r>
            <a:r>
              <a:rPr lang="en-US" err="1"/>
              <a:t>ModerateBOF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demonstrated in lecture, this lab includes </a:t>
            </a:r>
            <a:r>
              <a:rPr lang="en-US" dirty="0" err="1"/>
              <a:t>SimpleBOF</a:t>
            </a:r>
            <a:r>
              <a:rPr lang="en-US" dirty="0"/>
              <a:t> and </a:t>
            </a:r>
            <a:r>
              <a:rPr lang="en-US" dirty="0" err="1"/>
              <a:t>ModBOF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BOF, use </a:t>
            </a:r>
            <a:r>
              <a:rPr lang="en-US" dirty="0" err="1"/>
              <a:t>gdb</a:t>
            </a:r>
            <a:r>
              <a:rPr lang="en-US" dirty="0"/>
              <a:t>, </a:t>
            </a:r>
            <a:r>
              <a:rPr lang="en-US" dirty="0" err="1"/>
              <a:t>edb</a:t>
            </a:r>
            <a:r>
              <a:rPr lang="en-US" dirty="0"/>
              <a:t>, or a debugger of your choice</a:t>
            </a:r>
          </a:p>
          <a:p>
            <a:endParaRPr lang="en-US" dirty="0"/>
          </a:p>
          <a:p>
            <a:r>
              <a:rPr lang="en-US" dirty="0"/>
              <a:t>Follow along the execution</a:t>
            </a:r>
          </a:p>
          <a:p>
            <a:pPr lvl="1"/>
            <a:r>
              <a:rPr lang="en-US" dirty="0"/>
              <a:t>Try to find the calls to functions</a:t>
            </a:r>
          </a:p>
          <a:p>
            <a:pPr lvl="1"/>
            <a:r>
              <a:rPr lang="en-US" dirty="0"/>
              <a:t>Find the location in memory of call </a:t>
            </a:r>
            <a:r>
              <a:rPr lang="en-US" dirty="0" err="1"/>
              <a:t>adminFunction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b="1" dirty="0"/>
              <a:t>Overflow the </a:t>
            </a:r>
            <a:r>
              <a:rPr lang="en-US" b="1" dirty="0" err="1"/>
              <a:t>SimpleBOF</a:t>
            </a:r>
            <a:r>
              <a:rPr lang="en-US" b="1" dirty="0"/>
              <a:t> to get </a:t>
            </a:r>
            <a:r>
              <a:rPr lang="en-US" b="1" dirty="0" err="1"/>
              <a:t>adminFunction</a:t>
            </a:r>
            <a:r>
              <a:rPr lang="en-US" b="1" dirty="0"/>
              <a:t>() to execute</a:t>
            </a:r>
          </a:p>
          <a:p>
            <a:pPr lvl="2"/>
            <a:r>
              <a:rPr lang="en-US" dirty="0"/>
              <a:t>Just overflow the input buffer with any ascii</a:t>
            </a:r>
          </a:p>
          <a:p>
            <a:pPr lvl="1"/>
            <a:r>
              <a:rPr lang="en-US" b="1" dirty="0" err="1"/>
              <a:t>Pverflow</a:t>
            </a:r>
            <a:r>
              <a:rPr lang="en-US" b="1" dirty="0"/>
              <a:t> </a:t>
            </a:r>
            <a:r>
              <a:rPr lang="en-US" b="1" dirty="0" err="1"/>
              <a:t>ModBOF</a:t>
            </a:r>
            <a:r>
              <a:rPr lang="en-US" b="1" dirty="0"/>
              <a:t> to get </a:t>
            </a:r>
            <a:r>
              <a:rPr lang="en-US" b="1" dirty="0" err="1"/>
              <a:t>adminFunction</a:t>
            </a:r>
            <a:r>
              <a:rPr lang="en-US" b="1" dirty="0"/>
              <a:t>() to execute with a “shellcode”</a:t>
            </a:r>
          </a:p>
          <a:p>
            <a:pPr lvl="2"/>
            <a:r>
              <a:rPr lang="en-US" dirty="0"/>
              <a:t>Provide a buffer larger than the allocated space</a:t>
            </a:r>
          </a:p>
          <a:p>
            <a:pPr lvl="2"/>
            <a:r>
              <a:rPr lang="en-US" dirty="0"/>
              <a:t>Manually change the input in a debugger or input hex bytes to jump to the memory location of the function</a:t>
            </a:r>
          </a:p>
          <a:p>
            <a:pPr lvl="2"/>
            <a:r>
              <a:rPr lang="en-US" dirty="0"/>
              <a:t>It’s not really a shellcode, just the address of `call </a:t>
            </a:r>
            <a:r>
              <a:rPr lang="en-US" dirty="0" err="1"/>
              <a:t>adminFunctions</a:t>
            </a:r>
            <a:r>
              <a:rPr lang="en-US" dirty="0"/>
              <a:t>()`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7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6AD139-B477-4FF9-88D4-B375600CE3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Exploit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9E23-3DFB-4447-897F-1BCCF17311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Try sending a huge buffer of “A”s – what happens?</a:t>
            </a:r>
          </a:p>
        </p:txBody>
      </p:sp>
    </p:spTree>
    <p:extLst>
      <p:ext uri="{BB962C8B-B14F-4D97-AF65-F5344CB8AC3E}">
        <p14:creationId xmlns:p14="http://schemas.microsoft.com/office/powerpoint/2010/main" val="269225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B4EB0-A5EA-47B6-95B1-3DA4CFE241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8889-103F-4DC3-BF39-11BFF60E54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5580" y="820104"/>
            <a:ext cx="8572840" cy="3955095"/>
          </a:xfrm>
        </p:spPr>
        <p:txBody>
          <a:bodyPr/>
          <a:lstStyle/>
          <a:p>
            <a:r>
              <a:rPr lang="en-US" dirty="0"/>
              <a:t>There is no instruction at memory address 0x41414141 (“AAAA”)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97A39-487E-46EA-A31D-8B3D1681F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8"/>
          <a:stretch/>
        </p:blipFill>
        <p:spPr>
          <a:xfrm>
            <a:off x="1196273" y="1196337"/>
            <a:ext cx="6751453" cy="38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3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2D064D-763B-4255-A62B-A1C1FF7550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Count the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15757-C4F2-45CE-8A63-DE4AE9A78B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229" y="921704"/>
            <a:ext cx="3824270" cy="3955095"/>
          </a:xfrm>
        </p:spPr>
        <p:txBody>
          <a:bodyPr>
            <a:normAutofit/>
          </a:bodyPr>
          <a:lstStyle/>
          <a:p>
            <a:r>
              <a:rPr lang="en-US" sz="1600" dirty="0"/>
              <a:t>We need to see where in our buffer we control EIP</a:t>
            </a:r>
          </a:p>
          <a:p>
            <a:endParaRPr lang="en-US" sz="1600" dirty="0"/>
          </a:p>
          <a:p>
            <a:r>
              <a:rPr lang="en-US" sz="1600" dirty="0"/>
              <a:t>A few ways to do this</a:t>
            </a:r>
          </a:p>
          <a:p>
            <a:pPr lvl="1"/>
            <a:r>
              <a:rPr lang="en-US" sz="1400" dirty="0"/>
              <a:t>Look at the source code for the size of the char</a:t>
            </a:r>
            <a:r>
              <a:rPr lang="en-US" sz="1400"/>
              <a:t>[] array</a:t>
            </a:r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Look at the assembly to see how many bytes are allocated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Send in a buffer of unique character pattern and match the crash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Count the stack</a:t>
            </a:r>
          </a:p>
          <a:p>
            <a:endParaRPr lang="en-US" sz="1600" dirty="0"/>
          </a:p>
          <a:p>
            <a:r>
              <a:rPr lang="en-US" sz="1600" dirty="0"/>
              <a:t>28 bytes!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97BFB-466E-4997-8C86-748FB3BC1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" r="20505"/>
          <a:stretch/>
        </p:blipFill>
        <p:spPr>
          <a:xfrm>
            <a:off x="4506686" y="921704"/>
            <a:ext cx="4555910" cy="38619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36E6C-4495-467A-B0F3-0C8A67126647}"/>
              </a:ext>
            </a:extLst>
          </p:cNvPr>
          <p:cNvCxnSpPr/>
          <p:nvPr/>
        </p:nvCxnSpPr>
        <p:spPr>
          <a:xfrm>
            <a:off x="2242457" y="3947886"/>
            <a:ext cx="4252686" cy="116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873F0C-9BFF-4B28-84C5-B68F8C20A2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Exploit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2B00-0E52-4646-B014-F64FFE7F89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buffer overwrites EIP starting with byte 29</a:t>
            </a:r>
          </a:p>
          <a:p>
            <a:pPr lvl="1"/>
            <a:r>
              <a:rPr lang="en-US" dirty="0"/>
              <a:t>This is where we will need to put the memory address 0x56556244</a:t>
            </a:r>
          </a:p>
          <a:p>
            <a:pPr lvl="1"/>
            <a:endParaRPr lang="en-US" dirty="0"/>
          </a:p>
          <a:p>
            <a:r>
              <a:rPr lang="en-US" dirty="0"/>
              <a:t>Change your input to the program using python</a:t>
            </a:r>
          </a:p>
          <a:p>
            <a:endParaRPr lang="en-US" dirty="0"/>
          </a:p>
          <a:p>
            <a:pPr lvl="1"/>
            <a:r>
              <a:rPr lang="en-US" dirty="0"/>
              <a:t>print(‘\x41’) will be interpreted as a byte</a:t>
            </a:r>
          </a:p>
          <a:p>
            <a:pPr lvl="1"/>
            <a:endParaRPr lang="en-US" dirty="0"/>
          </a:p>
          <a:p>
            <a:pPr lvl="4"/>
            <a:r>
              <a:rPr lang="en-US" b="1" dirty="0"/>
              <a:t>$ </a:t>
            </a:r>
            <a:r>
              <a:rPr lang="en-US" b="1" dirty="0" err="1"/>
              <a:t>edb</a:t>
            </a:r>
            <a:r>
              <a:rPr lang="en-US" b="1" dirty="0"/>
              <a:t> --run ./</a:t>
            </a:r>
            <a:r>
              <a:rPr lang="en-US" b="1" dirty="0" err="1"/>
              <a:t>modBOF</a:t>
            </a:r>
            <a:r>
              <a:rPr lang="en-US" b="1" dirty="0"/>
              <a:t> $(python -c "print('A'*28+'\x56\x55\x62\x44')") 2&gt;/dev/null </a:t>
            </a:r>
          </a:p>
          <a:p>
            <a:pPr lvl="4"/>
            <a:endParaRPr lang="en-US" b="1" dirty="0"/>
          </a:p>
          <a:p>
            <a:pPr lvl="4"/>
            <a:endParaRPr lang="en-US" b="1" dirty="0"/>
          </a:p>
          <a:p>
            <a:r>
              <a:rPr lang="en-US" b="1" dirty="0"/>
              <a:t>Remember that 80386</a:t>
            </a:r>
            <a:r>
              <a:rPr lang="en-US" dirty="0"/>
              <a:t> // x86 architecture is little endian so we must flip the bits</a:t>
            </a:r>
          </a:p>
          <a:p>
            <a:pPr lvl="1"/>
            <a:r>
              <a:rPr lang="en-US" b="1" dirty="0"/>
              <a:t>If we don’t?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0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165A72-2E85-4D93-B615-33397F8AA1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Little Endian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324E-E9B4-427D-82D1-B9F2FFADBE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5580" y="812847"/>
            <a:ext cx="8572840" cy="3955095"/>
          </a:xfrm>
        </p:spPr>
        <p:txBody>
          <a:bodyPr/>
          <a:lstStyle/>
          <a:p>
            <a:r>
              <a:rPr lang="en-US" dirty="0"/>
              <a:t>We will get an error and crash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A7687-E122-401D-87A3-8DAAF030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92"/>
            <a:ext cx="9144000" cy="39938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2FB731-3567-4758-98BC-A8F047B5E33C}"/>
              </a:ext>
            </a:extLst>
          </p:cNvPr>
          <p:cNvCxnSpPr/>
          <p:nvPr/>
        </p:nvCxnSpPr>
        <p:spPr>
          <a:xfrm flipH="1">
            <a:off x="921657" y="1705429"/>
            <a:ext cx="6669314" cy="3127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EBB816-9CCB-4F4C-8AB4-7CE64682ED79}"/>
              </a:ext>
            </a:extLst>
          </p:cNvPr>
          <p:cNvSpPr txBox="1"/>
          <p:nvPr/>
        </p:nvSpPr>
        <p:spPr>
          <a:xfrm rot="20143164">
            <a:off x="7180441" y="1698768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Flipped!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4B79A-D563-4488-B777-DF8D84B239A3}"/>
              </a:ext>
            </a:extLst>
          </p:cNvPr>
          <p:cNvSpPr txBox="1"/>
          <p:nvPr/>
        </p:nvSpPr>
        <p:spPr>
          <a:xfrm rot="20143164">
            <a:off x="663043" y="476474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Flipped!</a:t>
            </a:r>
          </a:p>
        </p:txBody>
      </p:sp>
    </p:spTree>
    <p:extLst>
      <p:ext uri="{BB962C8B-B14F-4D97-AF65-F5344CB8AC3E}">
        <p14:creationId xmlns:p14="http://schemas.microsoft.com/office/powerpoint/2010/main" val="2933577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6D40F-E46C-41C8-AA7C-940377671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Exploit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1D5CF-0D7C-4BEB-8E63-2E820A8592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Try again!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8594-E507-4A6D-A74F-445A09F7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935563"/>
            <a:ext cx="4720074" cy="3941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C4B6B-C285-4622-B95E-FD36C86F05F6}"/>
              </a:ext>
            </a:extLst>
          </p:cNvPr>
          <p:cNvSpPr txBox="1"/>
          <p:nvPr/>
        </p:nvSpPr>
        <p:spPr>
          <a:xfrm>
            <a:off x="6654801" y="391402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Our Buffer</a:t>
            </a:r>
          </a:p>
        </p:txBody>
      </p:sp>
    </p:spTree>
    <p:extLst>
      <p:ext uri="{BB962C8B-B14F-4D97-AF65-F5344CB8AC3E}">
        <p14:creationId xmlns:p14="http://schemas.microsoft.com/office/powerpoint/2010/main" val="298568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14E558-8E69-48BD-8E0F-EDC4C2AC87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Exploit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9FBF-12AD-494B-8FC3-2441A8EAE5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Success.</a:t>
            </a:r>
          </a:p>
          <a:p>
            <a:pPr lvl="4"/>
            <a:r>
              <a:rPr lang="en-US" dirty="0"/>
              <a:t>./</a:t>
            </a:r>
            <a:r>
              <a:rPr lang="en-US" dirty="0" err="1"/>
              <a:t>modBOF</a:t>
            </a:r>
            <a:r>
              <a:rPr lang="en-US" dirty="0"/>
              <a:t> $(python -c "print('A'*28+'\x44\x62\x55\x56')")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14D44-12FD-41D5-AACD-74E82031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10" y="2116771"/>
            <a:ext cx="68389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54B3B-5B72-45A8-A058-9EE0109A93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B358A-DBCD-4887-B601-EA518DAFE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5274646" cy="3955095"/>
          </a:xfrm>
        </p:spPr>
        <p:txBody>
          <a:bodyPr/>
          <a:lstStyle/>
          <a:p>
            <a:r>
              <a:rPr lang="en-US" dirty="0"/>
              <a:t>Install Evan’s Debugger</a:t>
            </a:r>
          </a:p>
          <a:p>
            <a:pPr lvl="4"/>
            <a:r>
              <a:rPr lang="en-US" dirty="0"/>
              <a:t>$ </a:t>
            </a:r>
            <a:r>
              <a:rPr lang="en-US" b="1" dirty="0" err="1"/>
              <a:t>sudo</a:t>
            </a:r>
            <a:r>
              <a:rPr lang="en-US" b="1" dirty="0"/>
              <a:t> apt install </a:t>
            </a:r>
            <a:r>
              <a:rPr lang="en-US" b="1" dirty="0" err="1"/>
              <a:t>edb</a:t>
            </a:r>
            <a:r>
              <a:rPr lang="en-US" b="1" dirty="0"/>
              <a:t>-debugger</a:t>
            </a:r>
          </a:p>
          <a:p>
            <a:pPr lvl="1"/>
            <a:r>
              <a:rPr lang="en-US" dirty="0"/>
              <a:t>You can also just use </a:t>
            </a:r>
            <a:r>
              <a:rPr lang="en-US" dirty="0" err="1"/>
              <a:t>gdb</a:t>
            </a:r>
            <a:r>
              <a:rPr lang="en-US" dirty="0"/>
              <a:t> for this lab if you are already familiar with it</a:t>
            </a:r>
          </a:p>
          <a:p>
            <a:endParaRPr lang="en-US" dirty="0"/>
          </a:p>
          <a:p>
            <a:r>
              <a:rPr lang="en-US" dirty="0"/>
              <a:t>Disable ASLR</a:t>
            </a:r>
          </a:p>
          <a:p>
            <a:pPr lvl="4"/>
            <a:r>
              <a:rPr lang="en-US" b="1" dirty="0"/>
              <a:t>$ echo 0 | </a:t>
            </a:r>
            <a:r>
              <a:rPr lang="en-US" b="1" dirty="0" err="1"/>
              <a:t>sudo</a:t>
            </a:r>
            <a:r>
              <a:rPr lang="en-US" b="1" dirty="0"/>
              <a:t> tee /proc/sys/kernel/</a:t>
            </a:r>
            <a:r>
              <a:rPr lang="en-US" b="1" dirty="0" err="1"/>
              <a:t>randomize_va_space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ED06F-F98D-4B4E-9BCB-34FC86E6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7" y="1152018"/>
            <a:ext cx="3270016" cy="3180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457019-FD83-4AAF-A058-82E60FBF2BCB}"/>
              </a:ext>
            </a:extLst>
          </p:cNvPr>
          <p:cNvSpPr txBox="1"/>
          <p:nvPr/>
        </p:nvSpPr>
        <p:spPr>
          <a:xfrm>
            <a:off x="2284282" y="4596866"/>
            <a:ext cx="4575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https://github.com/eteran/edb-debugger/wiki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6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4216E0-F730-4461-BB8E-31D76F9232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Copy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5ABE-7004-41B8-B4E7-6573BCCC6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simpleBOF</a:t>
            </a:r>
            <a:r>
              <a:rPr lang="en-US" dirty="0"/>
              <a:t> and </a:t>
            </a:r>
            <a:r>
              <a:rPr lang="en-US" dirty="0" err="1"/>
              <a:t>modBOF</a:t>
            </a:r>
            <a:r>
              <a:rPr lang="en-US" dirty="0"/>
              <a:t> onto your Kali</a:t>
            </a:r>
          </a:p>
          <a:p>
            <a:pPr lvl="1"/>
            <a:endParaRPr lang="en-US" dirty="0"/>
          </a:p>
          <a:p>
            <a:r>
              <a:rPr lang="en-US" dirty="0"/>
              <a:t>Options on how to do this:</a:t>
            </a:r>
          </a:p>
          <a:p>
            <a:pPr lvl="1"/>
            <a:r>
              <a:rPr lang="en-US" dirty="0"/>
              <a:t>Use a web browser and open the OneDrive</a:t>
            </a:r>
          </a:p>
          <a:p>
            <a:pPr lvl="1"/>
            <a:r>
              <a:rPr lang="en-US" dirty="0"/>
              <a:t>Drag and drop</a:t>
            </a:r>
          </a:p>
          <a:p>
            <a:pPr lvl="1"/>
            <a:r>
              <a:rPr lang="en-US" dirty="0"/>
              <a:t>Use an external shared storage device</a:t>
            </a:r>
          </a:p>
          <a:p>
            <a:pPr lvl="1"/>
            <a:r>
              <a:rPr lang="en-US" dirty="0"/>
              <a:t>Use a shared folder</a:t>
            </a:r>
          </a:p>
          <a:p>
            <a:pPr lvl="1"/>
            <a:r>
              <a:rPr lang="en-US" dirty="0"/>
              <a:t>Use any file transfer protocol and transfer from host to VM (</a:t>
            </a:r>
            <a:r>
              <a:rPr lang="en-US" dirty="0" err="1"/>
              <a:t>scp</a:t>
            </a:r>
            <a:r>
              <a:rPr lang="en-US" dirty="0"/>
              <a:t>, ftp, http)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netcat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copied, make the files executable</a:t>
            </a:r>
          </a:p>
          <a:p>
            <a:pPr lvl="4"/>
            <a:r>
              <a:rPr lang="en-US" dirty="0"/>
              <a:t>$ </a:t>
            </a:r>
            <a:r>
              <a:rPr lang="en-US" b="1" dirty="0" err="1"/>
              <a:t>chmod</a:t>
            </a:r>
            <a:r>
              <a:rPr lang="en-US" b="1" dirty="0"/>
              <a:t> +x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230668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Placeholder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67"/>
          <a:stretch>
            <a:fillRect/>
          </a:stretch>
        </p:blipFill>
        <p:spPr bwMode="auto">
          <a:xfrm>
            <a:off x="-3175" y="-1588"/>
            <a:ext cx="44831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Simple BOF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Buffer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56530500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625F3-0836-4BF0-ABDB-0FB66B6FF4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1BE50-2448-4E9D-8832-F79CBA3D91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will do ourselves what was demonstrated in the lecture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Review the source code</a:t>
            </a:r>
          </a:p>
          <a:p>
            <a:pPr lvl="1"/>
            <a:r>
              <a:rPr lang="en-US" dirty="0"/>
              <a:t>Run the application in the debugger</a:t>
            </a:r>
          </a:p>
          <a:p>
            <a:pPr lvl="1"/>
            <a:r>
              <a:rPr lang="en-US" dirty="0"/>
              <a:t>Follow execution, setting breakpoints at functions and comparisons</a:t>
            </a:r>
          </a:p>
          <a:p>
            <a:pPr lvl="1"/>
            <a:r>
              <a:rPr lang="en-US" dirty="0"/>
              <a:t>Overflow the buffer exactly</a:t>
            </a:r>
          </a:p>
        </p:txBody>
      </p:sp>
    </p:spTree>
    <p:extLst>
      <p:ext uri="{BB962C8B-B14F-4D97-AF65-F5344CB8AC3E}">
        <p14:creationId xmlns:p14="http://schemas.microsoft.com/office/powerpoint/2010/main" val="56359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8B4A-E124-45FE-A455-FC98A04047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simpleBOF.c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D059E-5BCC-4EBE-892E-34A3471E49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81" y="921704"/>
            <a:ext cx="8682448" cy="4056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stdio.h</a:t>
            </a: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password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//this buffer will store our password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//this int defines our </a:t>
            </a:r>
            <a:r>
              <a:rPr lang="en-US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level, 0 is lowest level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"\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nEnter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your admin password: 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gets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//gets is a dangerous function, does no bounds checking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strcmp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password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free_dobby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"Sorry friend, but that password is incorrect\n"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adminFunctions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adminFunctions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"Welcome, Master Dobby!\n"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system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"id; cat /</a:t>
            </a:r>
            <a:r>
              <a:rPr lang="en-US" sz="12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r>
              <a:rPr lang="en-US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/shadow"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6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08F7E504-9A3C-412F-9595-CD967D58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" r="1841"/>
          <a:stretch/>
        </p:blipFill>
        <p:spPr>
          <a:xfrm>
            <a:off x="0" y="889797"/>
            <a:ext cx="3944214" cy="396754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DB53E-B857-4F7B-A01E-DFDB8B8BAF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Compare Assembly to C Code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43A25FE6-67AE-4B09-8E33-45CD7DFD62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08235" y="810992"/>
            <a:ext cx="5149516" cy="412515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5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5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password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5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privs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	</a:t>
            </a:r>
          </a:p>
          <a:p>
            <a:pPr marL="0" indent="0">
              <a:buNone/>
              <a:tabLst>
                <a:tab pos="460375" algn="l"/>
                <a:tab pos="914400" algn="l"/>
                <a:tab pos="1374775" algn="l"/>
                <a:tab pos="1828800" algn="l"/>
              </a:tabLst>
            </a:pP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87DEA1-351E-4F10-AE51-00F42C941C5A}"/>
              </a:ext>
            </a:extLst>
          </p:cNvPr>
          <p:cNvCxnSpPr>
            <a:cxnSpLocks/>
          </p:cNvCxnSpPr>
          <p:nvPr/>
        </p:nvCxnSpPr>
        <p:spPr>
          <a:xfrm>
            <a:off x="3107586" y="1292536"/>
            <a:ext cx="1323473" cy="2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457E05-03FD-4935-BD61-524314C29A9E}"/>
              </a:ext>
            </a:extLst>
          </p:cNvPr>
          <p:cNvCxnSpPr>
            <a:cxnSpLocks/>
          </p:cNvCxnSpPr>
          <p:nvPr/>
        </p:nvCxnSpPr>
        <p:spPr>
          <a:xfrm flipV="1">
            <a:off x="3452492" y="1532601"/>
            <a:ext cx="978567" cy="11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CCD29C0-609C-4E42-8232-91BA9CB1B408}"/>
              </a:ext>
            </a:extLst>
          </p:cNvPr>
          <p:cNvSpPr txBox="1"/>
          <p:nvPr/>
        </p:nvSpPr>
        <p:spPr>
          <a:xfrm>
            <a:off x="4327931" y="2766697"/>
            <a:ext cx="4066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allocate 20 bytes for the char array and 4 bytes for the integer</a:t>
            </a:r>
          </a:p>
          <a:p>
            <a:r>
              <a:rPr lang="en-US" dirty="0"/>
              <a:t>20+4=0x18 in hex</a:t>
            </a:r>
          </a:p>
        </p:txBody>
      </p:sp>
    </p:spTree>
    <p:extLst>
      <p:ext uri="{BB962C8B-B14F-4D97-AF65-F5344CB8AC3E}">
        <p14:creationId xmlns:p14="http://schemas.microsoft.com/office/powerpoint/2010/main" val="4068952062"/>
      </p:ext>
    </p:extLst>
  </p:cSld>
  <p:clrMapOvr>
    <a:masterClrMapping/>
  </p:clrMapOvr>
</p:sld>
</file>

<file path=ppt/theme/theme1.xml><?xml version="1.0" encoding="utf-8"?>
<a:theme xmlns:a="http://schemas.openxmlformats.org/drawingml/2006/main" name="nyu_labs_hac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u_labs_hack" id="{7E7FE2BD-3C48-450A-992F-CF1B704B874C}" vid="{A46D607A-B76A-47A9-9DAB-3505B49EEF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nyu_labs_hack</Template>
  <TotalTime>1905</TotalTime>
  <Words>1885</Words>
  <Application>Microsoft Office PowerPoint</Application>
  <PresentationFormat>On-screen Show (16:9)</PresentationFormat>
  <Paragraphs>342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Noto Sans Symbols</vt:lpstr>
      <vt:lpstr>Wingdings</vt:lpstr>
      <vt:lpstr>nyu_labs_hack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Bresnahan</dc:creator>
  <cp:lastModifiedBy>Peter Klabe</cp:lastModifiedBy>
  <cp:revision>146</cp:revision>
  <dcterms:created xsi:type="dcterms:W3CDTF">2013-09-03T13:03:01Z</dcterms:created>
  <dcterms:modified xsi:type="dcterms:W3CDTF">2021-03-15T17:09:46Z</dcterms:modified>
</cp:coreProperties>
</file>