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46"/>
  </p:notesMasterIdLst>
  <p:handoutMasterIdLst>
    <p:handoutMasterId r:id="rId47"/>
  </p:handoutMasterIdLst>
  <p:sldIdLst>
    <p:sldId id="351" r:id="rId2"/>
    <p:sldId id="281" r:id="rId3"/>
    <p:sldId id="274" r:id="rId4"/>
    <p:sldId id="285" r:id="rId5"/>
    <p:sldId id="264" r:id="rId6"/>
    <p:sldId id="262" r:id="rId7"/>
    <p:sldId id="265" r:id="rId8"/>
    <p:sldId id="397" r:id="rId9"/>
    <p:sldId id="396" r:id="rId10"/>
    <p:sldId id="401" r:id="rId11"/>
    <p:sldId id="398" r:id="rId12"/>
    <p:sldId id="403" r:id="rId13"/>
    <p:sldId id="275" r:id="rId14"/>
    <p:sldId id="273" r:id="rId15"/>
    <p:sldId id="276" r:id="rId16"/>
    <p:sldId id="279" r:id="rId17"/>
    <p:sldId id="277" r:id="rId18"/>
    <p:sldId id="353" r:id="rId19"/>
    <p:sldId id="388" r:id="rId20"/>
    <p:sldId id="389" r:id="rId21"/>
    <p:sldId id="390" r:id="rId22"/>
    <p:sldId id="391" r:id="rId23"/>
    <p:sldId id="280" r:id="rId24"/>
    <p:sldId id="393" r:id="rId25"/>
    <p:sldId id="399" r:id="rId26"/>
    <p:sldId id="394" r:id="rId27"/>
    <p:sldId id="395" r:id="rId28"/>
    <p:sldId id="286" r:id="rId29"/>
    <p:sldId id="287" r:id="rId30"/>
    <p:sldId id="350" r:id="rId31"/>
    <p:sldId id="347" r:id="rId32"/>
    <p:sldId id="348" r:id="rId33"/>
    <p:sldId id="402" r:id="rId34"/>
    <p:sldId id="349" r:id="rId35"/>
    <p:sldId id="278" r:id="rId36"/>
    <p:sldId id="284" r:id="rId37"/>
    <p:sldId id="282" r:id="rId38"/>
    <p:sldId id="268" r:id="rId39"/>
    <p:sldId id="267" r:id="rId40"/>
    <p:sldId id="269" r:id="rId41"/>
    <p:sldId id="270" r:id="rId42"/>
    <p:sldId id="271" r:id="rId43"/>
    <p:sldId id="272" r:id="rId44"/>
    <p:sldId id="352" r:id="rId4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390935-9201-4A33-873F-37FA801BA187}">
          <p14:sldIdLst>
            <p14:sldId id="351"/>
            <p14:sldId id="281"/>
          </p14:sldIdLst>
        </p14:section>
        <p14:section name="environment" id="{346AF2D2-967D-4549-B9B1-7D2C6401268E}">
          <p14:sldIdLst>
            <p14:sldId id="274"/>
            <p14:sldId id="285"/>
            <p14:sldId id="264"/>
            <p14:sldId id="262"/>
            <p14:sldId id="265"/>
            <p14:sldId id="397"/>
            <p14:sldId id="396"/>
            <p14:sldId id="401"/>
            <p14:sldId id="398"/>
            <p14:sldId id="403"/>
          </p14:sldIdLst>
        </p14:section>
        <p14:section name="deploy kali" id="{4F4D4E55-CBBD-43CE-9623-53F87752404E}">
          <p14:sldIdLst>
            <p14:sldId id="275"/>
            <p14:sldId id="273"/>
            <p14:sldId id="276"/>
            <p14:sldId id="279"/>
            <p14:sldId id="277"/>
            <p14:sldId id="353"/>
          </p14:sldIdLst>
        </p14:section>
        <p14:section name="Metasploitable" id="{59EDF7B5-2139-427B-80AA-2533E0FEC011}">
          <p14:sldIdLst>
            <p14:sldId id="388"/>
            <p14:sldId id="389"/>
            <p14:sldId id="390"/>
          </p14:sldIdLst>
        </p14:section>
        <p14:section name="Deploy Metasploitable" id="{31B55420-2D93-4226-8553-2A2C5DA8DB0C}">
          <p14:sldIdLst>
            <p14:sldId id="391"/>
            <p14:sldId id="280"/>
            <p14:sldId id="393"/>
            <p14:sldId id="399"/>
            <p14:sldId id="394"/>
            <p14:sldId id="395"/>
            <p14:sldId id="286"/>
            <p14:sldId id="287"/>
          </p14:sldIdLst>
        </p14:section>
        <p14:section name="troubleshoot" id="{50688EFD-5291-481C-B221-45707CE9A44E}">
          <p14:sldIdLst>
            <p14:sldId id="350"/>
            <p14:sldId id="347"/>
            <p14:sldId id="348"/>
            <p14:sldId id="402"/>
            <p14:sldId id="349"/>
          </p14:sldIdLst>
        </p14:section>
        <p14:section name="deploy USB" id="{43087F76-BEB2-4A43-BAB2-22B05DDBECCB}">
          <p14:sldIdLst>
            <p14:sldId id="278"/>
            <p14:sldId id="284"/>
          </p14:sldIdLst>
        </p14:section>
        <p14:section name="deploy EC2" id="{5833625F-48C0-4AD7-BC30-A2AA3850E87B}">
          <p14:sldIdLst>
            <p14:sldId id="282"/>
            <p14:sldId id="268"/>
            <p14:sldId id="267"/>
            <p14:sldId id="269"/>
            <p14:sldId id="270"/>
            <p14:sldId id="271"/>
            <p14:sldId id="272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078" autoAdjust="0"/>
  </p:normalViewPr>
  <p:slideViewPr>
    <p:cSldViewPr snapToGrid="0" snapToObjects="1">
      <p:cViewPr varScale="1">
        <p:scale>
          <a:sx n="147" d="100"/>
          <a:sy n="147" d="100"/>
        </p:scale>
        <p:origin x="48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13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Klabe" userId="826fd09a-dc4d-4b28-bd3e-396f39c198c4" providerId="ADAL" clId="{F9C9485D-FA03-493A-B235-83CFECA357CD}"/>
    <pc:docChg chg="undo custSel addSld delSld modSld modSection">
      <pc:chgData name="Peter Klabe" userId="826fd09a-dc4d-4b28-bd3e-396f39c198c4" providerId="ADAL" clId="{F9C9485D-FA03-493A-B235-83CFECA357CD}" dt="2021-02-13T19:57:50.609" v="136" actId="20577"/>
      <pc:docMkLst>
        <pc:docMk/>
      </pc:docMkLst>
      <pc:sldChg chg="modSp mod">
        <pc:chgData name="Peter Klabe" userId="826fd09a-dc4d-4b28-bd3e-396f39c198c4" providerId="ADAL" clId="{F9C9485D-FA03-493A-B235-83CFECA357CD}" dt="2021-02-13T19:52:59.913" v="127" actId="20577"/>
        <pc:sldMkLst>
          <pc:docMk/>
          <pc:sldMk cId="432875745" sldId="398"/>
        </pc:sldMkLst>
        <pc:spChg chg="mod">
          <ac:chgData name="Peter Klabe" userId="826fd09a-dc4d-4b28-bd3e-396f39c198c4" providerId="ADAL" clId="{F9C9485D-FA03-493A-B235-83CFECA357CD}" dt="2021-02-13T19:52:59.913" v="127" actId="20577"/>
          <ac:spMkLst>
            <pc:docMk/>
            <pc:sldMk cId="432875745" sldId="398"/>
            <ac:spMk id="3" creationId="{D65841D6-7012-4B62-BDDF-CCB92167E42E}"/>
          </ac:spMkLst>
        </pc:spChg>
      </pc:sldChg>
      <pc:sldChg chg="modSp new mod">
        <pc:chgData name="Peter Klabe" userId="826fd09a-dc4d-4b28-bd3e-396f39c198c4" providerId="ADAL" clId="{F9C9485D-FA03-493A-B235-83CFECA357CD}" dt="2021-02-13T19:57:50.609" v="136" actId="20577"/>
        <pc:sldMkLst>
          <pc:docMk/>
          <pc:sldMk cId="851240897" sldId="403"/>
        </pc:sldMkLst>
        <pc:spChg chg="mod">
          <ac:chgData name="Peter Klabe" userId="826fd09a-dc4d-4b28-bd3e-396f39c198c4" providerId="ADAL" clId="{F9C9485D-FA03-493A-B235-83CFECA357CD}" dt="2021-02-13T19:57:50.609" v="136" actId="20577"/>
          <ac:spMkLst>
            <pc:docMk/>
            <pc:sldMk cId="851240897" sldId="403"/>
            <ac:spMk id="2" creationId="{65571A23-6ED5-4A47-908D-5F4C4801795C}"/>
          </ac:spMkLst>
        </pc:spChg>
        <pc:spChg chg="mod">
          <ac:chgData name="Peter Klabe" userId="826fd09a-dc4d-4b28-bd3e-396f39c198c4" providerId="ADAL" clId="{F9C9485D-FA03-493A-B235-83CFECA357CD}" dt="2021-02-13T19:53:06.386" v="129" actId="20577"/>
          <ac:spMkLst>
            <pc:docMk/>
            <pc:sldMk cId="851240897" sldId="403"/>
            <ac:spMk id="3" creationId="{368E55AF-E0B0-4112-89B7-66AB0D2EC8A7}"/>
          </ac:spMkLst>
        </pc:spChg>
      </pc:sldChg>
      <pc:sldChg chg="add del">
        <pc:chgData name="Peter Klabe" userId="826fd09a-dc4d-4b28-bd3e-396f39c198c4" providerId="ADAL" clId="{F9C9485D-FA03-493A-B235-83CFECA357CD}" dt="2021-02-13T19:53:13.546" v="131" actId="2890"/>
        <pc:sldMkLst>
          <pc:docMk/>
          <pc:sldMk cId="1477434373" sldId="4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9CED4BC-E14F-4E76-84D2-36F8E4044F81}" type="datetimeFigureOut">
              <a:rPr lang="en-US" altLang="en-US"/>
              <a:pPr>
                <a:defRPr/>
              </a:pPr>
              <a:t>2/13/2021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C938DA-85C2-4C89-A7BC-698C09AFC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7328F3B-557D-4969-84A3-94972E2DF744}" type="datetimeFigureOut">
              <a:rPr lang="en-US" altLang="en-US"/>
              <a:pPr>
                <a:defRPr/>
              </a:pPr>
              <a:t>2/13/2021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C1CBC5-806E-4CCD-AAD1-C019813B1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356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0072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1120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10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46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78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409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14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1" name="Google Shape;22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B356F1-F3EF-4BF1-8356-2C4B6AAFCD27}"/>
              </a:ext>
            </a:extLst>
          </p:cNvPr>
          <p:cNvSpPr/>
          <p:nvPr/>
        </p:nvSpPr>
        <p:spPr>
          <a:xfrm>
            <a:off x="-9144" y="852420"/>
            <a:ext cx="4581144" cy="343865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1" y="1429555"/>
            <a:ext cx="3637261" cy="2343956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F0F38F0-BB0C-445C-B9BA-9D28477E8224}"/>
              </a:ext>
            </a:extLst>
          </p:cNvPr>
          <p:cNvSpPr txBox="1">
            <a:spLocks/>
          </p:cNvSpPr>
          <p:nvPr/>
        </p:nvSpPr>
        <p:spPr bwMode="auto">
          <a:xfrm>
            <a:off x="3271146" y="4908239"/>
            <a:ext cx="2601707" cy="26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858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en-US" sz="1000" dirty="0">
                <a:ea typeface="ＭＳ Ｐゴシック" pitchFamily="34" charset="-128"/>
              </a:rPr>
              <a:t>©2021 NYU Tandon 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05383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7E38B8-3EE2-4DE3-BCBB-1E864D7B54BE}"/>
              </a:ext>
            </a:extLst>
          </p:cNvPr>
          <p:cNvSpPr txBox="1">
            <a:spLocks/>
          </p:cNvSpPr>
          <p:nvPr/>
        </p:nvSpPr>
        <p:spPr bwMode="auto">
          <a:xfrm>
            <a:off x="5516189" y="4905375"/>
            <a:ext cx="2601707" cy="26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858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en-US" sz="1000" b="0" dirty="0">
                <a:solidFill>
                  <a:schemeClr val="bg1"/>
                </a:solidFill>
                <a:ea typeface="ＭＳ Ｐゴシック" pitchFamily="34" charset="-128"/>
              </a:rPr>
              <a:t>©2021 NYU Tandon School of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E34A1-9914-439B-A938-362FEA304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0C4B7367-E3D6-4167-A2E6-8130E963C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38C630-E797-413C-83EA-EEED067C87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4AF7B7ED-D1F3-4CD0-97BA-F29CB73E57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82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5281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87381" y="921705"/>
            <a:ext cx="8572840" cy="368813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>
              <a:spcBef>
                <a:spcPts val="0"/>
              </a:spcBef>
              <a:buFont typeface="Arial" panose="020B0604020202020204" pitchFamily="34" charset="0"/>
              <a:buChar char="•"/>
              <a:defRPr sz="2000" b="1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/>
            </a:lvl4pPr>
            <a:lvl5pPr marL="1089025" indent="-285750"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390053" y="75674"/>
            <a:ext cx="6527400" cy="586477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609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F0F38F0-BB0C-445C-B9BA-9D28477E8224}"/>
              </a:ext>
            </a:extLst>
          </p:cNvPr>
          <p:cNvSpPr txBox="1">
            <a:spLocks/>
          </p:cNvSpPr>
          <p:nvPr/>
        </p:nvSpPr>
        <p:spPr bwMode="auto">
          <a:xfrm>
            <a:off x="3271146" y="4908239"/>
            <a:ext cx="2601707" cy="26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858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en-US" sz="1000" dirty="0">
                <a:ea typeface="ＭＳ Ｐゴシック" pitchFamily="34" charset="-128"/>
              </a:rPr>
              <a:t>©2021 NYU Tandon 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404787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Content">
  <p:cSld name="1_Section Title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8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28"/>
          <p:cNvSpPr txBox="1"/>
          <p:nvPr/>
        </p:nvSpPr>
        <p:spPr>
          <a:xfrm>
            <a:off x="5516189" y="4905375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NYU Tandon School of Engineering</a:t>
            </a:r>
            <a:endParaRPr dirty="0"/>
          </a:p>
        </p:txBody>
      </p:sp>
      <p:sp>
        <p:nvSpPr>
          <p:cNvPr id="29" name="Google Shape;29;p28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8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8"/>
          <p:cNvPicPr preferRelativeResize="0"/>
          <p:nvPr/>
        </p:nvPicPr>
        <p:blipFill rotWithShape="1">
          <a:blip r:embed="rId3">
            <a:alphaModFix/>
          </a:blip>
          <a:srcRect r="51067"/>
          <a:stretch/>
        </p:blipFill>
        <p:spPr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6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390053" y="75674"/>
            <a:ext cx="6527400" cy="586477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031ECE0-A6F8-46C7-8A4A-67CD6EF829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81" y="921704"/>
            <a:ext cx="8572840" cy="395509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457200" indent="-4572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 b="1"/>
            </a:lvl1pPr>
            <a:lvl2pPr marL="688975" indent="-231775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2pPr>
            <a:lvl3pPr marL="1030288" indent="-225425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1371600" indent="-225425">
              <a:spcBef>
                <a:spcPts val="0"/>
              </a:spcBef>
              <a:buFont typeface="Courier New" panose="02070309020205020404" pitchFamily="49" charset="0"/>
              <a:buChar char="o"/>
              <a:defRPr/>
            </a:lvl4pPr>
            <a:lvl5pPr marL="914400" indent="-225425" defTabSz="457200">
              <a:spcBef>
                <a:spcPts val="0"/>
              </a:spcBef>
              <a:buFont typeface="Wingdings" panose="05000000000000000000" pitchFamily="2" charset="2"/>
              <a:buChar char="Ø"/>
              <a:tabLst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02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028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38125"/>
            <a:ext cx="1463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07D791B-9A8C-4ABE-BDC7-107BF07B0E55}"/>
              </a:ext>
            </a:extLst>
          </p:cNvPr>
          <p:cNvSpPr txBox="1">
            <a:spLocks/>
          </p:cNvSpPr>
          <p:nvPr/>
        </p:nvSpPr>
        <p:spPr bwMode="auto">
          <a:xfrm>
            <a:off x="3271146" y="4908239"/>
            <a:ext cx="2601707" cy="26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858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en-US" sz="1000" dirty="0">
                <a:ea typeface="ＭＳ Ｐゴシック" pitchFamily="34" charset="-128"/>
              </a:rPr>
              <a:t>©2021 NYU Tandon 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317017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8650" indent="-1714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5850" indent="-1714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145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ensive-security.com/kali-linux-vm-vmware-virtualbox-image-download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i.org/news/major-metapackage-makeover" TargetMode="External"/><Relationship Id="rId2" Type="http://schemas.openxmlformats.org/officeDocument/2006/relationships/hyperlink" Target="https://tools.kali.org/kali-metapackages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metasploit.com/data/metasploitable/metasploitable-linux-2.0.0.zi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urceforge.net/projects/metasploitable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/dm/optimization/server-side-test/free-tier/free_np/" TargetMode="External"/><Relationship Id="rId2" Type="http://schemas.openxmlformats.org/officeDocument/2006/relationships/hyperlink" Target="https://www.kali.org/news/kali-linux-aws-cloud/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End-user_documentation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putty.html?icmpid=docs_ec2_console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i.org/news/major-metapackage-makeover/" TargetMode="External"/><Relationship Id="rId2" Type="http://schemas.openxmlformats.org/officeDocument/2006/relationships/hyperlink" Target="https://tools.kali.org/kali-metapackage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virtualbox.org/wiki/Linux_Downloa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products/workstation-player/workstation-player-evaluation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Placeholder 2"/>
          <p:cNvPicPr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b="72"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7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227013" y="1684338"/>
            <a:ext cx="3638550" cy="16589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 fontScale="77500" lnSpcReduction="20000"/>
          </a:bodyPr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2200" dirty="0">
                <a:latin typeface="Arial" charset="0"/>
                <a:ea typeface="ＭＳ Ｐゴシック" pitchFamily="34" charset="-128"/>
              </a:rPr>
              <a:t>NYU Cyber Fellows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2200" dirty="0">
                <a:latin typeface="Arial" charset="0"/>
                <a:ea typeface="ＭＳ Ｐゴシック" pitchFamily="34" charset="-128"/>
              </a:rPr>
              <a:t>CS GY 6573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1900" dirty="0"/>
              <a:t>Penetration Testing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altLang="en-US" dirty="0">
              <a:latin typeface="Arial" charset="0"/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dirty="0">
                <a:latin typeface="Arial" charset="0"/>
                <a:ea typeface="ＭＳ Ｐゴシック" pitchFamily="34" charset="-128"/>
              </a:rPr>
              <a:t>Lab 1 - Getting Started with VirtualBox and Kali</a:t>
            </a:r>
          </a:p>
        </p:txBody>
      </p:sp>
      <p:sp>
        <p:nvSpPr>
          <p:cNvPr id="5125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227013" y="3922643"/>
            <a:ext cx="2575822" cy="1588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</a:pPr>
            <a:r>
              <a:rPr lang="en-US" altLang="en-US" dirty="0">
                <a:ea typeface="ＭＳ Ｐゴシック" pitchFamily="34" charset="-128"/>
              </a:rPr>
              <a:t>©2021 NYU Tandon School of Engineering</a:t>
            </a:r>
          </a:p>
        </p:txBody>
      </p:sp>
      <p:pic>
        <p:nvPicPr>
          <p:cNvPr id="512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338263"/>
            <a:ext cx="14652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Lab Network</a:t>
            </a:r>
            <a:endParaRPr dirty="0"/>
          </a:p>
        </p:txBody>
      </p:sp>
      <p:sp>
        <p:nvSpPr>
          <p:cNvPr id="247" name="Google Shape;247;p26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dirty="0"/>
              <a:t>How you set up networking is </a:t>
            </a:r>
            <a:r>
              <a:rPr lang="en-US" b="1" dirty="0"/>
              <a:t>up to you</a:t>
            </a:r>
            <a:r>
              <a:rPr lang="en-US" dirty="0"/>
              <a:t> but remember that we will be using hacking tools and deploying dangerous/vulnerable VMs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endParaRPr lang="en-US"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The slides will explain how to use NAT</a:t>
            </a:r>
          </a:p>
          <a:p>
            <a:pPr>
              <a:buClr>
                <a:schemeClr val="dk1"/>
              </a:buClr>
              <a:buSzPts val="2000"/>
            </a:pPr>
            <a:endParaRPr lang="en-US"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It doesn't matter which option you choose, as long as the VMs can communicate on the same subnet AND it is secure</a:t>
            </a:r>
          </a:p>
          <a:p>
            <a:pPr>
              <a:buClr>
                <a:schemeClr val="dk1"/>
              </a:buClr>
              <a:buSzPts val="2000"/>
            </a:pP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If you are in your own private network behind a NAT gateway (like a router), it may be safe to just set it up on your own LAN in bridged mode</a:t>
            </a:r>
          </a:p>
          <a:p>
            <a:pPr lvl="1">
              <a:buClr>
                <a:schemeClr val="dk1"/>
              </a:buClr>
              <a:buSzPts val="2000"/>
            </a:pPr>
            <a:r>
              <a:rPr lang="en-US" dirty="0"/>
              <a:t>Remember that anything you deploy will be vulnerable to anything that is hostile on your network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3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37FB06-671D-4C78-A738-DDF7067B0E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a new NAT network</a:t>
            </a:r>
          </a:p>
          <a:p>
            <a:pPr lvl="1"/>
            <a:r>
              <a:rPr lang="en-US" dirty="0"/>
              <a:t>Call it anything</a:t>
            </a:r>
          </a:p>
          <a:p>
            <a:pPr lvl="1"/>
            <a:r>
              <a:rPr lang="en-US" dirty="0"/>
              <a:t>Set its network to 10.10.0.0/24</a:t>
            </a:r>
          </a:p>
          <a:p>
            <a:pPr lvl="1"/>
            <a:r>
              <a:rPr lang="en-US" dirty="0"/>
              <a:t>No need to enable IPv6 or configure port forwarding for 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41D6-7012-4B62-BDDF-CCB92167E4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Create a NAT network</a:t>
            </a:r>
          </a:p>
          <a:p>
            <a:r>
              <a:rPr lang="en-US" dirty="0"/>
              <a:t>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80352-3EF9-47EB-84F2-AAF718C1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58" y="2095182"/>
            <a:ext cx="5143500" cy="28814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54ABC-A961-4F0C-B22A-E46D9491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269" y="3380581"/>
            <a:ext cx="364331" cy="1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7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571A23-6ED5-4A47-908D-5F4C480179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will not have a Tools option</a:t>
            </a:r>
          </a:p>
          <a:p>
            <a:endParaRPr lang="en-US" dirty="0"/>
          </a:p>
          <a:p>
            <a:r>
              <a:rPr lang="en-US" dirty="0"/>
              <a:t>Instead go to</a:t>
            </a:r>
          </a:p>
          <a:p>
            <a:pPr lvl="1"/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VirtualBox &gt; Preferences </a:t>
            </a:r>
            <a:r>
              <a:rPr lang="en-US" b="1" i="0">
                <a:solidFill>
                  <a:srgbClr val="1D1C1D"/>
                </a:solidFill>
                <a:effectLst/>
                <a:latin typeface="Slack-Lato"/>
              </a:rPr>
              <a:t>&gt; Network</a:t>
            </a:r>
          </a:p>
          <a:p>
            <a:pPr lvl="1"/>
            <a:endParaRPr lang="en-US" b="1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Follow the same instructions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55AF-E0B0-4112-89B7-66AB0D2EC8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Create a NAT Network </a:t>
            </a:r>
          </a:p>
          <a:p>
            <a:r>
              <a:rPr lang="en-US" dirty="0"/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85124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>
            <a:fillRect/>
          </a:stretch>
        </p:blipFill>
        <p:spPr bwMode="auto"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Placeholder 2"/>
          <p:cNvSpPr>
            <a:spLocks noGrp="1"/>
          </p:cNvSpPr>
          <p:nvPr>
            <p:ph type="body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Deploy Kali, virtual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endParaRPr lang="en-US" altLang="en-US" sz="1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539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C8797B-9CD1-40B7-B1F6-948E4E92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89" y="2229203"/>
            <a:ext cx="3014649" cy="2372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87381" y="921705"/>
            <a:ext cx="8572840" cy="1866306"/>
          </a:xfrm>
        </p:spPr>
        <p:txBody>
          <a:bodyPr/>
          <a:lstStyle/>
          <a:p>
            <a:r>
              <a:rPr lang="en-US" dirty="0"/>
              <a:t>You can download premade versions of Kali for VirtualBox or VMWare</a:t>
            </a:r>
          </a:p>
          <a:p>
            <a:pPr lvl="1"/>
            <a:r>
              <a:rPr lang="en-US" dirty="0"/>
              <a:t>Use the 64-bit version</a:t>
            </a:r>
          </a:p>
          <a:p>
            <a:pPr lvl="1"/>
            <a:r>
              <a:rPr lang="en-US" dirty="0">
                <a:hlinkClick r:id="rId3"/>
              </a:rPr>
              <a:t>https://www.offensive-security.com/kali-linux-vm-vmware-virtualbox-image-download/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C17B84-9C21-4DAE-8D5C-73FDCD48D2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36296" y="3888945"/>
            <a:ext cx="2129588" cy="26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3F4FAA-B284-4E4D-867D-4D4B3109B2B2}"/>
              </a:ext>
            </a:extLst>
          </p:cNvPr>
          <p:cNvSpPr txBox="1"/>
          <p:nvPr/>
        </p:nvSpPr>
        <p:spPr>
          <a:xfrm>
            <a:off x="449142" y="3288780"/>
            <a:ext cx="1187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Latest 64-bit version</a:t>
            </a:r>
          </a:p>
        </p:txBody>
      </p:sp>
    </p:spTree>
    <p:extLst>
      <p:ext uri="{BB962C8B-B14F-4D97-AF65-F5344CB8AC3E}">
        <p14:creationId xmlns:p14="http://schemas.microsoft.com/office/powerpoint/2010/main" val="382499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VirtualBox</a:t>
            </a:r>
            <a:endParaRPr lang="en-US" dirty="0"/>
          </a:p>
          <a:p>
            <a:r>
              <a:rPr lang="en-US" dirty="0"/>
              <a:t>File -&gt; Import Appliance -&gt; Select the *.ova file</a:t>
            </a:r>
          </a:p>
          <a:p>
            <a:endParaRPr lang="en-US" dirty="0"/>
          </a:p>
          <a:p>
            <a:r>
              <a:rPr lang="en-US" dirty="0"/>
              <a:t>It should be intuitive</a:t>
            </a:r>
          </a:p>
          <a:p>
            <a:endParaRPr lang="en-US" dirty="0"/>
          </a:p>
          <a:p>
            <a:r>
              <a:rPr lang="en-US" dirty="0"/>
              <a:t>If you need help, ask questions on Slack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A good tutorial: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www.maketecheasier.com</a:t>
            </a:r>
            <a:r>
              <a:rPr lang="en-US" dirty="0"/>
              <a:t>/import-export-ova-files-in-</a:t>
            </a:r>
            <a:r>
              <a:rPr lang="en-US" dirty="0" err="1"/>
              <a:t>virtualbox</a:t>
            </a:r>
            <a:r>
              <a:rPr lang="en-US" dirty="0"/>
              <a:t>/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Import the Kali Image</a:t>
            </a:r>
          </a:p>
        </p:txBody>
      </p:sp>
    </p:spTree>
    <p:extLst>
      <p:ext uri="{BB962C8B-B14F-4D97-AF65-F5344CB8AC3E}">
        <p14:creationId xmlns:p14="http://schemas.microsoft.com/office/powerpoint/2010/main" val="73058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4EEC70E-2B0C-48B2-94D2-1312C39CA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33" t="5859" r="18557"/>
          <a:stretch/>
        </p:blipFill>
        <p:spPr>
          <a:xfrm>
            <a:off x="5097353" y="1199884"/>
            <a:ext cx="3661636" cy="3555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4410515" cy="3955095"/>
          </a:xfrm>
        </p:spPr>
        <p:txBody>
          <a:bodyPr>
            <a:normAutofit/>
          </a:bodyPr>
          <a:lstStyle/>
          <a:p>
            <a:r>
              <a:rPr lang="en-US" dirty="0"/>
              <a:t>We need to go to </a:t>
            </a:r>
          </a:p>
          <a:p>
            <a:pPr lvl="1"/>
            <a:r>
              <a:rPr lang="en-US" dirty="0"/>
              <a:t>Machine -&gt; Settings</a:t>
            </a:r>
          </a:p>
          <a:p>
            <a:pPr lvl="1"/>
            <a:r>
              <a:rPr lang="en-US" dirty="0"/>
              <a:t>Network tab</a:t>
            </a:r>
          </a:p>
          <a:p>
            <a:pPr lvl="1"/>
            <a:r>
              <a:rPr lang="en-US" dirty="0"/>
              <a:t>Attach to NAT network</a:t>
            </a:r>
          </a:p>
          <a:p>
            <a:pPr lvl="2"/>
            <a:r>
              <a:rPr lang="en-US" dirty="0"/>
              <a:t>Select the NAT you created</a:t>
            </a:r>
          </a:p>
          <a:p>
            <a:pPr lvl="1"/>
            <a:endParaRPr lang="en-US" dirty="0"/>
          </a:p>
          <a:p>
            <a:r>
              <a:rPr lang="en-US" dirty="0"/>
              <a:t>We want to reach the internet and also communicate with other VMs</a:t>
            </a:r>
          </a:p>
          <a:p>
            <a:endParaRPr lang="en-US" dirty="0"/>
          </a:p>
          <a:p>
            <a:r>
              <a:rPr lang="en-US" dirty="0"/>
              <a:t>This is safer than Bridged</a:t>
            </a:r>
          </a:p>
          <a:p>
            <a:pPr lvl="1"/>
            <a:r>
              <a:rPr lang="en-US" dirty="0"/>
              <a:t>Do not deploy dangerous or vulnerable VMs to a LAN unless you trust it and own it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Change Network Settings</a:t>
            </a:r>
          </a:p>
        </p:txBody>
      </p:sp>
    </p:spTree>
    <p:extLst>
      <p:ext uri="{BB962C8B-B14F-4D97-AF65-F5344CB8AC3E}">
        <p14:creationId xmlns:p14="http://schemas.microsoft.com/office/powerpoint/2010/main" val="957383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6192932" cy="3955095"/>
          </a:xfrm>
        </p:spPr>
        <p:txBody>
          <a:bodyPr/>
          <a:lstStyle/>
          <a:p>
            <a:r>
              <a:rPr lang="en-US" dirty="0"/>
              <a:t>Default option, press enter</a:t>
            </a:r>
          </a:p>
          <a:p>
            <a:endParaRPr lang="en-US" dirty="0"/>
          </a:p>
          <a:p>
            <a:r>
              <a:rPr lang="en-US" dirty="0"/>
              <a:t>User	</a:t>
            </a:r>
          </a:p>
          <a:p>
            <a:pPr lvl="1"/>
            <a:r>
              <a:rPr lang="en-US" dirty="0"/>
              <a:t>kali</a:t>
            </a:r>
          </a:p>
          <a:p>
            <a:r>
              <a:rPr lang="en-US" dirty="0"/>
              <a:t>Password</a:t>
            </a:r>
          </a:p>
          <a:p>
            <a:pPr lvl="1"/>
            <a:r>
              <a:rPr lang="en-US" dirty="0"/>
              <a:t>kali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Troubleshooting:</a:t>
            </a:r>
          </a:p>
          <a:p>
            <a:pPr lvl="1"/>
            <a:r>
              <a:rPr lang="en-US" dirty="0"/>
              <a:t>Make sure you install the extension pack</a:t>
            </a:r>
          </a:p>
          <a:p>
            <a:pPr lvl="1"/>
            <a:r>
              <a:rPr lang="en-US" dirty="0"/>
              <a:t>Ask on Slack!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Start Kali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6F603-CDEB-4F0E-9521-4E4E82B6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65" y="921704"/>
            <a:ext cx="3391153" cy="300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606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D26102-3BFF-4A3F-A8AA-75AE04D302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Kali organizes many of its tools and packages into Metapackages</a:t>
            </a:r>
          </a:p>
          <a:p>
            <a:endParaRPr lang="en-US" dirty="0"/>
          </a:p>
          <a:p>
            <a:r>
              <a:rPr lang="en-US" dirty="0"/>
              <a:t>Metapackages are a way to link or group many similar tools</a:t>
            </a:r>
          </a:p>
          <a:p>
            <a:endParaRPr lang="en-US" dirty="0"/>
          </a:p>
          <a:p>
            <a:r>
              <a:rPr lang="en-US" dirty="0"/>
              <a:t>This keeps instances of Kali lightweight if only a specific toolset is needed</a:t>
            </a:r>
          </a:p>
          <a:p>
            <a:pPr lvl="1"/>
            <a:r>
              <a:rPr lang="en-US" dirty="0"/>
              <a:t>Examples are </a:t>
            </a:r>
            <a:r>
              <a:rPr lang="en-US" b="1" dirty="0"/>
              <a:t>kali-</a:t>
            </a:r>
            <a:r>
              <a:rPr lang="en-US" b="1" dirty="0" err="1"/>
              <a:t>linux</a:t>
            </a:r>
            <a:r>
              <a:rPr lang="en-US" b="1" dirty="0"/>
              <a:t>-wireless</a:t>
            </a:r>
            <a:r>
              <a:rPr lang="en-US" dirty="0"/>
              <a:t> or </a:t>
            </a:r>
            <a:r>
              <a:rPr lang="en-US" b="1" dirty="0"/>
              <a:t>kali-</a:t>
            </a:r>
            <a:r>
              <a:rPr lang="en-US" b="1" dirty="0" err="1"/>
              <a:t>linux</a:t>
            </a:r>
            <a:r>
              <a:rPr lang="en-US" b="1" dirty="0"/>
              <a:t>-headless</a:t>
            </a:r>
          </a:p>
          <a:p>
            <a:endParaRPr lang="en-US" dirty="0"/>
          </a:p>
          <a:p>
            <a:r>
              <a:rPr lang="en-US" dirty="0"/>
              <a:t>Kali VM includes some tools and packages, found in these metapackages</a:t>
            </a:r>
          </a:p>
          <a:p>
            <a:pPr lvl="1"/>
            <a:r>
              <a:rPr lang="en-US" dirty="0"/>
              <a:t>kali-</a:t>
            </a:r>
            <a:r>
              <a:rPr lang="en-US" dirty="0" err="1"/>
              <a:t>linux</a:t>
            </a:r>
            <a:r>
              <a:rPr lang="en-US" dirty="0"/>
              <a:t>-core</a:t>
            </a:r>
          </a:p>
          <a:p>
            <a:pPr lvl="1"/>
            <a:r>
              <a:rPr lang="en-US" dirty="0"/>
              <a:t>Kali-</a:t>
            </a:r>
            <a:r>
              <a:rPr lang="en-US" dirty="0" err="1"/>
              <a:t>linux</a:t>
            </a:r>
            <a:r>
              <a:rPr lang="en-US" dirty="0"/>
              <a:t>-default</a:t>
            </a:r>
          </a:p>
          <a:p>
            <a:pPr lvl="1"/>
            <a:endParaRPr lang="en-US" dirty="0"/>
          </a:p>
          <a:p>
            <a:r>
              <a:rPr lang="en-US" dirty="0"/>
              <a:t>If installing manually or want to add additional metapackages, please review the tool and metapackage list page for the latest details:</a:t>
            </a:r>
          </a:p>
          <a:p>
            <a:pPr lvl="1"/>
            <a:r>
              <a:rPr lang="en-US" dirty="0">
                <a:hlinkClick r:id="rId2"/>
              </a:rPr>
              <a:t>https://tools.kali.org/kali-metapackages</a:t>
            </a: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More info: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Ember"/>
                <a:hlinkClick r:id="rId3"/>
              </a:rPr>
              <a:t>https://www.kali.org/news/major-metapackage-makeover</a:t>
            </a:r>
            <a:endParaRPr lang="en-US" b="0" i="0" dirty="0">
              <a:solidFill>
                <a:srgbClr val="333333"/>
              </a:solidFill>
              <a:effectLst/>
              <a:latin typeface="Ember"/>
            </a:endParaRPr>
          </a:p>
          <a:p>
            <a:pPr lvl="1"/>
            <a:endParaRPr lang="en-US" b="0" i="0" dirty="0">
              <a:solidFill>
                <a:srgbClr val="333333"/>
              </a:solidFill>
              <a:effectLst/>
              <a:latin typeface="Ember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86A3-9882-49A6-B594-E22619C5A6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Kali Tools and Metapackage</a:t>
            </a:r>
          </a:p>
        </p:txBody>
      </p:sp>
    </p:spTree>
    <p:extLst>
      <p:ext uri="{BB962C8B-B14F-4D97-AF65-F5344CB8AC3E}">
        <p14:creationId xmlns:p14="http://schemas.microsoft.com/office/powerpoint/2010/main" val="381180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r="51067"/>
          <a:stretch/>
        </p:blipFill>
        <p:spPr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Metasploitable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69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1"/>
          <p:cNvSpPr>
            <a:spLocks noGrp="1"/>
          </p:cNvSpPr>
          <p:nvPr>
            <p:ph type="body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goal of this lab is to get Kali Linux up and running</a:t>
            </a:r>
          </a:p>
          <a:p>
            <a:pPr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We can do this using virtualization, using a live USB or DVD, or setting up Kali in the cloud (Amazon EC2)</a:t>
            </a:r>
          </a:p>
          <a:p>
            <a:pPr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For this class, it would be best to virtualize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We will be deploying other VMs (*.ova files) later this semester </a:t>
            </a:r>
            <a:r>
              <a:rPr lang="en-US" altLang="en-US" i="1" dirty="0">
                <a:ea typeface="ＭＳ Ｐゴシック" panose="020B0600070205080204" pitchFamily="34" charset="-128"/>
              </a:rPr>
              <a:t>at the same time as Kali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By virtualizing, we’ll have the easiest experience of managing several hosts that need to be online and networked</a:t>
            </a:r>
          </a:p>
          <a:p>
            <a:pPr lvl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Once Kali is set up, we will also deploy </a:t>
            </a:r>
            <a:r>
              <a:rPr lang="en-US" altLang="en-US" dirty="0" err="1">
                <a:ea typeface="ＭＳ Ｐゴシック" panose="020B0600070205080204" pitchFamily="34" charset="-128"/>
              </a:rPr>
              <a:t>Metasploitable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</a:pPr>
            <a:r>
              <a:rPr lang="en-US" altLang="en-US" dirty="0" err="1">
                <a:ea typeface="ＭＳ Ｐゴシック" panose="020B0600070205080204" pitchFamily="34" charset="-128"/>
              </a:rPr>
              <a:t>Metasploitable</a:t>
            </a:r>
            <a:r>
              <a:rPr lang="en-US" altLang="en-US" dirty="0">
                <a:ea typeface="ＭＳ Ｐゴシック" panose="020B0600070205080204" pitchFamily="34" charset="-128"/>
              </a:rPr>
              <a:t> will be a common target we’ll use through the semester</a:t>
            </a:r>
          </a:p>
          <a:p>
            <a:pPr lvl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50065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Metasploitable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dirty="0" err="1"/>
              <a:t>Metasploitable</a:t>
            </a:r>
            <a:r>
              <a:rPr lang="en-US" dirty="0"/>
              <a:t> 2 is an Ubuntu distribution released by Rapid7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Its purpose is to be vulnerable and let us practice!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Direct Download: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http://downloads.metasploit.com/data/metasploitable/metasploitable-linux-2.0.0.zip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Or </a:t>
            </a:r>
            <a:r>
              <a:rPr lang="en-US" dirty="0" err="1"/>
              <a:t>sourceforge</a:t>
            </a:r>
            <a:r>
              <a:rPr lang="en-US" dirty="0"/>
              <a:t> mirrors: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https://sourceforge.net/projects/metasploitable/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 err="1"/>
              <a:t>Metasploitable</a:t>
            </a:r>
            <a:r>
              <a:rPr lang="en-US" dirty="0"/>
              <a:t> has been around since 2012 and is well documented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Troubleshooting should be easy. If any issues completing anything in this lab, research first, then ask questions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endParaRPr dirty="0"/>
          </a:p>
          <a:p>
            <a:pPr marL="857250" lvl="1" indent="-285750">
              <a:buClr>
                <a:schemeClr val="dk1"/>
              </a:buClr>
              <a:buSzPts val="1800"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EC166B-AA2D-440A-A3BD-B9EEE7135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614" y="1942740"/>
            <a:ext cx="3673001" cy="191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Google Shape;217;p23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Setup - VirtualBox</a:t>
            </a:r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dirty="0"/>
              <a:t>Future labs will require that we use VirtualBox since there is no version of </a:t>
            </a:r>
            <a:r>
              <a:rPr lang="en-US" dirty="0" err="1"/>
              <a:t>Metasploitable</a:t>
            </a:r>
            <a:r>
              <a:rPr lang="en-US" dirty="0"/>
              <a:t> ready and available AWS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AWS only allows penetration testing of medium systems (you need to pay $$$) and also get explicit authorization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It should NEVER be allowed to face the open internet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This system's purpose is to get scanned and hacked</a:t>
            </a:r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Exposing to the internet will probably turn it into a bitcoin mining host within a day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Security - We should use NAT, Host-only, or Internal networking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This will allow our VMs and host to communicate internally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Alternatively, we can whitelist IP addresses using iptables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 r="51067"/>
          <a:stretch/>
        </p:blipFill>
        <p:spPr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Deploying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Metaploitable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</a:t>
            </a:r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dirty="0"/>
              <a:t>You are to deploy the image to your local machine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You will need to configure VirtualBox, VMware, etc.</a:t>
            </a:r>
            <a:endParaRPr dirty="0"/>
          </a:p>
          <a:p>
            <a:pPr marL="1200150" lvl="2" indent="-285750">
              <a:buClr>
                <a:schemeClr val="dk1"/>
              </a:buClr>
              <a:buSzPts val="1600"/>
            </a:pPr>
            <a:r>
              <a:rPr lang="en-US" dirty="0"/>
              <a:t>Your host-only interface needs to be setup so you are on the same network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u="sng" dirty="0"/>
              <a:t>Do not expose this VM to the internet or an untrusted network - it's vulnerable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The next few slides we will:</a:t>
            </a:r>
            <a:endParaRPr dirty="0"/>
          </a:p>
          <a:p>
            <a:pPr marL="628650" lvl="1" indent="-3429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dirty="0"/>
              <a:t>Deploy VM</a:t>
            </a:r>
            <a:endParaRPr dirty="0"/>
          </a:p>
          <a:p>
            <a:pPr marL="628650" lvl="1" indent="-3429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dirty="0"/>
              <a:t>Set up host-only networking</a:t>
            </a:r>
            <a:endParaRPr dirty="0"/>
          </a:p>
          <a:p>
            <a:pPr marL="628650" lvl="1" indent="-3429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dirty="0"/>
              <a:t>Configure Kali and the VM</a:t>
            </a:r>
            <a:endParaRPr dirty="0"/>
          </a:p>
        </p:txBody>
      </p:sp>
      <p:pic>
        <p:nvPicPr>
          <p:cNvPr id="233" name="Google Shape;233;p25" descr="Computer"/>
          <p:cNvPicPr preferRelativeResize="0"/>
          <p:nvPr/>
        </p:nvPicPr>
        <p:blipFill rotWithShape="1">
          <a:blip r:embed="rId3">
            <a:alphaModFix/>
          </a:blip>
          <a:srcRect l="67076" t="18463" b="18150"/>
          <a:stretch/>
        </p:blipFill>
        <p:spPr>
          <a:xfrm>
            <a:off x="7250421" y="3608451"/>
            <a:ext cx="603572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/>
          <p:nvPr/>
        </p:nvSpPr>
        <p:spPr>
          <a:xfrm>
            <a:off x="6647401" y="3337052"/>
            <a:ext cx="16193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Metasploitable2</a:t>
            </a:r>
            <a:endParaRPr/>
          </a:p>
        </p:txBody>
      </p:sp>
      <p:grpSp>
        <p:nvGrpSpPr>
          <p:cNvPr id="235" name="Google Shape;235;p25"/>
          <p:cNvGrpSpPr/>
          <p:nvPr/>
        </p:nvGrpSpPr>
        <p:grpSpPr>
          <a:xfrm>
            <a:off x="804755" y="3655630"/>
            <a:ext cx="1101805" cy="1101805"/>
            <a:chOff x="817018" y="3700124"/>
            <a:chExt cx="1101805" cy="1101805"/>
          </a:xfrm>
        </p:grpSpPr>
        <p:pic>
          <p:nvPicPr>
            <p:cNvPr id="236" name="Google Shape;236;p25" descr="Laptop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7018" y="3700124"/>
              <a:ext cx="1101805" cy="1101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5" descr="&lt;strong&gt;Skull&lt;/strong&gt; and Crossbone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18777" y="4053696"/>
              <a:ext cx="348720" cy="2983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8" name="Google Shape;238;p25"/>
          <p:cNvCxnSpPr/>
          <p:nvPr/>
        </p:nvCxnSpPr>
        <p:spPr>
          <a:xfrm>
            <a:off x="1746237" y="4216813"/>
            <a:ext cx="5504184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39" name="Google Shape;239;p25"/>
          <p:cNvSpPr txBox="1"/>
          <p:nvPr/>
        </p:nvSpPr>
        <p:spPr>
          <a:xfrm>
            <a:off x="6136004" y="3912274"/>
            <a:ext cx="10294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10.10.0.20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1956993" y="4285811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10.10.0.0/24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1666225" y="3923471"/>
            <a:ext cx="901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10.10.0.*</a:t>
            </a: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1048736" y="3539427"/>
            <a:ext cx="90825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Kali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Metasploitable</a:t>
            </a:r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body" sz="quarter" idx="12"/>
          </p:nvPr>
        </p:nvSpPr>
        <p:spPr>
          <a:xfrm>
            <a:off x="287381" y="921704"/>
            <a:ext cx="5439651" cy="395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dirty="0"/>
              <a:t>Download and Unzip metasploitable-linux-2.0.0.zip</a:t>
            </a:r>
            <a:endParaRPr dirty="0"/>
          </a:p>
          <a:p>
            <a:pPr marL="831850" lvl="1" indent="-285750">
              <a:buClr>
                <a:schemeClr val="dk1"/>
              </a:buClr>
              <a:buSzPts val="1400"/>
            </a:pPr>
            <a:endParaRPr sz="1400" dirty="0"/>
          </a:p>
          <a:p>
            <a:pPr>
              <a:buClr>
                <a:schemeClr val="dk1"/>
              </a:buClr>
              <a:buSzPts val="1600"/>
            </a:pPr>
            <a:r>
              <a:rPr lang="en-US" sz="1600" dirty="0"/>
              <a:t>Instructions for deploying in </a:t>
            </a:r>
            <a:r>
              <a:rPr lang="en-US" sz="1600" dirty="0" err="1"/>
              <a:t>Virtualbox</a:t>
            </a:r>
            <a:r>
              <a:rPr lang="en-US" sz="1600" dirty="0"/>
              <a:t>:</a:t>
            </a:r>
            <a:endParaRPr dirty="0"/>
          </a:p>
          <a:p>
            <a:pPr lvl="1">
              <a:buClr>
                <a:schemeClr val="dk1"/>
              </a:buClr>
              <a:buSzPts val="1400"/>
            </a:pPr>
            <a:r>
              <a:rPr lang="en-US" sz="1400" dirty="0"/>
              <a:t>Open VirtualBox</a:t>
            </a:r>
            <a:endParaRPr sz="1400" dirty="0"/>
          </a:p>
          <a:p>
            <a:pPr lvl="1">
              <a:buClr>
                <a:schemeClr val="dk1"/>
              </a:buClr>
              <a:buSzPts val="1400"/>
            </a:pPr>
            <a:r>
              <a:rPr lang="en-US" sz="1400" dirty="0"/>
              <a:t>Machine-&gt;New... (</a:t>
            </a:r>
            <a:r>
              <a:rPr lang="en-US" sz="1400" dirty="0" err="1"/>
              <a:t>Ctrl+N</a:t>
            </a:r>
            <a:r>
              <a:rPr lang="en-US" sz="1400" dirty="0"/>
              <a:t>)</a:t>
            </a:r>
            <a:endParaRPr dirty="0"/>
          </a:p>
          <a:p>
            <a:pPr marL="1085850" lvl="2" indent="-171450">
              <a:buClr>
                <a:schemeClr val="dk1"/>
              </a:buClr>
              <a:buSzPts val="1200"/>
            </a:pPr>
            <a:r>
              <a:rPr lang="en-US" sz="1200" dirty="0"/>
              <a:t>Name:	</a:t>
            </a:r>
            <a:r>
              <a:rPr lang="en-US" sz="1200" dirty="0" err="1"/>
              <a:t>Metasploitable</a:t>
            </a:r>
            <a:endParaRPr dirty="0"/>
          </a:p>
          <a:p>
            <a:pPr marL="1085850" lvl="2" indent="-171450">
              <a:buClr>
                <a:schemeClr val="dk1"/>
              </a:buClr>
              <a:buSzPts val="1200"/>
            </a:pPr>
            <a:r>
              <a:rPr lang="en-US" sz="1200" dirty="0"/>
              <a:t>Type:	Linux</a:t>
            </a:r>
            <a:endParaRPr dirty="0"/>
          </a:p>
          <a:p>
            <a:pPr marL="1085850" lvl="2" indent="-171450">
              <a:buClr>
                <a:schemeClr val="dk1"/>
              </a:buClr>
              <a:buSzPts val="1200"/>
            </a:pPr>
            <a:r>
              <a:rPr lang="en-US" sz="1200" dirty="0"/>
              <a:t>Version:	Ubuntu 32-bit</a:t>
            </a:r>
            <a:endParaRPr dirty="0"/>
          </a:p>
          <a:p>
            <a:pPr marL="1085850" lvl="2" indent="-171450">
              <a:buClr>
                <a:schemeClr val="dk1"/>
              </a:buClr>
              <a:buSzPts val="1200"/>
            </a:pPr>
            <a:r>
              <a:rPr lang="en-US" sz="1200" dirty="0"/>
              <a:t>Default RAM</a:t>
            </a:r>
            <a:endParaRPr dirty="0"/>
          </a:p>
          <a:p>
            <a:pPr marL="1085850" lvl="2" indent="-171450">
              <a:buClr>
                <a:schemeClr val="dk1"/>
              </a:buClr>
              <a:buSzPts val="1200"/>
            </a:pPr>
            <a:r>
              <a:rPr lang="en-US" sz="1200" dirty="0"/>
              <a:t>Use existing virtual hard disk -&gt; </a:t>
            </a:r>
            <a:r>
              <a:rPr lang="en-US" sz="1200" dirty="0" err="1"/>
              <a:t>Metasploitable.vmdk</a:t>
            </a:r>
            <a:endParaRPr sz="1200" dirty="0"/>
          </a:p>
          <a:p>
            <a:pPr marL="1543050" lvl="3" indent="-171450">
              <a:buClr>
                <a:schemeClr val="dk1"/>
              </a:buClr>
              <a:buSzPts val="1000"/>
            </a:pPr>
            <a:r>
              <a:rPr lang="en-US" sz="1000" dirty="0"/>
              <a:t>You will need to manually add it</a:t>
            </a:r>
            <a:endParaRPr dirty="0"/>
          </a:p>
          <a:p>
            <a:pPr lvl="1">
              <a:buClr>
                <a:schemeClr val="dk1"/>
              </a:buClr>
              <a:buSzPts val="1400"/>
            </a:pPr>
            <a:r>
              <a:rPr lang="en-US" sz="1400" dirty="0"/>
              <a:t>Start VM</a:t>
            </a:r>
            <a:endParaRPr dirty="0"/>
          </a:p>
          <a:p>
            <a:pPr lvl="1">
              <a:buClr>
                <a:schemeClr val="dk1"/>
              </a:buClr>
              <a:buSzPts val="1400"/>
            </a:pPr>
            <a:r>
              <a:rPr lang="en-US" sz="1400" dirty="0"/>
              <a:t>Username and password are both '</a:t>
            </a:r>
            <a:r>
              <a:rPr lang="en-US" sz="1400" b="1" dirty="0" err="1"/>
              <a:t>msfconsole</a:t>
            </a:r>
            <a:r>
              <a:rPr lang="en-US" sz="1400" b="1" dirty="0"/>
              <a:t>'</a:t>
            </a:r>
            <a:endParaRPr dirty="0"/>
          </a:p>
          <a:p>
            <a:pPr>
              <a:buClr>
                <a:schemeClr val="dk1"/>
              </a:buClr>
              <a:buSzPts val="1600"/>
            </a:pPr>
            <a:endParaRPr sz="1600" dirty="0"/>
          </a:p>
          <a:p>
            <a:pPr>
              <a:buClr>
                <a:schemeClr val="dk1"/>
              </a:buClr>
              <a:buSzPts val="1600"/>
            </a:pPr>
            <a:r>
              <a:rPr lang="en-US" sz="1600" dirty="0"/>
              <a:t>Stuck with keyboard-only input on a small screen</a:t>
            </a:r>
            <a:endParaRPr dirty="0"/>
          </a:p>
          <a:p>
            <a:pPr>
              <a:buClr>
                <a:schemeClr val="dk1"/>
              </a:buClr>
              <a:buSzPts val="1600"/>
            </a:pPr>
            <a:r>
              <a:rPr lang="en-US" sz="1600" dirty="0"/>
              <a:t>You can SSH into it on a GUI for a more friendly interface if required</a:t>
            </a:r>
            <a:endParaRPr dirty="0"/>
          </a:p>
          <a:p>
            <a:pPr marL="0" lvl="0" indent="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/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726" y="840719"/>
            <a:ext cx="2198105" cy="181224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58" name="Google Shape;258;p27"/>
          <p:cNvPicPr preferRelativeResize="0"/>
          <p:nvPr/>
        </p:nvPicPr>
        <p:blipFill rotWithShape="1">
          <a:blip r:embed="rId4">
            <a:alphaModFix/>
          </a:blip>
          <a:srcRect r="18793"/>
          <a:stretch/>
        </p:blipFill>
        <p:spPr>
          <a:xfrm>
            <a:off x="5585709" y="2831531"/>
            <a:ext cx="3258323" cy="161387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cxnSp>
        <p:nvCxnSpPr>
          <p:cNvPr id="259" name="Google Shape;259;p27"/>
          <p:cNvCxnSpPr>
            <a:cxnSpLocks/>
          </p:cNvCxnSpPr>
          <p:nvPr/>
        </p:nvCxnSpPr>
        <p:spPr>
          <a:xfrm>
            <a:off x="3657600" y="3052583"/>
            <a:ext cx="2951929" cy="92473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260" name="Google Shape;26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35718" y="3167542"/>
            <a:ext cx="1961533" cy="161954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4EEC70E-2B0C-48B2-94D2-1312C39CA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33" t="5859" r="18557"/>
          <a:stretch/>
        </p:blipFill>
        <p:spPr>
          <a:xfrm>
            <a:off x="5097353" y="1199884"/>
            <a:ext cx="3661636" cy="3555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4410515" cy="3955095"/>
          </a:xfrm>
        </p:spPr>
        <p:txBody>
          <a:bodyPr>
            <a:normAutofit/>
          </a:bodyPr>
          <a:lstStyle/>
          <a:p>
            <a:r>
              <a:rPr lang="en-US" dirty="0"/>
              <a:t>Just like Kali - we need to go to </a:t>
            </a:r>
          </a:p>
          <a:p>
            <a:pPr lvl="1"/>
            <a:r>
              <a:rPr lang="en-US" dirty="0"/>
              <a:t>Machine -&gt; Settings</a:t>
            </a:r>
          </a:p>
          <a:p>
            <a:pPr lvl="1"/>
            <a:r>
              <a:rPr lang="en-US" dirty="0"/>
              <a:t>Network tab</a:t>
            </a:r>
          </a:p>
          <a:p>
            <a:pPr lvl="1"/>
            <a:r>
              <a:rPr lang="en-US" dirty="0"/>
              <a:t>Attach to NAT network</a:t>
            </a:r>
          </a:p>
          <a:p>
            <a:pPr lvl="2"/>
            <a:r>
              <a:rPr lang="en-US" dirty="0"/>
              <a:t>Select the NAT you created</a:t>
            </a:r>
          </a:p>
          <a:p>
            <a:pPr lvl="1"/>
            <a:endParaRPr lang="en-US" dirty="0"/>
          </a:p>
          <a:p>
            <a:r>
              <a:rPr lang="en-US" dirty="0"/>
              <a:t>We want to reach the internet and also communicate with other VMs</a:t>
            </a:r>
          </a:p>
          <a:p>
            <a:endParaRPr lang="en-US" dirty="0"/>
          </a:p>
          <a:p>
            <a:r>
              <a:rPr lang="en-US" dirty="0"/>
              <a:t>This is safer than Bridged</a:t>
            </a:r>
          </a:p>
          <a:p>
            <a:pPr lvl="1"/>
            <a:r>
              <a:rPr lang="en-US" dirty="0"/>
              <a:t>Do not deploy dangerous or vulnerable VMs to a LAN unless you trust it and own it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Change Network Settings</a:t>
            </a:r>
          </a:p>
        </p:txBody>
      </p:sp>
    </p:spTree>
    <p:extLst>
      <p:ext uri="{BB962C8B-B14F-4D97-AF65-F5344CB8AC3E}">
        <p14:creationId xmlns:p14="http://schemas.microsoft.com/office/powerpoint/2010/main" val="191471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Networking</a:t>
            </a:r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dirty="0"/>
              <a:t>Start the </a:t>
            </a:r>
            <a:r>
              <a:rPr lang="en-US" dirty="0" err="1"/>
              <a:t>Metasploitable</a:t>
            </a:r>
            <a:r>
              <a:rPr lang="en-US" dirty="0"/>
              <a:t> VM and Kali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Once they are both on, you will need to set IPs on the same subnet so they can communicate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You can use a different network address for your host-only network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All the examples in this lab will assuming you are using 10.10.0.0/24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en-US" dirty="0"/>
              <a:t>Next: Setup your IP addresses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endParaRPr dirty="0"/>
          </a:p>
          <a:p>
            <a:pPr>
              <a:buClr>
                <a:schemeClr val="dk1"/>
              </a:buClr>
              <a:buSzPts val="2000"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Metasploitable Setup</a:t>
            </a:r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dirty="0"/>
              <a:t>Login, escalate </a:t>
            </a:r>
            <a:r>
              <a:rPr lang="en-US" dirty="0" err="1"/>
              <a:t>privs</a:t>
            </a:r>
            <a:r>
              <a:rPr lang="en-US" dirty="0"/>
              <a:t>, and set IP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Login with '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msfadmin</a:t>
            </a:r>
            <a:r>
              <a:rPr lang="en-US" dirty="0"/>
              <a:t>' as user and pass 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Become root</a:t>
            </a:r>
            <a:endParaRPr dirty="0"/>
          </a:p>
          <a:p>
            <a:pPr marL="1085850" lvl="4" indent="-285750">
              <a:buClr>
                <a:schemeClr val="dk1"/>
              </a:buClr>
              <a:buSzPts val="1400"/>
            </a:pPr>
            <a:r>
              <a:rPr lang="en-US" dirty="0"/>
              <a:t>$ </a:t>
            </a:r>
            <a:r>
              <a:rPr lang="en-US" b="1" dirty="0"/>
              <a:t>sudo </a:t>
            </a:r>
            <a:r>
              <a:rPr lang="en-US" b="1" dirty="0" err="1"/>
              <a:t>su</a:t>
            </a:r>
            <a:r>
              <a:rPr lang="en-US" b="1" dirty="0"/>
              <a:t> -</a:t>
            </a:r>
            <a:endParaRPr dirty="0"/>
          </a:p>
          <a:p>
            <a:pPr marL="1200150" lvl="2" indent="-285750">
              <a:buClr>
                <a:schemeClr val="dk1"/>
              </a:buClr>
              <a:buSzPts val="1600"/>
            </a:pPr>
            <a:r>
              <a:rPr lang="en-US" dirty="0"/>
              <a:t>Enter password again: </a:t>
            </a:r>
            <a:r>
              <a:rPr lang="en-US" b="1" dirty="0" err="1"/>
              <a:t>msfadmin</a:t>
            </a:r>
            <a:endParaRPr b="1"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Check name of network adapter</a:t>
            </a:r>
            <a:endParaRPr dirty="0"/>
          </a:p>
          <a:p>
            <a:pPr marL="1200150" lvl="2" indent="-285750">
              <a:buClr>
                <a:schemeClr val="dk1"/>
              </a:buClr>
              <a:buSzPts val="1600"/>
            </a:pPr>
            <a:r>
              <a:rPr lang="en-US" dirty="0"/>
              <a:t>Probably 'eth0' but could vary</a:t>
            </a:r>
            <a:endParaRPr dirty="0"/>
          </a:p>
          <a:p>
            <a:pPr marL="1085850" lvl="4" indent="-285750">
              <a:buClr>
                <a:schemeClr val="dk1"/>
              </a:buClr>
              <a:buSzPts val="1400"/>
            </a:pPr>
            <a:r>
              <a:rPr lang="en-US" dirty="0"/>
              <a:t># </a:t>
            </a:r>
            <a:r>
              <a:rPr lang="en-US" b="1" dirty="0"/>
              <a:t>ifconfig</a:t>
            </a:r>
            <a:endParaRPr dirty="0"/>
          </a:p>
          <a:p>
            <a:pPr lvl="1">
              <a:buClr>
                <a:schemeClr val="dk1"/>
              </a:buClr>
              <a:buSzPts val="1800"/>
            </a:pPr>
            <a:r>
              <a:rPr lang="en-US" dirty="0"/>
              <a:t>Set your IP where [name] is your adapter, probably eth0!</a:t>
            </a:r>
            <a:endParaRPr dirty="0"/>
          </a:p>
          <a:p>
            <a:pPr marL="1085850" lvl="4" indent="-285750">
              <a:buClr>
                <a:schemeClr val="dk1"/>
              </a:buClr>
              <a:buSzPts val="1400"/>
            </a:pPr>
            <a:r>
              <a:rPr lang="en-US" dirty="0"/>
              <a:t># </a:t>
            </a:r>
            <a:r>
              <a:rPr lang="en-US" b="1" dirty="0"/>
              <a:t>ifconfig [name] 10.10.0.20 netmask 255.255.255.0</a:t>
            </a:r>
            <a:endParaRPr dirty="0"/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">
            <a:alphaModFix/>
          </a:blip>
          <a:srcRect r="20823"/>
          <a:stretch/>
        </p:blipFill>
        <p:spPr>
          <a:xfrm>
            <a:off x="5209607" y="525725"/>
            <a:ext cx="3640775" cy="1895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0228" y="2517265"/>
            <a:ext cx="2779531" cy="410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8" name="Google Shape;2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7254" y="3517251"/>
            <a:ext cx="3484300" cy="1574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88" y="2224397"/>
            <a:ext cx="7199599" cy="24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495" y="767782"/>
            <a:ext cx="2631725" cy="8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1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Kali Setup</a:t>
            </a:r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On Kali</a:t>
            </a:r>
            <a:endParaRPr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Using GUI, manually set your IP address</a:t>
            </a:r>
            <a:endParaRPr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Try to ping </a:t>
            </a:r>
            <a:r>
              <a:rPr lang="en-US" dirty="0" err="1"/>
              <a:t>Metasploitable</a:t>
            </a:r>
            <a:r>
              <a:rPr lang="en-US" dirty="0"/>
              <a:t> from Kali to make they are connected</a:t>
            </a:r>
            <a:endParaRPr dirty="0"/>
          </a:p>
        </p:txBody>
      </p:sp>
      <p:sp>
        <p:nvSpPr>
          <p:cNvPr id="298" name="Google Shape;298;p31"/>
          <p:cNvSpPr txBox="1"/>
          <p:nvPr/>
        </p:nvSpPr>
        <p:spPr>
          <a:xfrm>
            <a:off x="7485200" y="1671075"/>
            <a:ext cx="1739100" cy="16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Troubleshooting?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turning the network adapter off and back on again</a:t>
            </a:r>
            <a:endParaRPr/>
          </a:p>
        </p:txBody>
      </p:sp>
      <p:cxnSp>
        <p:nvCxnSpPr>
          <p:cNvPr id="299" name="Google Shape;299;p31"/>
          <p:cNvCxnSpPr/>
          <p:nvPr/>
        </p:nvCxnSpPr>
        <p:spPr>
          <a:xfrm rot="10800000" flipH="1">
            <a:off x="6525582" y="1409766"/>
            <a:ext cx="640800" cy="2613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0" name="Google Shape;300;p31"/>
          <p:cNvSpPr/>
          <p:nvPr/>
        </p:nvSpPr>
        <p:spPr>
          <a:xfrm>
            <a:off x="233775" y="2175800"/>
            <a:ext cx="276900" cy="222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371375" y="2460750"/>
            <a:ext cx="1308600" cy="261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2521975" y="4130975"/>
            <a:ext cx="971100" cy="222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4949475" y="3432275"/>
            <a:ext cx="593700" cy="261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4709625" y="3740100"/>
            <a:ext cx="2172900" cy="390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 to check</a:t>
            </a:r>
            <a:endParaRPr/>
          </a:p>
        </p:txBody>
      </p:sp>
      <p:sp>
        <p:nvSpPr>
          <p:cNvPr id="309" name="Google Shape;309;p32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Ping both ways...success!</a:t>
            </a:r>
            <a:endParaRPr/>
          </a:p>
        </p:txBody>
      </p:sp>
      <p:pic>
        <p:nvPicPr>
          <p:cNvPr id="312" name="Google Shape;3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00" y="1435725"/>
            <a:ext cx="5068925" cy="20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00" y="3525600"/>
            <a:ext cx="4689177" cy="13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>
            <a:fillRect/>
          </a:stretch>
        </p:blipFill>
        <p:spPr bwMode="auto"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Placeholder 2"/>
          <p:cNvSpPr>
            <a:spLocks noGrp="1"/>
          </p:cNvSpPr>
          <p:nvPr>
            <p:ph type="body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Setup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443739748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>
            <a:fillRect/>
          </a:stretch>
        </p:blipFill>
        <p:spPr bwMode="auto"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Placeholder 2"/>
          <p:cNvSpPr>
            <a:spLocks noGrp="1"/>
          </p:cNvSpPr>
          <p:nvPr>
            <p:ph type="body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Networking Issues?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endParaRPr lang="en-US" altLang="en-US" sz="1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58227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AA6D7-ED20-4BFC-935B-46211761BD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8572840" cy="4120196"/>
          </a:xfrm>
        </p:spPr>
        <p:txBody>
          <a:bodyPr>
            <a:normAutofit fontScale="92500"/>
          </a:bodyPr>
          <a:lstStyle/>
          <a:p>
            <a:r>
              <a:rPr lang="en-US" dirty="0"/>
              <a:t>Bridged network doesn't work correctly on some public wifi networks!</a:t>
            </a:r>
          </a:p>
          <a:p>
            <a:pPr lvl="1"/>
            <a:r>
              <a:rPr lang="en-US" b="1" dirty="0"/>
              <a:t>Including NYU's wifi</a:t>
            </a:r>
          </a:p>
          <a:p>
            <a:pPr lvl="1"/>
            <a:r>
              <a:rPr lang="en-US" dirty="0"/>
              <a:t>Bridged wifi shares the same physical address of the wlan card for multiple hosts</a:t>
            </a:r>
          </a:p>
          <a:p>
            <a:pPr lvl="2"/>
            <a:r>
              <a:rPr lang="en-US" dirty="0"/>
              <a:t>Bridging does not create a new wireless adapter. It shows up in the VM as an ethernet connection</a:t>
            </a:r>
          </a:p>
          <a:p>
            <a:pPr lvl="1"/>
            <a:r>
              <a:rPr lang="en-US" dirty="0"/>
              <a:t>Some Access Points can detect multiple hosts using the same MAC address and will only service the first host and MAC</a:t>
            </a:r>
          </a:p>
          <a:p>
            <a:endParaRPr lang="en-US" dirty="0"/>
          </a:p>
          <a:p>
            <a:r>
              <a:rPr lang="en-US" dirty="0"/>
              <a:t>This prevents access control attacks</a:t>
            </a:r>
          </a:p>
          <a:p>
            <a:pPr lvl="1"/>
            <a:r>
              <a:rPr lang="en-US" dirty="0"/>
              <a:t>Alice is authenticated to NYU's network using her account credentials</a:t>
            </a:r>
          </a:p>
          <a:p>
            <a:pPr lvl="1"/>
            <a:r>
              <a:rPr lang="en-US" dirty="0"/>
              <a:t>Bob wants network access but does not have credentials</a:t>
            </a:r>
          </a:p>
          <a:p>
            <a:pPr lvl="1"/>
            <a:r>
              <a:rPr lang="en-US" dirty="0"/>
              <a:t>By configuring his MAC address to copy Alice's, Bob might now have access</a:t>
            </a:r>
          </a:p>
          <a:p>
            <a:pPr lvl="2"/>
            <a:r>
              <a:rPr lang="en-US" dirty="0"/>
              <a:t>"Hello, it's still me again, 'Alice'. Can I please have another IP address?"</a:t>
            </a:r>
          </a:p>
          <a:p>
            <a:pPr lvl="2"/>
            <a:r>
              <a:rPr lang="en-US" dirty="0"/>
              <a:t>This attack used to work and still often does in some public places like airports and hotels, places that charge for wifi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677E-1E6F-46CF-86EA-F5E1098733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If you try using Bridged</a:t>
            </a:r>
          </a:p>
        </p:txBody>
      </p:sp>
    </p:spTree>
    <p:extLst>
      <p:ext uri="{BB962C8B-B14F-4D97-AF65-F5344CB8AC3E}">
        <p14:creationId xmlns:p14="http://schemas.microsoft.com/office/powerpoint/2010/main" val="3035189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3251F-0550-494D-8B9E-60E2A95FD5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Bridging is needed if we are doing any VM-to-Internet scanning or exploiting in this class</a:t>
            </a:r>
          </a:p>
          <a:p>
            <a:endParaRPr lang="en-US" dirty="0"/>
          </a:p>
          <a:p>
            <a:r>
              <a:rPr lang="en-US" dirty="0"/>
              <a:t>In your academic research or careers with pen testing, we should always get authorization from our ISP if we are going to do some very bandwidth-intensive pen testing</a:t>
            </a:r>
          </a:p>
          <a:p>
            <a:endParaRPr lang="en-US" dirty="0"/>
          </a:p>
          <a:p>
            <a:r>
              <a:rPr lang="en-US" dirty="0"/>
              <a:t>NYU's network may not be satisfactory for some activities</a:t>
            </a:r>
          </a:p>
          <a:p>
            <a:endParaRPr lang="en-US" dirty="0"/>
          </a:p>
          <a:p>
            <a:r>
              <a:rPr lang="en-US" dirty="0"/>
              <a:t>This class will limit our targets to work around bridging limitations</a:t>
            </a:r>
          </a:p>
          <a:p>
            <a:endParaRPr lang="en-US" dirty="0"/>
          </a:p>
          <a:p>
            <a:r>
              <a:rPr lang="en-US" dirty="0"/>
              <a:t>NAT is satisfactory for accessing class website or other basic tasks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9F4A5-9D77-4123-B092-CAA57490BD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1 Issues</a:t>
            </a:r>
          </a:p>
        </p:txBody>
      </p:sp>
    </p:spTree>
    <p:extLst>
      <p:ext uri="{BB962C8B-B14F-4D97-AF65-F5344CB8AC3E}">
        <p14:creationId xmlns:p14="http://schemas.microsoft.com/office/powerpoint/2010/main" val="658589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C5EDC2-3D0C-458D-AA11-7A5F879231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Make sure both VMs are attached to the same virtual network interface</a:t>
            </a:r>
          </a:p>
          <a:p>
            <a:pPr lvl="1"/>
            <a:r>
              <a:rPr lang="en-US" dirty="0"/>
              <a:t>E.g. NAT network</a:t>
            </a:r>
          </a:p>
          <a:p>
            <a:pPr lvl="1"/>
            <a:endParaRPr lang="en-US" dirty="0"/>
          </a:p>
          <a:p>
            <a:r>
              <a:rPr lang="en-US" dirty="0"/>
              <a:t>Make sure both VMs have IPv4 configured to the same network</a:t>
            </a:r>
          </a:p>
          <a:p>
            <a:pPr lvl="1"/>
            <a:r>
              <a:rPr lang="en-US" dirty="0"/>
              <a:t>E.g. 10.10.0.10/24</a:t>
            </a:r>
          </a:p>
          <a:p>
            <a:pPr lvl="1"/>
            <a:endParaRPr lang="en-US" dirty="0"/>
          </a:p>
          <a:p>
            <a:r>
              <a:rPr lang="en-US" dirty="0"/>
              <a:t>Try resetting network interfaces</a:t>
            </a:r>
          </a:p>
          <a:p>
            <a:endParaRPr lang="en-US" dirty="0"/>
          </a:p>
          <a:p>
            <a:r>
              <a:rPr lang="en-US" dirty="0"/>
              <a:t>Disable DHCP if it works then stops</a:t>
            </a:r>
          </a:p>
          <a:p>
            <a:endParaRPr lang="en-US" dirty="0"/>
          </a:p>
          <a:p>
            <a:r>
              <a:rPr lang="en-US" dirty="0"/>
              <a:t>Post questions and screenshots on Slack!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4D8B-F14D-4B8D-B4B4-9C7315D527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 Ping?</a:t>
            </a:r>
          </a:p>
        </p:txBody>
      </p:sp>
    </p:spTree>
    <p:extLst>
      <p:ext uri="{BB962C8B-B14F-4D97-AF65-F5344CB8AC3E}">
        <p14:creationId xmlns:p14="http://schemas.microsoft.com/office/powerpoint/2010/main" val="2246766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11470C-B480-4D02-9497-9C97F476F0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4805" y="921704"/>
            <a:ext cx="3692749" cy="3955095"/>
          </a:xfrm>
        </p:spPr>
        <p:txBody>
          <a:bodyPr>
            <a:normAutofit/>
          </a:bodyPr>
          <a:lstStyle/>
          <a:p>
            <a:r>
              <a:rPr lang="en-US" sz="1800" dirty="0"/>
              <a:t>We can see Kali is in bridged mode and has an ethernet interface ending in :</a:t>
            </a:r>
            <a:r>
              <a:rPr lang="en-US" sz="1800" dirty="0" err="1"/>
              <a:t>df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This shows up in my wireless router's DHCP table</a:t>
            </a:r>
          </a:p>
          <a:p>
            <a:endParaRPr lang="en-US" sz="1800" dirty="0"/>
          </a:p>
          <a:p>
            <a:r>
              <a:rPr lang="en-US" sz="1800" dirty="0"/>
              <a:t>The wireless clients shows a different MAC address though, same as host machine "JAKKU"</a:t>
            </a:r>
          </a:p>
          <a:p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14C1-FC5E-4073-9264-189EE74996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1 Issues - Shared WLAN MAC address issue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9A698-6526-4137-A709-64629C8B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73" y="2243122"/>
            <a:ext cx="2736371" cy="1722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62E71-CE34-4EED-806F-90625634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481" y="803947"/>
            <a:ext cx="4712275" cy="1048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D40DAD-7DBF-4F7E-8715-4AA55067D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121" y="3767139"/>
            <a:ext cx="3249758" cy="980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D3533E-BECC-4D97-B4BA-8AB3DDC70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629" y="3841011"/>
            <a:ext cx="2565061" cy="741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Not Equal 11">
            <a:extLst>
              <a:ext uri="{FF2B5EF4-FFF2-40B4-BE49-F238E27FC236}">
                <a16:creationId xmlns:a16="http://schemas.microsoft.com/office/drawing/2014/main" id="{C6EEF04E-986B-4411-AC73-94C869D75F37}"/>
              </a:ext>
            </a:extLst>
          </p:cNvPr>
          <p:cNvSpPr/>
          <p:nvPr/>
        </p:nvSpPr>
        <p:spPr>
          <a:xfrm>
            <a:off x="5600096" y="4163944"/>
            <a:ext cx="1440711" cy="603319"/>
          </a:xfrm>
          <a:prstGeom prst="mathNot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47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>
            <a:fillRect/>
          </a:stretch>
        </p:blipFill>
        <p:spPr bwMode="auto"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Placeholder 2"/>
          <p:cNvSpPr>
            <a:spLocks noGrp="1"/>
          </p:cNvSpPr>
          <p:nvPr>
            <p:ph type="body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Optional -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Deploy Kali, USB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endParaRPr lang="en-US" altLang="en-US" sz="1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95061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8350928" cy="395509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You will not be able to complete the labs or assignments using only a live USB without additional configuration changes – you’re on your own!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OPTIONAL</a:t>
            </a:r>
          </a:p>
          <a:p>
            <a:pPr lvl="1"/>
            <a:r>
              <a:rPr lang="en-US" dirty="0"/>
              <a:t>Difficult to virtualize additional machines which will be provided</a:t>
            </a:r>
          </a:p>
          <a:p>
            <a:pPr lvl="1"/>
            <a:r>
              <a:rPr lang="en-US" dirty="0"/>
              <a:t>Possible to virtualize provided VMs on a separate host on a secure LAN</a:t>
            </a:r>
          </a:p>
          <a:p>
            <a:endParaRPr lang="en-US" dirty="0"/>
          </a:p>
          <a:p>
            <a:r>
              <a:rPr lang="en-US" dirty="0"/>
              <a:t>Download the latest Kali image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www.kali.org</a:t>
            </a:r>
            <a:r>
              <a:rPr lang="en-US" dirty="0"/>
              <a:t>/downloads/</a:t>
            </a:r>
          </a:p>
          <a:p>
            <a:pPr lvl="1"/>
            <a:endParaRPr lang="en-US" dirty="0"/>
          </a:p>
          <a:p>
            <a:r>
              <a:rPr lang="en-US" dirty="0"/>
              <a:t>Using a USB, 4GB or higher</a:t>
            </a:r>
          </a:p>
          <a:p>
            <a:pPr lvl="1"/>
            <a:r>
              <a:rPr lang="en-US" dirty="0"/>
              <a:t>Windows</a:t>
            </a:r>
          </a:p>
          <a:p>
            <a:pPr lvl="2"/>
            <a:r>
              <a:rPr lang="en-US" dirty="0"/>
              <a:t>Download W32 Disk Imager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launchpad.net</a:t>
            </a:r>
            <a:r>
              <a:rPr lang="en-US" dirty="0"/>
              <a:t>/win32-image-writer</a:t>
            </a:r>
          </a:p>
          <a:p>
            <a:pPr lvl="1"/>
            <a:r>
              <a:rPr lang="en-US" dirty="0"/>
              <a:t>Linux, OS X</a:t>
            </a:r>
          </a:p>
          <a:p>
            <a:pPr lvl="2"/>
            <a:r>
              <a:rPr lang="en-US" dirty="0"/>
              <a:t>Use the </a:t>
            </a:r>
            <a:r>
              <a:rPr lang="en-US" dirty="0" err="1"/>
              <a:t>dd</a:t>
            </a:r>
            <a:r>
              <a:rPr lang="en-US" dirty="0"/>
              <a:t> command</a:t>
            </a:r>
          </a:p>
          <a:p>
            <a:pPr lvl="2"/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docs.kali.org</a:t>
            </a:r>
            <a:r>
              <a:rPr lang="en-US" dirty="0"/>
              <a:t>/downloading/kali-</a:t>
            </a:r>
            <a:r>
              <a:rPr lang="en-US" dirty="0" err="1"/>
              <a:t>linux</a:t>
            </a:r>
            <a:r>
              <a:rPr lang="en-US" dirty="0"/>
              <a:t>-live-</a:t>
            </a:r>
            <a:r>
              <a:rPr lang="en-US" dirty="0" err="1"/>
              <a:t>usb</a:t>
            </a:r>
            <a:r>
              <a:rPr lang="en-US" dirty="0"/>
              <a:t>-install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Kali Download</a:t>
            </a:r>
          </a:p>
        </p:txBody>
      </p:sp>
    </p:spTree>
    <p:extLst>
      <p:ext uri="{BB962C8B-B14F-4D97-AF65-F5344CB8AC3E}">
        <p14:creationId xmlns:p14="http://schemas.microsoft.com/office/powerpoint/2010/main" val="419246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>
            <a:fillRect/>
          </a:stretch>
        </p:blipFill>
        <p:spPr bwMode="auto"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Placeholder 2"/>
          <p:cNvSpPr>
            <a:spLocks noGrp="1"/>
          </p:cNvSpPr>
          <p:nvPr>
            <p:ph type="body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Optional -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Amazon EC2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endParaRPr lang="en-US" altLang="en-US" sz="1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15547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You will not be able to complete the labs or assignments using only AWS without additional configuration changes – you’re on your own!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OPTIONAL - You can also create an instance of Kali on AWS</a:t>
            </a:r>
          </a:p>
          <a:p>
            <a:pPr lvl="1"/>
            <a:r>
              <a:rPr lang="en-US" dirty="0"/>
              <a:t>If you are limited by hardware or prefer not to perform pen testing locally</a:t>
            </a:r>
          </a:p>
          <a:p>
            <a:pPr lvl="1"/>
            <a:r>
              <a:rPr lang="en-US" dirty="0"/>
              <a:t>Also a good option if you only have a Mac, at least to get started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www.kali.org</a:t>
            </a:r>
            <a:r>
              <a:rPr lang="en-US" dirty="0">
                <a:hlinkClick r:id="rId2"/>
              </a:rPr>
              <a:t>/news/kali-</a:t>
            </a:r>
            <a:r>
              <a:rPr lang="en-US" dirty="0" err="1">
                <a:hlinkClick r:id="rId2"/>
              </a:rPr>
              <a:t>linux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aws</a:t>
            </a:r>
            <a:r>
              <a:rPr lang="en-US" dirty="0">
                <a:hlinkClick r:id="rId2"/>
              </a:rPr>
              <a:t>-cloud/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will need to create an AWS account and provide a credit card for any charges you incur </a:t>
            </a:r>
          </a:p>
          <a:p>
            <a:pPr lvl="1"/>
            <a:r>
              <a:rPr lang="en-US" dirty="0"/>
              <a:t>Unless you qualify for free tier</a:t>
            </a:r>
          </a:p>
          <a:p>
            <a:endParaRPr lang="en-US" dirty="0"/>
          </a:p>
          <a:p>
            <a:r>
              <a:rPr lang="en-US" u="sng" dirty="0"/>
              <a:t>If this is your first account</a:t>
            </a:r>
            <a:r>
              <a:rPr lang="en-US" dirty="0"/>
              <a:t>, you may qualify for the “free tier”</a:t>
            </a:r>
          </a:p>
          <a:p>
            <a:pPr lvl="1"/>
            <a:r>
              <a:rPr lang="en-US" dirty="0"/>
              <a:t>12-months</a:t>
            </a:r>
          </a:p>
          <a:p>
            <a:pPr lvl="1"/>
            <a:r>
              <a:rPr lang="en-US" dirty="0"/>
              <a:t>5GB of storage</a:t>
            </a:r>
          </a:p>
          <a:p>
            <a:pPr lvl="1"/>
            <a:r>
              <a:rPr lang="en-US" dirty="0"/>
              <a:t>750 hours of use per month</a:t>
            </a:r>
          </a:p>
          <a:p>
            <a:pPr lvl="2"/>
            <a:r>
              <a:rPr lang="en-US" dirty="0"/>
              <a:t>Must use </a:t>
            </a:r>
            <a:r>
              <a:rPr lang="en-US" b="1" dirty="0"/>
              <a:t>t2.micro!</a:t>
            </a:r>
          </a:p>
          <a:p>
            <a:pPr lvl="2"/>
            <a:r>
              <a:rPr lang="en-US" dirty="0">
                <a:hlinkClick r:id="rId3"/>
              </a:rPr>
              <a:t>https://aws.amazon.com/s/dm/optimization/server-side-test/free-tier/free_np/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Kali on the Cloud</a:t>
            </a:r>
          </a:p>
        </p:txBody>
      </p:sp>
    </p:spTree>
    <p:extLst>
      <p:ext uri="{BB962C8B-B14F-4D97-AF65-F5344CB8AC3E}">
        <p14:creationId xmlns:p14="http://schemas.microsoft.com/office/powerpoint/2010/main" val="1867759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AWS Free Tier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6" y="788504"/>
            <a:ext cx="6670089" cy="4088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rrow: Left 5"/>
          <p:cNvSpPr/>
          <p:nvPr/>
        </p:nvSpPr>
        <p:spPr>
          <a:xfrm rot="18172377">
            <a:off x="748748" y="1344383"/>
            <a:ext cx="1789043" cy="85476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4403" y="285471"/>
            <a:ext cx="2327767" cy="13843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select for free tier</a:t>
            </a:r>
          </a:p>
        </p:txBody>
      </p:sp>
    </p:spTree>
    <p:extLst>
      <p:ext uri="{BB962C8B-B14F-4D97-AF65-F5344CB8AC3E}">
        <p14:creationId xmlns:p14="http://schemas.microsoft.com/office/powerpoint/2010/main" val="352657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7D8B0-68FF-45A8-97A5-985E026B96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will be running VMs in this class for labs, assignments, and the final project</a:t>
            </a:r>
          </a:p>
          <a:p>
            <a:endParaRPr lang="en-US" dirty="0"/>
          </a:p>
          <a:p>
            <a:r>
              <a:rPr lang="en-US" dirty="0"/>
              <a:t>I recommend VirtualBox - it's free and runs well on most platforms</a:t>
            </a:r>
          </a:p>
          <a:p>
            <a:pPr lvl="1"/>
            <a:r>
              <a:rPr lang="en-US" dirty="0"/>
              <a:t>You can use VMware or any other hypervisor your want, but you may have issues getting the OVAs to deploy and networked correctly</a:t>
            </a:r>
          </a:p>
          <a:p>
            <a:endParaRPr lang="en-US" dirty="0"/>
          </a:p>
          <a:p>
            <a:r>
              <a:rPr lang="en-US" dirty="0"/>
              <a:t>Your system should meet the minimum requirements: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www.virtualbox.org</a:t>
            </a:r>
            <a:r>
              <a:rPr lang="en-US" dirty="0">
                <a:hlinkClick r:id="rId2"/>
              </a:rPr>
              <a:t>/wiki/End-</a:t>
            </a:r>
            <a:r>
              <a:rPr lang="en-US" dirty="0" err="1">
                <a:hlinkClick r:id="rId2"/>
              </a:rPr>
              <a:t>user_documentation</a:t>
            </a:r>
            <a:endParaRPr lang="en-US" dirty="0"/>
          </a:p>
          <a:p>
            <a:pPr lvl="1"/>
            <a:r>
              <a:rPr lang="en-US" dirty="0"/>
              <a:t>Any reasonably powerful x86 hardware</a:t>
            </a:r>
          </a:p>
          <a:p>
            <a:pPr lvl="1"/>
            <a:r>
              <a:rPr lang="en-US" dirty="0"/>
              <a:t>8GB of RAM (16GB recommended)</a:t>
            </a:r>
          </a:p>
          <a:p>
            <a:pPr lvl="1"/>
            <a:r>
              <a:rPr lang="en-US" dirty="0"/>
              <a:t>About 30GB free space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D77E-9F34-493B-A742-89B97D6B90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Virtualizing</a:t>
            </a:r>
          </a:p>
        </p:txBody>
      </p:sp>
    </p:spTree>
    <p:extLst>
      <p:ext uri="{BB962C8B-B14F-4D97-AF65-F5344CB8AC3E}">
        <p14:creationId xmlns:p14="http://schemas.microsoft.com/office/powerpoint/2010/main" val="3049929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18" y="2273885"/>
            <a:ext cx="4591464" cy="242133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87381" y="921705"/>
            <a:ext cx="8572840" cy="1092626"/>
          </a:xfrm>
        </p:spPr>
        <p:txBody>
          <a:bodyPr/>
          <a:lstStyle/>
          <a:p>
            <a:r>
              <a:rPr lang="en-US" dirty="0"/>
              <a:t>Create a new keypair</a:t>
            </a:r>
          </a:p>
          <a:p>
            <a:r>
              <a:rPr lang="en-US" dirty="0"/>
              <a:t>You will use this to login over SSH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AWS guide</a:t>
            </a:r>
          </a:p>
        </p:txBody>
      </p:sp>
    </p:spTree>
    <p:extLst>
      <p:ext uri="{BB962C8B-B14F-4D97-AF65-F5344CB8AC3E}">
        <p14:creationId xmlns:p14="http://schemas.microsoft.com/office/powerpoint/2010/main" val="2246661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8572840" cy="979983"/>
          </a:xfrm>
        </p:spPr>
        <p:txBody>
          <a:bodyPr/>
          <a:lstStyle/>
          <a:p>
            <a:r>
              <a:rPr lang="en-US" dirty="0"/>
              <a:t>Go to https://aws.amazon.com/console/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AWS guide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24" y="1357054"/>
            <a:ext cx="5461015" cy="17373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rrow: Up 5"/>
          <p:cNvSpPr/>
          <p:nvPr/>
        </p:nvSpPr>
        <p:spPr>
          <a:xfrm rot="2157846">
            <a:off x="7022908" y="1299306"/>
            <a:ext cx="344556" cy="224078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922884" y="3450729"/>
            <a:ext cx="3904954" cy="979983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-34290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85850" indent="-1714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4775" indent="-2857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/>
              <a:t>Expand, then click AWS Management Console</a:t>
            </a:r>
          </a:p>
        </p:txBody>
      </p:sp>
    </p:spTree>
    <p:extLst>
      <p:ext uri="{BB962C8B-B14F-4D97-AF65-F5344CB8AC3E}">
        <p14:creationId xmlns:p14="http://schemas.microsoft.com/office/powerpoint/2010/main" val="3315638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87381" y="921705"/>
            <a:ext cx="8572840" cy="565902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Expand services, EC2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AWS guide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1747161"/>
            <a:ext cx="3604813" cy="2596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03" y="921705"/>
            <a:ext cx="3464257" cy="2581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Down 6"/>
          <p:cNvSpPr/>
          <p:nvPr/>
        </p:nvSpPr>
        <p:spPr>
          <a:xfrm>
            <a:off x="287381" y="1182628"/>
            <a:ext cx="300251" cy="12965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030892" y="4197792"/>
            <a:ext cx="3586309" cy="56590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-34290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85850" indent="-1714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4775" indent="-2857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dirty="0"/>
              <a:t>Go to Instances</a:t>
            </a:r>
          </a:p>
        </p:txBody>
      </p:sp>
      <p:sp>
        <p:nvSpPr>
          <p:cNvPr id="9" name="Arrow: Down 8"/>
          <p:cNvSpPr/>
          <p:nvPr/>
        </p:nvSpPr>
        <p:spPr>
          <a:xfrm rot="10800000">
            <a:off x="5000351" y="2534915"/>
            <a:ext cx="300251" cy="16134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485" y="2209807"/>
            <a:ext cx="5038504" cy="2739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8300028" cy="4120195"/>
          </a:xfrm>
        </p:spPr>
        <p:txBody>
          <a:bodyPr>
            <a:normAutofit/>
          </a:bodyPr>
          <a:lstStyle/>
          <a:p>
            <a:r>
              <a:rPr lang="en-US" dirty="0"/>
              <a:t>You can right-click and connect, or use an SSH tool like putty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https://docs.aws.amazon.com/AWSEC2/latest/UserGuide/putty.html?icmpid=docs_ec2_console</a:t>
            </a:r>
            <a:endParaRPr lang="en-US" dirty="0"/>
          </a:p>
          <a:p>
            <a:r>
              <a:rPr lang="en-US" dirty="0"/>
              <a:t>Log in with your </a:t>
            </a:r>
            <a:r>
              <a:rPr lang="en-US" b="1" dirty="0"/>
              <a:t>ec2-user </a:t>
            </a:r>
            <a:r>
              <a:rPr lang="en-US" dirty="0"/>
              <a:t>username</a:t>
            </a:r>
          </a:p>
          <a:p>
            <a:r>
              <a:rPr lang="en-US" dirty="0"/>
              <a:t>To get root</a:t>
            </a:r>
          </a:p>
          <a:p>
            <a:pPr lvl="1"/>
            <a:r>
              <a:rPr lang="en-US" dirty="0"/>
              <a:t>?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–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Don’t forget to stop </a:t>
            </a:r>
            <a:br>
              <a:rPr lang="en-US" dirty="0"/>
            </a:br>
            <a:r>
              <a:rPr lang="en-US" dirty="0"/>
              <a:t>your instance once done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AWS guide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14" y="2753347"/>
            <a:ext cx="1905622" cy="1281254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 rot="21032144">
            <a:off x="3088044" y="4016632"/>
            <a:ext cx="4153064" cy="4174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8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1E77CC-EC4E-45A9-9CBC-020F728DCE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Kali for AWS by default does not come with any tools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You will need to install each tool you need manually OR</a:t>
            </a:r>
          </a:p>
          <a:p>
            <a:pPr lvl="1"/>
            <a:r>
              <a:rPr lang="en-US" dirty="0"/>
              <a:t>Install a Kali Metapackage!</a:t>
            </a:r>
          </a:p>
          <a:p>
            <a:pPr lvl="4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sudo apt-get update</a:t>
            </a:r>
          </a:p>
          <a:p>
            <a:pPr lvl="4"/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sudo apt -y install kali-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linux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-default</a:t>
            </a:r>
          </a:p>
          <a:p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All Metapackages: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Ember"/>
                <a:hlinkClick r:id="rId2"/>
              </a:rPr>
              <a:t>https://tools.kali.org/kali-metapackages</a:t>
            </a:r>
            <a:endParaRPr lang="en-US" b="0" i="0" dirty="0">
              <a:solidFill>
                <a:srgbClr val="333333"/>
              </a:solidFill>
              <a:effectLst/>
              <a:latin typeface="Ember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Ember"/>
              </a:rPr>
              <a:t>More info: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Ember"/>
                <a:hlinkClick r:id="rId3"/>
              </a:rPr>
              <a:t>https://www.kali.org/news/major-metapackage-makeover/</a:t>
            </a:r>
            <a:endParaRPr lang="en-US" b="0" i="0" dirty="0">
              <a:solidFill>
                <a:srgbClr val="333333"/>
              </a:solidFill>
              <a:effectLst/>
              <a:latin typeface="Ember"/>
            </a:endParaRPr>
          </a:p>
          <a:p>
            <a:pPr lvl="1"/>
            <a:endParaRPr lang="en-US" b="0" i="0" dirty="0">
              <a:solidFill>
                <a:srgbClr val="333333"/>
              </a:solidFill>
              <a:effectLst/>
              <a:latin typeface="Ember"/>
            </a:endParaRPr>
          </a:p>
          <a:p>
            <a:pPr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8CCCB-C9F0-480E-80CE-DA7FE89519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Install Tools</a:t>
            </a:r>
          </a:p>
        </p:txBody>
      </p:sp>
    </p:spTree>
    <p:extLst>
      <p:ext uri="{BB962C8B-B14F-4D97-AF65-F5344CB8AC3E}">
        <p14:creationId xmlns:p14="http://schemas.microsoft.com/office/powerpoint/2010/main" val="316222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36964C-2B59-4A5C-B069-5D54CB85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49" y="1465315"/>
            <a:ext cx="4498954" cy="3404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https://www.virtualbox.org/wiki/Downloads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6" name="Arrow: Left 5"/>
          <p:cNvSpPr/>
          <p:nvPr/>
        </p:nvSpPr>
        <p:spPr>
          <a:xfrm>
            <a:off x="2161860" y="3218062"/>
            <a:ext cx="3548579" cy="22245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/>
          <p:cNvSpPr/>
          <p:nvPr/>
        </p:nvSpPr>
        <p:spPr>
          <a:xfrm>
            <a:off x="3448984" y="4295597"/>
            <a:ext cx="2261455" cy="17951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95017" y="3109783"/>
            <a:ext cx="3448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1- Download &amp; Install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2 - Install Extension Pack</a:t>
            </a:r>
          </a:p>
        </p:txBody>
      </p:sp>
    </p:spTree>
    <p:extLst>
      <p:ext uri="{BB962C8B-B14F-4D97-AF65-F5344CB8AC3E}">
        <p14:creationId xmlns:p14="http://schemas.microsoft.com/office/powerpoint/2010/main" val="227258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9CA45-5965-4963-BBDE-E63E8F98FA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Windows and Mac</a:t>
            </a:r>
          </a:p>
          <a:p>
            <a:pPr lvl="1"/>
            <a:r>
              <a:rPr lang="en-US" dirty="0"/>
              <a:t>Use default options, installation is straight forward and should have no issues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Follow instructions based on your distribution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www.virtualbox.org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Linux_Downloads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32DAA4-A605-4C5B-848F-4531B0E9D1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Virtualbox</a:t>
            </a:r>
            <a:r>
              <a:rPr lang="en-US" dirty="0"/>
              <a:t> Install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A70862-5139-4EAD-AAB1-B8E63AB66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47" y="2616031"/>
            <a:ext cx="2882012" cy="2260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6BEC7-7ED0-46A0-A43A-AFE1021A1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725" y="2690957"/>
            <a:ext cx="3494098" cy="1405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FEC710-60B8-490D-93C5-8667CD417FE1}"/>
              </a:ext>
            </a:extLst>
          </p:cNvPr>
          <p:cNvSpPr txBox="1"/>
          <p:nvPr/>
        </p:nvSpPr>
        <p:spPr>
          <a:xfrm>
            <a:off x="4810252" y="4169830"/>
            <a:ext cx="344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Don't forget to install the Extension Pack!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www.vmware.com</a:t>
            </a:r>
            <a:r>
              <a:rPr lang="en-US" dirty="0">
                <a:hlinkClick r:id="rId2"/>
              </a:rPr>
              <a:t>/products/workstation-player/workstation-player-</a:t>
            </a:r>
            <a:r>
              <a:rPr lang="en-US" dirty="0" err="1">
                <a:hlinkClick r:id="rId2"/>
              </a:rPr>
              <a:t>evaluation.html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Only Windows and Linux</a:t>
            </a:r>
          </a:p>
          <a:p>
            <a:endParaRPr lang="en-US" dirty="0"/>
          </a:p>
          <a:p>
            <a:r>
              <a:rPr lang="en-US" dirty="0"/>
              <a:t>No free version for OSX</a:t>
            </a:r>
          </a:p>
          <a:p>
            <a:pPr lvl="1"/>
            <a:r>
              <a:rPr lang="en-US" dirty="0"/>
              <a:t>VMWare Fusion is the alternative if you have a license</a:t>
            </a:r>
          </a:p>
          <a:p>
            <a:endParaRPr lang="en-US" dirty="0"/>
          </a:p>
          <a:p>
            <a:pPr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Vmware</a:t>
            </a:r>
            <a:r>
              <a:rPr lang="en-US" dirty="0"/>
              <a:t> Player</a:t>
            </a:r>
          </a:p>
        </p:txBody>
      </p:sp>
    </p:spTree>
    <p:extLst>
      <p:ext uri="{BB962C8B-B14F-4D97-AF65-F5344CB8AC3E}">
        <p14:creationId xmlns:p14="http://schemas.microsoft.com/office/powerpoint/2010/main" val="115717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>
            <a:fillRect/>
          </a:stretch>
        </p:blipFill>
        <p:spPr bwMode="auto"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Placeholder 2"/>
          <p:cNvSpPr>
            <a:spLocks noGrp="1"/>
          </p:cNvSpPr>
          <p:nvPr>
            <p:ph type="body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Networking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endParaRPr lang="en-US" altLang="en-US" sz="1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2121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127945-16C0-4224-A31C-F093731ADF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8572840" cy="3890927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There are several types of network options for deployed VMs</a:t>
            </a:r>
          </a:p>
          <a:p>
            <a:pPr lvl="1"/>
            <a:r>
              <a:rPr lang="en-US" sz="1400" dirty="0"/>
              <a:t>With all options, VMs on the same network should be able to communicate to each other</a:t>
            </a:r>
          </a:p>
          <a:p>
            <a:endParaRPr lang="en-US" sz="1600" dirty="0"/>
          </a:p>
          <a:p>
            <a:r>
              <a:rPr lang="en-US" sz="1600" dirty="0"/>
              <a:t>NAT</a:t>
            </a:r>
          </a:p>
          <a:p>
            <a:pPr lvl="1"/>
            <a:r>
              <a:rPr lang="en-US" sz="1400" dirty="0"/>
              <a:t>Host machine becomes an internet gateway</a:t>
            </a:r>
          </a:p>
          <a:p>
            <a:pPr lvl="1"/>
            <a:r>
              <a:rPr lang="en-US" sz="1400" dirty="0"/>
              <a:t>VM has internet access</a:t>
            </a:r>
          </a:p>
          <a:p>
            <a:pPr lvl="1"/>
            <a:r>
              <a:rPr lang="en-US" sz="1400" dirty="0"/>
              <a:t>Host machine cannot communicate to VM without port forwarding</a:t>
            </a:r>
          </a:p>
          <a:p>
            <a:pPr lvl="1"/>
            <a:r>
              <a:rPr lang="en-US" sz="1400" dirty="0"/>
              <a:t>Good for “normal” use</a:t>
            </a:r>
          </a:p>
          <a:p>
            <a:pPr lvl="1"/>
            <a:endParaRPr lang="en-US" sz="1400" dirty="0"/>
          </a:p>
          <a:p>
            <a:r>
              <a:rPr lang="en-US" sz="1600" dirty="0"/>
              <a:t>Bridged</a:t>
            </a:r>
          </a:p>
          <a:p>
            <a:pPr lvl="1"/>
            <a:r>
              <a:rPr lang="en-US" sz="1400" dirty="0"/>
              <a:t>Host machine forwards all traffic to LAN gateway</a:t>
            </a:r>
          </a:p>
          <a:p>
            <a:pPr lvl="1"/>
            <a:r>
              <a:rPr lang="en-US" sz="1400" dirty="0"/>
              <a:t>VM and Host are on the same LAN</a:t>
            </a:r>
          </a:p>
          <a:p>
            <a:pPr lvl="2"/>
            <a:r>
              <a:rPr lang="en-US" sz="1200" dirty="0"/>
              <a:t>Different IP addresses but share a MAC address</a:t>
            </a:r>
          </a:p>
          <a:p>
            <a:pPr lvl="1"/>
            <a:r>
              <a:rPr lang="en-US" sz="1400" dirty="0"/>
              <a:t>VMs can communicate to one another</a:t>
            </a:r>
          </a:p>
          <a:p>
            <a:pPr lvl="1"/>
            <a:r>
              <a:rPr lang="en-US" sz="1400" dirty="0"/>
              <a:t>Preferred if doing any kind of scanning or exploiting externally</a:t>
            </a:r>
          </a:p>
          <a:p>
            <a:pPr lvl="1"/>
            <a:endParaRPr lang="en-US" sz="1400" dirty="0"/>
          </a:p>
          <a:p>
            <a:r>
              <a:rPr lang="en-US" sz="1600" dirty="0"/>
              <a:t>Internal/Host-only</a:t>
            </a:r>
          </a:p>
          <a:p>
            <a:pPr lvl="1"/>
            <a:r>
              <a:rPr lang="en-US" sz="1400" dirty="0"/>
              <a:t>VMs cannot access the internet</a:t>
            </a:r>
          </a:p>
          <a:p>
            <a:pPr lvl="1"/>
            <a:r>
              <a:rPr lang="en-US" sz="1400" dirty="0"/>
              <a:t>Internal means the host cannot communicate to the VM</a:t>
            </a:r>
          </a:p>
          <a:p>
            <a:pPr lvl="1"/>
            <a:r>
              <a:rPr lang="en-US" sz="1400" dirty="0"/>
              <a:t>Both Internal and Host-only, VMs can communicate to each other</a:t>
            </a:r>
          </a:p>
          <a:p>
            <a:pPr lvl="1"/>
            <a:r>
              <a:rPr lang="en-US" sz="1400" dirty="0"/>
              <a:t>Best if running vulnerable target VMs, no internet access required</a:t>
            </a:r>
          </a:p>
          <a:p>
            <a:endParaRPr lang="en-US" sz="16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B2E2E-BF8B-42CA-B5E5-FA04927244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Networking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E54F8-513D-457D-BC0F-2438D561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50" b="26914"/>
          <a:stretch/>
        </p:blipFill>
        <p:spPr>
          <a:xfrm>
            <a:off x="6273008" y="1568822"/>
            <a:ext cx="2644445" cy="2497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554027"/>
      </p:ext>
    </p:extLst>
  </p:cSld>
  <p:clrMapOvr>
    <a:masterClrMapping/>
  </p:clrMapOvr>
</p:sld>
</file>

<file path=ppt/theme/theme1.xml><?xml version="1.0" encoding="utf-8"?>
<a:theme xmlns:a="http://schemas.openxmlformats.org/drawingml/2006/main" name="nyu_20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yu_2021" id="{F72D9CA5-EC8B-4A89-ADE4-811012826814}" vid="{E3CAC363-A2EB-4E53-8FBB-CECA2A6A7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nyu_2021</Template>
  <TotalTime>12667</TotalTime>
  <Words>2271</Words>
  <Application>Microsoft Office PowerPoint</Application>
  <PresentationFormat>On-screen Show (16:9)</PresentationFormat>
  <Paragraphs>377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Consolas</vt:lpstr>
      <vt:lpstr>Courier New</vt:lpstr>
      <vt:lpstr>Ember</vt:lpstr>
      <vt:lpstr>Noto Sans Symbols</vt:lpstr>
      <vt:lpstr>Slack-Lato</vt:lpstr>
      <vt:lpstr>Wingdings</vt:lpstr>
      <vt:lpstr>nyu_2021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Peter Klabe</cp:lastModifiedBy>
  <cp:revision>272</cp:revision>
  <dcterms:created xsi:type="dcterms:W3CDTF">2013-09-03T13:03:01Z</dcterms:created>
  <dcterms:modified xsi:type="dcterms:W3CDTF">2021-02-13T19:57:51Z</dcterms:modified>
</cp:coreProperties>
</file>