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59" r:id="rId4"/>
    <p:sldId id="256" r:id="rId5"/>
    <p:sldId id="257" r:id="rId6"/>
  </p:sldIdLst>
  <p:sldSz cx="30192345" cy="15011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p:scale>
          <a:sx n="50" d="100"/>
          <a:sy n="50" d="100"/>
        </p:scale>
        <p:origin x="-488"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3774083" y="2456728"/>
            <a:ext cx="22644497" cy="5226191"/>
          </a:xfrm>
        </p:spPr>
        <p:txBody>
          <a:bodyPr anchor="b"/>
          <a:lstStyle>
            <a:lvl1pPr algn="ctr">
              <a:defRPr sz="13135"/>
            </a:lvl1pPr>
          </a:lstStyle>
          <a:p>
            <a:r>
              <a:rPr lang="zh-CN" altLang="en-US"/>
              <a:t>单击此处编辑母版标题样式</a:t>
            </a:r>
            <a:endParaRPr lang="en-US" dirty="0"/>
          </a:p>
        </p:txBody>
      </p:sp>
      <p:sp>
        <p:nvSpPr>
          <p:cNvPr id="3" name="Subtitle 2"/>
          <p:cNvSpPr>
            <a:spLocks noGrp="1"/>
          </p:cNvSpPr>
          <p:nvPr>
            <p:ph type="subTitle" idx="1"/>
          </p:nvPr>
        </p:nvSpPr>
        <p:spPr>
          <a:xfrm>
            <a:off x="3774083" y="7884461"/>
            <a:ext cx="22644497" cy="3624279"/>
          </a:xfrm>
        </p:spPr>
        <p:txBody>
          <a:bodyPr/>
          <a:lstStyle>
            <a:lvl1pPr marL="0" indent="0" algn="ctr">
              <a:buNone/>
              <a:defRPr sz="5255"/>
            </a:lvl1pPr>
            <a:lvl2pPr marL="1000760" indent="0" algn="ctr">
              <a:buNone/>
              <a:defRPr sz="4380"/>
            </a:lvl2pPr>
            <a:lvl3pPr marL="2001520" indent="0" algn="ctr">
              <a:buNone/>
              <a:defRPr sz="3940"/>
            </a:lvl3pPr>
            <a:lvl4pPr marL="3002280" indent="0" algn="ctr">
              <a:buNone/>
              <a:defRPr sz="3500"/>
            </a:lvl4pPr>
            <a:lvl5pPr marL="4003040" indent="0" algn="ctr">
              <a:buNone/>
              <a:defRPr sz="3500"/>
            </a:lvl5pPr>
            <a:lvl6pPr marL="5003800" indent="0" algn="ctr">
              <a:buNone/>
              <a:defRPr sz="3500"/>
            </a:lvl6pPr>
            <a:lvl7pPr marL="6004560" indent="0" algn="ctr">
              <a:buNone/>
              <a:defRPr sz="3500"/>
            </a:lvl7pPr>
            <a:lvl8pPr marL="7005320" indent="0" algn="ctr">
              <a:buNone/>
              <a:defRPr sz="3500"/>
            </a:lvl8pPr>
            <a:lvl9pPr marL="8006080" indent="0" algn="ctr">
              <a:buNone/>
              <a:defRPr sz="35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06624" y="799218"/>
            <a:ext cx="6510293" cy="1272146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075745" y="799218"/>
            <a:ext cx="19153471" cy="1272146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60020" y="3742428"/>
            <a:ext cx="26041172" cy="6244324"/>
          </a:xfrm>
        </p:spPr>
        <p:txBody>
          <a:bodyPr anchor="b"/>
          <a:lstStyle>
            <a:lvl1pPr>
              <a:defRPr sz="13135"/>
            </a:lvl1pPr>
          </a:lstStyle>
          <a:p>
            <a:r>
              <a:rPr lang="zh-CN" altLang="en-US"/>
              <a:t>单击此处编辑母版标题样式</a:t>
            </a:r>
            <a:endParaRPr lang="en-US" dirty="0"/>
          </a:p>
        </p:txBody>
      </p:sp>
      <p:sp>
        <p:nvSpPr>
          <p:cNvPr id="3" name="Text Placeholder 2"/>
          <p:cNvSpPr>
            <a:spLocks noGrp="1"/>
          </p:cNvSpPr>
          <p:nvPr>
            <p:ph type="body" idx="1"/>
          </p:nvPr>
        </p:nvSpPr>
        <p:spPr>
          <a:xfrm>
            <a:off x="2060020" y="10045825"/>
            <a:ext cx="26041172" cy="3283743"/>
          </a:xfrm>
        </p:spPr>
        <p:txBody>
          <a:bodyPr/>
          <a:lstStyle>
            <a:lvl1pPr marL="0" indent="0">
              <a:buNone/>
              <a:defRPr sz="5255">
                <a:solidFill>
                  <a:schemeClr val="tx1">
                    <a:tint val="75000"/>
                  </a:schemeClr>
                </a:solidFill>
              </a:defRPr>
            </a:lvl1pPr>
            <a:lvl2pPr marL="1000760" indent="0">
              <a:buNone/>
              <a:defRPr sz="4380">
                <a:solidFill>
                  <a:schemeClr val="tx1">
                    <a:tint val="75000"/>
                  </a:schemeClr>
                </a:solidFill>
              </a:defRPr>
            </a:lvl2pPr>
            <a:lvl3pPr marL="2001520" indent="0">
              <a:buNone/>
              <a:defRPr sz="3940">
                <a:solidFill>
                  <a:schemeClr val="tx1">
                    <a:tint val="75000"/>
                  </a:schemeClr>
                </a:solidFill>
              </a:defRPr>
            </a:lvl3pPr>
            <a:lvl4pPr marL="3002280" indent="0">
              <a:buNone/>
              <a:defRPr sz="3500">
                <a:solidFill>
                  <a:schemeClr val="tx1">
                    <a:tint val="75000"/>
                  </a:schemeClr>
                </a:solidFill>
              </a:defRPr>
            </a:lvl4pPr>
            <a:lvl5pPr marL="4003040" indent="0">
              <a:buNone/>
              <a:defRPr sz="3500">
                <a:solidFill>
                  <a:schemeClr val="tx1">
                    <a:tint val="75000"/>
                  </a:schemeClr>
                </a:solidFill>
              </a:defRPr>
            </a:lvl5pPr>
            <a:lvl6pPr marL="5003800" indent="0">
              <a:buNone/>
              <a:defRPr sz="3500">
                <a:solidFill>
                  <a:schemeClr val="tx1">
                    <a:tint val="75000"/>
                  </a:schemeClr>
                </a:solidFill>
              </a:defRPr>
            </a:lvl6pPr>
            <a:lvl7pPr marL="6004560" indent="0">
              <a:buNone/>
              <a:defRPr sz="3500">
                <a:solidFill>
                  <a:schemeClr val="tx1">
                    <a:tint val="75000"/>
                  </a:schemeClr>
                </a:solidFill>
              </a:defRPr>
            </a:lvl7pPr>
            <a:lvl8pPr marL="7005320" indent="0">
              <a:buNone/>
              <a:defRPr sz="3500">
                <a:solidFill>
                  <a:schemeClr val="tx1">
                    <a:tint val="75000"/>
                  </a:schemeClr>
                </a:solidFill>
              </a:defRPr>
            </a:lvl8pPr>
            <a:lvl9pPr marL="8006080" indent="0">
              <a:buNone/>
              <a:defRPr sz="35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075745" y="3996090"/>
            <a:ext cx="12831882" cy="952459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15285036" y="3996090"/>
            <a:ext cx="12831882" cy="952459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079678" y="799219"/>
            <a:ext cx="26041172" cy="290151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079680" y="3679879"/>
            <a:ext cx="12772910" cy="1803452"/>
          </a:xfrm>
        </p:spPr>
        <p:txBody>
          <a:bodyPr anchor="b"/>
          <a:lstStyle>
            <a:lvl1pPr marL="0" indent="0">
              <a:buNone/>
              <a:defRPr sz="5255" b="1"/>
            </a:lvl1pPr>
            <a:lvl2pPr marL="1000760" indent="0">
              <a:buNone/>
              <a:defRPr sz="4380" b="1"/>
            </a:lvl2pPr>
            <a:lvl3pPr marL="2001520" indent="0">
              <a:buNone/>
              <a:defRPr sz="3940" b="1"/>
            </a:lvl3pPr>
            <a:lvl4pPr marL="3002280" indent="0">
              <a:buNone/>
              <a:defRPr sz="3500" b="1"/>
            </a:lvl4pPr>
            <a:lvl5pPr marL="4003040" indent="0">
              <a:buNone/>
              <a:defRPr sz="3500" b="1"/>
            </a:lvl5pPr>
            <a:lvl6pPr marL="5003800" indent="0">
              <a:buNone/>
              <a:defRPr sz="3500" b="1"/>
            </a:lvl6pPr>
            <a:lvl7pPr marL="6004560" indent="0">
              <a:buNone/>
              <a:defRPr sz="3500" b="1"/>
            </a:lvl7pPr>
            <a:lvl8pPr marL="7005320" indent="0">
              <a:buNone/>
              <a:defRPr sz="3500" b="1"/>
            </a:lvl8pPr>
            <a:lvl9pPr marL="8006080" indent="0">
              <a:buNone/>
              <a:defRPr sz="35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2079680" y="5483331"/>
            <a:ext cx="12772910" cy="806515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15285036" y="3679879"/>
            <a:ext cx="12835814" cy="1803452"/>
          </a:xfrm>
        </p:spPr>
        <p:txBody>
          <a:bodyPr anchor="b"/>
          <a:lstStyle>
            <a:lvl1pPr marL="0" indent="0">
              <a:buNone/>
              <a:defRPr sz="5255" b="1"/>
            </a:lvl1pPr>
            <a:lvl2pPr marL="1000760" indent="0">
              <a:buNone/>
              <a:defRPr sz="4380" b="1"/>
            </a:lvl2pPr>
            <a:lvl3pPr marL="2001520" indent="0">
              <a:buNone/>
              <a:defRPr sz="3940" b="1"/>
            </a:lvl3pPr>
            <a:lvl4pPr marL="3002280" indent="0">
              <a:buNone/>
              <a:defRPr sz="3500" b="1"/>
            </a:lvl4pPr>
            <a:lvl5pPr marL="4003040" indent="0">
              <a:buNone/>
              <a:defRPr sz="3500" b="1"/>
            </a:lvl5pPr>
            <a:lvl6pPr marL="5003800" indent="0">
              <a:buNone/>
              <a:defRPr sz="3500" b="1"/>
            </a:lvl6pPr>
            <a:lvl7pPr marL="6004560" indent="0">
              <a:buNone/>
              <a:defRPr sz="3500" b="1"/>
            </a:lvl7pPr>
            <a:lvl8pPr marL="7005320" indent="0">
              <a:buNone/>
              <a:defRPr sz="3500" b="1"/>
            </a:lvl8pPr>
            <a:lvl9pPr marL="8006080" indent="0">
              <a:buNone/>
              <a:defRPr sz="35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15285036" y="5483331"/>
            <a:ext cx="12835814" cy="806515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079679" y="1000760"/>
            <a:ext cx="9737919" cy="3502660"/>
          </a:xfrm>
        </p:spPr>
        <p:txBody>
          <a:bodyPr anchor="b"/>
          <a:lstStyle>
            <a:lvl1pPr>
              <a:defRPr sz="7005"/>
            </a:lvl1pPr>
          </a:lstStyle>
          <a:p>
            <a:r>
              <a:rPr lang="zh-CN" altLang="en-US"/>
              <a:t>单击此处编辑母版标题样式</a:t>
            </a:r>
            <a:endParaRPr lang="en-US" dirty="0"/>
          </a:p>
        </p:txBody>
      </p:sp>
      <p:sp>
        <p:nvSpPr>
          <p:cNvPr id="3" name="Content Placeholder 2"/>
          <p:cNvSpPr>
            <a:spLocks noGrp="1"/>
          </p:cNvSpPr>
          <p:nvPr>
            <p:ph idx="1"/>
          </p:nvPr>
        </p:nvSpPr>
        <p:spPr>
          <a:xfrm>
            <a:off x="12835814" y="2161365"/>
            <a:ext cx="15285036" cy="10667824"/>
          </a:xfrm>
        </p:spPr>
        <p:txBody>
          <a:bodyPr/>
          <a:lstStyle>
            <a:lvl1pPr>
              <a:defRPr sz="7005"/>
            </a:lvl1pPr>
            <a:lvl2pPr>
              <a:defRPr sz="6130"/>
            </a:lvl2pPr>
            <a:lvl3pPr>
              <a:defRPr sz="5255"/>
            </a:lvl3pPr>
            <a:lvl4pPr>
              <a:defRPr sz="4380"/>
            </a:lvl4pPr>
            <a:lvl5pPr>
              <a:defRPr sz="4380"/>
            </a:lvl5pPr>
            <a:lvl6pPr>
              <a:defRPr sz="4380"/>
            </a:lvl6pPr>
            <a:lvl7pPr>
              <a:defRPr sz="4380"/>
            </a:lvl7pPr>
            <a:lvl8pPr>
              <a:defRPr sz="4380"/>
            </a:lvl8pPr>
            <a:lvl9pPr>
              <a:defRPr sz="438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2079679" y="4503420"/>
            <a:ext cx="9737919" cy="8343143"/>
          </a:xfrm>
        </p:spPr>
        <p:txBody>
          <a:bodyPr/>
          <a:lstStyle>
            <a:lvl1pPr marL="0" indent="0">
              <a:buNone/>
              <a:defRPr sz="3500"/>
            </a:lvl1pPr>
            <a:lvl2pPr marL="1000760" indent="0">
              <a:buNone/>
              <a:defRPr sz="3065"/>
            </a:lvl2pPr>
            <a:lvl3pPr marL="2001520" indent="0">
              <a:buNone/>
              <a:defRPr sz="2625"/>
            </a:lvl3pPr>
            <a:lvl4pPr marL="3002280" indent="0">
              <a:buNone/>
              <a:defRPr sz="2190"/>
            </a:lvl4pPr>
            <a:lvl5pPr marL="4003040" indent="0">
              <a:buNone/>
              <a:defRPr sz="2190"/>
            </a:lvl5pPr>
            <a:lvl6pPr marL="5003800" indent="0">
              <a:buNone/>
              <a:defRPr sz="2190"/>
            </a:lvl6pPr>
            <a:lvl7pPr marL="6004560" indent="0">
              <a:buNone/>
              <a:defRPr sz="2190"/>
            </a:lvl7pPr>
            <a:lvl8pPr marL="7005320" indent="0">
              <a:buNone/>
              <a:defRPr sz="2190"/>
            </a:lvl8pPr>
            <a:lvl9pPr marL="8006080" indent="0">
              <a:buNone/>
              <a:defRPr sz="219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079679" y="1000760"/>
            <a:ext cx="9737919" cy="3502660"/>
          </a:xfrm>
        </p:spPr>
        <p:txBody>
          <a:bodyPr anchor="b"/>
          <a:lstStyle>
            <a:lvl1pPr>
              <a:defRPr sz="7005"/>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835814" y="2161365"/>
            <a:ext cx="15285036" cy="10667824"/>
          </a:xfrm>
        </p:spPr>
        <p:txBody>
          <a:bodyPr anchor="t"/>
          <a:lstStyle>
            <a:lvl1pPr marL="0" indent="0">
              <a:buNone/>
              <a:defRPr sz="7005"/>
            </a:lvl1pPr>
            <a:lvl2pPr marL="1000760" indent="0">
              <a:buNone/>
              <a:defRPr sz="6130"/>
            </a:lvl2pPr>
            <a:lvl3pPr marL="2001520" indent="0">
              <a:buNone/>
              <a:defRPr sz="5255"/>
            </a:lvl3pPr>
            <a:lvl4pPr marL="3002280" indent="0">
              <a:buNone/>
              <a:defRPr sz="4380"/>
            </a:lvl4pPr>
            <a:lvl5pPr marL="4003040" indent="0">
              <a:buNone/>
              <a:defRPr sz="4380"/>
            </a:lvl5pPr>
            <a:lvl6pPr marL="5003800" indent="0">
              <a:buNone/>
              <a:defRPr sz="4380"/>
            </a:lvl6pPr>
            <a:lvl7pPr marL="6004560" indent="0">
              <a:buNone/>
              <a:defRPr sz="4380"/>
            </a:lvl7pPr>
            <a:lvl8pPr marL="7005320" indent="0">
              <a:buNone/>
              <a:defRPr sz="4380"/>
            </a:lvl8pPr>
            <a:lvl9pPr marL="8006080" indent="0">
              <a:buNone/>
              <a:defRPr sz="4380"/>
            </a:lvl9pPr>
          </a:lstStyle>
          <a:p>
            <a:r>
              <a:rPr lang="zh-CN" altLang="en-US"/>
              <a:t>单击图标添加图片</a:t>
            </a:r>
            <a:endParaRPr lang="en-US" dirty="0"/>
          </a:p>
        </p:txBody>
      </p:sp>
      <p:sp>
        <p:nvSpPr>
          <p:cNvPr id="4" name="Text Placeholder 3"/>
          <p:cNvSpPr>
            <a:spLocks noGrp="1"/>
          </p:cNvSpPr>
          <p:nvPr>
            <p:ph type="body" sz="half" idx="2"/>
          </p:nvPr>
        </p:nvSpPr>
        <p:spPr>
          <a:xfrm>
            <a:off x="2079679" y="4503420"/>
            <a:ext cx="9737919" cy="8343143"/>
          </a:xfrm>
        </p:spPr>
        <p:txBody>
          <a:bodyPr/>
          <a:lstStyle>
            <a:lvl1pPr marL="0" indent="0">
              <a:buNone/>
              <a:defRPr sz="3500"/>
            </a:lvl1pPr>
            <a:lvl2pPr marL="1000760" indent="0">
              <a:buNone/>
              <a:defRPr sz="3065"/>
            </a:lvl2pPr>
            <a:lvl3pPr marL="2001520" indent="0">
              <a:buNone/>
              <a:defRPr sz="2625"/>
            </a:lvl3pPr>
            <a:lvl4pPr marL="3002280" indent="0">
              <a:buNone/>
              <a:defRPr sz="2190"/>
            </a:lvl4pPr>
            <a:lvl5pPr marL="4003040" indent="0">
              <a:buNone/>
              <a:defRPr sz="2190"/>
            </a:lvl5pPr>
            <a:lvl6pPr marL="5003800" indent="0">
              <a:buNone/>
              <a:defRPr sz="2190"/>
            </a:lvl6pPr>
            <a:lvl7pPr marL="6004560" indent="0">
              <a:buNone/>
              <a:defRPr sz="2190"/>
            </a:lvl7pPr>
            <a:lvl8pPr marL="7005320" indent="0">
              <a:buNone/>
              <a:defRPr sz="2190"/>
            </a:lvl8pPr>
            <a:lvl9pPr marL="8006080" indent="0">
              <a:buNone/>
              <a:defRPr sz="219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5746" y="799219"/>
            <a:ext cx="26041172" cy="290151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075746" y="3996090"/>
            <a:ext cx="26041172" cy="9524595"/>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2075746" y="13913345"/>
            <a:ext cx="6793349" cy="799218"/>
          </a:xfrm>
          <a:prstGeom prst="rect">
            <a:avLst/>
          </a:prstGeom>
        </p:spPr>
        <p:txBody>
          <a:bodyPr vert="horz" lIns="91440" tIns="45720" rIns="91440" bIns="45720" rtlCol="0" anchor="ctr"/>
          <a:lstStyle>
            <a:lvl1pPr algn="l">
              <a:defRPr sz="2625">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10001320" y="13913345"/>
            <a:ext cx="10190024" cy="799218"/>
          </a:xfrm>
          <a:prstGeom prst="rect">
            <a:avLst/>
          </a:prstGeom>
        </p:spPr>
        <p:txBody>
          <a:bodyPr vert="horz" lIns="91440" tIns="45720" rIns="91440" bIns="45720" rtlCol="0" anchor="ctr"/>
          <a:lstStyle>
            <a:lvl1pPr algn="ctr">
              <a:defRPr sz="262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23568" y="13913345"/>
            <a:ext cx="6793349" cy="799218"/>
          </a:xfrm>
          <a:prstGeom prst="rect">
            <a:avLst/>
          </a:prstGeom>
        </p:spPr>
        <p:txBody>
          <a:bodyPr vert="horz" lIns="91440" tIns="45720" rIns="91440" bIns="45720" rtlCol="0" anchor="ctr"/>
          <a:lstStyle>
            <a:lvl1pPr algn="r">
              <a:defRPr sz="2625">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001520" rtl="0" eaLnBrk="1" latinLnBrk="0" hangingPunct="1">
        <a:lnSpc>
          <a:spcPct val="90000"/>
        </a:lnSpc>
        <a:spcBef>
          <a:spcPct val="0"/>
        </a:spcBef>
        <a:buNone/>
        <a:defRPr sz="9630" kern="1200">
          <a:solidFill>
            <a:schemeClr val="tx1"/>
          </a:solidFill>
          <a:latin typeface="+mj-lt"/>
          <a:ea typeface="+mj-ea"/>
          <a:cs typeface="+mj-cs"/>
        </a:defRPr>
      </a:lvl1pPr>
    </p:titleStyle>
    <p:bodyStyle>
      <a:lvl1pPr marL="500380" indent="-500380" algn="l" defTabSz="2001520" rtl="0" eaLnBrk="1" latinLnBrk="0" hangingPunct="1">
        <a:lnSpc>
          <a:spcPct val="90000"/>
        </a:lnSpc>
        <a:spcBef>
          <a:spcPts val="2190"/>
        </a:spcBef>
        <a:buFont typeface="Arial" panose="020B0604020202020204" pitchFamily="34" charset="0"/>
        <a:buChar char="•"/>
        <a:defRPr sz="6130" kern="1200">
          <a:solidFill>
            <a:schemeClr val="tx1"/>
          </a:solidFill>
          <a:latin typeface="+mn-lt"/>
          <a:ea typeface="+mn-ea"/>
          <a:cs typeface="+mn-cs"/>
        </a:defRPr>
      </a:lvl1pPr>
      <a:lvl2pPr marL="1501140" indent="-500380" algn="l" defTabSz="2001520" rtl="0" eaLnBrk="1" latinLnBrk="0" hangingPunct="1">
        <a:lnSpc>
          <a:spcPct val="90000"/>
        </a:lnSpc>
        <a:spcBef>
          <a:spcPts val="1095"/>
        </a:spcBef>
        <a:buFont typeface="Arial" panose="020B0604020202020204" pitchFamily="34" charset="0"/>
        <a:buChar char="•"/>
        <a:defRPr sz="5255" kern="1200">
          <a:solidFill>
            <a:schemeClr val="tx1"/>
          </a:solidFill>
          <a:latin typeface="+mn-lt"/>
          <a:ea typeface="+mn-ea"/>
          <a:cs typeface="+mn-cs"/>
        </a:defRPr>
      </a:lvl2pPr>
      <a:lvl3pPr marL="2501900" indent="-500380" algn="l" defTabSz="2001520" rtl="0" eaLnBrk="1" latinLnBrk="0" hangingPunct="1">
        <a:lnSpc>
          <a:spcPct val="90000"/>
        </a:lnSpc>
        <a:spcBef>
          <a:spcPts val="1095"/>
        </a:spcBef>
        <a:buFont typeface="Arial" panose="020B0604020202020204" pitchFamily="34" charset="0"/>
        <a:buChar char="•"/>
        <a:defRPr sz="4380" kern="1200">
          <a:solidFill>
            <a:schemeClr val="tx1"/>
          </a:solidFill>
          <a:latin typeface="+mn-lt"/>
          <a:ea typeface="+mn-ea"/>
          <a:cs typeface="+mn-cs"/>
        </a:defRPr>
      </a:lvl3pPr>
      <a:lvl4pPr marL="3502660" indent="-500380" algn="l" defTabSz="2001520" rtl="0" eaLnBrk="1" latinLnBrk="0" hangingPunct="1">
        <a:lnSpc>
          <a:spcPct val="90000"/>
        </a:lnSpc>
        <a:spcBef>
          <a:spcPts val="1095"/>
        </a:spcBef>
        <a:buFont typeface="Arial" panose="020B0604020202020204" pitchFamily="34" charset="0"/>
        <a:buChar char="•"/>
        <a:defRPr sz="3940" kern="1200">
          <a:solidFill>
            <a:schemeClr val="tx1"/>
          </a:solidFill>
          <a:latin typeface="+mn-lt"/>
          <a:ea typeface="+mn-ea"/>
          <a:cs typeface="+mn-cs"/>
        </a:defRPr>
      </a:lvl4pPr>
      <a:lvl5pPr marL="4503420" indent="-500380" algn="l" defTabSz="2001520" rtl="0" eaLnBrk="1" latinLnBrk="0" hangingPunct="1">
        <a:lnSpc>
          <a:spcPct val="90000"/>
        </a:lnSpc>
        <a:spcBef>
          <a:spcPts val="1095"/>
        </a:spcBef>
        <a:buFont typeface="Arial" panose="020B0604020202020204" pitchFamily="34" charset="0"/>
        <a:buChar char="•"/>
        <a:defRPr sz="3940" kern="1200">
          <a:solidFill>
            <a:schemeClr val="tx1"/>
          </a:solidFill>
          <a:latin typeface="+mn-lt"/>
          <a:ea typeface="+mn-ea"/>
          <a:cs typeface="+mn-cs"/>
        </a:defRPr>
      </a:lvl5pPr>
      <a:lvl6pPr marL="5504180" indent="-500380" algn="l" defTabSz="2001520" rtl="0" eaLnBrk="1" latinLnBrk="0" hangingPunct="1">
        <a:lnSpc>
          <a:spcPct val="90000"/>
        </a:lnSpc>
        <a:spcBef>
          <a:spcPts val="1095"/>
        </a:spcBef>
        <a:buFont typeface="Arial" panose="020B0604020202020204" pitchFamily="34" charset="0"/>
        <a:buChar char="•"/>
        <a:defRPr sz="3940" kern="1200">
          <a:solidFill>
            <a:schemeClr val="tx1"/>
          </a:solidFill>
          <a:latin typeface="+mn-lt"/>
          <a:ea typeface="+mn-ea"/>
          <a:cs typeface="+mn-cs"/>
        </a:defRPr>
      </a:lvl6pPr>
      <a:lvl7pPr marL="6504940" indent="-500380" algn="l" defTabSz="2001520" rtl="0" eaLnBrk="1" latinLnBrk="0" hangingPunct="1">
        <a:lnSpc>
          <a:spcPct val="90000"/>
        </a:lnSpc>
        <a:spcBef>
          <a:spcPts val="1095"/>
        </a:spcBef>
        <a:buFont typeface="Arial" panose="020B0604020202020204" pitchFamily="34" charset="0"/>
        <a:buChar char="•"/>
        <a:defRPr sz="3940" kern="1200">
          <a:solidFill>
            <a:schemeClr val="tx1"/>
          </a:solidFill>
          <a:latin typeface="+mn-lt"/>
          <a:ea typeface="+mn-ea"/>
          <a:cs typeface="+mn-cs"/>
        </a:defRPr>
      </a:lvl7pPr>
      <a:lvl8pPr marL="7505700" indent="-500380" algn="l" defTabSz="2001520" rtl="0" eaLnBrk="1" latinLnBrk="0" hangingPunct="1">
        <a:lnSpc>
          <a:spcPct val="90000"/>
        </a:lnSpc>
        <a:spcBef>
          <a:spcPts val="1095"/>
        </a:spcBef>
        <a:buFont typeface="Arial" panose="020B0604020202020204" pitchFamily="34" charset="0"/>
        <a:buChar char="•"/>
        <a:defRPr sz="3940" kern="1200">
          <a:solidFill>
            <a:schemeClr val="tx1"/>
          </a:solidFill>
          <a:latin typeface="+mn-lt"/>
          <a:ea typeface="+mn-ea"/>
          <a:cs typeface="+mn-cs"/>
        </a:defRPr>
      </a:lvl8pPr>
      <a:lvl9pPr marL="8506460" indent="-500380" algn="l" defTabSz="2001520" rtl="0" eaLnBrk="1" latinLnBrk="0" hangingPunct="1">
        <a:lnSpc>
          <a:spcPct val="90000"/>
        </a:lnSpc>
        <a:spcBef>
          <a:spcPts val="1095"/>
        </a:spcBef>
        <a:buFont typeface="Arial" panose="020B0604020202020204" pitchFamily="34" charset="0"/>
        <a:buChar char="•"/>
        <a:defRPr sz="3940" kern="1200">
          <a:solidFill>
            <a:schemeClr val="tx1"/>
          </a:solidFill>
          <a:latin typeface="+mn-lt"/>
          <a:ea typeface="+mn-ea"/>
          <a:cs typeface="+mn-cs"/>
        </a:defRPr>
      </a:lvl9pPr>
    </p:bodyStyle>
    <p:otherStyle>
      <a:defPPr>
        <a:defRPr lang="en-US"/>
      </a:defPPr>
      <a:lvl1pPr marL="0" algn="l" defTabSz="2001520" rtl="0" eaLnBrk="1" latinLnBrk="0" hangingPunct="1">
        <a:defRPr sz="3940" kern="1200">
          <a:solidFill>
            <a:schemeClr val="tx1"/>
          </a:solidFill>
          <a:latin typeface="+mn-lt"/>
          <a:ea typeface="+mn-ea"/>
          <a:cs typeface="+mn-cs"/>
        </a:defRPr>
      </a:lvl1pPr>
      <a:lvl2pPr marL="1000760" algn="l" defTabSz="2001520" rtl="0" eaLnBrk="1" latinLnBrk="0" hangingPunct="1">
        <a:defRPr sz="3940" kern="1200">
          <a:solidFill>
            <a:schemeClr val="tx1"/>
          </a:solidFill>
          <a:latin typeface="+mn-lt"/>
          <a:ea typeface="+mn-ea"/>
          <a:cs typeface="+mn-cs"/>
        </a:defRPr>
      </a:lvl2pPr>
      <a:lvl3pPr marL="2001520" algn="l" defTabSz="2001520" rtl="0" eaLnBrk="1" latinLnBrk="0" hangingPunct="1">
        <a:defRPr sz="3940" kern="1200">
          <a:solidFill>
            <a:schemeClr val="tx1"/>
          </a:solidFill>
          <a:latin typeface="+mn-lt"/>
          <a:ea typeface="+mn-ea"/>
          <a:cs typeface="+mn-cs"/>
        </a:defRPr>
      </a:lvl3pPr>
      <a:lvl4pPr marL="3002280" algn="l" defTabSz="2001520" rtl="0" eaLnBrk="1" latinLnBrk="0" hangingPunct="1">
        <a:defRPr sz="3940" kern="1200">
          <a:solidFill>
            <a:schemeClr val="tx1"/>
          </a:solidFill>
          <a:latin typeface="+mn-lt"/>
          <a:ea typeface="+mn-ea"/>
          <a:cs typeface="+mn-cs"/>
        </a:defRPr>
      </a:lvl4pPr>
      <a:lvl5pPr marL="4003040" algn="l" defTabSz="2001520" rtl="0" eaLnBrk="1" latinLnBrk="0" hangingPunct="1">
        <a:defRPr sz="3940" kern="1200">
          <a:solidFill>
            <a:schemeClr val="tx1"/>
          </a:solidFill>
          <a:latin typeface="+mn-lt"/>
          <a:ea typeface="+mn-ea"/>
          <a:cs typeface="+mn-cs"/>
        </a:defRPr>
      </a:lvl5pPr>
      <a:lvl6pPr marL="5003800" algn="l" defTabSz="2001520" rtl="0" eaLnBrk="1" latinLnBrk="0" hangingPunct="1">
        <a:defRPr sz="3940" kern="1200">
          <a:solidFill>
            <a:schemeClr val="tx1"/>
          </a:solidFill>
          <a:latin typeface="+mn-lt"/>
          <a:ea typeface="+mn-ea"/>
          <a:cs typeface="+mn-cs"/>
        </a:defRPr>
      </a:lvl6pPr>
      <a:lvl7pPr marL="6004560" algn="l" defTabSz="2001520" rtl="0" eaLnBrk="1" latinLnBrk="0" hangingPunct="1">
        <a:defRPr sz="3940" kern="1200">
          <a:solidFill>
            <a:schemeClr val="tx1"/>
          </a:solidFill>
          <a:latin typeface="+mn-lt"/>
          <a:ea typeface="+mn-ea"/>
          <a:cs typeface="+mn-cs"/>
        </a:defRPr>
      </a:lvl7pPr>
      <a:lvl8pPr marL="7005320" algn="l" defTabSz="2001520" rtl="0" eaLnBrk="1" latinLnBrk="0" hangingPunct="1">
        <a:defRPr sz="3940" kern="1200">
          <a:solidFill>
            <a:schemeClr val="tx1"/>
          </a:solidFill>
          <a:latin typeface="+mn-lt"/>
          <a:ea typeface="+mn-ea"/>
          <a:cs typeface="+mn-cs"/>
        </a:defRPr>
      </a:lvl8pPr>
      <a:lvl9pPr marL="8006080" algn="l" defTabSz="2001520" rtl="0" eaLnBrk="1" latinLnBrk="0" hangingPunct="1">
        <a:defRPr sz="39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microsoft.com/office/2007/relationships/hdphoto" Target="../media/image5.wdp"/><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5" Type="http://schemas.openxmlformats.org/officeDocument/2006/relationships/slideLayout" Target="../slideLayouts/slideLayout2.xml"/><Relationship Id="rId14" Type="http://schemas.openxmlformats.org/officeDocument/2006/relationships/image" Target="../media/image14.png"/><Relationship Id="rId13" Type="http://schemas.openxmlformats.org/officeDocument/2006/relationships/image" Target="../media/image13.png"/><Relationship Id="rId12" Type="http://schemas.openxmlformats.org/officeDocument/2006/relationships/image" Target="../media/image12.png"/><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image" Target="../media/image22.png"/><Relationship Id="rId8" Type="http://schemas.microsoft.com/office/2007/relationships/hdphoto" Target="../media/image21.wdp"/><Relationship Id="rId7" Type="http://schemas.openxmlformats.org/officeDocument/2006/relationships/image" Target="../media/image20.png"/><Relationship Id="rId6" Type="http://schemas.openxmlformats.org/officeDocument/2006/relationships/image" Target="../media/image19.png"/><Relationship Id="rId5" Type="http://schemas.microsoft.com/office/2007/relationships/hdphoto" Target="../media/image18.wdp"/><Relationship Id="rId4" Type="http://schemas.openxmlformats.org/officeDocument/2006/relationships/image" Target="../media/image17.png"/><Relationship Id="rId3" Type="http://schemas.openxmlformats.org/officeDocument/2006/relationships/image" Target="../media/image16.jpeg"/><Relationship Id="rId2" Type="http://schemas.openxmlformats.org/officeDocument/2006/relationships/image" Target="../media/image15.jpeg"/><Relationship Id="rId16" Type="http://schemas.openxmlformats.org/officeDocument/2006/relationships/slideLayout" Target="../slideLayouts/slideLayout2.xml"/><Relationship Id="rId15" Type="http://schemas.openxmlformats.org/officeDocument/2006/relationships/image" Target="../media/image28.png"/><Relationship Id="rId14" Type="http://schemas.openxmlformats.org/officeDocument/2006/relationships/image" Target="../media/image27.png"/><Relationship Id="rId13" Type="http://schemas.openxmlformats.org/officeDocument/2006/relationships/image" Target="../media/image26.png"/><Relationship Id="rId12" Type="http://schemas.openxmlformats.org/officeDocument/2006/relationships/image" Target="../media/image25.png"/><Relationship Id="rId11" Type="http://schemas.microsoft.com/office/2007/relationships/hdphoto" Target="../media/image24.wdp"/><Relationship Id="rId10" Type="http://schemas.openxmlformats.org/officeDocument/2006/relationships/image" Target="../media/image23.png"/><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9" Type="http://schemas.openxmlformats.org/officeDocument/2006/relationships/image" Target="../media/image36.png"/><Relationship Id="rId8" Type="http://schemas.openxmlformats.org/officeDocument/2006/relationships/image" Target="../media/image35.png"/><Relationship Id="rId7" Type="http://schemas.openxmlformats.org/officeDocument/2006/relationships/image" Target="../media/image16.jpeg"/><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3" Type="http://schemas.openxmlformats.org/officeDocument/2006/relationships/slideLayout" Target="../slideLayouts/slideLayout1.xml"/><Relationship Id="rId12" Type="http://schemas.openxmlformats.org/officeDocument/2006/relationships/image" Target="../media/image39.png"/><Relationship Id="rId11" Type="http://schemas.openxmlformats.org/officeDocument/2006/relationships/image" Target="../media/image38.png"/><Relationship Id="rId10" Type="http://schemas.openxmlformats.org/officeDocument/2006/relationships/image" Target="../media/image37.png"/><Relationship Id="rId1" Type="http://schemas.openxmlformats.org/officeDocument/2006/relationships/image" Target="../media/image29.png"/></Relationships>
</file>

<file path=ppt/slides/_rels/slide4.xml.rels><?xml version="1.0" encoding="UTF-8" standalone="yes"?>
<Relationships xmlns="http://schemas.openxmlformats.org/package/2006/relationships"><Relationship Id="rId9" Type="http://schemas.openxmlformats.org/officeDocument/2006/relationships/image" Target="../media/image28.png"/><Relationship Id="rId8" Type="http://schemas.microsoft.com/office/2007/relationships/hdphoto" Target="../media/image47.wdp"/><Relationship Id="rId7" Type="http://schemas.openxmlformats.org/officeDocument/2006/relationships/image" Target="../media/image46.png"/><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 Id="rId3" Type="http://schemas.openxmlformats.org/officeDocument/2006/relationships/image" Target="../media/image42.png"/><Relationship Id="rId2" Type="http://schemas.microsoft.com/office/2007/relationships/hdphoto" Target="../media/image41.wdp"/><Relationship Id="rId11" Type="http://schemas.openxmlformats.org/officeDocument/2006/relationships/slideLayout" Target="../slideLayouts/slideLayout2.xml"/><Relationship Id="rId10" Type="http://schemas.openxmlformats.org/officeDocument/2006/relationships/image" Target="../media/image48.png"/><Relationship Id="rId1"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梯形 49"/>
          <p:cNvSpPr/>
          <p:nvPr/>
        </p:nvSpPr>
        <p:spPr>
          <a:xfrm rot="18569427">
            <a:off x="7676122" y="1962395"/>
            <a:ext cx="595145" cy="1506623"/>
          </a:xfrm>
          <a:prstGeom prst="trapezoid">
            <a:avLst>
              <a:gd name="adj" fmla="val 19507"/>
            </a:avLst>
          </a:prstGeom>
          <a:gradFill>
            <a:gsLst>
              <a:gs pos="0">
                <a:schemeClr val="bg1"/>
              </a:gs>
              <a:gs pos="36000">
                <a:schemeClr val="accent4">
                  <a:lumMod val="40000"/>
                  <a:lumOff val="60000"/>
                </a:schemeClr>
              </a:gs>
              <a:gs pos="63000">
                <a:schemeClr val="accent4">
                  <a:lumMod val="40000"/>
                  <a:lumOff val="60000"/>
                </a:schemeClr>
              </a:gs>
              <a:gs pos="9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矩形 50"/>
          <p:cNvSpPr/>
          <p:nvPr/>
        </p:nvSpPr>
        <p:spPr>
          <a:xfrm>
            <a:off x="2964533" y="434446"/>
            <a:ext cx="7740000" cy="63000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2" name="图片 5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59947" y="4670576"/>
            <a:ext cx="1397967" cy="1397967"/>
          </a:xfrm>
          <a:prstGeom prst="rect">
            <a:avLst/>
          </a:prstGeom>
        </p:spPr>
      </p:pic>
      <p:sp>
        <p:nvSpPr>
          <p:cNvPr id="53" name="文本框 52"/>
          <p:cNvSpPr txBox="1"/>
          <p:nvPr/>
        </p:nvSpPr>
        <p:spPr>
          <a:xfrm>
            <a:off x="2964535" y="6155589"/>
            <a:ext cx="3572838" cy="523220"/>
          </a:xfrm>
          <a:prstGeom prst="rect">
            <a:avLst/>
          </a:prstGeom>
          <a:noFill/>
        </p:spPr>
        <p:txBody>
          <a:bodyPr wrap="none" rtlCol="0">
            <a:spAutoFit/>
          </a:bodyPr>
          <a:lstStyle/>
          <a:p>
            <a:r>
              <a:rPr lang="en-US" altLang="zh-CN" sz="2800" b="1" dirty="0"/>
              <a:t>User: “Turn on the TV”</a:t>
            </a:r>
            <a:endParaRPr lang="en-US" altLang="zh-CN" sz="2800" b="1" dirty="0"/>
          </a:p>
        </p:txBody>
      </p:sp>
      <p:sp>
        <p:nvSpPr>
          <p:cNvPr id="54" name="文本框 53"/>
          <p:cNvSpPr txBox="1"/>
          <p:nvPr/>
        </p:nvSpPr>
        <p:spPr>
          <a:xfrm>
            <a:off x="3431142" y="773574"/>
            <a:ext cx="1728230" cy="523220"/>
          </a:xfrm>
          <a:prstGeom prst="rect">
            <a:avLst/>
          </a:prstGeom>
          <a:noFill/>
        </p:spPr>
        <p:txBody>
          <a:bodyPr wrap="none" rtlCol="0">
            <a:spAutoFit/>
          </a:bodyPr>
          <a:lstStyle/>
          <a:p>
            <a:r>
              <a:rPr lang="en-US" altLang="zh-CN" sz="2800" b="1" dirty="0"/>
              <a:t>IoT Device</a:t>
            </a:r>
            <a:endParaRPr lang="zh-CN" altLang="en-US" sz="2800" b="1" dirty="0"/>
          </a:p>
        </p:txBody>
      </p:sp>
      <p:sp>
        <p:nvSpPr>
          <p:cNvPr id="55" name="文本框 54"/>
          <p:cNvSpPr txBox="1"/>
          <p:nvPr/>
        </p:nvSpPr>
        <p:spPr>
          <a:xfrm>
            <a:off x="8719296" y="1929059"/>
            <a:ext cx="1728230" cy="523220"/>
          </a:xfrm>
          <a:prstGeom prst="rect">
            <a:avLst/>
          </a:prstGeom>
          <a:noFill/>
        </p:spPr>
        <p:txBody>
          <a:bodyPr wrap="none" rtlCol="0">
            <a:spAutoFit/>
          </a:bodyPr>
          <a:lstStyle/>
          <a:p>
            <a:r>
              <a:rPr lang="en-US" altLang="zh-CN" sz="2800" b="1" dirty="0"/>
              <a:t>IoT Device</a:t>
            </a:r>
            <a:endParaRPr lang="zh-CN" altLang="en-US" sz="2800" b="1" dirty="0"/>
          </a:p>
        </p:txBody>
      </p:sp>
      <p:cxnSp>
        <p:nvCxnSpPr>
          <p:cNvPr id="56" name="直接连接符 55"/>
          <p:cNvCxnSpPr/>
          <p:nvPr/>
        </p:nvCxnSpPr>
        <p:spPr>
          <a:xfrm flipV="1">
            <a:off x="4260973" y="3424422"/>
            <a:ext cx="0" cy="997804"/>
          </a:xfrm>
          <a:prstGeom prst="line">
            <a:avLst/>
          </a:prstGeom>
          <a:ln w="4762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5056646" y="3963477"/>
            <a:ext cx="3250088" cy="1383591"/>
          </a:xfrm>
          <a:prstGeom prst="line">
            <a:avLst/>
          </a:prstGeom>
          <a:ln w="4762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pic>
        <p:nvPicPr>
          <p:cNvPr id="58" name="Picture 6" descr="Smart tv - Free technology ic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25624" y="1469840"/>
            <a:ext cx="2089952" cy="2089952"/>
          </a:xfrm>
          <a:prstGeom prst="rect">
            <a:avLst/>
          </a:prstGeom>
          <a:noFill/>
          <a:extLst>
            <a:ext uri="{909E8E84-426E-40DD-AFC4-6F175D3DCCD1}">
              <a14:hiddenFill xmlns:a14="http://schemas.microsoft.com/office/drawing/2010/main">
                <a:solidFill>
                  <a:srgbClr val="FFFFFF"/>
                </a:solidFill>
              </a14:hiddenFill>
            </a:ext>
          </a:extLst>
        </p:spPr>
      </p:pic>
      <p:pic>
        <p:nvPicPr>
          <p:cNvPr id="59" name="图片 58"/>
          <p:cNvPicPr>
            <a:picLocks noChangeAspect="1"/>
          </p:cNvPicPr>
          <p:nvPr/>
        </p:nvPicPr>
        <p:blipFill>
          <a:blip r:embed="rId3"/>
          <a:stretch>
            <a:fillRect/>
          </a:stretch>
        </p:blipFill>
        <p:spPr>
          <a:xfrm>
            <a:off x="8524450" y="2668347"/>
            <a:ext cx="2089952" cy="2089952"/>
          </a:xfrm>
          <a:prstGeom prst="rect">
            <a:avLst/>
          </a:prstGeom>
        </p:spPr>
      </p:pic>
      <p:sp>
        <p:nvSpPr>
          <p:cNvPr id="60" name="文本框 59"/>
          <p:cNvSpPr txBox="1"/>
          <p:nvPr/>
        </p:nvSpPr>
        <p:spPr>
          <a:xfrm>
            <a:off x="3381827" y="1223402"/>
            <a:ext cx="1777545" cy="523220"/>
          </a:xfrm>
          <a:prstGeom prst="rect">
            <a:avLst/>
          </a:prstGeom>
          <a:noFill/>
        </p:spPr>
        <p:txBody>
          <a:bodyPr wrap="square" rtlCol="0">
            <a:spAutoFit/>
          </a:bodyPr>
          <a:lstStyle/>
          <a:p>
            <a:r>
              <a:rPr lang="en-US" altLang="zh-CN" sz="2800" b="1" dirty="0">
                <a:solidFill>
                  <a:schemeClr val="accent6"/>
                </a:solidFill>
              </a:rPr>
              <a:t>Turned ON</a:t>
            </a:r>
            <a:endParaRPr lang="en-US" altLang="zh-CN" sz="2800" b="1" dirty="0">
              <a:solidFill>
                <a:schemeClr val="accent6"/>
              </a:solidFill>
            </a:endParaRPr>
          </a:p>
        </p:txBody>
      </p:sp>
      <p:sp>
        <p:nvSpPr>
          <p:cNvPr id="61" name="文本框 60"/>
          <p:cNvSpPr txBox="1"/>
          <p:nvPr/>
        </p:nvSpPr>
        <p:spPr>
          <a:xfrm>
            <a:off x="8775054" y="2327064"/>
            <a:ext cx="1672472" cy="523220"/>
          </a:xfrm>
          <a:prstGeom prst="rect">
            <a:avLst/>
          </a:prstGeom>
          <a:noFill/>
        </p:spPr>
        <p:txBody>
          <a:bodyPr wrap="square" rtlCol="0">
            <a:spAutoFit/>
          </a:bodyPr>
          <a:lstStyle/>
          <a:p>
            <a:r>
              <a:rPr lang="en-US" altLang="zh-CN" sz="2800" b="1" dirty="0">
                <a:solidFill>
                  <a:srgbClr val="C00000"/>
                </a:solidFill>
              </a:rPr>
              <a:t>Keep OFF</a:t>
            </a:r>
            <a:endParaRPr lang="en-US" altLang="zh-CN" sz="2800" b="1" dirty="0">
              <a:solidFill>
                <a:srgbClr val="C00000"/>
              </a:solidFill>
            </a:endParaRPr>
          </a:p>
        </p:txBody>
      </p:sp>
      <p:pic>
        <p:nvPicPr>
          <p:cNvPr id="62" name="Picture 10" descr="Check Mark Icons Green Tick And Red Cross Round Checkmarks Icons True And  False Correct Right And Wrong Done Complete Concepts Flat Design And Thin  Line Design Vector Icons Set Stock Illustration -"/>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10189" t="10677" r="52339" b="54116"/>
          <a:stretch>
            <a:fillRect/>
          </a:stretch>
        </p:blipFill>
        <p:spPr bwMode="auto">
          <a:xfrm>
            <a:off x="3331238" y="3598677"/>
            <a:ext cx="859329" cy="80737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10" descr="Check Mark Icons Green Tick And Red Cross Round Checkmarks Icons True And  False Correct Right And Wrong Done Complete Concepts Flat Design And Thin  Line Design Vector Icons Set Stock Illustration -"/>
          <p:cNvPicPr>
            <a:picLocks noChangeAspect="1" noChangeArrowheads="1"/>
          </p:cNvPicPr>
          <p:nvPr/>
        </p:nvPicPr>
        <p:blipFill rotWithShape="1">
          <a:blip r:embed="rId6" cstate="print">
            <a:extLst>
              <a:ext uri="{BEBA8EAE-BF5A-486C-A8C5-ECC9F3942E4B}">
                <a14:imgProps xmlns:a14="http://schemas.microsoft.com/office/drawing/2010/main">
                  <a14:imgLayer r:embed="rId5">
                    <a14:imgEffect>
                      <a14:backgroundRemoval t="10000" b="90000" l="10000" r="90000">
                        <a14:foregroundMark x1="74568" y1="27748" x2="74475" y2="28189"/>
                        <a14:foregroundMark x1="72712" y1="21569" x2="72655" y2="22386"/>
                        <a14:foregroundMark x1="69608" y1="33497" x2="69553" y2="33030"/>
                        <a14:foregroundMark x1="70261" y1="24346" x2="70292" y2="24516"/>
                        <a14:foregroundMark x1="78595" y1="34477" x2="78595" y2="34477"/>
                        <a14:foregroundMark x1="78758" y1="34641" x2="78595" y2="34477"/>
                        <a14:foregroundMark x1="78105" y1="34641" x2="79248" y2="34314"/>
                        <a14:foregroundMark x1="78268" y1="34641" x2="78922" y2="34477"/>
                        <a14:foregroundMark x1="78922" y1="33824" x2="78105" y2="35294"/>
                        <a14:backgroundMark x1="38072" y1="17974" x2="24020" y2="41503"/>
                        <a14:backgroundMark x1="24020" y1="41503" x2="24020" y2="44608"/>
                        <a14:backgroundMark x1="13399" y1="14869" x2="39706" y2="28595"/>
                        <a14:backgroundMark x1="39706" y1="28595" x2="31046" y2="25980"/>
                        <a14:backgroundMark x1="37745" y1="23693" x2="39542" y2="24673"/>
                        <a14:backgroundMark x1="73939" y1="25154" x2="75327" y2="23693"/>
                        <a14:backgroundMark x1="66013" y1="33497" x2="73495" y2="25621"/>
                        <a14:backgroundMark x1="67810" y1="27288" x2="74650" y2="32693"/>
                        <a14:backgroundMark x1="73847" y1="24651" x2="76634" y2="23693"/>
                        <a14:backgroundMark x1="74510" y1="24673" x2="73864" y2="24743"/>
                        <a14:backgroundMark x1="73844" y1="24630" x2="77124" y2="23693"/>
                        <a14:backgroundMark x1="69771" y1="25980" x2="71405" y2="26634"/>
                        <a14:backgroundMark x1="76307" y1="35621" x2="77362" y2="34918"/>
                        <a14:backgroundMark x1="69608" y1="25000" x2="70588" y2="26144"/>
                      </a14:backgroundRemoval>
                    </a14:imgEffect>
                  </a14:imgLayer>
                </a14:imgProps>
              </a:ext>
              <a:ext uri="{28A0092B-C50C-407E-A947-70E740481C1C}">
                <a14:useLocalDpi xmlns:a14="http://schemas.microsoft.com/office/drawing/2010/main" val="0"/>
              </a:ext>
            </a:extLst>
          </a:blip>
          <a:srcRect l="51704" t="11111" r="10824" b="53682"/>
          <a:stretch>
            <a:fillRect/>
          </a:stretch>
        </p:blipFill>
        <p:spPr bwMode="auto">
          <a:xfrm>
            <a:off x="5650194" y="5073803"/>
            <a:ext cx="859329" cy="807370"/>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12" descr="Adsl, access point, router, internet, wifi, signal Icon in Electronic  Device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37373" y="1029768"/>
            <a:ext cx="1182211" cy="1182211"/>
          </a:xfrm>
          <a:prstGeom prst="rect">
            <a:avLst/>
          </a:prstGeom>
          <a:noFill/>
          <a:extLst>
            <a:ext uri="{909E8E84-426E-40DD-AFC4-6F175D3DCCD1}">
              <a14:hiddenFill xmlns:a14="http://schemas.microsoft.com/office/drawing/2010/main">
                <a:solidFill>
                  <a:srgbClr val="FFFFFF"/>
                </a:solidFill>
              </a14:hiddenFill>
            </a:ext>
          </a:extLst>
        </p:spPr>
      </p:pic>
      <p:sp>
        <p:nvSpPr>
          <p:cNvPr id="65" name="文本框 64"/>
          <p:cNvSpPr txBox="1"/>
          <p:nvPr/>
        </p:nvSpPr>
        <p:spPr>
          <a:xfrm>
            <a:off x="6178532" y="546125"/>
            <a:ext cx="2031838" cy="523220"/>
          </a:xfrm>
          <a:prstGeom prst="rect">
            <a:avLst/>
          </a:prstGeom>
          <a:noFill/>
        </p:spPr>
        <p:txBody>
          <a:bodyPr wrap="none" rtlCol="0">
            <a:spAutoFit/>
          </a:bodyPr>
          <a:lstStyle/>
          <a:p>
            <a:r>
              <a:rPr lang="en-US" altLang="zh-CN" sz="2800" b="1" dirty="0"/>
              <a:t>Access Point</a:t>
            </a:r>
            <a:endParaRPr lang="zh-CN" altLang="en-US" sz="2800" b="1" dirty="0"/>
          </a:p>
        </p:txBody>
      </p:sp>
      <p:sp>
        <p:nvSpPr>
          <p:cNvPr id="66" name="文本框 65"/>
          <p:cNvSpPr txBox="1"/>
          <p:nvPr/>
        </p:nvSpPr>
        <p:spPr>
          <a:xfrm rot="20267844">
            <a:off x="6441010" y="4479423"/>
            <a:ext cx="2293246" cy="523220"/>
          </a:xfrm>
          <a:prstGeom prst="rect">
            <a:avLst/>
          </a:prstGeom>
          <a:noFill/>
        </p:spPr>
        <p:txBody>
          <a:bodyPr wrap="square" rtlCol="0">
            <a:spAutoFit/>
          </a:bodyPr>
          <a:lstStyle/>
          <a:p>
            <a:r>
              <a:rPr lang="en-US" altLang="zh-CN" sz="2800" b="1" dirty="0">
                <a:solidFill>
                  <a:srgbClr val="C00000"/>
                </a:solidFill>
              </a:rPr>
              <a:t>Relatively Far</a:t>
            </a:r>
            <a:endParaRPr lang="en-US" altLang="zh-CN" sz="2800" b="1" dirty="0">
              <a:solidFill>
                <a:srgbClr val="C00000"/>
              </a:solidFill>
            </a:endParaRPr>
          </a:p>
        </p:txBody>
      </p:sp>
      <p:sp>
        <p:nvSpPr>
          <p:cNvPr id="67" name="梯形 66"/>
          <p:cNvSpPr/>
          <p:nvPr/>
        </p:nvSpPr>
        <p:spPr>
          <a:xfrm rot="3235489">
            <a:off x="5797594" y="1966346"/>
            <a:ext cx="363840" cy="1349761"/>
          </a:xfrm>
          <a:prstGeom prst="trapezoid">
            <a:avLst>
              <a:gd name="adj" fmla="val 19507"/>
            </a:avLst>
          </a:prstGeom>
          <a:gradFill>
            <a:gsLst>
              <a:gs pos="0">
                <a:schemeClr val="bg1"/>
              </a:gs>
              <a:gs pos="36000">
                <a:schemeClr val="accent4">
                  <a:lumMod val="40000"/>
                  <a:lumOff val="60000"/>
                </a:schemeClr>
              </a:gs>
              <a:gs pos="63000">
                <a:schemeClr val="accent4">
                  <a:lumMod val="40000"/>
                  <a:lumOff val="60000"/>
                </a:schemeClr>
              </a:gs>
              <a:gs pos="9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梯形 67"/>
          <p:cNvSpPr/>
          <p:nvPr/>
        </p:nvSpPr>
        <p:spPr>
          <a:xfrm rot="2217556">
            <a:off x="5784025" y="2100713"/>
            <a:ext cx="484945" cy="2876703"/>
          </a:xfrm>
          <a:prstGeom prst="trapezoid">
            <a:avLst>
              <a:gd name="adj" fmla="val 19507"/>
            </a:avLst>
          </a:prstGeom>
          <a:gradFill>
            <a:gsLst>
              <a:gs pos="0">
                <a:schemeClr val="bg1"/>
              </a:gs>
              <a:gs pos="36000">
                <a:schemeClr val="accent4">
                  <a:lumMod val="40000"/>
                  <a:lumOff val="60000"/>
                </a:schemeClr>
              </a:gs>
              <a:gs pos="63000">
                <a:schemeClr val="accent4">
                  <a:lumMod val="40000"/>
                  <a:lumOff val="60000"/>
                </a:schemeClr>
              </a:gs>
              <a:gs pos="9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矩形 68"/>
          <p:cNvSpPr/>
          <p:nvPr/>
        </p:nvSpPr>
        <p:spPr>
          <a:xfrm>
            <a:off x="10965624" y="434446"/>
            <a:ext cx="7740000" cy="63000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p:cNvSpPr txBox="1"/>
          <p:nvPr/>
        </p:nvSpPr>
        <p:spPr>
          <a:xfrm>
            <a:off x="4258930" y="3680919"/>
            <a:ext cx="1672472" cy="523220"/>
          </a:xfrm>
          <a:prstGeom prst="rect">
            <a:avLst/>
          </a:prstGeom>
          <a:noFill/>
        </p:spPr>
        <p:txBody>
          <a:bodyPr wrap="square" rtlCol="0">
            <a:spAutoFit/>
          </a:bodyPr>
          <a:lstStyle/>
          <a:p>
            <a:r>
              <a:rPr lang="en-US" altLang="zh-CN" sz="2800" b="1" dirty="0">
                <a:solidFill>
                  <a:schemeClr val="accent6"/>
                </a:solidFill>
              </a:rPr>
              <a:t>Nearby</a:t>
            </a:r>
            <a:endParaRPr lang="en-US" altLang="zh-CN" sz="2800" b="1" dirty="0">
              <a:solidFill>
                <a:schemeClr val="accent6"/>
              </a:solidFill>
            </a:endParaRPr>
          </a:p>
        </p:txBody>
      </p:sp>
      <p:pic>
        <p:nvPicPr>
          <p:cNvPr id="71" name="图片 7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491591" y="1007821"/>
            <a:ext cx="1506995" cy="1506995"/>
          </a:xfrm>
          <a:prstGeom prst="rect">
            <a:avLst/>
          </a:prstGeom>
        </p:spPr>
      </p:pic>
      <p:sp>
        <p:nvSpPr>
          <p:cNvPr id="72" name="文本框 71"/>
          <p:cNvSpPr txBox="1"/>
          <p:nvPr/>
        </p:nvSpPr>
        <p:spPr>
          <a:xfrm>
            <a:off x="11306840" y="550327"/>
            <a:ext cx="2034083" cy="523220"/>
          </a:xfrm>
          <a:prstGeom prst="rect">
            <a:avLst/>
          </a:prstGeom>
          <a:noFill/>
        </p:spPr>
        <p:txBody>
          <a:bodyPr wrap="none" rtlCol="0">
            <a:spAutoFit/>
          </a:bodyPr>
          <a:lstStyle/>
          <a:p>
            <a:r>
              <a:rPr lang="en-US" altLang="zh-CN" sz="2800" b="1" dirty="0"/>
              <a:t>Base Station</a:t>
            </a:r>
            <a:endParaRPr lang="zh-CN" altLang="en-US" sz="2800" b="1" dirty="0"/>
          </a:p>
        </p:txBody>
      </p:sp>
      <p:pic>
        <p:nvPicPr>
          <p:cNvPr id="73" name="图片 7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767410">
            <a:off x="14487969" y="1988767"/>
            <a:ext cx="1750164" cy="928469"/>
          </a:xfrm>
          <a:prstGeom prst="rect">
            <a:avLst/>
          </a:prstGeom>
        </p:spPr>
      </p:pic>
      <p:pic>
        <p:nvPicPr>
          <p:cNvPr id="74" name="图片 7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767410">
            <a:off x="16127986" y="3038591"/>
            <a:ext cx="1750164" cy="928469"/>
          </a:xfrm>
          <a:prstGeom prst="rect">
            <a:avLst/>
          </a:prstGeom>
        </p:spPr>
      </p:pic>
      <p:pic>
        <p:nvPicPr>
          <p:cNvPr id="75" name="图片 7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767410">
            <a:off x="14690553" y="1017286"/>
            <a:ext cx="1389179" cy="736965"/>
          </a:xfrm>
          <a:prstGeom prst="rect">
            <a:avLst/>
          </a:prstGeom>
        </p:spPr>
      </p:pic>
      <p:pic>
        <p:nvPicPr>
          <p:cNvPr id="76" name="图片 7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767410">
            <a:off x="15970180" y="1736991"/>
            <a:ext cx="1389179" cy="736965"/>
          </a:xfrm>
          <a:prstGeom prst="rect">
            <a:avLst/>
          </a:prstGeom>
        </p:spPr>
      </p:pic>
      <p:pic>
        <p:nvPicPr>
          <p:cNvPr id="77" name="图片 7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767410">
            <a:off x="17225030" y="2481802"/>
            <a:ext cx="1389179" cy="736965"/>
          </a:xfrm>
          <a:prstGeom prst="rect">
            <a:avLst/>
          </a:prstGeom>
        </p:spPr>
      </p:pic>
      <p:pic>
        <p:nvPicPr>
          <p:cNvPr id="78" name="图片 7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1767410">
            <a:off x="15828748" y="827830"/>
            <a:ext cx="1066153" cy="565598"/>
          </a:xfrm>
          <a:prstGeom prst="rect">
            <a:avLst/>
          </a:prstGeom>
        </p:spPr>
      </p:pic>
      <p:pic>
        <p:nvPicPr>
          <p:cNvPr id="79" name="图片 7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1767410">
            <a:off x="17125616" y="1512032"/>
            <a:ext cx="1066153" cy="565598"/>
          </a:xfrm>
          <a:prstGeom prst="rect">
            <a:avLst/>
          </a:prstGeom>
        </p:spPr>
      </p:pic>
      <p:pic>
        <p:nvPicPr>
          <p:cNvPr id="80" name="图片 7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1767410">
            <a:off x="16930558" y="786690"/>
            <a:ext cx="807833" cy="428558"/>
          </a:xfrm>
          <a:prstGeom prst="rect">
            <a:avLst/>
          </a:prstGeom>
        </p:spPr>
      </p:pic>
      <p:sp>
        <p:nvSpPr>
          <p:cNvPr id="81" name="文本框 80"/>
          <p:cNvSpPr txBox="1"/>
          <p:nvPr/>
        </p:nvSpPr>
        <p:spPr>
          <a:xfrm>
            <a:off x="11001694" y="6152949"/>
            <a:ext cx="5374998" cy="523220"/>
          </a:xfrm>
          <a:prstGeom prst="rect">
            <a:avLst/>
          </a:prstGeom>
          <a:noFill/>
        </p:spPr>
        <p:txBody>
          <a:bodyPr wrap="none" rtlCol="0">
            <a:spAutoFit/>
          </a:bodyPr>
          <a:lstStyle/>
          <a:p>
            <a:r>
              <a:rPr lang="en-US" altLang="zh-CN" sz="2800" b="1" dirty="0"/>
              <a:t>User: In danger, waiting for rescue.</a:t>
            </a:r>
            <a:endParaRPr lang="en-US" altLang="zh-CN" sz="2800" b="1" dirty="0"/>
          </a:p>
        </p:txBody>
      </p:sp>
      <p:pic>
        <p:nvPicPr>
          <p:cNvPr id="82" name="图片 8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075057" y="5001687"/>
            <a:ext cx="1292812" cy="1292812"/>
          </a:xfrm>
          <a:prstGeom prst="rect">
            <a:avLst/>
          </a:prstGeom>
        </p:spPr>
      </p:pic>
      <p:pic>
        <p:nvPicPr>
          <p:cNvPr id="83" name="图片 8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051305" y="5106290"/>
            <a:ext cx="1112638" cy="963323"/>
          </a:xfrm>
          <a:prstGeom prst="rect">
            <a:avLst/>
          </a:prstGeom>
        </p:spPr>
      </p:pic>
      <p:sp>
        <p:nvSpPr>
          <p:cNvPr id="84" name="梯形 83"/>
          <p:cNvSpPr/>
          <p:nvPr/>
        </p:nvSpPr>
        <p:spPr>
          <a:xfrm rot="21185952">
            <a:off x="12164935" y="2492512"/>
            <a:ext cx="682470" cy="2590686"/>
          </a:xfrm>
          <a:prstGeom prst="trapezoid">
            <a:avLst>
              <a:gd name="adj" fmla="val 19507"/>
            </a:avLst>
          </a:prstGeom>
          <a:gradFill>
            <a:gsLst>
              <a:gs pos="0">
                <a:schemeClr val="bg1"/>
              </a:gs>
              <a:gs pos="36000">
                <a:schemeClr val="accent4">
                  <a:lumMod val="40000"/>
                  <a:lumOff val="60000"/>
                </a:schemeClr>
              </a:gs>
              <a:gs pos="63000">
                <a:schemeClr val="accent4">
                  <a:lumMod val="40000"/>
                  <a:lumOff val="60000"/>
                </a:schemeClr>
              </a:gs>
              <a:gs pos="9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5" name="梯形 84"/>
          <p:cNvSpPr/>
          <p:nvPr/>
        </p:nvSpPr>
        <p:spPr>
          <a:xfrm rot="18462418">
            <a:off x="13463406" y="1852765"/>
            <a:ext cx="838794" cy="2629616"/>
          </a:xfrm>
          <a:prstGeom prst="trapezoid">
            <a:avLst>
              <a:gd name="adj" fmla="val 19507"/>
            </a:avLst>
          </a:prstGeom>
          <a:gradFill>
            <a:gsLst>
              <a:gs pos="0">
                <a:schemeClr val="bg1"/>
              </a:gs>
              <a:gs pos="36000">
                <a:schemeClr val="accent4">
                  <a:lumMod val="40000"/>
                  <a:lumOff val="60000"/>
                </a:schemeClr>
              </a:gs>
              <a:gs pos="63000">
                <a:schemeClr val="accent4">
                  <a:lumMod val="40000"/>
                  <a:lumOff val="60000"/>
                </a:schemeClr>
              </a:gs>
              <a:gs pos="9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6" name="梯形 85"/>
          <p:cNvSpPr/>
          <p:nvPr/>
        </p:nvSpPr>
        <p:spPr>
          <a:xfrm rot="15535300">
            <a:off x="13528534" y="442614"/>
            <a:ext cx="595145" cy="1813640"/>
          </a:xfrm>
          <a:prstGeom prst="trapezoid">
            <a:avLst>
              <a:gd name="adj" fmla="val 19507"/>
            </a:avLst>
          </a:prstGeom>
          <a:gradFill>
            <a:gsLst>
              <a:gs pos="0">
                <a:schemeClr val="bg1"/>
              </a:gs>
              <a:gs pos="36000">
                <a:schemeClr val="accent4">
                  <a:lumMod val="40000"/>
                  <a:lumOff val="60000"/>
                </a:schemeClr>
              </a:gs>
              <a:gs pos="63000">
                <a:schemeClr val="accent4">
                  <a:lumMod val="40000"/>
                  <a:lumOff val="60000"/>
                </a:schemeClr>
              </a:gs>
              <a:gs pos="9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7" name="梯形 86"/>
          <p:cNvSpPr/>
          <p:nvPr/>
        </p:nvSpPr>
        <p:spPr>
          <a:xfrm rot="16919951">
            <a:off x="13658025" y="1367922"/>
            <a:ext cx="523220" cy="1541183"/>
          </a:xfrm>
          <a:prstGeom prst="trapezoid">
            <a:avLst>
              <a:gd name="adj" fmla="val 19507"/>
            </a:avLst>
          </a:prstGeom>
          <a:gradFill>
            <a:gsLst>
              <a:gs pos="0">
                <a:schemeClr val="bg1"/>
              </a:gs>
              <a:gs pos="36000">
                <a:schemeClr val="accent4">
                  <a:lumMod val="40000"/>
                  <a:lumOff val="60000"/>
                </a:schemeClr>
              </a:gs>
              <a:gs pos="63000">
                <a:schemeClr val="accent4">
                  <a:lumMod val="40000"/>
                  <a:lumOff val="60000"/>
                </a:schemeClr>
              </a:gs>
              <a:gs pos="9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88" name="图片 8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767410">
            <a:off x="14648932" y="3675536"/>
            <a:ext cx="2152027" cy="1141659"/>
          </a:xfrm>
          <a:prstGeom prst="rect">
            <a:avLst/>
          </a:prstGeom>
        </p:spPr>
      </p:pic>
      <p:cxnSp>
        <p:nvCxnSpPr>
          <p:cNvPr id="89" name="直接连接符 88"/>
          <p:cNvCxnSpPr/>
          <p:nvPr/>
        </p:nvCxnSpPr>
        <p:spPr>
          <a:xfrm flipV="1">
            <a:off x="13106258" y="2481276"/>
            <a:ext cx="1851569" cy="2592527"/>
          </a:xfrm>
          <a:prstGeom prst="line">
            <a:avLst/>
          </a:prstGeom>
          <a:ln w="4762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pic>
        <p:nvPicPr>
          <p:cNvPr id="90" name="Picture 10" descr="Check Mark Icons Green Tick And Red Cross Round Checkmarks Icons True And  False Correct Right And Wrong Done Complete Concepts Flat Design And Thin  Line Design Vector Icons Set Stock Illustration -"/>
          <p:cNvPicPr>
            <a:picLocks noChangeAspect="1" noChangeArrowheads="1"/>
          </p:cNvPicPr>
          <p:nvPr/>
        </p:nvPicPr>
        <p:blipFill rotWithShape="1">
          <a:blip r:embed="rId6" cstate="print">
            <a:extLst>
              <a:ext uri="{BEBA8EAE-BF5A-486C-A8C5-ECC9F3942E4B}">
                <a14:imgProps xmlns:a14="http://schemas.microsoft.com/office/drawing/2010/main">
                  <a14:imgLayer r:embed="rId5">
                    <a14:imgEffect>
                      <a14:backgroundRemoval t="10000" b="90000" l="10000" r="90000">
                        <a14:foregroundMark x1="74568" y1="27748" x2="74475" y2="28189"/>
                        <a14:foregroundMark x1="72712" y1="21569" x2="72655" y2="22386"/>
                        <a14:foregroundMark x1="69608" y1="33497" x2="69553" y2="33030"/>
                        <a14:foregroundMark x1="70261" y1="24346" x2="70292" y2="24516"/>
                        <a14:foregroundMark x1="78595" y1="34477" x2="78595" y2="34477"/>
                        <a14:foregroundMark x1="78758" y1="34641" x2="78595" y2="34477"/>
                        <a14:foregroundMark x1="78105" y1="34641" x2="79248" y2="34314"/>
                        <a14:foregroundMark x1="78268" y1="34641" x2="78922" y2="34477"/>
                        <a14:foregroundMark x1="78922" y1="33824" x2="78105" y2="35294"/>
                        <a14:backgroundMark x1="38072" y1="17974" x2="24020" y2="41503"/>
                        <a14:backgroundMark x1="24020" y1="41503" x2="24020" y2="44608"/>
                        <a14:backgroundMark x1="13399" y1="14869" x2="39706" y2="28595"/>
                        <a14:backgroundMark x1="39706" y1="28595" x2="31046" y2="25980"/>
                        <a14:backgroundMark x1="37745" y1="23693" x2="39542" y2="24673"/>
                        <a14:backgroundMark x1="73939" y1="25154" x2="75327" y2="23693"/>
                        <a14:backgroundMark x1="66013" y1="33497" x2="73495" y2="25621"/>
                        <a14:backgroundMark x1="67810" y1="27288" x2="74650" y2="32693"/>
                        <a14:backgroundMark x1="73847" y1="24651" x2="76634" y2="23693"/>
                        <a14:backgroundMark x1="74510" y1="24673" x2="73864" y2="24743"/>
                        <a14:backgroundMark x1="73844" y1="24630" x2="77124" y2="23693"/>
                        <a14:backgroundMark x1="69771" y1="25980" x2="71405" y2="26634"/>
                        <a14:backgroundMark x1="76307" y1="35621" x2="77362" y2="34918"/>
                        <a14:backgroundMark x1="69608" y1="25000" x2="70588" y2="26144"/>
                      </a14:backgroundRemoval>
                    </a14:imgEffect>
                  </a14:imgLayer>
                </a14:imgProps>
              </a:ext>
              <a:ext uri="{28A0092B-C50C-407E-A947-70E740481C1C}">
                <a14:useLocalDpi xmlns:a14="http://schemas.microsoft.com/office/drawing/2010/main" val="0"/>
              </a:ext>
            </a:extLst>
          </a:blip>
          <a:srcRect l="51704" t="11111" r="10824" b="53682"/>
          <a:stretch>
            <a:fillRect/>
          </a:stretch>
        </p:blipFill>
        <p:spPr bwMode="auto">
          <a:xfrm>
            <a:off x="12480050" y="4090696"/>
            <a:ext cx="859329" cy="807370"/>
          </a:xfrm>
          <a:prstGeom prst="rect">
            <a:avLst/>
          </a:prstGeom>
          <a:noFill/>
          <a:extLst>
            <a:ext uri="{909E8E84-426E-40DD-AFC4-6F175D3DCCD1}">
              <a14:hiddenFill xmlns:a14="http://schemas.microsoft.com/office/drawing/2010/main">
                <a:solidFill>
                  <a:srgbClr val="FFFFFF"/>
                </a:solidFill>
              </a14:hiddenFill>
            </a:ext>
          </a:extLst>
        </p:spPr>
      </p:pic>
      <p:sp>
        <p:nvSpPr>
          <p:cNvPr id="91" name="文本框 90"/>
          <p:cNvSpPr txBox="1"/>
          <p:nvPr/>
        </p:nvSpPr>
        <p:spPr>
          <a:xfrm rot="18328087">
            <a:off x="12826780" y="3017387"/>
            <a:ext cx="2293246" cy="523220"/>
          </a:xfrm>
          <a:prstGeom prst="rect">
            <a:avLst/>
          </a:prstGeom>
          <a:noFill/>
        </p:spPr>
        <p:txBody>
          <a:bodyPr wrap="square" rtlCol="0">
            <a:spAutoFit/>
          </a:bodyPr>
          <a:lstStyle/>
          <a:p>
            <a:r>
              <a:rPr lang="en-US" altLang="zh-CN" sz="2800" b="1" dirty="0">
                <a:solidFill>
                  <a:srgbClr val="C00000"/>
                </a:solidFill>
              </a:rPr>
              <a:t>Relatively Far</a:t>
            </a:r>
            <a:endParaRPr lang="en-US" altLang="zh-CN" sz="2800" b="1" dirty="0">
              <a:solidFill>
                <a:srgbClr val="C00000"/>
              </a:solidFill>
            </a:endParaRPr>
          </a:p>
        </p:txBody>
      </p:sp>
      <p:cxnSp>
        <p:nvCxnSpPr>
          <p:cNvPr id="92" name="直接连接符 91"/>
          <p:cNvCxnSpPr/>
          <p:nvPr/>
        </p:nvCxnSpPr>
        <p:spPr>
          <a:xfrm flipV="1">
            <a:off x="13282215" y="4752471"/>
            <a:ext cx="1897311" cy="913744"/>
          </a:xfrm>
          <a:prstGeom prst="line">
            <a:avLst/>
          </a:prstGeom>
          <a:ln w="4762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pic>
        <p:nvPicPr>
          <p:cNvPr id="93" name="Picture 10" descr="Check Mark Icons Green Tick And Red Cross Round Checkmarks Icons True And  False Correct Right And Wrong Done Complete Concepts Flat Design And Thin  Line Design Vector Icons Set Stock Illustration -"/>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l="10189" t="10677" r="52339" b="54116"/>
          <a:stretch>
            <a:fillRect/>
          </a:stretch>
        </p:blipFill>
        <p:spPr bwMode="auto">
          <a:xfrm>
            <a:off x="13812141" y="5317791"/>
            <a:ext cx="859329" cy="807370"/>
          </a:xfrm>
          <a:prstGeom prst="rect">
            <a:avLst/>
          </a:prstGeom>
          <a:noFill/>
          <a:extLst>
            <a:ext uri="{909E8E84-426E-40DD-AFC4-6F175D3DCCD1}">
              <a14:hiddenFill xmlns:a14="http://schemas.microsoft.com/office/drawing/2010/main">
                <a:solidFill>
                  <a:srgbClr val="FFFFFF"/>
                </a:solidFill>
              </a14:hiddenFill>
            </a:ext>
          </a:extLst>
        </p:spPr>
      </p:pic>
      <p:sp>
        <p:nvSpPr>
          <p:cNvPr id="94" name="文本框 93"/>
          <p:cNvSpPr txBox="1"/>
          <p:nvPr/>
        </p:nvSpPr>
        <p:spPr>
          <a:xfrm rot="19860196">
            <a:off x="13495422" y="4555240"/>
            <a:ext cx="1672472" cy="523220"/>
          </a:xfrm>
          <a:prstGeom prst="rect">
            <a:avLst/>
          </a:prstGeom>
          <a:noFill/>
        </p:spPr>
        <p:txBody>
          <a:bodyPr wrap="square" rtlCol="0">
            <a:spAutoFit/>
          </a:bodyPr>
          <a:lstStyle/>
          <a:p>
            <a:r>
              <a:rPr lang="en-US" altLang="zh-CN" sz="2800" b="1" dirty="0">
                <a:solidFill>
                  <a:schemeClr val="accent6"/>
                </a:solidFill>
              </a:rPr>
              <a:t>Nearby</a:t>
            </a:r>
            <a:endParaRPr lang="en-US" altLang="zh-CN" sz="2800" b="1" dirty="0">
              <a:solidFill>
                <a:schemeClr val="accent6"/>
              </a:solidFill>
            </a:endParaRPr>
          </a:p>
        </p:txBody>
      </p:sp>
      <p:sp>
        <p:nvSpPr>
          <p:cNvPr id="95" name="文本框 94"/>
          <p:cNvSpPr txBox="1"/>
          <p:nvPr/>
        </p:nvSpPr>
        <p:spPr>
          <a:xfrm>
            <a:off x="14835624" y="4915607"/>
            <a:ext cx="2163926" cy="954107"/>
          </a:xfrm>
          <a:prstGeom prst="rect">
            <a:avLst/>
          </a:prstGeom>
          <a:noFill/>
        </p:spPr>
        <p:txBody>
          <a:bodyPr wrap="none" rtlCol="0">
            <a:spAutoFit/>
          </a:bodyPr>
          <a:lstStyle/>
          <a:p>
            <a:pPr algn="ctr"/>
            <a:r>
              <a:rPr lang="en-US" altLang="zh-CN" sz="2800" b="1" dirty="0"/>
              <a:t>UAV</a:t>
            </a:r>
            <a:endParaRPr lang="en-US" altLang="zh-CN" sz="2800" b="1" dirty="0"/>
          </a:p>
          <a:p>
            <a:pPr algn="ctr"/>
            <a:r>
              <a:rPr lang="en-US" altLang="zh-CN" sz="2800" b="1" dirty="0">
                <a:solidFill>
                  <a:schemeClr val="accent6"/>
                </a:solidFill>
              </a:rPr>
              <a:t>Rapid Rescue</a:t>
            </a:r>
            <a:endParaRPr lang="zh-CN" altLang="en-US" sz="2800" b="1" dirty="0">
              <a:solidFill>
                <a:schemeClr val="accent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6" name="组合 215"/>
          <p:cNvGrpSpPr/>
          <p:nvPr/>
        </p:nvGrpSpPr>
        <p:grpSpPr>
          <a:xfrm>
            <a:off x="2869438" y="1838024"/>
            <a:ext cx="18441515" cy="6675775"/>
            <a:chOff x="2869438" y="1838024"/>
            <a:chExt cx="18441515" cy="6675775"/>
          </a:xfrm>
        </p:grpSpPr>
        <p:sp>
          <p:nvSpPr>
            <p:cNvPr id="4" name="箭头: 上下 3"/>
            <p:cNvSpPr/>
            <p:nvPr/>
          </p:nvSpPr>
          <p:spPr>
            <a:xfrm>
              <a:off x="12289027" y="4557800"/>
              <a:ext cx="350975" cy="599113"/>
            </a:xfrm>
            <a:prstGeom prst="upDownArrow">
              <a:avLst/>
            </a:prstGeom>
            <a:solidFill>
              <a:schemeClr val="bg2">
                <a:lumMod val="50000"/>
                <a:alpha val="54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箭头: 上下 4"/>
            <p:cNvSpPr/>
            <p:nvPr/>
          </p:nvSpPr>
          <p:spPr>
            <a:xfrm>
              <a:off x="9282566" y="4546007"/>
              <a:ext cx="350975" cy="599113"/>
            </a:xfrm>
            <a:prstGeom prst="upDownArrow">
              <a:avLst/>
            </a:prstGeom>
            <a:solidFill>
              <a:schemeClr val="bg2">
                <a:lumMod val="50000"/>
                <a:alpha val="54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直接箭头连接符 5"/>
            <p:cNvCxnSpPr/>
            <p:nvPr/>
          </p:nvCxnSpPr>
          <p:spPr>
            <a:xfrm flipH="1">
              <a:off x="13660817" y="8117387"/>
              <a:ext cx="769599" cy="0"/>
            </a:xfrm>
            <a:prstGeom prst="straightConnector1">
              <a:avLst/>
            </a:prstGeom>
            <a:ln w="38100">
              <a:solidFill>
                <a:schemeClr val="tx1">
                  <a:alpha val="70000"/>
                </a:schemeClr>
              </a:solidFill>
              <a:prstDash val="dash"/>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12" descr="Adsl, access point, router, internet, wifi, signal Icon in Electronic  Device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807889" y="6311471"/>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8" name="梯形 7"/>
            <p:cNvSpPr/>
            <p:nvPr/>
          </p:nvSpPr>
          <p:spPr>
            <a:xfrm rot="9105496">
              <a:off x="4685594" y="5912196"/>
              <a:ext cx="295156" cy="550518"/>
            </a:xfrm>
            <a:prstGeom prst="trapezoid">
              <a:avLst>
                <a:gd name="adj" fmla="val 19507"/>
              </a:avLst>
            </a:prstGeom>
            <a:gradFill>
              <a:gsLst>
                <a:gs pos="0">
                  <a:schemeClr val="bg1"/>
                </a:gs>
                <a:gs pos="36000">
                  <a:schemeClr val="accent5">
                    <a:lumMod val="40000"/>
                    <a:lumOff val="60000"/>
                  </a:schemeClr>
                </a:gs>
                <a:gs pos="63000">
                  <a:schemeClr val="accent5">
                    <a:lumMod val="40000"/>
                    <a:lumOff val="60000"/>
                  </a:schemeClr>
                </a:gs>
                <a:gs pos="9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6117942" y="5491278"/>
              <a:ext cx="1568204" cy="1568978"/>
              <a:chOff x="1260000" y="6372000"/>
              <a:chExt cx="1568204" cy="1568978"/>
            </a:xfrm>
          </p:grpSpPr>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6000" y="6372000"/>
                <a:ext cx="1352204" cy="1352204"/>
              </a:xfrm>
              <a:prstGeom prst="rect">
                <a:avLst/>
              </a:prstGeom>
              <a:ln w="19050">
                <a:solidFill>
                  <a:schemeClr val="tx1">
                    <a:lumMod val="75000"/>
                    <a:lumOff val="25000"/>
                  </a:schemeClr>
                </a:solidFill>
              </a:ln>
            </p:spPr>
          </p:pic>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8000" y="6480000"/>
                <a:ext cx="1352204" cy="1352204"/>
              </a:xfrm>
              <a:prstGeom prst="rect">
                <a:avLst/>
              </a:prstGeom>
              <a:ln w="19050">
                <a:solidFill>
                  <a:schemeClr val="tx1">
                    <a:lumMod val="75000"/>
                    <a:lumOff val="25000"/>
                  </a:schemeClr>
                </a:solidFill>
              </a:ln>
            </p:spPr>
          </p:pic>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0000" y="6588774"/>
                <a:ext cx="1352204" cy="1352204"/>
              </a:xfrm>
              <a:prstGeom prst="rect">
                <a:avLst/>
              </a:prstGeom>
              <a:ln w="19050">
                <a:solidFill>
                  <a:schemeClr val="tx1">
                    <a:lumMod val="75000"/>
                    <a:lumOff val="25000"/>
                  </a:schemeClr>
                </a:solidFill>
              </a:ln>
            </p:spPr>
          </p:pic>
        </p:grpSp>
        <p:grpSp>
          <p:nvGrpSpPr>
            <p:cNvPr id="13" name="组合 12"/>
            <p:cNvGrpSpPr/>
            <p:nvPr/>
          </p:nvGrpSpPr>
          <p:grpSpPr>
            <a:xfrm>
              <a:off x="6109731" y="2745320"/>
              <a:ext cx="1565433" cy="1568978"/>
              <a:chOff x="5526347" y="6372000"/>
              <a:chExt cx="1565433" cy="1568978"/>
            </a:xfrm>
          </p:grpSpPr>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42347" y="6372000"/>
                <a:ext cx="1349433" cy="1352204"/>
              </a:xfrm>
              <a:prstGeom prst="rect">
                <a:avLst/>
              </a:prstGeom>
              <a:ln w="19050">
                <a:solidFill>
                  <a:schemeClr val="tx1">
                    <a:lumMod val="75000"/>
                    <a:lumOff val="25000"/>
                  </a:schemeClr>
                </a:solidFill>
              </a:ln>
            </p:spPr>
          </p:pic>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4347" y="6480000"/>
                <a:ext cx="1349433" cy="1352204"/>
              </a:xfrm>
              <a:prstGeom prst="rect">
                <a:avLst/>
              </a:prstGeom>
              <a:ln w="19050">
                <a:solidFill>
                  <a:schemeClr val="tx1">
                    <a:lumMod val="75000"/>
                    <a:lumOff val="25000"/>
                  </a:schemeClr>
                </a:solidFill>
              </a:ln>
            </p:spPr>
          </p:pic>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26347" y="6588774"/>
                <a:ext cx="1349433" cy="1352204"/>
              </a:xfrm>
              <a:prstGeom prst="rect">
                <a:avLst/>
              </a:prstGeom>
              <a:ln w="19050">
                <a:solidFill>
                  <a:schemeClr val="tx1">
                    <a:lumMod val="75000"/>
                    <a:lumOff val="25000"/>
                  </a:schemeClr>
                </a:solidFill>
              </a:ln>
            </p:spPr>
          </p:pic>
        </p:grpSp>
        <p:sp>
          <p:nvSpPr>
            <p:cNvPr id="17" name="文本框 16"/>
            <p:cNvSpPr txBox="1"/>
            <p:nvPr/>
          </p:nvSpPr>
          <p:spPr>
            <a:xfrm>
              <a:off x="5768936" y="1842383"/>
              <a:ext cx="2110039" cy="461665"/>
            </a:xfrm>
            <a:prstGeom prst="rect">
              <a:avLst/>
            </a:prstGeom>
            <a:noFill/>
          </p:spPr>
          <p:txBody>
            <a:bodyPr wrap="square">
              <a:spAutoFit/>
            </a:bodyPr>
            <a:lstStyle/>
            <a:p>
              <a:pPr algn="ctr"/>
              <a:r>
                <a:rPr lang="en-US" altLang="zh-CN" sz="2400" b="1" dirty="0"/>
                <a:t>Raw CSI Tensor</a:t>
              </a:r>
              <a:endParaRPr lang="en-US" altLang="zh-CN" sz="2400" b="1" dirty="0"/>
            </a:p>
          </p:txBody>
        </p:sp>
        <p:sp>
          <p:nvSpPr>
            <p:cNvPr id="18" name="矩形: 圆角 17"/>
            <p:cNvSpPr/>
            <p:nvPr/>
          </p:nvSpPr>
          <p:spPr>
            <a:xfrm>
              <a:off x="8235888" y="2500653"/>
              <a:ext cx="5392964" cy="1983937"/>
            </a:xfrm>
            <a:prstGeom prst="roundRect">
              <a:avLst>
                <a:gd name="adj" fmla="val 9894"/>
              </a:avLst>
            </a:prstGeom>
            <a:solidFill>
              <a:schemeClr val="accent5">
                <a:lumMod val="20000"/>
                <a:lumOff val="80000"/>
                <a:alpha val="5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00" dirty="0">
                <a:solidFill>
                  <a:schemeClr val="tx1"/>
                </a:solidFill>
                <a:latin typeface="Arial" panose="020B0604020202020204" pitchFamily="34" charset="0"/>
                <a:cs typeface="Arial" panose="020B0604020202020204" pitchFamily="34" charset="0"/>
              </a:endParaRPr>
            </a:p>
          </p:txBody>
        </p:sp>
        <p:sp>
          <p:nvSpPr>
            <p:cNvPr id="19" name="文本框 18"/>
            <p:cNvSpPr txBox="1"/>
            <p:nvPr/>
          </p:nvSpPr>
          <p:spPr>
            <a:xfrm>
              <a:off x="7950047" y="1856882"/>
              <a:ext cx="6213754" cy="461665"/>
            </a:xfrm>
            <a:prstGeom prst="rect">
              <a:avLst/>
            </a:prstGeom>
            <a:noFill/>
          </p:spPr>
          <p:txBody>
            <a:bodyPr wrap="square">
              <a:spAutoFit/>
            </a:bodyPr>
            <a:lstStyle/>
            <a:p>
              <a:pPr algn="ctr"/>
              <a:r>
                <a:rPr lang="en-US" altLang="zh-CN" sz="2400" b="1" dirty="0"/>
                <a:t>§</a:t>
              </a:r>
              <a:r>
                <a:rPr lang="en-US" altLang="zh-CN" sz="2400" b="1" dirty="0">
                  <a:cs typeface="Arial" panose="020B0604020202020204" pitchFamily="34" charset="0"/>
                </a:rPr>
                <a:t> 3 Multi-Resolution </a:t>
              </a:r>
              <a:r>
                <a:rPr lang="en-US" altLang="zh-CN" sz="2400" b="1" dirty="0" err="1">
                  <a:cs typeface="Arial" panose="020B0604020202020204" pitchFamily="34" charset="0"/>
                </a:rPr>
                <a:t>Spatio</a:t>
              </a:r>
              <a:r>
                <a:rPr lang="en-US" altLang="zh-CN" sz="2400" b="1" dirty="0">
                  <a:cs typeface="Arial" panose="020B0604020202020204" pitchFamily="34" charset="0"/>
                </a:rPr>
                <a:t>-Temporal Encoder</a:t>
              </a:r>
              <a:endParaRPr lang="en-US" altLang="zh-CN" sz="2400" b="1" dirty="0"/>
            </a:p>
          </p:txBody>
        </p:sp>
        <p:sp>
          <p:nvSpPr>
            <p:cNvPr id="20" name="矩形: 圆角 19"/>
            <p:cNvSpPr/>
            <p:nvPr/>
          </p:nvSpPr>
          <p:spPr>
            <a:xfrm>
              <a:off x="8355543" y="2605369"/>
              <a:ext cx="2772000" cy="828000"/>
            </a:xfrm>
            <a:prstGeom prst="roundRect">
              <a:avLst/>
            </a:prstGeom>
            <a:solidFill>
              <a:schemeClr val="accent5">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r>
                <a:rPr lang="en-US" altLang="zh-CN" dirty="0">
                  <a:solidFill>
                    <a:schemeClr val="tx1"/>
                  </a:solidFill>
                </a:rPr>
                <a:t> </a:t>
              </a:r>
              <a:endParaRPr lang="zh-CN" altLang="en-US" dirty="0">
                <a:solidFill>
                  <a:schemeClr val="tx1"/>
                </a:solidFill>
              </a:endParaRPr>
            </a:p>
          </p:txBody>
        </p:sp>
        <p:sp>
          <p:nvSpPr>
            <p:cNvPr id="21" name="矩形 20"/>
            <p:cNvSpPr/>
            <p:nvPr/>
          </p:nvSpPr>
          <p:spPr>
            <a:xfrm>
              <a:off x="8920467" y="2662227"/>
              <a:ext cx="2170748" cy="707886"/>
            </a:xfrm>
            <a:prstGeom prst="rect">
              <a:avLst/>
            </a:prstGeom>
          </p:spPr>
          <p:txBody>
            <a:bodyPr wrap="square">
              <a:spAutoFit/>
            </a:bodyPr>
            <a:lstStyle/>
            <a:p>
              <a:pPr algn="ctr"/>
              <a:r>
                <a:rPr lang="en-US" altLang="zh-CN" sz="2000" dirty="0"/>
                <a:t>Multi-Resolution Feature Extraction</a:t>
              </a:r>
              <a:endParaRPr lang="zh-CN" altLang="en-US" sz="2000" dirty="0"/>
            </a:p>
          </p:txBody>
        </p:sp>
        <p:grpSp>
          <p:nvGrpSpPr>
            <p:cNvPr id="22" name="组合 21"/>
            <p:cNvGrpSpPr/>
            <p:nvPr/>
          </p:nvGrpSpPr>
          <p:grpSpPr>
            <a:xfrm>
              <a:off x="8535263" y="2833931"/>
              <a:ext cx="424794" cy="401187"/>
              <a:chOff x="11127501" y="9312018"/>
              <a:chExt cx="424794" cy="401187"/>
            </a:xfrm>
          </p:grpSpPr>
          <p:cxnSp>
            <p:nvCxnSpPr>
              <p:cNvPr id="23" name="直接连接符 22"/>
              <p:cNvCxnSpPr>
                <a:stCxn id="26" idx="4"/>
                <a:endCxn id="24" idx="0"/>
              </p:cNvCxnSpPr>
              <p:nvPr/>
            </p:nvCxnSpPr>
            <p:spPr>
              <a:xfrm flipH="1">
                <a:off x="11339897" y="9402018"/>
                <a:ext cx="1" cy="221187"/>
              </a:xfrm>
              <a:prstGeom prst="line">
                <a:avLst/>
              </a:prstGeom>
              <a:ln w="381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11294897" y="9623205"/>
                <a:ext cx="90000" cy="90000"/>
              </a:xfrm>
              <a:prstGeom prst="ellipse">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25" name="组合 24"/>
              <p:cNvGrpSpPr/>
              <p:nvPr/>
            </p:nvGrpSpPr>
            <p:grpSpPr>
              <a:xfrm rot="5400000">
                <a:off x="11360526" y="9381390"/>
                <a:ext cx="141381" cy="182638"/>
                <a:chOff x="10174749" y="7860714"/>
                <a:chExt cx="141381" cy="182638"/>
              </a:xfrm>
            </p:grpSpPr>
            <p:cxnSp>
              <p:nvCxnSpPr>
                <p:cNvPr id="31" name="直接连接符 30"/>
                <p:cNvCxnSpPr/>
                <p:nvPr/>
              </p:nvCxnSpPr>
              <p:spPr>
                <a:xfrm rot="16200000" flipH="1">
                  <a:off x="10245438" y="7805265"/>
                  <a:ext cx="1" cy="14138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16200000" flipH="1">
                  <a:off x="10224811" y="7952033"/>
                  <a:ext cx="182638"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grpSp>
          <p:sp>
            <p:nvSpPr>
              <p:cNvPr id="26" name="椭圆 25"/>
              <p:cNvSpPr/>
              <p:nvPr/>
            </p:nvSpPr>
            <p:spPr>
              <a:xfrm>
                <a:off x="11294898" y="9312018"/>
                <a:ext cx="90000" cy="90000"/>
              </a:xfrm>
              <a:prstGeom prst="ellipse">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11462295" y="9312018"/>
                <a:ext cx="90000" cy="90000"/>
              </a:xfrm>
              <a:prstGeom prst="ellipse">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28" name="直接连接符 27"/>
              <p:cNvCxnSpPr>
                <a:stCxn id="30" idx="4"/>
              </p:cNvCxnSpPr>
              <p:nvPr/>
            </p:nvCxnSpPr>
            <p:spPr>
              <a:xfrm>
                <a:off x="11172501" y="9402018"/>
                <a:ext cx="0" cy="150566"/>
              </a:xfrm>
              <a:prstGeom prst="line">
                <a:avLst/>
              </a:prstGeom>
              <a:ln w="381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11161377" y="9543398"/>
                <a:ext cx="167641" cy="0"/>
              </a:xfrm>
              <a:prstGeom prst="line">
                <a:avLst/>
              </a:prstGeom>
              <a:ln w="3810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11127501" y="9312018"/>
                <a:ext cx="90000" cy="90000"/>
              </a:xfrm>
              <a:prstGeom prst="ellipse">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33" name="组合 32"/>
            <p:cNvGrpSpPr/>
            <p:nvPr/>
          </p:nvGrpSpPr>
          <p:grpSpPr>
            <a:xfrm>
              <a:off x="8342993" y="3533953"/>
              <a:ext cx="2809950" cy="828000"/>
              <a:chOff x="13353158" y="5666458"/>
              <a:chExt cx="2779424" cy="828000"/>
            </a:xfrm>
          </p:grpSpPr>
          <p:sp>
            <p:nvSpPr>
              <p:cNvPr id="34" name="矩形: 圆角 33"/>
              <p:cNvSpPr/>
              <p:nvPr/>
            </p:nvSpPr>
            <p:spPr>
              <a:xfrm>
                <a:off x="13353158" y="5666458"/>
                <a:ext cx="2772000" cy="828000"/>
              </a:xfrm>
              <a:prstGeom prst="roundRect">
                <a:avLst/>
              </a:prstGeom>
              <a:solidFill>
                <a:schemeClr val="accent5">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r>
                  <a:rPr lang="en-US" altLang="zh-CN" dirty="0">
                    <a:solidFill>
                      <a:schemeClr val="tx1"/>
                    </a:solidFill>
                  </a:rPr>
                  <a:t>    </a:t>
                </a:r>
                <a:endParaRPr lang="zh-CN" altLang="en-US" dirty="0">
                  <a:solidFill>
                    <a:schemeClr val="tx1"/>
                  </a:solidFill>
                </a:endParaRPr>
              </a:p>
            </p:txBody>
          </p:sp>
          <p:sp>
            <p:nvSpPr>
              <p:cNvPr id="35" name="矩形 34"/>
              <p:cNvSpPr/>
              <p:nvPr/>
            </p:nvSpPr>
            <p:spPr>
              <a:xfrm>
                <a:off x="14174872" y="5755613"/>
                <a:ext cx="1957710" cy="707886"/>
              </a:xfrm>
              <a:prstGeom prst="rect">
                <a:avLst/>
              </a:prstGeom>
            </p:spPr>
            <p:txBody>
              <a:bodyPr wrap="square">
                <a:spAutoFit/>
              </a:bodyPr>
              <a:lstStyle/>
              <a:p>
                <a:pPr algn="ctr"/>
                <a:r>
                  <a:rPr lang="en-US" altLang="zh-CN" sz="2000" dirty="0"/>
                  <a:t>Complex-to-real</a:t>
                </a:r>
                <a:endParaRPr lang="en-US" altLang="zh-CN" sz="2000" dirty="0"/>
              </a:p>
              <a:p>
                <a:pPr algn="ctr"/>
                <a:r>
                  <a:rPr lang="en-US" altLang="zh-CN" sz="2000" dirty="0"/>
                  <a:t>Transformation</a:t>
                </a:r>
                <a:endParaRPr lang="zh-CN" altLang="en-US" sz="2000" dirty="0"/>
              </a:p>
            </p:txBody>
          </p:sp>
          <p:grpSp>
            <p:nvGrpSpPr>
              <p:cNvPr id="36" name="组合 35"/>
              <p:cNvGrpSpPr/>
              <p:nvPr/>
            </p:nvGrpSpPr>
            <p:grpSpPr>
              <a:xfrm>
                <a:off x="13517398" y="5777281"/>
                <a:ext cx="756000" cy="579867"/>
                <a:chOff x="14245349" y="8833692"/>
                <a:chExt cx="756000" cy="579867"/>
              </a:xfrm>
            </p:grpSpPr>
            <p:sp>
              <p:nvSpPr>
                <p:cNvPr id="37" name="矩形 36"/>
                <p:cNvSpPr/>
                <p:nvPr/>
              </p:nvSpPr>
              <p:spPr>
                <a:xfrm>
                  <a:off x="14245349" y="8833692"/>
                  <a:ext cx="252000" cy="252000"/>
                </a:xfrm>
                <a:prstGeom prst="rect">
                  <a:avLst/>
                </a:prstGeom>
                <a:ln w="19050">
                  <a:solidFill>
                    <a:schemeClr val="tx1"/>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solidFill>
                        <a:schemeClr val="dk1"/>
                      </a:solidFill>
                    </a:rPr>
                    <a:t>Q</a:t>
                  </a:r>
                  <a:endParaRPr lang="zh-CN" altLang="en-US" dirty="0">
                    <a:solidFill>
                      <a:schemeClr val="dk1"/>
                    </a:solidFill>
                  </a:endParaRPr>
                </a:p>
              </p:txBody>
            </p:sp>
            <p:sp>
              <p:nvSpPr>
                <p:cNvPr id="38" name="矩形 37"/>
                <p:cNvSpPr/>
                <p:nvPr/>
              </p:nvSpPr>
              <p:spPr>
                <a:xfrm>
                  <a:off x="14245349" y="9161559"/>
                  <a:ext cx="252000" cy="252000"/>
                </a:xfrm>
                <a:prstGeom prst="rect">
                  <a:avLst/>
                </a:prstGeom>
                <a:ln w="19050">
                  <a:solidFill>
                    <a:schemeClr val="tx1"/>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solidFill>
                        <a:schemeClr val="dk1"/>
                      </a:solidFill>
                    </a:rPr>
                    <a:t>I</a:t>
                  </a:r>
                  <a:endParaRPr lang="zh-CN" altLang="en-US" dirty="0">
                    <a:solidFill>
                      <a:schemeClr val="dk1"/>
                    </a:solidFill>
                  </a:endParaRPr>
                </a:p>
              </p:txBody>
            </p:sp>
            <p:cxnSp>
              <p:nvCxnSpPr>
                <p:cNvPr id="39" name="直接连接符 38"/>
                <p:cNvCxnSpPr>
                  <a:stCxn id="38" idx="3"/>
                </p:cNvCxnSpPr>
                <p:nvPr/>
              </p:nvCxnSpPr>
              <p:spPr>
                <a:xfrm>
                  <a:off x="14497349" y="9287559"/>
                  <a:ext cx="135442"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7" idx="3"/>
                </p:cNvCxnSpPr>
                <p:nvPr/>
              </p:nvCxnSpPr>
              <p:spPr>
                <a:xfrm>
                  <a:off x="14497349" y="8959692"/>
                  <a:ext cx="135442"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14632791" y="8959693"/>
                  <a:ext cx="0" cy="322167"/>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endCxn id="43" idx="1"/>
                </p:cNvCxnSpPr>
                <p:nvPr/>
              </p:nvCxnSpPr>
              <p:spPr>
                <a:xfrm>
                  <a:off x="14624614" y="9141799"/>
                  <a:ext cx="124735"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14749349" y="9015799"/>
                  <a:ext cx="252000" cy="252000"/>
                </a:xfrm>
                <a:prstGeom prst="rect">
                  <a:avLst/>
                </a:prstGeom>
                <a:ln w="19050">
                  <a:solidFill>
                    <a:schemeClr val="tx1"/>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t>R</a:t>
                  </a:r>
                  <a:endParaRPr lang="zh-CN" altLang="en-US" dirty="0">
                    <a:solidFill>
                      <a:schemeClr val="dk1"/>
                    </a:solidFill>
                  </a:endParaRPr>
                </a:p>
              </p:txBody>
            </p:sp>
          </p:grpSp>
        </p:grpSp>
        <p:sp>
          <p:nvSpPr>
            <p:cNvPr id="44" name="矩形: 圆角 43"/>
            <p:cNvSpPr/>
            <p:nvPr/>
          </p:nvSpPr>
          <p:spPr>
            <a:xfrm>
              <a:off x="8235887" y="5249083"/>
              <a:ext cx="5398833" cy="1980000"/>
            </a:xfrm>
            <a:prstGeom prst="roundRect">
              <a:avLst>
                <a:gd name="adj" fmla="val 9894"/>
              </a:avLst>
            </a:prstGeom>
            <a:solidFill>
              <a:schemeClr val="accent2">
                <a:lumMod val="20000"/>
                <a:lumOff val="80000"/>
                <a:alpha val="5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00" dirty="0">
                <a:solidFill>
                  <a:schemeClr val="tx1"/>
                </a:solidFill>
                <a:latin typeface="Arial" panose="020B0604020202020204" pitchFamily="34" charset="0"/>
                <a:cs typeface="Arial" panose="020B0604020202020204" pitchFamily="34" charset="0"/>
              </a:endParaRPr>
            </a:p>
          </p:txBody>
        </p:sp>
        <p:grpSp>
          <p:nvGrpSpPr>
            <p:cNvPr id="45" name="组合 44"/>
            <p:cNvGrpSpPr/>
            <p:nvPr/>
          </p:nvGrpSpPr>
          <p:grpSpPr>
            <a:xfrm>
              <a:off x="8334044" y="5352262"/>
              <a:ext cx="2769817" cy="828000"/>
              <a:chOff x="9226579" y="5665286"/>
              <a:chExt cx="2769817" cy="828000"/>
            </a:xfrm>
          </p:grpSpPr>
          <p:sp>
            <p:nvSpPr>
              <p:cNvPr id="46" name="矩形: 圆角 45"/>
              <p:cNvSpPr/>
              <p:nvPr/>
            </p:nvSpPr>
            <p:spPr>
              <a:xfrm>
                <a:off x="9226579" y="5665286"/>
                <a:ext cx="2769817" cy="828000"/>
              </a:xfrm>
              <a:prstGeom prst="round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r>
                  <a:rPr lang="en-US" altLang="zh-CN" dirty="0">
                    <a:solidFill>
                      <a:schemeClr val="tx1"/>
                    </a:solidFill>
                  </a:rPr>
                  <a:t> </a:t>
                </a:r>
                <a:endParaRPr lang="zh-CN" altLang="en-US" dirty="0">
                  <a:solidFill>
                    <a:schemeClr val="tx1"/>
                  </a:solidFill>
                </a:endParaRPr>
              </a:p>
            </p:txBody>
          </p:sp>
          <p:sp>
            <p:nvSpPr>
              <p:cNvPr id="47" name="矩形 46"/>
              <p:cNvSpPr/>
              <p:nvPr/>
            </p:nvSpPr>
            <p:spPr>
              <a:xfrm>
                <a:off x="9788334" y="5723298"/>
                <a:ext cx="2164697" cy="707886"/>
              </a:xfrm>
              <a:prstGeom prst="rect">
                <a:avLst/>
              </a:prstGeom>
            </p:spPr>
            <p:txBody>
              <a:bodyPr wrap="square">
                <a:spAutoFit/>
              </a:bodyPr>
              <a:lstStyle/>
              <a:p>
                <a:pPr algn="ctr"/>
                <a:r>
                  <a:rPr lang="en-US" altLang="zh-CN" sz="2000" dirty="0"/>
                  <a:t>Multi-Resolution Feature Extraction</a:t>
                </a:r>
                <a:endParaRPr lang="zh-CN" altLang="en-US" sz="2000" dirty="0"/>
              </a:p>
            </p:txBody>
          </p:sp>
        </p:grpSp>
        <p:grpSp>
          <p:nvGrpSpPr>
            <p:cNvPr id="48" name="组合 47"/>
            <p:cNvGrpSpPr/>
            <p:nvPr/>
          </p:nvGrpSpPr>
          <p:grpSpPr>
            <a:xfrm>
              <a:off x="8331861" y="6305468"/>
              <a:ext cx="2780225" cy="828000"/>
              <a:chOff x="13353158" y="5666458"/>
              <a:chExt cx="2780225" cy="828000"/>
            </a:xfrm>
          </p:grpSpPr>
          <p:sp>
            <p:nvSpPr>
              <p:cNvPr id="49" name="矩形: 圆角 48"/>
              <p:cNvSpPr/>
              <p:nvPr/>
            </p:nvSpPr>
            <p:spPr>
              <a:xfrm>
                <a:off x="13353158" y="5666458"/>
                <a:ext cx="2772000" cy="828000"/>
              </a:xfrm>
              <a:prstGeom prst="round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r>
                  <a:rPr lang="en-US" altLang="zh-CN" dirty="0">
                    <a:solidFill>
                      <a:schemeClr val="tx1"/>
                    </a:solidFill>
                  </a:rPr>
                  <a:t>    </a:t>
                </a:r>
                <a:endParaRPr lang="zh-CN" altLang="en-US" dirty="0">
                  <a:solidFill>
                    <a:schemeClr val="tx1"/>
                  </a:solidFill>
                </a:endParaRPr>
              </a:p>
            </p:txBody>
          </p:sp>
          <p:sp>
            <p:nvSpPr>
              <p:cNvPr id="50" name="矩形 49"/>
              <p:cNvSpPr/>
              <p:nvPr/>
            </p:nvSpPr>
            <p:spPr>
              <a:xfrm>
                <a:off x="14234753" y="5755858"/>
                <a:ext cx="1898630" cy="707886"/>
              </a:xfrm>
              <a:prstGeom prst="rect">
                <a:avLst/>
              </a:prstGeom>
            </p:spPr>
            <p:txBody>
              <a:bodyPr wrap="square">
                <a:spAutoFit/>
              </a:bodyPr>
              <a:lstStyle/>
              <a:p>
                <a:pPr algn="ctr"/>
                <a:r>
                  <a:rPr lang="en-US" altLang="zh-CN" sz="2000" dirty="0"/>
                  <a:t>Complex-to-real</a:t>
                </a:r>
                <a:endParaRPr lang="en-US" altLang="zh-CN" sz="2000" dirty="0"/>
              </a:p>
              <a:p>
                <a:pPr algn="ctr"/>
                <a:r>
                  <a:rPr lang="en-US" altLang="zh-CN" sz="2000" dirty="0"/>
                  <a:t>Transformation</a:t>
                </a:r>
                <a:endParaRPr lang="zh-CN" altLang="en-US" sz="2000" dirty="0"/>
              </a:p>
            </p:txBody>
          </p:sp>
          <p:grpSp>
            <p:nvGrpSpPr>
              <p:cNvPr id="51" name="组合 50"/>
              <p:cNvGrpSpPr/>
              <p:nvPr/>
            </p:nvGrpSpPr>
            <p:grpSpPr>
              <a:xfrm>
                <a:off x="13517398" y="5777281"/>
                <a:ext cx="756000" cy="579867"/>
                <a:chOff x="14245349" y="8833692"/>
                <a:chExt cx="756000" cy="579867"/>
              </a:xfrm>
            </p:grpSpPr>
            <p:sp>
              <p:nvSpPr>
                <p:cNvPr id="52" name="矩形 51"/>
                <p:cNvSpPr/>
                <p:nvPr/>
              </p:nvSpPr>
              <p:spPr>
                <a:xfrm>
                  <a:off x="14245349" y="8833692"/>
                  <a:ext cx="252000" cy="252000"/>
                </a:xfrm>
                <a:prstGeom prst="rect">
                  <a:avLst/>
                </a:prstGeom>
                <a:ln w="19050">
                  <a:solidFill>
                    <a:schemeClr val="tx1"/>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solidFill>
                        <a:schemeClr val="dk1"/>
                      </a:solidFill>
                    </a:rPr>
                    <a:t>Q</a:t>
                  </a:r>
                  <a:endParaRPr lang="zh-CN" altLang="en-US" dirty="0">
                    <a:solidFill>
                      <a:schemeClr val="dk1"/>
                    </a:solidFill>
                  </a:endParaRPr>
                </a:p>
              </p:txBody>
            </p:sp>
            <p:sp>
              <p:nvSpPr>
                <p:cNvPr id="53" name="矩形 52"/>
                <p:cNvSpPr/>
                <p:nvPr/>
              </p:nvSpPr>
              <p:spPr>
                <a:xfrm>
                  <a:off x="14245349" y="9161559"/>
                  <a:ext cx="252000" cy="252000"/>
                </a:xfrm>
                <a:prstGeom prst="rect">
                  <a:avLst/>
                </a:prstGeom>
                <a:ln w="19050">
                  <a:solidFill>
                    <a:schemeClr val="tx1"/>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solidFill>
                        <a:schemeClr val="dk1"/>
                      </a:solidFill>
                    </a:rPr>
                    <a:t>I</a:t>
                  </a:r>
                  <a:endParaRPr lang="zh-CN" altLang="en-US" dirty="0">
                    <a:solidFill>
                      <a:schemeClr val="dk1"/>
                    </a:solidFill>
                  </a:endParaRPr>
                </a:p>
              </p:txBody>
            </p:sp>
            <p:cxnSp>
              <p:nvCxnSpPr>
                <p:cNvPr id="54" name="直接连接符 53"/>
                <p:cNvCxnSpPr>
                  <a:stCxn id="53" idx="3"/>
                </p:cNvCxnSpPr>
                <p:nvPr/>
              </p:nvCxnSpPr>
              <p:spPr>
                <a:xfrm>
                  <a:off x="14497349" y="9287559"/>
                  <a:ext cx="135442"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52" idx="3"/>
                </p:cNvCxnSpPr>
                <p:nvPr/>
              </p:nvCxnSpPr>
              <p:spPr>
                <a:xfrm>
                  <a:off x="14497349" y="8959692"/>
                  <a:ext cx="135442"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14632791" y="8959693"/>
                  <a:ext cx="0" cy="322167"/>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endCxn id="58" idx="1"/>
                </p:cNvCxnSpPr>
                <p:nvPr/>
              </p:nvCxnSpPr>
              <p:spPr>
                <a:xfrm>
                  <a:off x="14624614" y="9141799"/>
                  <a:ext cx="124735"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14749349" y="9015799"/>
                  <a:ext cx="252000" cy="252000"/>
                </a:xfrm>
                <a:prstGeom prst="rect">
                  <a:avLst/>
                </a:prstGeom>
                <a:ln w="19050">
                  <a:solidFill>
                    <a:schemeClr val="tx1"/>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t>R</a:t>
                  </a:r>
                  <a:endParaRPr lang="zh-CN" altLang="en-US" dirty="0">
                    <a:solidFill>
                      <a:schemeClr val="dk1"/>
                    </a:solidFill>
                  </a:endParaRPr>
                </a:p>
              </p:txBody>
            </p:sp>
          </p:grpSp>
        </p:grpSp>
        <p:grpSp>
          <p:nvGrpSpPr>
            <p:cNvPr id="59" name="组合 58"/>
            <p:cNvGrpSpPr/>
            <p:nvPr/>
          </p:nvGrpSpPr>
          <p:grpSpPr>
            <a:xfrm>
              <a:off x="2931084" y="2504590"/>
              <a:ext cx="2609653" cy="1980000"/>
              <a:chOff x="6492861" y="7652089"/>
              <a:chExt cx="3250465" cy="2368218"/>
            </a:xfrm>
          </p:grpSpPr>
          <p:sp>
            <p:nvSpPr>
              <p:cNvPr id="60" name="梯形 59"/>
              <p:cNvSpPr/>
              <p:nvPr/>
            </p:nvSpPr>
            <p:spPr>
              <a:xfrm rot="1898671">
                <a:off x="7513252" y="8862646"/>
                <a:ext cx="278975" cy="669561"/>
              </a:xfrm>
              <a:prstGeom prst="trapezoid">
                <a:avLst>
                  <a:gd name="adj" fmla="val 19507"/>
                </a:avLst>
              </a:prstGeom>
              <a:gradFill>
                <a:gsLst>
                  <a:gs pos="0">
                    <a:schemeClr val="bg1"/>
                  </a:gs>
                  <a:gs pos="36000">
                    <a:schemeClr val="bg1">
                      <a:lumMod val="85000"/>
                    </a:schemeClr>
                  </a:gs>
                  <a:gs pos="63000">
                    <a:schemeClr val="bg1">
                      <a:lumMod val="75000"/>
                    </a:schemeClr>
                  </a:gs>
                  <a:gs pos="9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矩形 60"/>
              <p:cNvSpPr/>
              <p:nvPr/>
            </p:nvSpPr>
            <p:spPr>
              <a:xfrm>
                <a:off x="6503326" y="7659259"/>
                <a:ext cx="3240000" cy="2340000"/>
              </a:xfrm>
              <a:prstGeom prst="rect">
                <a:avLst/>
              </a:pr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8577640" y="8477079"/>
                <a:ext cx="116568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503325" y="9195480"/>
                <a:ext cx="806206"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7905833" y="9195480"/>
                <a:ext cx="671807"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8577640" y="8861703"/>
                <a:ext cx="13279" cy="1158604"/>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8590919" y="7652089"/>
                <a:ext cx="0" cy="303243"/>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7" name="Picture 12" descr="Adsl, access point, router, internet, wifi, signal Icon in Electronic  Devices"/>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770799" y="8088760"/>
                <a:ext cx="720000" cy="720001"/>
              </a:xfrm>
              <a:prstGeom prst="rect">
                <a:avLst/>
              </a:prstGeom>
              <a:noFill/>
              <a:extLst>
                <a:ext uri="{909E8E84-426E-40DD-AFC4-6F175D3DCCD1}">
                  <a14:hiddenFill xmlns:a14="http://schemas.microsoft.com/office/drawing/2010/main">
                    <a:solidFill>
                      <a:srgbClr val="FFFFFF"/>
                    </a:solidFill>
                  </a14:hiddenFill>
                </a:ext>
              </a:extLst>
            </p:spPr>
          </p:pic>
          <p:pic>
            <p:nvPicPr>
              <p:cNvPr id="68" name="图片 67"/>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9961" b="98633" l="9766" r="89844">
                            <a14:foregroundMark x1="11328" y1="42969" x2="29688" y2="68164"/>
                            <a14:foregroundMark x1="9766" y1="41602" x2="9766" y2="96484"/>
                            <a14:foregroundMark x1="24219" y1="96875" x2="27344" y2="98633"/>
                            <a14:foregroundMark x1="25586" y1="97852" x2="18164" y2="96094"/>
                            <a14:foregroundMark x1="24805" y1="39844" x2="27344" y2="40625"/>
                            <a14:backgroundMark x1="67383" y1="63477" x2="77734" y2="66992"/>
                            <a14:backgroundMark x1="76563" y1="66992" x2="45703" y2="65820"/>
                            <a14:backgroundMark x1="51367" y1="50977" x2="53711" y2="63477"/>
                          </a14:backgroundRemoval>
                        </a14:imgEffect>
                      </a14:imgLayer>
                    </a14:imgProps>
                  </a:ext>
                  <a:ext uri="{28A0092B-C50C-407E-A947-70E740481C1C}">
                    <a14:useLocalDpi xmlns:a14="http://schemas.microsoft.com/office/drawing/2010/main" val="0"/>
                  </a:ext>
                </a:extLst>
              </a:blip>
              <a:srcRect t="32817" r="51700"/>
              <a:stretch>
                <a:fillRect/>
              </a:stretch>
            </p:blipFill>
            <p:spPr>
              <a:xfrm>
                <a:off x="9250469" y="7745808"/>
                <a:ext cx="414103" cy="576000"/>
              </a:xfrm>
              <a:prstGeom prst="rect">
                <a:avLst/>
              </a:prstGeom>
            </p:spPr>
          </p:pic>
          <p:pic>
            <p:nvPicPr>
              <p:cNvPr id="69" name="图片 68"/>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9961" b="98633" l="9766" r="89844">
                            <a14:foregroundMark x1="11328" y1="42969" x2="29688" y2="68164"/>
                            <a14:foregroundMark x1="9766" y1="41602" x2="9766" y2="96484"/>
                            <a14:foregroundMark x1="24219" y1="96875" x2="27344" y2="98633"/>
                            <a14:foregroundMark x1="25586" y1="97852" x2="18164" y2="96094"/>
                            <a14:foregroundMark x1="24805" y1="39844" x2="27344" y2="40625"/>
                            <a14:backgroundMark x1="67383" y1="63477" x2="77734" y2="66992"/>
                            <a14:backgroundMark x1="76563" y1="66992" x2="45703" y2="65820"/>
                            <a14:backgroundMark x1="51367" y1="50977" x2="53711" y2="63477"/>
                          </a14:backgroundRemoval>
                        </a14:imgEffect>
                      </a14:imgLayer>
                    </a14:imgProps>
                  </a:ext>
                  <a:ext uri="{28A0092B-C50C-407E-A947-70E740481C1C}">
                    <a14:useLocalDpi xmlns:a14="http://schemas.microsoft.com/office/drawing/2010/main" val="0"/>
                  </a:ext>
                </a:extLst>
              </a:blip>
              <a:srcRect t="32817" r="51700"/>
              <a:stretch>
                <a:fillRect/>
              </a:stretch>
            </p:blipFill>
            <p:spPr>
              <a:xfrm>
                <a:off x="7017798" y="9317071"/>
                <a:ext cx="414104" cy="576000"/>
              </a:xfrm>
              <a:prstGeom prst="rect">
                <a:avLst/>
              </a:prstGeom>
            </p:spPr>
          </p:pic>
          <p:sp>
            <p:nvSpPr>
              <p:cNvPr id="70" name="梯形 69"/>
              <p:cNvSpPr/>
              <p:nvPr/>
            </p:nvSpPr>
            <p:spPr>
              <a:xfrm rot="19092994">
                <a:off x="8751071" y="8635865"/>
                <a:ext cx="267422" cy="803786"/>
              </a:xfrm>
              <a:prstGeom prst="trapezoid">
                <a:avLst>
                  <a:gd name="adj" fmla="val 19507"/>
                </a:avLst>
              </a:prstGeom>
              <a:gradFill>
                <a:gsLst>
                  <a:gs pos="0">
                    <a:schemeClr val="bg1"/>
                  </a:gs>
                  <a:gs pos="36000">
                    <a:schemeClr val="accent2">
                      <a:lumMod val="40000"/>
                      <a:lumOff val="60000"/>
                    </a:schemeClr>
                  </a:gs>
                  <a:gs pos="63000">
                    <a:schemeClr val="accent2">
                      <a:lumMod val="60000"/>
                      <a:lumOff val="40000"/>
                    </a:schemeClr>
                  </a:gs>
                  <a:gs pos="9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71" name="图片 70"/>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9961" b="98633" l="9766" r="89844">
                            <a14:foregroundMark x1="11328" y1="42969" x2="29688" y2="68164"/>
                            <a14:foregroundMark x1="9766" y1="41602" x2="9766" y2="96484"/>
                            <a14:foregroundMark x1="24219" y1="96875" x2="27344" y2="98633"/>
                            <a14:foregroundMark x1="25586" y1="97852" x2="18164" y2="96094"/>
                            <a14:foregroundMark x1="24805" y1="39844" x2="27344" y2="40625"/>
                            <a14:backgroundMark x1="67383" y1="63477" x2="77734" y2="66992"/>
                            <a14:backgroundMark x1="76563" y1="66992" x2="45703" y2="65820"/>
                            <a14:backgroundMark x1="51367" y1="50977" x2="53711" y2="63477"/>
                          </a14:backgroundRemoval>
                        </a14:imgEffect>
                      </a14:imgLayer>
                    </a14:imgProps>
                  </a:ext>
                  <a:ext uri="{28A0092B-C50C-407E-A947-70E740481C1C}">
                    <a14:useLocalDpi xmlns:a14="http://schemas.microsoft.com/office/drawing/2010/main" val="0"/>
                  </a:ext>
                </a:extLst>
              </a:blip>
              <a:srcRect t="32817" r="51700"/>
              <a:stretch>
                <a:fillRect/>
              </a:stretch>
            </p:blipFill>
            <p:spPr>
              <a:xfrm>
                <a:off x="9178411" y="9252324"/>
                <a:ext cx="414105" cy="576000"/>
              </a:xfrm>
              <a:prstGeom prst="rect">
                <a:avLst/>
              </a:prstGeom>
            </p:spPr>
          </p:pic>
          <p:sp>
            <p:nvSpPr>
              <p:cNvPr id="72" name="梯形 71"/>
              <p:cNvSpPr/>
              <p:nvPr/>
            </p:nvSpPr>
            <p:spPr>
              <a:xfrm rot="14665717">
                <a:off x="8739413" y="7718323"/>
                <a:ext cx="285432" cy="841859"/>
              </a:xfrm>
              <a:prstGeom prst="trapezoid">
                <a:avLst>
                  <a:gd name="adj" fmla="val 19507"/>
                </a:avLst>
              </a:prstGeom>
              <a:gradFill>
                <a:gsLst>
                  <a:gs pos="0">
                    <a:schemeClr val="bg1"/>
                  </a:gs>
                  <a:gs pos="36000">
                    <a:schemeClr val="accent5">
                      <a:lumMod val="40000"/>
                      <a:lumOff val="60000"/>
                    </a:schemeClr>
                  </a:gs>
                  <a:gs pos="63000">
                    <a:schemeClr val="accent5">
                      <a:lumMod val="40000"/>
                      <a:lumOff val="60000"/>
                    </a:schemeClr>
                  </a:gs>
                  <a:gs pos="9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3" name="梯形 72"/>
              <p:cNvSpPr/>
              <p:nvPr/>
            </p:nvSpPr>
            <p:spPr>
              <a:xfrm rot="5828698">
                <a:off x="7217955" y="8180836"/>
                <a:ext cx="250577" cy="771618"/>
              </a:xfrm>
              <a:prstGeom prst="trapezoid">
                <a:avLst>
                  <a:gd name="adj" fmla="val 19507"/>
                </a:avLst>
              </a:prstGeom>
              <a:gradFill>
                <a:gsLst>
                  <a:gs pos="0">
                    <a:schemeClr val="bg1"/>
                  </a:gs>
                  <a:gs pos="36000">
                    <a:schemeClr val="bg1">
                      <a:lumMod val="85000"/>
                    </a:schemeClr>
                  </a:gs>
                  <a:gs pos="63000">
                    <a:schemeClr val="bg1">
                      <a:lumMod val="75000"/>
                    </a:schemeClr>
                  </a:gs>
                  <a:gs pos="9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74" name="图片 73"/>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9961" b="98633" l="9766" r="89844">
                            <a14:foregroundMark x1="11328" y1="42969" x2="29688" y2="68164"/>
                            <a14:foregroundMark x1="9766" y1="41602" x2="9766" y2="96484"/>
                            <a14:foregroundMark x1="24219" y1="96875" x2="27344" y2="98633"/>
                            <a14:foregroundMark x1="25586" y1="97852" x2="18164" y2="96094"/>
                            <a14:foregroundMark x1="24805" y1="39844" x2="27344" y2="40625"/>
                            <a14:backgroundMark x1="67383" y1="63477" x2="77734" y2="66992"/>
                            <a14:backgroundMark x1="76563" y1="66992" x2="45703" y2="65820"/>
                            <a14:backgroundMark x1="51367" y1="50977" x2="53711" y2="63477"/>
                          </a14:backgroundRemoval>
                        </a14:imgEffect>
                      </a14:imgLayer>
                    </a14:imgProps>
                  </a:ext>
                  <a:ext uri="{28A0092B-C50C-407E-A947-70E740481C1C}">
                    <a14:useLocalDpi xmlns:a14="http://schemas.microsoft.com/office/drawing/2010/main" val="0"/>
                  </a:ext>
                </a:extLst>
              </a:blip>
              <a:srcRect t="32817" r="51700"/>
              <a:stretch>
                <a:fillRect/>
              </a:stretch>
            </p:blipFill>
            <p:spPr>
              <a:xfrm>
                <a:off x="6492861" y="8203258"/>
                <a:ext cx="414104" cy="576000"/>
              </a:xfrm>
              <a:prstGeom prst="rect">
                <a:avLst/>
              </a:prstGeom>
            </p:spPr>
          </p:pic>
        </p:grpSp>
        <p:sp>
          <p:nvSpPr>
            <p:cNvPr id="75" name="文本框 74"/>
            <p:cNvSpPr txBox="1"/>
            <p:nvPr/>
          </p:nvSpPr>
          <p:spPr>
            <a:xfrm>
              <a:off x="14234873" y="1853871"/>
              <a:ext cx="5592191" cy="461665"/>
            </a:xfrm>
            <a:prstGeom prst="rect">
              <a:avLst/>
            </a:prstGeom>
            <a:noFill/>
          </p:spPr>
          <p:txBody>
            <a:bodyPr wrap="square">
              <a:spAutoFit/>
            </a:bodyPr>
            <a:lstStyle/>
            <a:p>
              <a:pPr algn="ctr"/>
              <a:r>
                <a:rPr lang="en-US" altLang="zh-CN" sz="2400" b="1" dirty="0"/>
                <a:t>§</a:t>
              </a:r>
              <a:r>
                <a:rPr lang="en-US" altLang="zh-CN" sz="2400" b="1" dirty="0">
                  <a:cs typeface="Arial" panose="020B0604020202020204" pitchFamily="34" charset="0"/>
                </a:rPr>
                <a:t> 4 Proximity Metric Adaptation Network</a:t>
              </a:r>
              <a:endParaRPr lang="en-US" altLang="zh-CN" sz="2400" b="1" dirty="0"/>
            </a:p>
          </p:txBody>
        </p:sp>
        <p:pic>
          <p:nvPicPr>
            <p:cNvPr id="76" name="Picture 6" descr="Smart tv - Free technology icon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71472" y="5254676"/>
              <a:ext cx="775205" cy="775205"/>
            </a:xfrm>
            <a:prstGeom prst="rect">
              <a:avLst/>
            </a:prstGeom>
            <a:noFill/>
            <a:extLst>
              <a:ext uri="{909E8E84-426E-40DD-AFC4-6F175D3DCCD1}">
                <a14:hiddenFill xmlns:a14="http://schemas.microsoft.com/office/drawing/2010/main">
                  <a:solidFill>
                    <a:srgbClr val="FFFFFF"/>
                  </a:solidFill>
                </a14:hiddenFill>
              </a:ext>
            </a:extLst>
          </p:spPr>
        </p:pic>
        <p:sp>
          <p:nvSpPr>
            <p:cNvPr id="77" name="矩形 76"/>
            <p:cNvSpPr/>
            <p:nvPr/>
          </p:nvSpPr>
          <p:spPr>
            <a:xfrm>
              <a:off x="2919507" y="5249083"/>
              <a:ext cx="2621230" cy="1976306"/>
            </a:xfrm>
            <a:prstGeom prst="rect">
              <a:avLst/>
            </a:pr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8" name="Picture 16" descr="Faceless person using smartphone icon image Vector Image"/>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5735" b="91398" l="23757" r="74586">
                          <a14:foregroundMark x1="49724" y1="82796" x2="49171" y2="90323"/>
                          <a14:foregroundMark x1="23757" y1="16487" x2="23757" y2="16487"/>
                          <a14:foregroundMark x1="60221" y1="6093" x2="60221" y2="6093"/>
                          <a14:foregroundMark x1="74586" y1="33333" x2="74586" y2="33333"/>
                          <a14:foregroundMark x1="42541" y1="42294" x2="42541" y2="42294"/>
                          <a14:foregroundMark x1="38674" y1="91398" x2="38674" y2="90323"/>
                        </a14:backgroundRemoval>
                      </a14:imgEffect>
                    </a14:imgLayer>
                  </a14:imgProps>
                </a:ext>
                <a:ext uri="{28A0092B-C50C-407E-A947-70E740481C1C}">
                  <a14:useLocalDpi xmlns:a14="http://schemas.microsoft.com/office/drawing/2010/main" val="0"/>
                </a:ext>
              </a:extLst>
            </a:blip>
            <a:srcRect l="18489" r="19633" b="7790"/>
            <a:stretch>
              <a:fillRect/>
            </a:stretch>
          </p:blipFill>
          <p:spPr bwMode="auto">
            <a:xfrm>
              <a:off x="3215675" y="5895066"/>
              <a:ext cx="525606" cy="1207328"/>
            </a:xfrm>
            <a:prstGeom prst="rect">
              <a:avLst/>
            </a:prstGeom>
            <a:noFill/>
            <a:extLst>
              <a:ext uri="{909E8E84-426E-40DD-AFC4-6F175D3DCCD1}">
                <a14:hiddenFill xmlns:a14="http://schemas.microsoft.com/office/drawing/2010/main">
                  <a:solidFill>
                    <a:srgbClr val="FFFFFF"/>
                  </a:solidFill>
                </a14:hiddenFill>
              </a:ext>
            </a:extLst>
          </p:spPr>
        </p:pic>
        <p:sp>
          <p:nvSpPr>
            <p:cNvPr id="79" name="梯形 78"/>
            <p:cNvSpPr/>
            <p:nvPr/>
          </p:nvSpPr>
          <p:spPr>
            <a:xfrm rot="4724440">
              <a:off x="4146427" y="6311313"/>
              <a:ext cx="326331" cy="1005882"/>
            </a:xfrm>
            <a:prstGeom prst="trapezoid">
              <a:avLst>
                <a:gd name="adj" fmla="val 19507"/>
              </a:avLst>
            </a:prstGeom>
            <a:gradFill>
              <a:gsLst>
                <a:gs pos="0">
                  <a:schemeClr val="bg1"/>
                </a:gs>
                <a:gs pos="36000">
                  <a:schemeClr val="accent2">
                    <a:lumMod val="40000"/>
                    <a:lumOff val="60000"/>
                  </a:schemeClr>
                </a:gs>
                <a:gs pos="63000">
                  <a:schemeClr val="accent2">
                    <a:lumMod val="60000"/>
                    <a:lumOff val="40000"/>
                  </a:schemeClr>
                </a:gs>
                <a:gs pos="9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0" name="文本框 79"/>
            <p:cNvSpPr txBox="1"/>
            <p:nvPr/>
          </p:nvSpPr>
          <p:spPr>
            <a:xfrm>
              <a:off x="3150197" y="2503268"/>
              <a:ext cx="1019831" cy="707886"/>
            </a:xfrm>
            <a:prstGeom prst="rect">
              <a:avLst/>
            </a:prstGeom>
            <a:noFill/>
          </p:spPr>
          <p:txBody>
            <a:bodyPr wrap="none" rtlCol="0">
              <a:spAutoFit/>
            </a:bodyPr>
            <a:lstStyle/>
            <a:p>
              <a:pPr algn="ctr"/>
              <a:r>
                <a:rPr lang="en-US" altLang="zh-CN" sz="2000" b="1" dirty="0"/>
                <a:t>Source</a:t>
              </a:r>
              <a:endParaRPr lang="en-US" altLang="zh-CN" sz="2000" b="1" dirty="0"/>
            </a:p>
            <a:p>
              <a:pPr algn="ctr"/>
              <a:r>
                <a:rPr lang="en-US" altLang="zh-CN" sz="2000" b="1" dirty="0"/>
                <a:t>Domain</a:t>
              </a:r>
              <a:endParaRPr lang="zh-CN" altLang="en-US" b="1" dirty="0"/>
            </a:p>
          </p:txBody>
        </p:sp>
        <p:sp>
          <p:nvSpPr>
            <p:cNvPr id="81" name="文本框 80"/>
            <p:cNvSpPr txBox="1"/>
            <p:nvPr/>
          </p:nvSpPr>
          <p:spPr>
            <a:xfrm>
              <a:off x="3103902" y="5224835"/>
              <a:ext cx="1019831" cy="707886"/>
            </a:xfrm>
            <a:prstGeom prst="rect">
              <a:avLst/>
            </a:prstGeom>
            <a:noFill/>
          </p:spPr>
          <p:txBody>
            <a:bodyPr wrap="none" rtlCol="0">
              <a:spAutoFit/>
            </a:bodyPr>
            <a:lstStyle/>
            <a:p>
              <a:pPr algn="ctr"/>
              <a:r>
                <a:rPr lang="en-US" altLang="zh-CN" sz="2000" b="1" dirty="0"/>
                <a:t>Target</a:t>
              </a:r>
              <a:endParaRPr lang="en-US" altLang="zh-CN" sz="2000" b="1" dirty="0"/>
            </a:p>
            <a:p>
              <a:pPr algn="ctr"/>
              <a:r>
                <a:rPr lang="en-US" altLang="zh-CN" sz="2000" b="1" dirty="0"/>
                <a:t>Domain</a:t>
              </a:r>
              <a:endParaRPr lang="zh-CN" altLang="en-US" b="1" dirty="0"/>
            </a:p>
          </p:txBody>
        </p:sp>
        <p:cxnSp>
          <p:nvCxnSpPr>
            <p:cNvPr id="82" name="直接箭头连接符 81"/>
            <p:cNvCxnSpPr>
              <a:stCxn id="72" idx="1"/>
            </p:cNvCxnSpPr>
            <p:nvPr/>
          </p:nvCxnSpPr>
          <p:spPr>
            <a:xfrm>
              <a:off x="4890778" y="2998531"/>
              <a:ext cx="1202058" cy="3608"/>
            </a:xfrm>
            <a:prstGeom prst="straightConnector1">
              <a:avLst/>
            </a:prstGeom>
            <a:ln w="38100">
              <a:solidFill>
                <a:schemeClr val="accent5">
                  <a:alpha val="7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83" name="连接符: 肘形 82"/>
            <p:cNvCxnSpPr>
              <a:stCxn id="8" idx="1"/>
              <a:endCxn id="16" idx="1"/>
            </p:cNvCxnSpPr>
            <p:nvPr/>
          </p:nvCxnSpPr>
          <p:spPr>
            <a:xfrm flipV="1">
              <a:off x="4937821" y="3638196"/>
              <a:ext cx="1171910" cy="2493048"/>
            </a:xfrm>
            <a:prstGeom prst="bentConnector3">
              <a:avLst>
                <a:gd name="adj1" fmla="val 83675"/>
              </a:avLst>
            </a:prstGeom>
            <a:ln w="38100">
              <a:solidFill>
                <a:schemeClr val="accent5">
                  <a:alpha val="70000"/>
                </a:schemeClr>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a:off x="3043109" y="8087216"/>
              <a:ext cx="648015" cy="0"/>
            </a:xfrm>
            <a:prstGeom prst="straightConnector1">
              <a:avLst/>
            </a:prstGeom>
            <a:ln w="38100">
              <a:solidFill>
                <a:schemeClr val="tx1">
                  <a:alpha val="7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a:off x="6414911" y="8090080"/>
              <a:ext cx="653155" cy="0"/>
            </a:xfrm>
            <a:prstGeom prst="straightConnector1">
              <a:avLst/>
            </a:prstGeom>
            <a:ln w="38100">
              <a:solidFill>
                <a:schemeClr val="tx1">
                  <a:alpha val="70000"/>
                </a:schemeClr>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flipH="1">
              <a:off x="10077587" y="8001911"/>
              <a:ext cx="769600" cy="0"/>
            </a:xfrm>
            <a:prstGeom prst="straightConnector1">
              <a:avLst/>
            </a:prstGeom>
            <a:ln w="38100">
              <a:solidFill>
                <a:schemeClr val="tx1">
                  <a:alpha val="7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flipH="1">
              <a:off x="10077588" y="8229933"/>
              <a:ext cx="769599" cy="0"/>
            </a:xfrm>
            <a:prstGeom prst="straightConnector1">
              <a:avLst/>
            </a:prstGeom>
            <a:ln w="38100">
              <a:solidFill>
                <a:schemeClr val="tx1">
                  <a:alpha val="70000"/>
                </a:schemeClr>
              </a:solidFill>
              <a:prstDash val="dash"/>
              <a:tailEnd type="triangle" w="lg" len="lg"/>
            </a:ln>
          </p:spPr>
          <p:style>
            <a:lnRef idx="1">
              <a:schemeClr val="accent1"/>
            </a:lnRef>
            <a:fillRef idx="0">
              <a:schemeClr val="accent1"/>
            </a:fillRef>
            <a:effectRef idx="0">
              <a:schemeClr val="accent1"/>
            </a:effectRef>
            <a:fontRef idx="minor">
              <a:schemeClr val="tx1"/>
            </a:fontRef>
          </p:style>
        </p:cxnSp>
        <p:pic>
          <p:nvPicPr>
            <p:cNvPr id="88" name="Picture 12" descr="叉号剪贴画。免费下载。 | Creazilla"/>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1808" t="10436" r="12218" b="11593"/>
            <a:stretch>
              <a:fillRect/>
            </a:stretch>
          </p:blipFill>
          <p:spPr bwMode="auto">
            <a:xfrm>
              <a:off x="13900460" y="7928850"/>
              <a:ext cx="350778" cy="36000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10" descr="双向图片素材_免费双向PNG设计图片大全_图精灵"/>
            <p:cNvPicPr>
              <a:picLocks noChangeAspect="1" noChangeArrowheads="1"/>
            </p:cNvPicPr>
            <p:nvPr/>
          </p:nvPicPr>
          <p:blipFill>
            <a:blip r:embed="rId10" cstate="print">
              <a:extLst>
                <a:ext uri="{BEBA8EAE-BF5A-486C-A8C5-ECC9F3942E4B}">
                  <a14:imgProps xmlns:a14="http://schemas.microsoft.com/office/drawing/2010/main">
                    <a14:imgLayer r:embed="rId11">
                      <a14:imgEffect>
                        <a14:backgroundRemoval t="5357" b="95000" l="1538" r="96154">
                          <a14:foregroundMark x1="29615" y1="17500" x2="48311" y2="16147"/>
                          <a14:foregroundMark x1="76955" y1="21392" x2="82308" y2="23214"/>
                          <a14:foregroundMark x1="60069" y1="15642" x2="68624" y2="18555"/>
                          <a14:foregroundMark x1="85729" y1="45104" x2="85769" y2="45357"/>
                          <a14:foregroundMark x1="84102" y1="34694" x2="84203" y2="35338"/>
                          <a14:foregroundMark x1="82308" y1="23214" x2="83194" y2="28883"/>
                          <a14:foregroundMark x1="70518" y1="49438" x2="63077" y2="51429"/>
                          <a14:foregroundMark x1="82709" y1="46176" x2="80779" y2="46692"/>
                          <a14:foregroundMark x1="85769" y1="45357" x2="85384" y2="45460"/>
                          <a14:foregroundMark x1="60120" y1="50732" x2="37308" y2="45357"/>
                          <a14:foregroundMark x1="9523" y1="54193" x2="9231" y2="54286"/>
                          <a14:foregroundMark x1="37308" y1="45357" x2="29042" y2="47985"/>
                          <a14:foregroundMark x1="16576" y1="70550" x2="19231" y2="76429"/>
                          <a14:foregroundMark x1="9231" y1="54286" x2="9305" y2="54449"/>
                          <a14:foregroundMark x1="19231" y1="76429" x2="30437" y2="87752"/>
                          <a14:foregroundMark x1="48025" y1="82954" x2="60000" y2="77857"/>
                          <a14:foregroundMark x1="60000" y1="77857" x2="65000" y2="77857"/>
                          <a14:foregroundMark x1="3846" y1="63214" x2="5953" y2="59860"/>
                          <a14:foregroundMark x1="29615" y1="91071" x2="31538" y2="95000"/>
                          <a14:foregroundMark x1="94231" y1="34643" x2="96538" y2="33929"/>
                          <a14:foregroundMark x1="67308" y1="7857" x2="66538" y2="5714"/>
                          <a14:foregroundMark x1="1538" y1="61429" x2="9615" y2="55714"/>
                          <a14:foregroundMark x1="5000" y1="61429" x2="10769" y2="71429"/>
                          <a14:backgroundMark x1="81923" y1="29643" x2="85385" y2="33929"/>
                          <a14:backgroundMark x1="72308" y1="18214" x2="72692" y2="21786"/>
                          <a14:backgroundMark x1="49615" y1="14286" x2="60769" y2="14643"/>
                          <a14:backgroundMark x1="14231" y1="61071" x2="14173" y2="61260"/>
                          <a14:backgroundMark x1="25000" y1="51786" x2="26923" y2="46429"/>
                          <a14:backgroundMark x1="23077" y1="50714" x2="26538" y2="47857"/>
                          <a14:backgroundMark x1="41154" y1="85714" x2="48077" y2="82857"/>
                          <a14:backgroundMark x1="46154" y1="85000" x2="38077" y2="85714"/>
                          <a14:backgroundMark x1="41538" y1="85714" x2="38077" y2="86071"/>
                          <a14:backgroundMark x1="38846" y1="85000" x2="38462" y2="90000"/>
                          <a14:backgroundMark x1="84231" y1="35357" x2="77308" y2="42500"/>
                          <a14:backgroundMark x1="82308" y1="35714" x2="82692" y2="38571"/>
                          <a14:backgroundMark x1="74615" y1="46786" x2="74615" y2="46786"/>
                          <a14:backgroundMark x1="74231" y1="45000" x2="72692" y2="50000"/>
                          <a14:backgroundMark x1="58846" y1="53214" x2="63462" y2="50714"/>
                          <a14:backgroundMark x1="26538" y1="46429" x2="14060" y2="61064"/>
                          <a14:backgroundMark x1="15965" y1="69056" x2="16923" y2="70357"/>
                        </a14:backgroundRemoval>
                      </a14:imgEffect>
                    </a14:imgLayer>
                  </a14:imgProps>
                </a:ext>
                <a:ext uri="{28A0092B-C50C-407E-A947-70E740481C1C}">
                  <a14:useLocalDpi xmlns:a14="http://schemas.microsoft.com/office/drawing/2010/main" val="0"/>
                </a:ext>
              </a:extLst>
            </a:blip>
            <a:srcRect/>
            <a:stretch>
              <a:fillRect/>
            </a:stretch>
          </p:blipFill>
          <p:spPr bwMode="auto">
            <a:xfrm rot="5400000">
              <a:off x="17248470" y="7780361"/>
              <a:ext cx="625906" cy="674053"/>
            </a:xfrm>
            <a:prstGeom prst="rect">
              <a:avLst/>
            </a:prstGeom>
            <a:noFill/>
            <a:extLst>
              <a:ext uri="{909E8E84-426E-40DD-AFC4-6F175D3DCCD1}">
                <a14:hiddenFill xmlns:a14="http://schemas.microsoft.com/office/drawing/2010/main">
                  <a:solidFill>
                    <a:srgbClr val="FFFFFF"/>
                  </a:solidFill>
                </a14:hiddenFill>
              </a:ext>
            </a:extLst>
          </p:spPr>
        </p:pic>
        <p:sp>
          <p:nvSpPr>
            <p:cNvPr id="90" name="文本框 89"/>
            <p:cNvSpPr txBox="1"/>
            <p:nvPr/>
          </p:nvSpPr>
          <p:spPr>
            <a:xfrm>
              <a:off x="3533397" y="7805913"/>
              <a:ext cx="2310569" cy="707886"/>
            </a:xfrm>
            <a:prstGeom prst="rect">
              <a:avLst/>
            </a:prstGeom>
            <a:noFill/>
          </p:spPr>
          <p:txBody>
            <a:bodyPr wrap="none" rtlCol="0">
              <a:spAutoFit/>
            </a:bodyPr>
            <a:lstStyle/>
            <a:p>
              <a:pPr algn="ctr"/>
              <a:r>
                <a:rPr lang="en-US" altLang="zh-CN" sz="2000" dirty="0"/>
                <a:t>Pre-train with</a:t>
              </a:r>
              <a:endParaRPr lang="en-US" altLang="zh-CN" sz="2000" dirty="0"/>
            </a:p>
            <a:p>
              <a:pPr algn="ctr"/>
              <a:r>
                <a:rPr lang="en-US" altLang="zh-CN" sz="2000" dirty="0"/>
                <a:t>Source Domain Data</a:t>
              </a:r>
              <a:endParaRPr lang="zh-CN" altLang="en-US" sz="2000" dirty="0"/>
            </a:p>
          </p:txBody>
        </p:sp>
        <p:sp>
          <p:nvSpPr>
            <p:cNvPr id="91" name="文本框 90"/>
            <p:cNvSpPr txBox="1"/>
            <p:nvPr/>
          </p:nvSpPr>
          <p:spPr>
            <a:xfrm>
              <a:off x="6946048" y="7790042"/>
              <a:ext cx="2245616" cy="707886"/>
            </a:xfrm>
            <a:prstGeom prst="rect">
              <a:avLst/>
            </a:prstGeom>
            <a:noFill/>
          </p:spPr>
          <p:txBody>
            <a:bodyPr wrap="none" rtlCol="0">
              <a:spAutoFit/>
            </a:bodyPr>
            <a:lstStyle/>
            <a:p>
              <a:pPr algn="ctr"/>
              <a:r>
                <a:rPr lang="en-US" altLang="zh-CN" sz="2000" dirty="0"/>
                <a:t>Fine-tune with </a:t>
              </a:r>
              <a:endParaRPr lang="en-US" altLang="zh-CN" sz="2000" dirty="0"/>
            </a:p>
            <a:p>
              <a:pPr algn="ctr"/>
              <a:r>
                <a:rPr lang="en-US" altLang="zh-CN" sz="2000" dirty="0"/>
                <a:t>Target Domain Data</a:t>
              </a:r>
              <a:endParaRPr lang="zh-CN" altLang="en-US" sz="2000" dirty="0"/>
            </a:p>
          </p:txBody>
        </p:sp>
        <p:sp>
          <p:nvSpPr>
            <p:cNvPr id="92" name="文本框 91"/>
            <p:cNvSpPr txBox="1"/>
            <p:nvPr/>
          </p:nvSpPr>
          <p:spPr>
            <a:xfrm>
              <a:off x="10769594" y="7784010"/>
              <a:ext cx="2259786" cy="707886"/>
            </a:xfrm>
            <a:prstGeom prst="rect">
              <a:avLst/>
            </a:prstGeom>
            <a:noFill/>
          </p:spPr>
          <p:txBody>
            <a:bodyPr wrap="none" rtlCol="0">
              <a:spAutoFit/>
            </a:bodyPr>
            <a:lstStyle/>
            <a:p>
              <a:pPr algn="ctr"/>
              <a:r>
                <a:rPr lang="en-US" altLang="zh-CN" sz="2000" dirty="0"/>
                <a:t>Backpropagate</a:t>
              </a:r>
              <a:endParaRPr lang="en-US" altLang="zh-CN" sz="2000" dirty="0"/>
            </a:p>
            <a:p>
              <a:pPr algn="ctr"/>
              <a:r>
                <a:rPr lang="en-US" altLang="zh-CN" sz="2000" dirty="0"/>
                <a:t>(Update Parameter)</a:t>
              </a:r>
              <a:endParaRPr lang="en-US" altLang="zh-CN" sz="2000" dirty="0"/>
            </a:p>
          </p:txBody>
        </p:sp>
        <p:sp>
          <p:nvSpPr>
            <p:cNvPr id="93" name="文本框 92"/>
            <p:cNvSpPr txBox="1"/>
            <p:nvPr/>
          </p:nvSpPr>
          <p:spPr>
            <a:xfrm>
              <a:off x="14459230" y="7801014"/>
              <a:ext cx="2185919" cy="707886"/>
            </a:xfrm>
            <a:prstGeom prst="rect">
              <a:avLst/>
            </a:prstGeom>
            <a:noFill/>
          </p:spPr>
          <p:txBody>
            <a:bodyPr wrap="none" rtlCol="0">
              <a:spAutoFit/>
            </a:bodyPr>
            <a:lstStyle/>
            <a:p>
              <a:r>
                <a:rPr lang="en-US" altLang="zh-CN" sz="2000" dirty="0"/>
                <a:t>Stop-grad</a:t>
              </a:r>
              <a:br>
                <a:rPr lang="en-US" altLang="zh-CN" sz="2000" dirty="0"/>
              </a:br>
              <a:r>
                <a:rPr lang="en-US" altLang="zh-CN" sz="2000" dirty="0"/>
                <a:t>(Parameter Frozen)</a:t>
              </a:r>
              <a:endParaRPr lang="en-US" altLang="zh-CN" sz="2000" dirty="0"/>
            </a:p>
          </p:txBody>
        </p:sp>
        <p:sp>
          <p:nvSpPr>
            <p:cNvPr id="94" name="文本框 93"/>
            <p:cNvSpPr txBox="1"/>
            <p:nvPr/>
          </p:nvSpPr>
          <p:spPr>
            <a:xfrm>
              <a:off x="17897316" y="7859303"/>
              <a:ext cx="2115836" cy="400110"/>
            </a:xfrm>
            <a:prstGeom prst="rect">
              <a:avLst/>
            </a:prstGeom>
            <a:noFill/>
          </p:spPr>
          <p:txBody>
            <a:bodyPr wrap="none" rtlCol="0">
              <a:spAutoFit/>
            </a:bodyPr>
            <a:lstStyle/>
            <a:p>
              <a:r>
                <a:rPr lang="en-US" altLang="zh-CN" sz="2000" dirty="0"/>
                <a:t>Parameter Sharing</a:t>
              </a:r>
              <a:endParaRPr lang="en-US" altLang="zh-CN" sz="2000" dirty="0"/>
            </a:p>
          </p:txBody>
        </p:sp>
        <p:sp>
          <p:nvSpPr>
            <p:cNvPr id="95" name="文本框 94"/>
            <p:cNvSpPr txBox="1"/>
            <p:nvPr/>
          </p:nvSpPr>
          <p:spPr>
            <a:xfrm>
              <a:off x="3238050" y="1838024"/>
              <a:ext cx="2194255" cy="461665"/>
            </a:xfrm>
            <a:prstGeom prst="rect">
              <a:avLst/>
            </a:prstGeom>
            <a:noFill/>
          </p:spPr>
          <p:txBody>
            <a:bodyPr wrap="square">
              <a:spAutoFit/>
            </a:bodyPr>
            <a:lstStyle/>
            <a:p>
              <a:pPr algn="ctr"/>
              <a:r>
                <a:rPr lang="en-US" altLang="zh-CN" sz="2400" b="1" dirty="0"/>
                <a:t>Data Collection</a:t>
              </a:r>
              <a:endParaRPr lang="en-US" altLang="zh-CN" sz="2400" b="1" dirty="0"/>
            </a:p>
          </p:txBody>
        </p:sp>
        <p:cxnSp>
          <p:nvCxnSpPr>
            <p:cNvPr id="96" name="直接连接符 95"/>
            <p:cNvCxnSpPr>
              <a:stCxn id="78" idx="3"/>
            </p:cNvCxnSpPr>
            <p:nvPr/>
          </p:nvCxnSpPr>
          <p:spPr>
            <a:xfrm flipV="1">
              <a:off x="3741281" y="5983669"/>
              <a:ext cx="780076" cy="515061"/>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p:nvPr/>
          </p:nvCxnSpPr>
          <p:spPr>
            <a:xfrm flipV="1">
              <a:off x="7715091" y="3322518"/>
              <a:ext cx="540000" cy="0"/>
            </a:xfrm>
            <a:prstGeom prst="straightConnector1">
              <a:avLst/>
            </a:prstGeom>
            <a:ln w="38100">
              <a:solidFill>
                <a:schemeClr val="accent1">
                  <a:alpha val="7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98" name="文本框 97"/>
            <p:cNvSpPr txBox="1"/>
            <p:nvPr/>
          </p:nvSpPr>
          <p:spPr>
            <a:xfrm>
              <a:off x="18611420" y="4403907"/>
              <a:ext cx="2519674" cy="830997"/>
            </a:xfrm>
            <a:prstGeom prst="rect">
              <a:avLst/>
            </a:prstGeom>
            <a:noFill/>
          </p:spPr>
          <p:txBody>
            <a:bodyPr wrap="square">
              <a:spAutoFit/>
            </a:bodyPr>
            <a:lstStyle/>
            <a:p>
              <a:pPr algn="ctr"/>
              <a:r>
                <a:rPr lang="en-US" altLang="zh-CN" sz="2400" b="1" dirty="0"/>
                <a:t>Proximity</a:t>
              </a:r>
              <a:endParaRPr lang="en-US" altLang="zh-CN" sz="2400" b="1" dirty="0"/>
            </a:p>
            <a:p>
              <a:pPr algn="ctr"/>
              <a:r>
                <a:rPr lang="en-US" altLang="zh-CN" sz="2400" b="1" dirty="0"/>
                <a:t>Metric</a:t>
              </a:r>
              <a:endParaRPr lang="zh-CN" altLang="en-US" sz="2400" b="1" dirty="0"/>
            </a:p>
          </p:txBody>
        </p:sp>
        <p:cxnSp>
          <p:nvCxnSpPr>
            <p:cNvPr id="99" name="直接箭头连接符 98"/>
            <p:cNvCxnSpPr/>
            <p:nvPr/>
          </p:nvCxnSpPr>
          <p:spPr>
            <a:xfrm flipV="1">
              <a:off x="7715985" y="3683448"/>
              <a:ext cx="540000" cy="0"/>
            </a:xfrm>
            <a:prstGeom prst="straightConnector1">
              <a:avLst/>
            </a:prstGeom>
            <a:ln w="38100">
              <a:solidFill>
                <a:schemeClr val="accent1">
                  <a:alpha val="70000"/>
                </a:schemeClr>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p:nvCxnSpPr>
          <p:spPr>
            <a:xfrm flipV="1">
              <a:off x="7691842" y="6064602"/>
              <a:ext cx="540000" cy="0"/>
            </a:xfrm>
            <a:prstGeom prst="straightConnector1">
              <a:avLst/>
            </a:prstGeom>
            <a:ln w="38100">
              <a:solidFill>
                <a:schemeClr val="accent2">
                  <a:alpha val="7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flipV="1">
              <a:off x="7702896" y="6425532"/>
              <a:ext cx="540000" cy="0"/>
            </a:xfrm>
            <a:prstGeom prst="straightConnector1">
              <a:avLst/>
            </a:prstGeom>
            <a:ln w="38100">
              <a:solidFill>
                <a:schemeClr val="accent2">
                  <a:alpha val="70000"/>
                </a:schemeClr>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102" name="连接符: 肘形 101"/>
            <p:cNvCxnSpPr/>
            <p:nvPr/>
          </p:nvCxnSpPr>
          <p:spPr>
            <a:xfrm rot="16200000" flipV="1">
              <a:off x="13439921" y="-3222376"/>
              <a:ext cx="864835" cy="12024000"/>
            </a:xfrm>
            <a:prstGeom prst="bentConnector2">
              <a:avLst/>
            </a:prstGeom>
            <a:ln w="38100">
              <a:solidFill>
                <a:schemeClr val="tx1">
                  <a:alpha val="7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103" name="文本框 102"/>
            <p:cNvSpPr txBox="1"/>
            <p:nvPr/>
          </p:nvSpPr>
          <p:spPr>
            <a:xfrm>
              <a:off x="19045856" y="3222041"/>
              <a:ext cx="1691424" cy="461665"/>
            </a:xfrm>
            <a:prstGeom prst="rect">
              <a:avLst/>
            </a:prstGeom>
            <a:noFill/>
          </p:spPr>
          <p:txBody>
            <a:bodyPr wrap="square">
              <a:spAutoFit/>
            </a:bodyPr>
            <a:lstStyle/>
            <a:p>
              <a:r>
                <a:rPr lang="en-US" altLang="zh-CN" sz="2400" b="1" dirty="0"/>
                <a:t>Pre-training</a:t>
              </a:r>
              <a:endParaRPr lang="zh-CN" altLang="en-US" sz="2400" b="1" dirty="0"/>
            </a:p>
          </p:txBody>
        </p:sp>
        <p:sp>
          <p:nvSpPr>
            <p:cNvPr id="104" name="文本框 103"/>
            <p:cNvSpPr txBox="1"/>
            <p:nvPr/>
          </p:nvSpPr>
          <p:spPr>
            <a:xfrm>
              <a:off x="18411414" y="5955106"/>
              <a:ext cx="2899539" cy="461665"/>
            </a:xfrm>
            <a:prstGeom prst="rect">
              <a:avLst/>
            </a:prstGeom>
            <a:noFill/>
          </p:spPr>
          <p:txBody>
            <a:bodyPr wrap="square">
              <a:spAutoFit/>
            </a:bodyPr>
            <a:lstStyle/>
            <a:p>
              <a:pPr algn="ctr"/>
              <a:r>
                <a:rPr lang="en-US" altLang="zh-CN" sz="2400" b="1" dirty="0"/>
                <a:t>Fine-tuning</a:t>
              </a:r>
              <a:endParaRPr lang="zh-CN" altLang="en-US" sz="2400" b="1" dirty="0"/>
            </a:p>
          </p:txBody>
        </p:sp>
        <p:cxnSp>
          <p:nvCxnSpPr>
            <p:cNvPr id="105" name="连接符: 肘形 104"/>
            <p:cNvCxnSpPr>
              <a:stCxn id="104" idx="2"/>
            </p:cNvCxnSpPr>
            <p:nvPr/>
          </p:nvCxnSpPr>
          <p:spPr>
            <a:xfrm rot="5400000">
              <a:off x="16639184" y="4202771"/>
              <a:ext cx="1008000" cy="5436000"/>
            </a:xfrm>
            <a:prstGeom prst="bentConnector2">
              <a:avLst/>
            </a:prstGeom>
            <a:ln w="38100">
              <a:solidFill>
                <a:schemeClr val="tx1">
                  <a:alpha val="70000"/>
                </a:schemeClr>
              </a:solidFill>
              <a:prstDash val="lgDash"/>
              <a:tailEnd type="triangle" w="lg" len="lg"/>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flipH="1">
              <a:off x="7856220" y="7399896"/>
              <a:ext cx="6480000" cy="0"/>
            </a:xfrm>
            <a:prstGeom prst="straightConnector1">
              <a:avLst/>
            </a:prstGeom>
            <a:ln w="38100">
              <a:solidFill>
                <a:schemeClr val="tx1">
                  <a:alpha val="70000"/>
                </a:schemeClr>
              </a:solidFill>
              <a:prstDash val="dash"/>
              <a:tailEnd type="triangle" w="lg" len="lg"/>
            </a:ln>
          </p:spPr>
          <p:style>
            <a:lnRef idx="1">
              <a:schemeClr val="accent1"/>
            </a:lnRef>
            <a:fillRef idx="0">
              <a:schemeClr val="accent1"/>
            </a:fillRef>
            <a:effectRef idx="0">
              <a:schemeClr val="accent1"/>
            </a:effectRef>
            <a:fontRef idx="minor">
              <a:schemeClr val="tx1"/>
            </a:fontRef>
          </p:style>
        </p:cxnSp>
        <p:pic>
          <p:nvPicPr>
            <p:cNvPr id="107" name="Picture 12" descr="叉号剪贴画。免费下载。 | Creazilla"/>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1808" t="10436" r="12218" b="11593"/>
            <a:stretch>
              <a:fillRect/>
            </a:stretch>
          </p:blipFill>
          <p:spPr bwMode="auto">
            <a:xfrm>
              <a:off x="9392099" y="7277701"/>
              <a:ext cx="350778"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12" descr="叉号剪贴画。免费下载。 | Creazilla"/>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1808" t="10436" r="12218" b="11593"/>
            <a:stretch>
              <a:fillRect/>
            </a:stretch>
          </p:blipFill>
          <p:spPr bwMode="auto">
            <a:xfrm>
              <a:off x="12319823" y="7251908"/>
              <a:ext cx="350778" cy="360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109" name="文本框 108"/>
                <p:cNvSpPr txBox="1"/>
                <p:nvPr/>
              </p:nvSpPr>
              <p:spPr>
                <a:xfrm>
                  <a:off x="2869438" y="6846805"/>
                  <a:ext cx="589716"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a:latin typeface="Cambria Math" panose="02040503050406030204" pitchFamily="18" charset="0"/>
                              </a:rPr>
                              <m:t>𝒟</m:t>
                            </m:r>
                          </m:e>
                          <m:sub>
                            <m:r>
                              <m:rPr>
                                <m:sty m:val="p"/>
                              </m:rPr>
                              <a:rPr lang="en-US" i="0">
                                <a:latin typeface="Cambria Math" panose="02040503050406030204" pitchFamily="18" charset="0"/>
                              </a:rPr>
                              <m:t>T</m:t>
                            </m:r>
                          </m:sub>
                        </m:sSub>
                      </m:oMath>
                    </m:oMathPara>
                  </a14:m>
                  <a:endParaRPr lang="en-US" dirty="0"/>
                </a:p>
              </p:txBody>
            </p:sp>
          </mc:Choice>
          <mc:Fallback>
            <p:sp>
              <p:nvSpPr>
                <p:cNvPr id="109" name="文本框 108"/>
                <p:cNvSpPr txBox="1">
                  <a:spLocks noRot="1" noChangeAspect="1" noMove="1" noResize="1" noEditPoints="1" noAdjustHandles="1" noChangeArrowheads="1" noChangeShapeType="1" noTextEdit="1"/>
                </p:cNvSpPr>
                <p:nvPr/>
              </p:nvSpPr>
              <p:spPr>
                <a:xfrm>
                  <a:off x="2869438" y="6846805"/>
                  <a:ext cx="589716" cy="369332"/>
                </a:xfrm>
                <a:prstGeom prst="rect">
                  <a:avLst/>
                </a:prstGeom>
                <a:blipFill rotWithShape="1">
                  <a:blip r:embed="rId12"/>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10" name="文本框 109"/>
                <p:cNvSpPr txBox="1"/>
                <p:nvPr/>
              </p:nvSpPr>
              <p:spPr>
                <a:xfrm>
                  <a:off x="2955526" y="4072526"/>
                  <a:ext cx="295707"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a:latin typeface="Cambria Math" panose="02040503050406030204" pitchFamily="18" charset="0"/>
                              </a:rPr>
                              <m:t>𝒟</m:t>
                            </m:r>
                          </m:e>
                          <m:sub>
                            <m:r>
                              <a:rPr lang="en-US" i="1">
                                <a:latin typeface="Cambria Math" panose="02040503050406030204" pitchFamily="18" charset="0"/>
                              </a:rPr>
                              <m:t>𝑆</m:t>
                            </m:r>
                          </m:sub>
                        </m:sSub>
                      </m:oMath>
                    </m:oMathPara>
                  </a14:m>
                  <a:endParaRPr lang="en-US" dirty="0"/>
                </a:p>
              </p:txBody>
            </p:sp>
          </mc:Choice>
          <mc:Fallback>
            <p:sp>
              <p:nvSpPr>
                <p:cNvPr id="110" name="文本框 109"/>
                <p:cNvSpPr txBox="1">
                  <a:spLocks noRot="1" noChangeAspect="1" noMove="1" noResize="1" noEditPoints="1" noAdjustHandles="1" noChangeArrowheads="1" noChangeShapeType="1" noTextEdit="1"/>
                </p:cNvSpPr>
                <p:nvPr/>
              </p:nvSpPr>
              <p:spPr>
                <a:xfrm>
                  <a:off x="2955526" y="4072526"/>
                  <a:ext cx="295707" cy="369332"/>
                </a:xfrm>
                <a:prstGeom prst="rect">
                  <a:avLst/>
                </a:prstGeom>
                <a:blipFill rotWithShape="1">
                  <a:blip r:embed="rId13"/>
                </a:blipFill>
              </p:spPr>
              <p:txBody>
                <a:bodyPr/>
                <a:lstStyle/>
                <a:p>
                  <a:r>
                    <a:rPr lang="en-US" altLang="en-US">
                      <a:noFill/>
                    </a:rPr>
                    <a:t> </a:t>
                  </a:r>
                </a:p>
              </p:txBody>
            </p:sp>
          </mc:Fallback>
        </mc:AlternateContent>
        <p:cxnSp>
          <p:nvCxnSpPr>
            <p:cNvPr id="111" name="直接箭头连接符 110"/>
            <p:cNvCxnSpPr/>
            <p:nvPr/>
          </p:nvCxnSpPr>
          <p:spPr>
            <a:xfrm flipV="1">
              <a:off x="19887476" y="3800375"/>
              <a:ext cx="0" cy="420893"/>
            </a:xfrm>
            <a:prstGeom prst="straightConnector1">
              <a:avLst/>
            </a:prstGeom>
            <a:ln w="38100">
              <a:solidFill>
                <a:schemeClr val="tx1">
                  <a:alpha val="7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p:nvPr/>
          </p:nvCxnSpPr>
          <p:spPr>
            <a:xfrm>
              <a:off x="19871257" y="5437576"/>
              <a:ext cx="0" cy="421200"/>
            </a:xfrm>
            <a:prstGeom prst="straightConnector1">
              <a:avLst/>
            </a:prstGeom>
            <a:ln w="38100">
              <a:solidFill>
                <a:schemeClr val="tx1">
                  <a:alpha val="7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a:off x="3536107" y="7031471"/>
              <a:ext cx="2556729" cy="24248"/>
            </a:xfrm>
            <a:prstGeom prst="straightConnector1">
              <a:avLst/>
            </a:prstGeom>
            <a:ln w="38100">
              <a:solidFill>
                <a:srgbClr val="F2A46E"/>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114" name="连接符: 肘形 113"/>
            <p:cNvCxnSpPr>
              <a:stCxn id="70" idx="3"/>
              <a:endCxn id="12" idx="1"/>
            </p:cNvCxnSpPr>
            <p:nvPr/>
          </p:nvCxnSpPr>
          <p:spPr>
            <a:xfrm>
              <a:off x="4915884" y="3605533"/>
              <a:ext cx="1202058" cy="2778621"/>
            </a:xfrm>
            <a:prstGeom prst="bentConnector3">
              <a:avLst>
                <a:gd name="adj1" fmla="val 66815"/>
              </a:avLst>
            </a:prstGeom>
            <a:ln w="38100">
              <a:solidFill>
                <a:srgbClr val="F2A46E"/>
              </a:solidFill>
              <a:prstDash val="solid"/>
              <a:tailEnd type="triangle" w="lg" len="lg"/>
            </a:ln>
          </p:spPr>
          <p:style>
            <a:lnRef idx="1">
              <a:schemeClr val="accent1"/>
            </a:lnRef>
            <a:fillRef idx="0">
              <a:schemeClr val="accent1"/>
            </a:fillRef>
            <a:effectRef idx="0">
              <a:schemeClr val="accent1"/>
            </a:effectRef>
            <a:fontRef idx="minor">
              <a:schemeClr val="tx1"/>
            </a:fontRef>
          </p:style>
        </p:cxnSp>
        <p:grpSp>
          <p:nvGrpSpPr>
            <p:cNvPr id="115" name="组合 114"/>
            <p:cNvGrpSpPr/>
            <p:nvPr/>
          </p:nvGrpSpPr>
          <p:grpSpPr>
            <a:xfrm>
              <a:off x="8538100" y="5576670"/>
              <a:ext cx="424794" cy="401187"/>
              <a:chOff x="11127501" y="9312018"/>
              <a:chExt cx="424794" cy="401187"/>
            </a:xfrm>
          </p:grpSpPr>
          <p:cxnSp>
            <p:nvCxnSpPr>
              <p:cNvPr id="116" name="直接连接符 115"/>
              <p:cNvCxnSpPr>
                <a:stCxn id="119" idx="4"/>
                <a:endCxn id="117" idx="0"/>
              </p:cNvCxnSpPr>
              <p:nvPr/>
            </p:nvCxnSpPr>
            <p:spPr>
              <a:xfrm flipH="1">
                <a:off x="11339897" y="9402018"/>
                <a:ext cx="1" cy="221187"/>
              </a:xfrm>
              <a:prstGeom prst="line">
                <a:avLst/>
              </a:prstGeom>
              <a:ln w="381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17" name="椭圆 116"/>
              <p:cNvSpPr/>
              <p:nvPr/>
            </p:nvSpPr>
            <p:spPr>
              <a:xfrm>
                <a:off x="11294897" y="9623205"/>
                <a:ext cx="90000" cy="90000"/>
              </a:xfrm>
              <a:prstGeom prst="ellipse">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18" name="组合 117"/>
              <p:cNvGrpSpPr/>
              <p:nvPr/>
            </p:nvGrpSpPr>
            <p:grpSpPr>
              <a:xfrm rot="5400000">
                <a:off x="11360526" y="9381390"/>
                <a:ext cx="141381" cy="182638"/>
                <a:chOff x="10174749" y="7860714"/>
                <a:chExt cx="141381" cy="182638"/>
              </a:xfrm>
            </p:grpSpPr>
            <p:cxnSp>
              <p:nvCxnSpPr>
                <p:cNvPr id="124" name="直接连接符 123"/>
                <p:cNvCxnSpPr/>
                <p:nvPr/>
              </p:nvCxnSpPr>
              <p:spPr>
                <a:xfrm rot="16200000" flipH="1">
                  <a:off x="10245438" y="7805265"/>
                  <a:ext cx="1" cy="14138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rot="16200000" flipH="1">
                  <a:off x="10224811" y="7952033"/>
                  <a:ext cx="182638" cy="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grpSp>
          <p:sp>
            <p:nvSpPr>
              <p:cNvPr id="119" name="椭圆 118"/>
              <p:cNvSpPr/>
              <p:nvPr/>
            </p:nvSpPr>
            <p:spPr>
              <a:xfrm>
                <a:off x="11294898" y="9312018"/>
                <a:ext cx="90000" cy="90000"/>
              </a:xfrm>
              <a:prstGeom prst="ellipse">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0" name="椭圆 119"/>
              <p:cNvSpPr/>
              <p:nvPr/>
            </p:nvSpPr>
            <p:spPr>
              <a:xfrm>
                <a:off x="11462295" y="9312018"/>
                <a:ext cx="90000" cy="90000"/>
              </a:xfrm>
              <a:prstGeom prst="ellipse">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21" name="直接连接符 120"/>
              <p:cNvCxnSpPr>
                <a:stCxn id="123" idx="4"/>
              </p:cNvCxnSpPr>
              <p:nvPr/>
            </p:nvCxnSpPr>
            <p:spPr>
              <a:xfrm>
                <a:off x="11172501" y="9402018"/>
                <a:ext cx="0" cy="150566"/>
              </a:xfrm>
              <a:prstGeom prst="line">
                <a:avLst/>
              </a:prstGeom>
              <a:ln w="381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flipH="1">
                <a:off x="11161377" y="9543398"/>
                <a:ext cx="167641" cy="0"/>
              </a:xfrm>
              <a:prstGeom prst="line">
                <a:avLst/>
              </a:prstGeom>
              <a:ln w="3810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123" name="椭圆 122"/>
              <p:cNvSpPr/>
              <p:nvPr/>
            </p:nvSpPr>
            <p:spPr>
              <a:xfrm>
                <a:off x="11127501" y="9312018"/>
                <a:ext cx="90000" cy="90000"/>
              </a:xfrm>
              <a:prstGeom prst="ellipse">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pic>
          <p:nvPicPr>
            <p:cNvPr id="126" name="Picture 10" descr="双向图片素材_免费双向PNG设计图片大全_图精灵"/>
            <p:cNvPicPr>
              <a:picLocks noChangeAspect="1" noChangeArrowheads="1"/>
            </p:cNvPicPr>
            <p:nvPr/>
          </p:nvPicPr>
          <p:blipFill>
            <a:blip r:embed="rId10" cstate="print">
              <a:extLst>
                <a:ext uri="{BEBA8EAE-BF5A-486C-A8C5-ECC9F3942E4B}">
                  <a14:imgProps xmlns:a14="http://schemas.microsoft.com/office/drawing/2010/main">
                    <a14:imgLayer r:embed="rId11">
                      <a14:imgEffect>
                        <a14:backgroundRemoval t="5357" b="95000" l="1538" r="96154">
                          <a14:foregroundMark x1="29615" y1="17500" x2="48311" y2="16147"/>
                          <a14:foregroundMark x1="76955" y1="21392" x2="82308" y2="23214"/>
                          <a14:foregroundMark x1="60069" y1="15642" x2="68624" y2="18555"/>
                          <a14:foregroundMark x1="85729" y1="45104" x2="85769" y2="45357"/>
                          <a14:foregroundMark x1="84102" y1="34694" x2="84203" y2="35338"/>
                          <a14:foregroundMark x1="82308" y1="23214" x2="83194" y2="28883"/>
                          <a14:foregroundMark x1="70518" y1="49438" x2="63077" y2="51429"/>
                          <a14:foregroundMark x1="82709" y1="46176" x2="80779" y2="46692"/>
                          <a14:foregroundMark x1="85769" y1="45357" x2="85384" y2="45460"/>
                          <a14:foregroundMark x1="60120" y1="50732" x2="37308" y2="45357"/>
                          <a14:foregroundMark x1="9523" y1="54193" x2="9231" y2="54286"/>
                          <a14:foregroundMark x1="37308" y1="45357" x2="29042" y2="47985"/>
                          <a14:foregroundMark x1="16576" y1="70550" x2="19231" y2="76429"/>
                          <a14:foregroundMark x1="9231" y1="54286" x2="9305" y2="54449"/>
                          <a14:foregroundMark x1="19231" y1="76429" x2="30437" y2="87752"/>
                          <a14:foregroundMark x1="48025" y1="82954" x2="60000" y2="77857"/>
                          <a14:foregroundMark x1="60000" y1="77857" x2="65000" y2="77857"/>
                          <a14:foregroundMark x1="3846" y1="63214" x2="5953" y2="59860"/>
                          <a14:foregroundMark x1="29615" y1="91071" x2="31538" y2="95000"/>
                          <a14:foregroundMark x1="94231" y1="34643" x2="96538" y2="33929"/>
                          <a14:foregroundMark x1="67308" y1="7857" x2="66538" y2="5714"/>
                          <a14:foregroundMark x1="1538" y1="61429" x2="9615" y2="55714"/>
                          <a14:foregroundMark x1="5000" y1="61429" x2="10769" y2="71429"/>
                          <a14:backgroundMark x1="81923" y1="29643" x2="85385" y2="33929"/>
                          <a14:backgroundMark x1="72308" y1="18214" x2="72692" y2="21786"/>
                          <a14:backgroundMark x1="49615" y1="14286" x2="60769" y2="14643"/>
                          <a14:backgroundMark x1="14231" y1="61071" x2="14173" y2="61260"/>
                          <a14:backgroundMark x1="25000" y1="51786" x2="26923" y2="46429"/>
                          <a14:backgroundMark x1="23077" y1="50714" x2="26538" y2="47857"/>
                          <a14:backgroundMark x1="41154" y1="85714" x2="48077" y2="82857"/>
                          <a14:backgroundMark x1="46154" y1="85000" x2="38077" y2="85714"/>
                          <a14:backgroundMark x1="41538" y1="85714" x2="38077" y2="86071"/>
                          <a14:backgroundMark x1="38846" y1="85000" x2="38462" y2="90000"/>
                          <a14:backgroundMark x1="84231" y1="35357" x2="77308" y2="42500"/>
                          <a14:backgroundMark x1="82308" y1="35714" x2="82692" y2="38571"/>
                          <a14:backgroundMark x1="74615" y1="46786" x2="74615" y2="46786"/>
                          <a14:backgroundMark x1="74231" y1="45000" x2="72692" y2="50000"/>
                          <a14:backgroundMark x1="58846" y1="53214" x2="63462" y2="50714"/>
                          <a14:backgroundMark x1="26538" y1="46429" x2="14060" y2="61064"/>
                          <a14:backgroundMark x1="15965" y1="69056" x2="16923" y2="70357"/>
                        </a14:backgroundRemoval>
                      </a14:imgEffect>
                    </a14:imgLayer>
                  </a14:imgProps>
                </a:ext>
                <a:ext uri="{28A0092B-C50C-407E-A947-70E740481C1C}">
                  <a14:useLocalDpi xmlns:a14="http://schemas.microsoft.com/office/drawing/2010/main" val="0"/>
                </a:ext>
              </a:extLst>
            </a:blip>
            <a:srcRect/>
            <a:stretch>
              <a:fillRect/>
            </a:stretch>
          </p:blipFill>
          <p:spPr bwMode="auto">
            <a:xfrm rot="5400000">
              <a:off x="10561859" y="4554857"/>
              <a:ext cx="625906" cy="674053"/>
            </a:xfrm>
            <a:prstGeom prst="rect">
              <a:avLst/>
            </a:prstGeom>
            <a:noFill/>
            <a:extLst>
              <a:ext uri="{909E8E84-426E-40DD-AFC4-6F175D3DCCD1}">
                <a14:hiddenFill xmlns:a14="http://schemas.microsoft.com/office/drawing/2010/main">
                  <a:solidFill>
                    <a:srgbClr val="FFFFFF"/>
                  </a:solidFill>
                </a14:hiddenFill>
              </a:ext>
            </a:extLst>
          </p:spPr>
        </p:pic>
        <p:sp>
          <p:nvSpPr>
            <p:cNvPr id="127" name="矩形: 圆角 126"/>
            <p:cNvSpPr/>
            <p:nvPr/>
          </p:nvSpPr>
          <p:spPr>
            <a:xfrm>
              <a:off x="11309209" y="2615604"/>
              <a:ext cx="2197194" cy="1715389"/>
            </a:xfrm>
            <a:prstGeom prst="roundRect">
              <a:avLst/>
            </a:prstGeom>
            <a:solidFill>
              <a:schemeClr val="accent5">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r>
                <a:rPr lang="en-US" altLang="zh-CN" dirty="0">
                  <a:solidFill>
                    <a:schemeClr val="tx1"/>
                  </a:solidFill>
                </a:rPr>
                <a:t> </a:t>
              </a:r>
              <a:endParaRPr lang="zh-CN" altLang="en-US" dirty="0">
                <a:solidFill>
                  <a:schemeClr val="tx1"/>
                </a:solidFill>
              </a:endParaRPr>
            </a:p>
          </p:txBody>
        </p:sp>
        <p:grpSp>
          <p:nvGrpSpPr>
            <p:cNvPr id="128" name="组合 127"/>
            <p:cNvGrpSpPr/>
            <p:nvPr/>
          </p:nvGrpSpPr>
          <p:grpSpPr>
            <a:xfrm rot="5400000">
              <a:off x="11471249" y="3198029"/>
              <a:ext cx="1080000" cy="216000"/>
              <a:chOff x="6663218" y="4785544"/>
              <a:chExt cx="1080000" cy="216000"/>
            </a:xfrm>
          </p:grpSpPr>
          <p:sp>
            <p:nvSpPr>
              <p:cNvPr id="129" name="矩形 128"/>
              <p:cNvSpPr/>
              <p:nvPr/>
            </p:nvSpPr>
            <p:spPr>
              <a:xfrm>
                <a:off x="6663218" y="4785544"/>
                <a:ext cx="216000" cy="216000"/>
              </a:xfrm>
              <a:prstGeom prst="rect">
                <a:avLst/>
              </a:prstGeom>
              <a:solidFill>
                <a:schemeClr val="accent5">
                  <a:lumMod val="75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6879218" y="4785544"/>
                <a:ext cx="216000" cy="216000"/>
              </a:xfrm>
              <a:prstGeom prst="rect">
                <a:avLst/>
              </a:prstGeom>
              <a:solidFill>
                <a:schemeClr val="accent1">
                  <a:lumMod val="60000"/>
                  <a:lumOff val="40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7095218" y="4785544"/>
                <a:ext cx="216000" cy="216000"/>
              </a:xfrm>
              <a:prstGeom prst="rect">
                <a:avLst/>
              </a:prstGeom>
              <a:solidFill>
                <a:schemeClr val="accent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矩形 131"/>
              <p:cNvSpPr/>
              <p:nvPr/>
            </p:nvSpPr>
            <p:spPr>
              <a:xfrm>
                <a:off x="7311218" y="4785544"/>
                <a:ext cx="216000" cy="216000"/>
              </a:xfrm>
              <a:prstGeom prst="rect">
                <a:avLst/>
              </a:prstGeom>
              <a:solidFill>
                <a:schemeClr val="accent5">
                  <a:lumMod val="75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矩形 132"/>
              <p:cNvSpPr/>
              <p:nvPr/>
            </p:nvSpPr>
            <p:spPr>
              <a:xfrm>
                <a:off x="7527218" y="4785544"/>
                <a:ext cx="216000" cy="216000"/>
              </a:xfrm>
              <a:prstGeom prst="rect">
                <a:avLst/>
              </a:prstGeom>
              <a:solidFill>
                <a:schemeClr val="accent1">
                  <a:lumMod val="75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4" name="文本框 133"/>
            <p:cNvSpPr txBox="1"/>
            <p:nvPr/>
          </p:nvSpPr>
          <p:spPr>
            <a:xfrm>
              <a:off x="7553373" y="4590788"/>
              <a:ext cx="3645246" cy="461665"/>
            </a:xfrm>
            <a:prstGeom prst="rect">
              <a:avLst/>
            </a:prstGeom>
            <a:noFill/>
          </p:spPr>
          <p:txBody>
            <a:bodyPr wrap="square">
              <a:spAutoFit/>
            </a:bodyPr>
            <a:lstStyle/>
            <a:p>
              <a:pPr algn="ctr"/>
              <a:r>
                <a:rPr lang="en-US" altLang="zh-CN" sz="2400" b="1" dirty="0">
                  <a:cs typeface="Arial" panose="020B0604020202020204" pitchFamily="34" charset="0"/>
                </a:rPr>
                <a:t>Spatial Blocks</a:t>
              </a:r>
              <a:endParaRPr lang="en-US" altLang="zh-CN" sz="2400" b="1" dirty="0"/>
            </a:p>
          </p:txBody>
        </p:sp>
        <p:sp>
          <p:nvSpPr>
            <p:cNvPr id="135" name="文本框 134"/>
            <p:cNvSpPr txBox="1"/>
            <p:nvPr/>
          </p:nvSpPr>
          <p:spPr>
            <a:xfrm>
              <a:off x="10951515" y="4583749"/>
              <a:ext cx="3005785" cy="461665"/>
            </a:xfrm>
            <a:prstGeom prst="rect">
              <a:avLst/>
            </a:prstGeom>
            <a:noFill/>
          </p:spPr>
          <p:txBody>
            <a:bodyPr wrap="square">
              <a:spAutoFit/>
            </a:bodyPr>
            <a:lstStyle/>
            <a:p>
              <a:pPr algn="ctr"/>
              <a:r>
                <a:rPr lang="en-US" altLang="zh-CN" sz="2400" b="1" dirty="0">
                  <a:cs typeface="Arial" panose="020B0604020202020204" pitchFamily="34" charset="0"/>
                </a:rPr>
                <a:t>Temporal Blocks</a:t>
              </a:r>
              <a:endParaRPr lang="en-US" altLang="zh-CN" sz="2400" b="1" dirty="0"/>
            </a:p>
          </p:txBody>
        </p:sp>
        <p:sp>
          <p:nvSpPr>
            <p:cNvPr id="136" name="矩形 135"/>
            <p:cNvSpPr/>
            <p:nvPr/>
          </p:nvSpPr>
          <p:spPr>
            <a:xfrm>
              <a:off x="12071063" y="2861330"/>
              <a:ext cx="1455407" cy="1323439"/>
            </a:xfrm>
            <a:prstGeom prst="rect">
              <a:avLst/>
            </a:prstGeom>
          </p:spPr>
          <p:txBody>
            <a:bodyPr wrap="square">
              <a:spAutoFit/>
            </a:bodyPr>
            <a:lstStyle/>
            <a:p>
              <a:pPr algn="ctr"/>
              <a:r>
                <a:rPr lang="en-US" altLang="zh-CN" sz="2000" dirty="0"/>
                <a:t>Transformer-based Temporal Encoder</a:t>
              </a:r>
              <a:endParaRPr lang="zh-CN" altLang="en-US" sz="2000" dirty="0"/>
            </a:p>
          </p:txBody>
        </p:sp>
        <p:sp>
          <p:nvSpPr>
            <p:cNvPr id="137" name="矩形: 圆角 136"/>
            <p:cNvSpPr/>
            <p:nvPr/>
          </p:nvSpPr>
          <p:spPr>
            <a:xfrm>
              <a:off x="11305587" y="5352262"/>
              <a:ext cx="2200816" cy="1781206"/>
            </a:xfrm>
            <a:prstGeom prst="roundRect">
              <a:avLst/>
            </a:prstGeom>
            <a:solidFill>
              <a:srgbClr val="FBE5D6"/>
            </a:solidFill>
            <a:ln w="28575">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r>
                <a:rPr lang="en-US" altLang="zh-CN" dirty="0">
                  <a:solidFill>
                    <a:schemeClr val="tx1"/>
                  </a:solidFill>
                </a:rPr>
                <a:t> </a:t>
              </a:r>
              <a:endParaRPr lang="zh-CN" altLang="en-US" dirty="0">
                <a:solidFill>
                  <a:schemeClr val="tx1"/>
                </a:solidFill>
              </a:endParaRPr>
            </a:p>
          </p:txBody>
        </p:sp>
        <p:grpSp>
          <p:nvGrpSpPr>
            <p:cNvPr id="138" name="组合 137"/>
            <p:cNvGrpSpPr/>
            <p:nvPr/>
          </p:nvGrpSpPr>
          <p:grpSpPr>
            <a:xfrm rot="5400000">
              <a:off x="11453681" y="5962322"/>
              <a:ext cx="1080000" cy="216000"/>
              <a:chOff x="6663218" y="4785544"/>
              <a:chExt cx="1080000" cy="216000"/>
            </a:xfrm>
          </p:grpSpPr>
          <p:sp>
            <p:nvSpPr>
              <p:cNvPr id="139" name="矩形 138"/>
              <p:cNvSpPr/>
              <p:nvPr/>
            </p:nvSpPr>
            <p:spPr>
              <a:xfrm>
                <a:off x="6663218" y="4785544"/>
                <a:ext cx="216000" cy="216000"/>
              </a:xfrm>
              <a:prstGeom prst="rect">
                <a:avLst/>
              </a:prstGeom>
              <a:solidFill>
                <a:schemeClr val="accent2"/>
              </a:solidFill>
              <a:ln w="28575">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矩形 139"/>
              <p:cNvSpPr/>
              <p:nvPr/>
            </p:nvSpPr>
            <p:spPr>
              <a:xfrm>
                <a:off x="6879218" y="4785544"/>
                <a:ext cx="216000" cy="216000"/>
              </a:xfrm>
              <a:prstGeom prst="rect">
                <a:avLst/>
              </a:prstGeom>
              <a:solidFill>
                <a:schemeClr val="accent2">
                  <a:lumMod val="60000"/>
                  <a:lumOff val="40000"/>
                </a:schemeClr>
              </a:solidFill>
              <a:ln w="28575">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p:cNvSpPr/>
              <p:nvPr/>
            </p:nvSpPr>
            <p:spPr>
              <a:xfrm>
                <a:off x="7095218" y="4785544"/>
                <a:ext cx="216000" cy="216000"/>
              </a:xfrm>
              <a:prstGeom prst="rect">
                <a:avLst/>
              </a:prstGeom>
              <a:solidFill>
                <a:schemeClr val="accent2">
                  <a:lumMod val="75000"/>
                </a:schemeClr>
              </a:solidFill>
              <a:ln w="28575">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矩形 141"/>
              <p:cNvSpPr/>
              <p:nvPr/>
            </p:nvSpPr>
            <p:spPr>
              <a:xfrm>
                <a:off x="7311218" y="4785544"/>
                <a:ext cx="216000" cy="216000"/>
              </a:xfrm>
              <a:prstGeom prst="rect">
                <a:avLst/>
              </a:prstGeom>
              <a:solidFill>
                <a:schemeClr val="accent2"/>
              </a:solidFill>
              <a:ln w="28575">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142"/>
              <p:cNvSpPr/>
              <p:nvPr/>
            </p:nvSpPr>
            <p:spPr>
              <a:xfrm>
                <a:off x="7527218" y="4785544"/>
                <a:ext cx="216000" cy="216000"/>
              </a:xfrm>
              <a:prstGeom prst="rect">
                <a:avLst/>
              </a:prstGeom>
              <a:solidFill>
                <a:schemeClr val="accent2">
                  <a:lumMod val="50000"/>
                </a:schemeClr>
              </a:solidFill>
              <a:ln w="28575">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44" name="组合 143"/>
            <p:cNvGrpSpPr/>
            <p:nvPr/>
          </p:nvGrpSpPr>
          <p:grpSpPr>
            <a:xfrm rot="5400000">
              <a:off x="11310986" y="3356309"/>
              <a:ext cx="1080000" cy="216000"/>
              <a:chOff x="6663218" y="4785544"/>
              <a:chExt cx="1080000" cy="216000"/>
            </a:xfrm>
          </p:grpSpPr>
          <p:sp>
            <p:nvSpPr>
              <p:cNvPr id="145" name="矩形 144"/>
              <p:cNvSpPr/>
              <p:nvPr/>
            </p:nvSpPr>
            <p:spPr>
              <a:xfrm>
                <a:off x="6663218" y="4785544"/>
                <a:ext cx="216000" cy="216000"/>
              </a:xfrm>
              <a:prstGeom prst="rect">
                <a:avLst/>
              </a:prstGeom>
              <a:solidFill>
                <a:schemeClr val="accent5">
                  <a:lumMod val="75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145"/>
              <p:cNvSpPr/>
              <p:nvPr/>
            </p:nvSpPr>
            <p:spPr>
              <a:xfrm>
                <a:off x="6879218" y="4785544"/>
                <a:ext cx="216000" cy="216000"/>
              </a:xfrm>
              <a:prstGeom prst="rect">
                <a:avLst/>
              </a:prstGeom>
              <a:solidFill>
                <a:schemeClr val="accent1">
                  <a:lumMod val="60000"/>
                  <a:lumOff val="40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146"/>
              <p:cNvSpPr/>
              <p:nvPr/>
            </p:nvSpPr>
            <p:spPr>
              <a:xfrm>
                <a:off x="7095218" y="4785544"/>
                <a:ext cx="216000" cy="216000"/>
              </a:xfrm>
              <a:prstGeom prst="rect">
                <a:avLst/>
              </a:prstGeom>
              <a:solidFill>
                <a:schemeClr val="accent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矩形 147"/>
              <p:cNvSpPr/>
              <p:nvPr/>
            </p:nvSpPr>
            <p:spPr>
              <a:xfrm>
                <a:off x="7311218" y="4785544"/>
                <a:ext cx="216000" cy="216000"/>
              </a:xfrm>
              <a:prstGeom prst="rect">
                <a:avLst/>
              </a:prstGeom>
              <a:solidFill>
                <a:schemeClr val="accent5">
                  <a:lumMod val="75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148"/>
              <p:cNvSpPr/>
              <p:nvPr/>
            </p:nvSpPr>
            <p:spPr>
              <a:xfrm>
                <a:off x="7527218" y="4785544"/>
                <a:ext cx="216000" cy="216000"/>
              </a:xfrm>
              <a:prstGeom prst="rect">
                <a:avLst/>
              </a:prstGeom>
              <a:solidFill>
                <a:schemeClr val="accent1">
                  <a:lumMod val="75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0" name="组合 149"/>
            <p:cNvGrpSpPr/>
            <p:nvPr/>
          </p:nvGrpSpPr>
          <p:grpSpPr>
            <a:xfrm rot="5400000">
              <a:off x="11143172" y="3501300"/>
              <a:ext cx="1080000" cy="216000"/>
              <a:chOff x="6663218" y="4785544"/>
              <a:chExt cx="1080000" cy="216000"/>
            </a:xfrm>
          </p:grpSpPr>
          <p:sp>
            <p:nvSpPr>
              <p:cNvPr id="151" name="矩形 150"/>
              <p:cNvSpPr/>
              <p:nvPr/>
            </p:nvSpPr>
            <p:spPr>
              <a:xfrm>
                <a:off x="6663218" y="4785544"/>
                <a:ext cx="216000" cy="216000"/>
              </a:xfrm>
              <a:prstGeom prst="rect">
                <a:avLst/>
              </a:prstGeom>
              <a:solidFill>
                <a:schemeClr val="accent5">
                  <a:lumMod val="75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151"/>
              <p:cNvSpPr/>
              <p:nvPr/>
            </p:nvSpPr>
            <p:spPr>
              <a:xfrm>
                <a:off x="6879218" y="4785544"/>
                <a:ext cx="216000" cy="216000"/>
              </a:xfrm>
              <a:prstGeom prst="rect">
                <a:avLst/>
              </a:prstGeom>
              <a:solidFill>
                <a:schemeClr val="accent1">
                  <a:lumMod val="60000"/>
                  <a:lumOff val="40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矩形 152"/>
              <p:cNvSpPr/>
              <p:nvPr/>
            </p:nvSpPr>
            <p:spPr>
              <a:xfrm>
                <a:off x="7095218" y="4785544"/>
                <a:ext cx="216000" cy="216000"/>
              </a:xfrm>
              <a:prstGeom prst="rect">
                <a:avLst/>
              </a:prstGeom>
              <a:solidFill>
                <a:schemeClr val="accent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矩形 153"/>
              <p:cNvSpPr/>
              <p:nvPr/>
            </p:nvSpPr>
            <p:spPr>
              <a:xfrm>
                <a:off x="7311218" y="4785544"/>
                <a:ext cx="216000" cy="216000"/>
              </a:xfrm>
              <a:prstGeom prst="rect">
                <a:avLst/>
              </a:prstGeom>
              <a:solidFill>
                <a:schemeClr val="accent5">
                  <a:lumMod val="75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7527218" y="4785544"/>
                <a:ext cx="216000" cy="216000"/>
              </a:xfrm>
              <a:prstGeom prst="rect">
                <a:avLst/>
              </a:prstGeom>
              <a:solidFill>
                <a:schemeClr val="accent1">
                  <a:lumMod val="75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6" name="组合 155"/>
            <p:cNvGrpSpPr/>
            <p:nvPr/>
          </p:nvGrpSpPr>
          <p:grpSpPr>
            <a:xfrm rot="5400000">
              <a:off x="11307915" y="6112894"/>
              <a:ext cx="1080000" cy="216000"/>
              <a:chOff x="6663218" y="4785544"/>
              <a:chExt cx="1080000" cy="216000"/>
            </a:xfrm>
          </p:grpSpPr>
          <p:sp>
            <p:nvSpPr>
              <p:cNvPr id="157" name="矩形 156"/>
              <p:cNvSpPr/>
              <p:nvPr/>
            </p:nvSpPr>
            <p:spPr>
              <a:xfrm>
                <a:off x="6663218" y="4785544"/>
                <a:ext cx="216000" cy="216000"/>
              </a:xfrm>
              <a:prstGeom prst="rect">
                <a:avLst/>
              </a:prstGeom>
              <a:solidFill>
                <a:schemeClr val="accent2"/>
              </a:solidFill>
              <a:ln w="28575">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157"/>
              <p:cNvSpPr/>
              <p:nvPr/>
            </p:nvSpPr>
            <p:spPr>
              <a:xfrm>
                <a:off x="6879218" y="4785544"/>
                <a:ext cx="216000" cy="216000"/>
              </a:xfrm>
              <a:prstGeom prst="rect">
                <a:avLst/>
              </a:prstGeom>
              <a:solidFill>
                <a:schemeClr val="accent2">
                  <a:lumMod val="60000"/>
                  <a:lumOff val="40000"/>
                </a:schemeClr>
              </a:solidFill>
              <a:ln w="28575">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158"/>
              <p:cNvSpPr/>
              <p:nvPr/>
            </p:nvSpPr>
            <p:spPr>
              <a:xfrm>
                <a:off x="7095218" y="4785544"/>
                <a:ext cx="216000" cy="216000"/>
              </a:xfrm>
              <a:prstGeom prst="rect">
                <a:avLst/>
              </a:prstGeom>
              <a:solidFill>
                <a:schemeClr val="accent2">
                  <a:lumMod val="75000"/>
                </a:schemeClr>
              </a:solidFill>
              <a:ln w="28575">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159"/>
              <p:cNvSpPr/>
              <p:nvPr/>
            </p:nvSpPr>
            <p:spPr>
              <a:xfrm>
                <a:off x="7311218" y="4785544"/>
                <a:ext cx="216000" cy="216000"/>
              </a:xfrm>
              <a:prstGeom prst="rect">
                <a:avLst/>
              </a:prstGeom>
              <a:solidFill>
                <a:schemeClr val="accent2"/>
              </a:solidFill>
              <a:ln w="28575">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7527218" y="4785544"/>
                <a:ext cx="216000" cy="216000"/>
              </a:xfrm>
              <a:prstGeom prst="rect">
                <a:avLst/>
              </a:prstGeom>
              <a:solidFill>
                <a:schemeClr val="accent2">
                  <a:lumMod val="50000"/>
                </a:schemeClr>
              </a:solidFill>
              <a:ln w="28575">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62" name="组合 161"/>
            <p:cNvGrpSpPr/>
            <p:nvPr/>
          </p:nvGrpSpPr>
          <p:grpSpPr>
            <a:xfrm rot="5400000">
              <a:off x="11155451" y="6280701"/>
              <a:ext cx="1080000" cy="216000"/>
              <a:chOff x="6663218" y="4785544"/>
              <a:chExt cx="1080000" cy="216000"/>
            </a:xfrm>
          </p:grpSpPr>
          <p:sp>
            <p:nvSpPr>
              <p:cNvPr id="163" name="矩形 162"/>
              <p:cNvSpPr/>
              <p:nvPr/>
            </p:nvSpPr>
            <p:spPr>
              <a:xfrm>
                <a:off x="6663218" y="4785544"/>
                <a:ext cx="216000" cy="216000"/>
              </a:xfrm>
              <a:prstGeom prst="rect">
                <a:avLst/>
              </a:prstGeom>
              <a:solidFill>
                <a:schemeClr val="accent2"/>
              </a:solidFill>
              <a:ln w="28575">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矩形 163"/>
              <p:cNvSpPr/>
              <p:nvPr/>
            </p:nvSpPr>
            <p:spPr>
              <a:xfrm>
                <a:off x="6879218" y="4785544"/>
                <a:ext cx="216000" cy="216000"/>
              </a:xfrm>
              <a:prstGeom prst="rect">
                <a:avLst/>
              </a:prstGeom>
              <a:solidFill>
                <a:schemeClr val="accent2">
                  <a:lumMod val="60000"/>
                  <a:lumOff val="40000"/>
                </a:schemeClr>
              </a:solidFill>
              <a:ln w="28575">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矩形 164"/>
              <p:cNvSpPr/>
              <p:nvPr/>
            </p:nvSpPr>
            <p:spPr>
              <a:xfrm>
                <a:off x="7095218" y="4785544"/>
                <a:ext cx="216000" cy="216000"/>
              </a:xfrm>
              <a:prstGeom prst="rect">
                <a:avLst/>
              </a:prstGeom>
              <a:solidFill>
                <a:schemeClr val="accent2">
                  <a:lumMod val="75000"/>
                </a:schemeClr>
              </a:solidFill>
              <a:ln w="28575">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矩形 165"/>
              <p:cNvSpPr/>
              <p:nvPr/>
            </p:nvSpPr>
            <p:spPr>
              <a:xfrm>
                <a:off x="7311218" y="4785544"/>
                <a:ext cx="216000" cy="216000"/>
              </a:xfrm>
              <a:prstGeom prst="rect">
                <a:avLst/>
              </a:prstGeom>
              <a:solidFill>
                <a:schemeClr val="accent2"/>
              </a:solidFill>
              <a:ln w="28575">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矩形 166"/>
              <p:cNvSpPr/>
              <p:nvPr/>
            </p:nvSpPr>
            <p:spPr>
              <a:xfrm>
                <a:off x="7527218" y="4785544"/>
                <a:ext cx="216000" cy="216000"/>
              </a:xfrm>
              <a:prstGeom prst="rect">
                <a:avLst/>
              </a:prstGeom>
              <a:solidFill>
                <a:schemeClr val="accent2">
                  <a:lumMod val="50000"/>
                </a:schemeClr>
              </a:solidFill>
              <a:ln w="28575">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8" name="矩形 167"/>
            <p:cNvSpPr/>
            <p:nvPr/>
          </p:nvSpPr>
          <p:spPr>
            <a:xfrm>
              <a:off x="12066321" y="5615971"/>
              <a:ext cx="1456383" cy="1323439"/>
            </a:xfrm>
            <a:prstGeom prst="rect">
              <a:avLst/>
            </a:prstGeom>
          </p:spPr>
          <p:txBody>
            <a:bodyPr wrap="square">
              <a:spAutoFit/>
            </a:bodyPr>
            <a:lstStyle/>
            <a:p>
              <a:pPr algn="ctr"/>
              <a:r>
                <a:rPr lang="en-US" altLang="zh-CN" sz="2000" dirty="0"/>
                <a:t>Transformer-based Temporal Encoder</a:t>
              </a:r>
              <a:endParaRPr lang="zh-CN" altLang="en-US" sz="2000" dirty="0"/>
            </a:p>
          </p:txBody>
        </p:sp>
        <p:cxnSp>
          <p:nvCxnSpPr>
            <p:cNvPr id="169" name="直接箭头连接符 168"/>
            <p:cNvCxnSpPr/>
            <p:nvPr/>
          </p:nvCxnSpPr>
          <p:spPr>
            <a:xfrm>
              <a:off x="13707502" y="3316164"/>
              <a:ext cx="684000" cy="6354"/>
            </a:xfrm>
            <a:prstGeom prst="straightConnector1">
              <a:avLst/>
            </a:prstGeom>
            <a:ln w="38100">
              <a:solidFill>
                <a:schemeClr val="accent5">
                  <a:alpha val="7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170" name="连接符: 肘形 169"/>
            <p:cNvCxnSpPr/>
            <p:nvPr/>
          </p:nvCxnSpPr>
          <p:spPr>
            <a:xfrm flipV="1">
              <a:off x="13703131" y="3788309"/>
              <a:ext cx="684000" cy="2256039"/>
            </a:xfrm>
            <a:prstGeom prst="bentConnector3">
              <a:avLst>
                <a:gd name="adj1" fmla="val 57747"/>
              </a:avLst>
            </a:prstGeom>
            <a:ln w="38100">
              <a:solidFill>
                <a:srgbClr val="F2A46E"/>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171" name="连接符: 肘形 170"/>
            <p:cNvCxnSpPr/>
            <p:nvPr/>
          </p:nvCxnSpPr>
          <p:spPr>
            <a:xfrm>
              <a:off x="13709406" y="3779565"/>
              <a:ext cx="684000" cy="2484000"/>
            </a:xfrm>
            <a:prstGeom prst="bentConnector3">
              <a:avLst>
                <a:gd name="adj1" fmla="val 29029"/>
              </a:avLst>
            </a:prstGeom>
            <a:ln w="38100">
              <a:solidFill>
                <a:schemeClr val="accent5">
                  <a:alpha val="70000"/>
                </a:schemeClr>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p:nvPr/>
          </p:nvCxnSpPr>
          <p:spPr>
            <a:xfrm>
              <a:off x="13699904" y="6684966"/>
              <a:ext cx="684000" cy="0"/>
            </a:xfrm>
            <a:prstGeom prst="straightConnector1">
              <a:avLst/>
            </a:prstGeom>
            <a:ln w="38100">
              <a:solidFill>
                <a:srgbClr val="F2A46E"/>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173" name="连接符: 肘形 172"/>
            <p:cNvCxnSpPr/>
            <p:nvPr/>
          </p:nvCxnSpPr>
          <p:spPr>
            <a:xfrm>
              <a:off x="18557162" y="3475611"/>
              <a:ext cx="482400" cy="1188000"/>
            </a:xfrm>
            <a:prstGeom prst="bentConnector3">
              <a:avLst>
                <a:gd name="adj1" fmla="val 37856"/>
              </a:avLst>
            </a:prstGeom>
            <a:ln w="38100">
              <a:solidFill>
                <a:srgbClr val="9BC57E"/>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174" name="连接符: 肘形 173"/>
            <p:cNvCxnSpPr/>
            <p:nvPr/>
          </p:nvCxnSpPr>
          <p:spPr>
            <a:xfrm flipV="1">
              <a:off x="18564611" y="4950870"/>
              <a:ext cx="482400" cy="1258790"/>
            </a:xfrm>
            <a:prstGeom prst="bentConnector3">
              <a:avLst>
                <a:gd name="adj1" fmla="val 35263"/>
              </a:avLst>
            </a:prstGeom>
            <a:ln w="38100">
              <a:solidFill>
                <a:srgbClr val="9BC57E"/>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75" name="矩形: 圆角 174"/>
            <p:cNvSpPr/>
            <p:nvPr/>
          </p:nvSpPr>
          <p:spPr>
            <a:xfrm>
              <a:off x="14391996" y="2528090"/>
              <a:ext cx="4078038" cy="1942945"/>
            </a:xfrm>
            <a:prstGeom prst="roundRect">
              <a:avLst>
                <a:gd name="adj" fmla="val 9894"/>
              </a:avLst>
            </a:prstGeom>
            <a:solidFill>
              <a:schemeClr val="accent6">
                <a:lumMod val="20000"/>
                <a:lumOff val="80000"/>
                <a:alpha val="5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00" dirty="0">
                <a:solidFill>
                  <a:schemeClr val="tx1"/>
                </a:solidFill>
                <a:latin typeface="Arial" panose="020B0604020202020204" pitchFamily="34" charset="0"/>
                <a:cs typeface="Arial" panose="020B0604020202020204" pitchFamily="34" charset="0"/>
              </a:endParaRPr>
            </a:p>
          </p:txBody>
        </p:sp>
        <p:grpSp>
          <p:nvGrpSpPr>
            <p:cNvPr id="176" name="组合 175"/>
            <p:cNvGrpSpPr/>
            <p:nvPr/>
          </p:nvGrpSpPr>
          <p:grpSpPr>
            <a:xfrm>
              <a:off x="14492724" y="2625781"/>
              <a:ext cx="2983941" cy="1902884"/>
              <a:chOff x="14492724" y="2625781"/>
              <a:chExt cx="2983941" cy="1902884"/>
            </a:xfrm>
          </p:grpSpPr>
          <p:grpSp>
            <p:nvGrpSpPr>
              <p:cNvPr id="177" name="组合 176"/>
              <p:cNvGrpSpPr/>
              <p:nvPr/>
            </p:nvGrpSpPr>
            <p:grpSpPr>
              <a:xfrm>
                <a:off x="14492724" y="2625781"/>
                <a:ext cx="2983941" cy="828000"/>
                <a:chOff x="14780098" y="3831359"/>
                <a:chExt cx="2983941" cy="828000"/>
              </a:xfrm>
            </p:grpSpPr>
            <p:sp>
              <p:nvSpPr>
                <p:cNvPr id="188" name="矩形: 圆角 187"/>
                <p:cNvSpPr/>
                <p:nvPr/>
              </p:nvSpPr>
              <p:spPr>
                <a:xfrm>
                  <a:off x="14780098" y="3831359"/>
                  <a:ext cx="2573533" cy="828000"/>
                </a:xfrm>
                <a:prstGeom prst="roundRect">
                  <a:avLst/>
                </a:prstGeom>
                <a:solidFill>
                  <a:schemeClr val="accent6">
                    <a:lumMod val="20000"/>
                    <a:lumOff val="80000"/>
                  </a:schemeClr>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r>
                    <a:rPr lang="en-US" altLang="zh-CN" dirty="0">
                      <a:solidFill>
                        <a:schemeClr val="tx1"/>
                      </a:solidFill>
                    </a:rPr>
                    <a:t> </a:t>
                  </a:r>
                  <a:endParaRPr lang="zh-CN" altLang="en-US" dirty="0">
                    <a:solidFill>
                      <a:schemeClr val="tx1"/>
                    </a:solidFill>
                  </a:endParaRPr>
                </a:p>
              </p:txBody>
            </p:sp>
            <p:pic>
              <p:nvPicPr>
                <p:cNvPr id="189" name="Picture 6" descr="Neural Network Icon - Free PNG &amp; SVG 1503825 - Noun Project"/>
                <p:cNvPicPr>
                  <a:picLocks noChangeAspect="1" noChangeArrowheads="1"/>
                </p:cNvPicPr>
                <p:nvPr/>
              </p:nvPicPr>
              <p:blipFill rotWithShape="1">
                <a:blip r:embed="rId14">
                  <a:duotone>
                    <a:prstClr val="black"/>
                    <a:schemeClr val="accent3">
                      <a:tint val="45000"/>
                      <a:satMod val="400000"/>
                    </a:schemeClr>
                  </a:duotone>
                  <a:extLst>
                    <a:ext uri="{28A0092B-C50C-407E-A947-70E740481C1C}">
                      <a14:useLocalDpi xmlns:a14="http://schemas.microsoft.com/office/drawing/2010/main" val="0"/>
                    </a:ext>
                  </a:extLst>
                </a:blip>
                <a:srcRect l="14089" t="15981" r="9836" b="14967"/>
                <a:stretch>
                  <a:fillRect/>
                </a:stretch>
              </p:blipFill>
              <p:spPr bwMode="auto">
                <a:xfrm>
                  <a:off x="14820891" y="3900791"/>
                  <a:ext cx="759206" cy="689135"/>
                </a:xfrm>
                <a:prstGeom prst="rect">
                  <a:avLst/>
                </a:prstGeom>
                <a:noFill/>
                <a:extLst>
                  <a:ext uri="{909E8E84-426E-40DD-AFC4-6F175D3DCCD1}">
                    <a14:hiddenFill xmlns:a14="http://schemas.microsoft.com/office/drawing/2010/main">
                      <a:solidFill>
                        <a:srgbClr val="FFFFFF"/>
                      </a:solidFill>
                    </a14:hiddenFill>
                  </a:ext>
                </a:extLst>
              </p:spPr>
            </p:pic>
            <p:sp>
              <p:nvSpPr>
                <p:cNvPr id="190" name="矩形 189"/>
                <p:cNvSpPr/>
                <p:nvPr/>
              </p:nvSpPr>
              <p:spPr>
                <a:xfrm>
                  <a:off x="15160023" y="3909404"/>
                  <a:ext cx="2604016" cy="707886"/>
                </a:xfrm>
                <a:prstGeom prst="rect">
                  <a:avLst/>
                </a:prstGeom>
              </p:spPr>
              <p:txBody>
                <a:bodyPr wrap="square">
                  <a:spAutoFit/>
                </a:bodyPr>
                <a:lstStyle/>
                <a:p>
                  <a:pPr algn="ctr"/>
                  <a:r>
                    <a:rPr lang="en-US" altLang="zh-CN" sz="2000" dirty="0"/>
                    <a:t>Fully Connected</a:t>
                  </a:r>
                  <a:endParaRPr lang="en-US" altLang="zh-CN" sz="2000" dirty="0"/>
                </a:p>
                <a:p>
                  <a:pPr algn="ctr"/>
                  <a:r>
                    <a:rPr lang="en-US" altLang="zh-CN" sz="2000" dirty="0"/>
                    <a:t>Layers</a:t>
                  </a:r>
                  <a:endParaRPr lang="zh-CN" altLang="en-US" sz="2000" dirty="0"/>
                </a:p>
              </p:txBody>
            </p:sp>
          </p:grpSp>
          <p:grpSp>
            <p:nvGrpSpPr>
              <p:cNvPr id="178" name="组合 177"/>
              <p:cNvGrpSpPr/>
              <p:nvPr/>
            </p:nvGrpSpPr>
            <p:grpSpPr>
              <a:xfrm>
                <a:off x="14498335" y="3527082"/>
                <a:ext cx="2567922" cy="828000"/>
                <a:chOff x="12261474" y="3134887"/>
                <a:chExt cx="3279082" cy="828000"/>
              </a:xfrm>
            </p:grpSpPr>
            <p:sp>
              <p:nvSpPr>
                <p:cNvPr id="186" name="矩形: 圆角 185"/>
                <p:cNvSpPr/>
                <p:nvPr/>
              </p:nvSpPr>
              <p:spPr>
                <a:xfrm>
                  <a:off x="12261474" y="3134887"/>
                  <a:ext cx="3279082" cy="828000"/>
                </a:xfrm>
                <a:prstGeom prst="roundRect">
                  <a:avLst/>
                </a:prstGeom>
                <a:solidFill>
                  <a:schemeClr val="accent6">
                    <a:lumMod val="20000"/>
                    <a:lumOff val="80000"/>
                  </a:schemeClr>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r>
                    <a:rPr lang="en-US" altLang="zh-CN" dirty="0">
                      <a:solidFill>
                        <a:schemeClr val="tx1"/>
                      </a:solidFill>
                    </a:rPr>
                    <a:t> </a:t>
                  </a:r>
                  <a:endParaRPr lang="zh-CN" altLang="en-US" dirty="0">
                    <a:solidFill>
                      <a:schemeClr val="tx1"/>
                    </a:solidFill>
                  </a:endParaRPr>
                </a:p>
              </p:txBody>
            </p:sp>
            <p:sp>
              <p:nvSpPr>
                <p:cNvPr id="187" name="矩形 186"/>
                <p:cNvSpPr/>
                <p:nvPr/>
              </p:nvSpPr>
              <p:spPr>
                <a:xfrm>
                  <a:off x="12935126" y="3369726"/>
                  <a:ext cx="2523388" cy="400110"/>
                </a:xfrm>
                <a:prstGeom prst="rect">
                  <a:avLst/>
                </a:prstGeom>
              </p:spPr>
              <p:txBody>
                <a:bodyPr wrap="square">
                  <a:spAutoFit/>
                </a:bodyPr>
                <a:lstStyle/>
                <a:p>
                  <a:endParaRPr lang="zh-CN" altLang="en-US" sz="2000" dirty="0"/>
                </a:p>
              </p:txBody>
            </p:sp>
          </p:grpSp>
          <p:cxnSp>
            <p:nvCxnSpPr>
              <p:cNvPr id="179" name="直接箭头连接符 178"/>
              <p:cNvCxnSpPr/>
              <p:nvPr/>
            </p:nvCxnSpPr>
            <p:spPr>
              <a:xfrm flipV="1">
                <a:off x="14671643" y="3653313"/>
                <a:ext cx="0" cy="587312"/>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直接箭头连接符 179"/>
              <p:cNvCxnSpPr/>
              <p:nvPr/>
            </p:nvCxnSpPr>
            <p:spPr>
              <a:xfrm flipV="1">
                <a:off x="14662876" y="3946969"/>
                <a:ext cx="540000" cy="1842"/>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a:off x="14665856" y="3761350"/>
                <a:ext cx="504000" cy="0"/>
              </a:xfrm>
              <a:prstGeom prst="line">
                <a:avLst/>
              </a:prstGeom>
              <a:ln w="22225">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flipV="1">
                <a:off x="14688331" y="4152224"/>
                <a:ext cx="504000" cy="0"/>
              </a:xfrm>
              <a:prstGeom prst="line">
                <a:avLst/>
              </a:prstGeom>
              <a:ln w="22225">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183" name="弧形 182"/>
              <p:cNvSpPr/>
              <p:nvPr/>
            </p:nvSpPr>
            <p:spPr>
              <a:xfrm>
                <a:off x="14521287" y="3773393"/>
                <a:ext cx="287943" cy="755272"/>
              </a:xfrm>
              <a:prstGeom prst="arc">
                <a:avLst>
                  <a:gd name="adj1" fmla="val 16200000"/>
                  <a:gd name="adj2" fmla="val 18149164"/>
                </a:avLst>
              </a:prstGeom>
              <a:ln w="2222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4" name="弧形 183"/>
              <p:cNvSpPr/>
              <p:nvPr/>
            </p:nvSpPr>
            <p:spPr>
              <a:xfrm rot="11270235">
                <a:off x="14729759" y="3445878"/>
                <a:ext cx="872118" cy="694352"/>
              </a:xfrm>
              <a:prstGeom prst="arc">
                <a:avLst>
                  <a:gd name="adj1" fmla="val 15454576"/>
                  <a:gd name="adj2" fmla="val 19866533"/>
                </a:avLst>
              </a:prstGeom>
              <a:ln w="2222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5" name="矩形 184"/>
              <p:cNvSpPr/>
              <p:nvPr/>
            </p:nvSpPr>
            <p:spPr>
              <a:xfrm>
                <a:off x="15447140" y="3580717"/>
                <a:ext cx="1227703" cy="707886"/>
              </a:xfrm>
              <a:prstGeom prst="rect">
                <a:avLst/>
              </a:prstGeom>
            </p:spPr>
            <p:txBody>
              <a:bodyPr wrap="square">
                <a:spAutoFit/>
              </a:bodyPr>
              <a:lstStyle/>
              <a:p>
                <a:pPr algn="ctr"/>
                <a:r>
                  <a:rPr lang="en-US" altLang="zh-CN" sz="2000" dirty="0"/>
                  <a:t>Proximity</a:t>
                </a:r>
                <a:endParaRPr lang="en-US" altLang="zh-CN" sz="2000" dirty="0"/>
              </a:p>
              <a:p>
                <a:pPr algn="ctr"/>
                <a:r>
                  <a:rPr lang="en-US" altLang="zh-CN" sz="2000" dirty="0"/>
                  <a:t>Mapping</a:t>
                </a:r>
                <a:endParaRPr lang="zh-CN" altLang="en-US" sz="2000" dirty="0"/>
              </a:p>
            </p:txBody>
          </p:sp>
        </p:grpSp>
        <p:grpSp>
          <p:nvGrpSpPr>
            <p:cNvPr id="191" name="组合 190"/>
            <p:cNvGrpSpPr/>
            <p:nvPr/>
          </p:nvGrpSpPr>
          <p:grpSpPr>
            <a:xfrm>
              <a:off x="16508215" y="2599625"/>
              <a:ext cx="2540509" cy="1937033"/>
              <a:chOff x="13872966" y="2881509"/>
              <a:chExt cx="2540509" cy="1929130"/>
            </a:xfrm>
          </p:grpSpPr>
          <p:sp>
            <p:nvSpPr>
              <p:cNvPr id="192" name="矩形: 圆角 191"/>
              <p:cNvSpPr/>
              <p:nvPr/>
            </p:nvSpPr>
            <p:spPr>
              <a:xfrm>
                <a:off x="14532048" y="2881509"/>
                <a:ext cx="1214750" cy="1773938"/>
              </a:xfrm>
              <a:prstGeom prst="roundRect">
                <a:avLst/>
              </a:prstGeom>
              <a:solidFill>
                <a:schemeClr val="accent6">
                  <a:lumMod val="20000"/>
                  <a:lumOff val="80000"/>
                </a:schemeClr>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r>
                  <a:rPr lang="en-US" altLang="zh-CN" dirty="0">
                    <a:solidFill>
                      <a:schemeClr val="tx1"/>
                    </a:solidFill>
                  </a:rPr>
                  <a:t> </a:t>
                </a:r>
                <a:endParaRPr lang="zh-CN" altLang="en-US" dirty="0">
                  <a:solidFill>
                    <a:schemeClr val="tx1"/>
                  </a:solidFill>
                </a:endParaRPr>
              </a:p>
            </p:txBody>
          </p:sp>
          <p:pic>
            <p:nvPicPr>
              <p:cNvPr id="193" name="图片 19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4630730" y="2893534"/>
                <a:ext cx="1017386" cy="1017386"/>
              </a:xfrm>
              <a:prstGeom prst="rect">
                <a:avLst/>
              </a:prstGeom>
            </p:spPr>
          </p:pic>
          <p:sp>
            <p:nvSpPr>
              <p:cNvPr id="194" name="文本框 193"/>
              <p:cNvSpPr txBox="1"/>
              <p:nvPr/>
            </p:nvSpPr>
            <p:spPr>
              <a:xfrm>
                <a:off x="13872966" y="3794976"/>
                <a:ext cx="2540509" cy="1015663"/>
              </a:xfrm>
              <a:prstGeom prst="rect">
                <a:avLst/>
              </a:prstGeom>
              <a:noFill/>
            </p:spPr>
            <p:txBody>
              <a:bodyPr wrap="square" rtlCol="0">
                <a:spAutoFit/>
              </a:bodyPr>
              <a:lstStyle/>
              <a:p>
                <a:pPr algn="ctr"/>
                <a:r>
                  <a:rPr lang="en-US" altLang="zh-CN" sz="2000" dirty="0"/>
                  <a:t>Cosine</a:t>
                </a:r>
                <a:endParaRPr lang="en-US" altLang="zh-CN" sz="2000" dirty="0"/>
              </a:p>
              <a:p>
                <a:pPr algn="ctr"/>
                <a:r>
                  <a:rPr lang="en-US" altLang="zh-CN" sz="2000" dirty="0"/>
                  <a:t>Similarity</a:t>
                </a:r>
                <a:endParaRPr lang="zh-CN" altLang="en-US" sz="2000" dirty="0"/>
              </a:p>
              <a:p>
                <a:endParaRPr lang="en-US" sz="2000" dirty="0"/>
              </a:p>
            </p:txBody>
          </p:sp>
        </p:grpSp>
        <p:grpSp>
          <p:nvGrpSpPr>
            <p:cNvPr id="195" name="组合 194"/>
            <p:cNvGrpSpPr/>
            <p:nvPr/>
          </p:nvGrpSpPr>
          <p:grpSpPr>
            <a:xfrm>
              <a:off x="14382834" y="5256268"/>
              <a:ext cx="4656728" cy="2008568"/>
              <a:chOff x="18837817" y="802644"/>
              <a:chExt cx="4656728" cy="2008568"/>
            </a:xfrm>
          </p:grpSpPr>
          <p:sp>
            <p:nvSpPr>
              <p:cNvPr id="196" name="矩形: 圆角 195"/>
              <p:cNvSpPr/>
              <p:nvPr/>
            </p:nvSpPr>
            <p:spPr>
              <a:xfrm>
                <a:off x="18837817" y="802644"/>
                <a:ext cx="4078038" cy="1942945"/>
              </a:xfrm>
              <a:prstGeom prst="roundRect">
                <a:avLst>
                  <a:gd name="adj" fmla="val 9894"/>
                </a:avLst>
              </a:prstGeom>
              <a:solidFill>
                <a:schemeClr val="accent6">
                  <a:lumMod val="20000"/>
                  <a:lumOff val="80000"/>
                  <a:alpha val="5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00" dirty="0">
                  <a:solidFill>
                    <a:schemeClr val="tx1"/>
                  </a:solidFill>
                  <a:latin typeface="Arial" panose="020B0604020202020204" pitchFamily="34" charset="0"/>
                  <a:cs typeface="Arial" panose="020B0604020202020204" pitchFamily="34" charset="0"/>
                </a:endParaRPr>
              </a:p>
            </p:txBody>
          </p:sp>
          <p:grpSp>
            <p:nvGrpSpPr>
              <p:cNvPr id="197" name="组合 196"/>
              <p:cNvGrpSpPr/>
              <p:nvPr/>
            </p:nvGrpSpPr>
            <p:grpSpPr>
              <a:xfrm>
                <a:off x="18938545" y="900335"/>
                <a:ext cx="2983941" cy="1902884"/>
                <a:chOff x="14492724" y="2625781"/>
                <a:chExt cx="2983941" cy="1902884"/>
              </a:xfrm>
            </p:grpSpPr>
            <p:grpSp>
              <p:nvGrpSpPr>
                <p:cNvPr id="202" name="组合 201"/>
                <p:cNvGrpSpPr/>
                <p:nvPr/>
              </p:nvGrpSpPr>
              <p:grpSpPr>
                <a:xfrm>
                  <a:off x="14492724" y="2625781"/>
                  <a:ext cx="2983941" cy="828000"/>
                  <a:chOff x="14780098" y="3831359"/>
                  <a:chExt cx="2983941" cy="828000"/>
                </a:xfrm>
              </p:grpSpPr>
              <p:sp>
                <p:nvSpPr>
                  <p:cNvPr id="213" name="矩形: 圆角 212"/>
                  <p:cNvSpPr/>
                  <p:nvPr/>
                </p:nvSpPr>
                <p:spPr>
                  <a:xfrm>
                    <a:off x="14780098" y="3831359"/>
                    <a:ext cx="2573533" cy="828000"/>
                  </a:xfrm>
                  <a:prstGeom prst="roundRect">
                    <a:avLst/>
                  </a:prstGeom>
                  <a:solidFill>
                    <a:schemeClr val="accent6">
                      <a:lumMod val="20000"/>
                      <a:lumOff val="80000"/>
                    </a:schemeClr>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r>
                      <a:rPr lang="en-US" altLang="zh-CN" dirty="0">
                        <a:solidFill>
                          <a:schemeClr val="tx1"/>
                        </a:solidFill>
                      </a:rPr>
                      <a:t> </a:t>
                    </a:r>
                    <a:endParaRPr lang="zh-CN" altLang="en-US" dirty="0">
                      <a:solidFill>
                        <a:schemeClr val="tx1"/>
                      </a:solidFill>
                    </a:endParaRPr>
                  </a:p>
                </p:txBody>
              </p:sp>
              <p:pic>
                <p:nvPicPr>
                  <p:cNvPr id="214" name="Picture 6" descr="Neural Network Icon - Free PNG &amp; SVG 1503825 - Noun Project"/>
                  <p:cNvPicPr>
                    <a:picLocks noChangeAspect="1" noChangeArrowheads="1"/>
                  </p:cNvPicPr>
                  <p:nvPr/>
                </p:nvPicPr>
                <p:blipFill rotWithShape="1">
                  <a:blip r:embed="rId14">
                    <a:duotone>
                      <a:prstClr val="black"/>
                      <a:schemeClr val="accent3">
                        <a:tint val="45000"/>
                        <a:satMod val="400000"/>
                      </a:schemeClr>
                    </a:duotone>
                    <a:extLst>
                      <a:ext uri="{28A0092B-C50C-407E-A947-70E740481C1C}">
                        <a14:useLocalDpi xmlns:a14="http://schemas.microsoft.com/office/drawing/2010/main" val="0"/>
                      </a:ext>
                    </a:extLst>
                  </a:blip>
                  <a:srcRect l="14089" t="15981" r="9836" b="14967"/>
                  <a:stretch>
                    <a:fillRect/>
                  </a:stretch>
                </p:blipFill>
                <p:spPr bwMode="auto">
                  <a:xfrm>
                    <a:off x="14820891" y="3900791"/>
                    <a:ext cx="759206" cy="689135"/>
                  </a:xfrm>
                  <a:prstGeom prst="rect">
                    <a:avLst/>
                  </a:prstGeom>
                  <a:noFill/>
                  <a:extLst>
                    <a:ext uri="{909E8E84-426E-40DD-AFC4-6F175D3DCCD1}">
                      <a14:hiddenFill xmlns:a14="http://schemas.microsoft.com/office/drawing/2010/main">
                        <a:solidFill>
                          <a:srgbClr val="FFFFFF"/>
                        </a:solidFill>
                      </a14:hiddenFill>
                    </a:ext>
                  </a:extLst>
                </p:spPr>
              </p:pic>
              <p:sp>
                <p:nvSpPr>
                  <p:cNvPr id="215" name="矩形 214"/>
                  <p:cNvSpPr/>
                  <p:nvPr/>
                </p:nvSpPr>
                <p:spPr>
                  <a:xfrm>
                    <a:off x="15160023" y="3909404"/>
                    <a:ext cx="2604016" cy="707886"/>
                  </a:xfrm>
                  <a:prstGeom prst="rect">
                    <a:avLst/>
                  </a:prstGeom>
                </p:spPr>
                <p:txBody>
                  <a:bodyPr wrap="square">
                    <a:spAutoFit/>
                  </a:bodyPr>
                  <a:lstStyle/>
                  <a:p>
                    <a:pPr algn="ctr"/>
                    <a:r>
                      <a:rPr lang="en-US" altLang="zh-CN" sz="2000" dirty="0"/>
                      <a:t>Fully Connected</a:t>
                    </a:r>
                    <a:endParaRPr lang="en-US" altLang="zh-CN" sz="2000" dirty="0"/>
                  </a:p>
                  <a:p>
                    <a:pPr algn="ctr"/>
                    <a:r>
                      <a:rPr lang="en-US" altLang="zh-CN" sz="2000" dirty="0"/>
                      <a:t>Layers</a:t>
                    </a:r>
                    <a:endParaRPr lang="zh-CN" altLang="en-US" sz="2000" dirty="0"/>
                  </a:p>
                </p:txBody>
              </p:sp>
            </p:grpSp>
            <p:grpSp>
              <p:nvGrpSpPr>
                <p:cNvPr id="203" name="组合 202"/>
                <p:cNvGrpSpPr/>
                <p:nvPr/>
              </p:nvGrpSpPr>
              <p:grpSpPr>
                <a:xfrm>
                  <a:off x="14498335" y="3527082"/>
                  <a:ext cx="2567922" cy="828000"/>
                  <a:chOff x="12261474" y="3134887"/>
                  <a:chExt cx="3279082" cy="828000"/>
                </a:xfrm>
              </p:grpSpPr>
              <p:sp>
                <p:nvSpPr>
                  <p:cNvPr id="211" name="矩形: 圆角 210"/>
                  <p:cNvSpPr/>
                  <p:nvPr/>
                </p:nvSpPr>
                <p:spPr>
                  <a:xfrm>
                    <a:off x="12261474" y="3134887"/>
                    <a:ext cx="3279082" cy="828000"/>
                  </a:xfrm>
                  <a:prstGeom prst="roundRect">
                    <a:avLst/>
                  </a:prstGeom>
                  <a:solidFill>
                    <a:schemeClr val="accent6">
                      <a:lumMod val="20000"/>
                      <a:lumOff val="80000"/>
                    </a:schemeClr>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r>
                      <a:rPr lang="en-US" altLang="zh-CN" dirty="0">
                        <a:solidFill>
                          <a:schemeClr val="tx1"/>
                        </a:solidFill>
                      </a:rPr>
                      <a:t> </a:t>
                    </a:r>
                    <a:endParaRPr lang="zh-CN" altLang="en-US" dirty="0">
                      <a:solidFill>
                        <a:schemeClr val="tx1"/>
                      </a:solidFill>
                    </a:endParaRPr>
                  </a:p>
                </p:txBody>
              </p:sp>
              <p:sp>
                <p:nvSpPr>
                  <p:cNvPr id="212" name="矩形 211"/>
                  <p:cNvSpPr/>
                  <p:nvPr/>
                </p:nvSpPr>
                <p:spPr>
                  <a:xfrm>
                    <a:off x="12935126" y="3369726"/>
                    <a:ext cx="2523388" cy="400110"/>
                  </a:xfrm>
                  <a:prstGeom prst="rect">
                    <a:avLst/>
                  </a:prstGeom>
                </p:spPr>
                <p:txBody>
                  <a:bodyPr wrap="square">
                    <a:spAutoFit/>
                  </a:bodyPr>
                  <a:lstStyle/>
                  <a:p>
                    <a:endParaRPr lang="zh-CN" altLang="en-US" sz="2000" dirty="0"/>
                  </a:p>
                </p:txBody>
              </p:sp>
            </p:grpSp>
            <p:cxnSp>
              <p:nvCxnSpPr>
                <p:cNvPr id="204" name="直接箭头连接符 203"/>
                <p:cNvCxnSpPr/>
                <p:nvPr/>
              </p:nvCxnSpPr>
              <p:spPr>
                <a:xfrm flipV="1">
                  <a:off x="14671643" y="3653313"/>
                  <a:ext cx="0" cy="587312"/>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直接箭头连接符 204"/>
                <p:cNvCxnSpPr/>
                <p:nvPr/>
              </p:nvCxnSpPr>
              <p:spPr>
                <a:xfrm flipV="1">
                  <a:off x="14662876" y="3946969"/>
                  <a:ext cx="540000" cy="1842"/>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a:off x="14665856" y="3761350"/>
                  <a:ext cx="504000" cy="0"/>
                </a:xfrm>
                <a:prstGeom prst="line">
                  <a:avLst/>
                </a:prstGeom>
                <a:ln w="22225">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a:xfrm flipV="1">
                  <a:off x="14688331" y="4152224"/>
                  <a:ext cx="504000" cy="0"/>
                </a:xfrm>
                <a:prstGeom prst="line">
                  <a:avLst/>
                </a:prstGeom>
                <a:ln w="22225">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208" name="弧形 207"/>
                <p:cNvSpPr/>
                <p:nvPr/>
              </p:nvSpPr>
              <p:spPr>
                <a:xfrm>
                  <a:off x="14521287" y="3773393"/>
                  <a:ext cx="287943" cy="755272"/>
                </a:xfrm>
                <a:prstGeom prst="arc">
                  <a:avLst>
                    <a:gd name="adj1" fmla="val 16200000"/>
                    <a:gd name="adj2" fmla="val 18149164"/>
                  </a:avLst>
                </a:prstGeom>
                <a:ln w="2222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9" name="弧形 208"/>
                <p:cNvSpPr/>
                <p:nvPr/>
              </p:nvSpPr>
              <p:spPr>
                <a:xfrm rot="11270235">
                  <a:off x="14729759" y="3445878"/>
                  <a:ext cx="872118" cy="694352"/>
                </a:xfrm>
                <a:prstGeom prst="arc">
                  <a:avLst>
                    <a:gd name="adj1" fmla="val 15454576"/>
                    <a:gd name="adj2" fmla="val 19866533"/>
                  </a:avLst>
                </a:prstGeom>
                <a:ln w="2222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0" name="矩形 209"/>
                <p:cNvSpPr/>
                <p:nvPr/>
              </p:nvSpPr>
              <p:spPr>
                <a:xfrm>
                  <a:off x="15447140" y="3580717"/>
                  <a:ext cx="1227703" cy="707886"/>
                </a:xfrm>
                <a:prstGeom prst="rect">
                  <a:avLst/>
                </a:prstGeom>
              </p:spPr>
              <p:txBody>
                <a:bodyPr wrap="square">
                  <a:spAutoFit/>
                </a:bodyPr>
                <a:lstStyle/>
                <a:p>
                  <a:pPr algn="ctr"/>
                  <a:r>
                    <a:rPr lang="en-US" altLang="zh-CN" sz="2000" dirty="0"/>
                    <a:t>Proximity</a:t>
                  </a:r>
                  <a:endParaRPr lang="en-US" altLang="zh-CN" sz="2000" dirty="0"/>
                </a:p>
                <a:p>
                  <a:pPr algn="ctr"/>
                  <a:r>
                    <a:rPr lang="en-US" altLang="zh-CN" sz="2000" dirty="0"/>
                    <a:t>Mapping</a:t>
                  </a:r>
                  <a:endParaRPr lang="zh-CN" altLang="en-US" sz="2000" dirty="0"/>
                </a:p>
              </p:txBody>
            </p:sp>
          </p:grpSp>
          <p:grpSp>
            <p:nvGrpSpPr>
              <p:cNvPr id="198" name="组合 197"/>
              <p:cNvGrpSpPr/>
              <p:nvPr/>
            </p:nvGrpSpPr>
            <p:grpSpPr>
              <a:xfrm>
                <a:off x="20954036" y="874179"/>
                <a:ext cx="2540509" cy="1937033"/>
                <a:chOff x="13872966" y="2881509"/>
                <a:chExt cx="2540509" cy="1929130"/>
              </a:xfrm>
            </p:grpSpPr>
            <p:sp>
              <p:nvSpPr>
                <p:cNvPr id="199" name="矩形: 圆角 198"/>
                <p:cNvSpPr/>
                <p:nvPr/>
              </p:nvSpPr>
              <p:spPr>
                <a:xfrm>
                  <a:off x="14532048" y="2881509"/>
                  <a:ext cx="1214750" cy="1773938"/>
                </a:xfrm>
                <a:prstGeom prst="roundRect">
                  <a:avLst/>
                </a:prstGeom>
                <a:solidFill>
                  <a:schemeClr val="accent6">
                    <a:lumMod val="20000"/>
                    <a:lumOff val="80000"/>
                  </a:schemeClr>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r>
                    <a:rPr lang="en-US" altLang="zh-CN" dirty="0">
                      <a:solidFill>
                        <a:schemeClr val="tx1"/>
                      </a:solidFill>
                    </a:rPr>
                    <a:t> </a:t>
                  </a:r>
                  <a:endParaRPr lang="zh-CN" altLang="en-US" dirty="0">
                    <a:solidFill>
                      <a:schemeClr val="tx1"/>
                    </a:solidFill>
                  </a:endParaRPr>
                </a:p>
              </p:txBody>
            </p:sp>
            <p:pic>
              <p:nvPicPr>
                <p:cNvPr id="200" name="图片 19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4630730" y="2893534"/>
                  <a:ext cx="1017386" cy="1017386"/>
                </a:xfrm>
                <a:prstGeom prst="rect">
                  <a:avLst/>
                </a:prstGeom>
              </p:spPr>
            </p:pic>
            <p:sp>
              <p:nvSpPr>
                <p:cNvPr id="201" name="文本框 200"/>
                <p:cNvSpPr txBox="1"/>
                <p:nvPr/>
              </p:nvSpPr>
              <p:spPr>
                <a:xfrm>
                  <a:off x="13872966" y="3794976"/>
                  <a:ext cx="2540509" cy="1015663"/>
                </a:xfrm>
                <a:prstGeom prst="rect">
                  <a:avLst/>
                </a:prstGeom>
                <a:noFill/>
              </p:spPr>
              <p:txBody>
                <a:bodyPr wrap="square" rtlCol="0">
                  <a:spAutoFit/>
                </a:bodyPr>
                <a:lstStyle/>
                <a:p>
                  <a:pPr algn="ctr"/>
                  <a:r>
                    <a:rPr lang="en-US" altLang="zh-CN" sz="2000" dirty="0"/>
                    <a:t>Cosine</a:t>
                  </a:r>
                  <a:endParaRPr lang="en-US" altLang="zh-CN" sz="2000" dirty="0"/>
                </a:p>
                <a:p>
                  <a:pPr algn="ctr"/>
                  <a:r>
                    <a:rPr lang="en-US" altLang="zh-CN" sz="2000" dirty="0"/>
                    <a:t>Similarity</a:t>
                  </a:r>
                  <a:endParaRPr lang="zh-CN" altLang="en-US" sz="2000" dirty="0"/>
                </a:p>
                <a:p>
                  <a:endParaRPr lang="en-US" sz="2000" dirty="0"/>
                </a:p>
              </p:txBody>
            </p:sp>
          </p:gr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 name="组合 203"/>
          <p:cNvGrpSpPr/>
          <p:nvPr/>
        </p:nvGrpSpPr>
        <p:grpSpPr>
          <a:xfrm>
            <a:off x="11546826" y="1537907"/>
            <a:ext cx="7346991" cy="8058717"/>
            <a:chOff x="3557876" y="3491397"/>
            <a:chExt cx="7346991" cy="8058717"/>
          </a:xfrm>
        </p:grpSpPr>
        <p:grpSp>
          <p:nvGrpSpPr>
            <p:cNvPr id="103" name="组合 102"/>
            <p:cNvGrpSpPr/>
            <p:nvPr/>
          </p:nvGrpSpPr>
          <p:grpSpPr>
            <a:xfrm>
              <a:off x="7098897" y="6229132"/>
              <a:ext cx="1080000" cy="216000"/>
              <a:chOff x="6663218" y="4785544"/>
              <a:chExt cx="1080000" cy="216000"/>
            </a:xfrm>
          </p:grpSpPr>
          <p:sp>
            <p:nvSpPr>
              <p:cNvPr id="104" name="矩形 103"/>
              <p:cNvSpPr/>
              <p:nvPr/>
            </p:nvSpPr>
            <p:spPr>
              <a:xfrm>
                <a:off x="6663218" y="4785544"/>
                <a:ext cx="216000" cy="216000"/>
              </a:xfrm>
              <a:prstGeom prst="rect">
                <a:avLst/>
              </a:prstGeom>
              <a:solidFill>
                <a:schemeClr val="accent5">
                  <a:lumMod val="75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a:off x="6879218" y="4785544"/>
                <a:ext cx="216000" cy="216000"/>
              </a:xfrm>
              <a:prstGeom prst="rect">
                <a:avLst/>
              </a:prstGeom>
              <a:solidFill>
                <a:schemeClr val="accent1">
                  <a:lumMod val="60000"/>
                  <a:lumOff val="40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a:off x="7095218" y="4785544"/>
                <a:ext cx="216000" cy="216000"/>
              </a:xfrm>
              <a:prstGeom prst="rect">
                <a:avLst/>
              </a:prstGeom>
              <a:solidFill>
                <a:schemeClr val="accent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p:cNvSpPr/>
              <p:nvPr/>
            </p:nvSpPr>
            <p:spPr>
              <a:xfrm>
                <a:off x="7311218" y="4785544"/>
                <a:ext cx="216000" cy="216000"/>
              </a:xfrm>
              <a:prstGeom prst="rect">
                <a:avLst/>
              </a:prstGeom>
              <a:solidFill>
                <a:schemeClr val="accent5">
                  <a:lumMod val="75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p:cNvSpPr/>
              <p:nvPr/>
            </p:nvSpPr>
            <p:spPr>
              <a:xfrm>
                <a:off x="7527218" y="4785544"/>
                <a:ext cx="216000" cy="216000"/>
              </a:xfrm>
              <a:prstGeom prst="rect">
                <a:avLst/>
              </a:prstGeom>
              <a:solidFill>
                <a:schemeClr val="accent1">
                  <a:lumMod val="75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9" name="矩形: 圆角 108"/>
            <p:cNvSpPr/>
            <p:nvPr/>
          </p:nvSpPr>
          <p:spPr>
            <a:xfrm>
              <a:off x="3557876" y="3947161"/>
              <a:ext cx="2383645" cy="3951676"/>
            </a:xfrm>
            <a:prstGeom prst="roundRect">
              <a:avLst>
                <a:gd name="adj" fmla="val 3631"/>
              </a:avLst>
            </a:prstGeom>
            <a:solidFill>
              <a:srgbClr val="7030A0">
                <a:alpha val="19000"/>
              </a:srgbClr>
            </a:solidFill>
            <a:ln w="222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0" name="直接连接符 109"/>
            <p:cNvCxnSpPr/>
            <p:nvPr/>
          </p:nvCxnSpPr>
          <p:spPr>
            <a:xfrm flipH="1">
              <a:off x="4142513" y="7208088"/>
              <a:ext cx="1241772"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4770999" y="7208088"/>
              <a:ext cx="0" cy="25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p:nvPr/>
          </p:nvCxnSpPr>
          <p:spPr>
            <a:xfrm flipV="1">
              <a:off x="4150497" y="7022363"/>
              <a:ext cx="292" cy="179569"/>
            </a:xfrm>
            <a:prstGeom prst="straightConnector1">
              <a:avLst/>
            </a:prstGeom>
            <a:ln w="25400">
              <a:solidFill>
                <a:schemeClr val="tx1">
                  <a:lumMod val="65000"/>
                  <a:lumOff val="3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flipV="1">
              <a:off x="5380971" y="7026247"/>
              <a:ext cx="292" cy="179569"/>
            </a:xfrm>
            <a:prstGeom prst="straightConnector1">
              <a:avLst/>
            </a:prstGeom>
            <a:ln w="25400">
              <a:solidFill>
                <a:srgbClr val="595959"/>
              </a:solidFill>
              <a:tailEnd type="none"/>
            </a:ln>
          </p:spPr>
          <p:style>
            <a:lnRef idx="1">
              <a:schemeClr val="accent1"/>
            </a:lnRef>
            <a:fillRef idx="0">
              <a:schemeClr val="accent1"/>
            </a:fillRef>
            <a:effectRef idx="0">
              <a:schemeClr val="accent1"/>
            </a:effectRef>
            <a:fontRef idx="minor">
              <a:schemeClr val="tx1"/>
            </a:fontRef>
          </p:style>
        </p:cxnSp>
        <p:sp>
          <p:nvSpPr>
            <p:cNvPr id="114" name="矩形: 圆角 113"/>
            <p:cNvSpPr/>
            <p:nvPr/>
          </p:nvSpPr>
          <p:spPr>
            <a:xfrm>
              <a:off x="3999609" y="6321845"/>
              <a:ext cx="1533576" cy="324000"/>
            </a:xfrm>
            <a:prstGeom prst="roundRect">
              <a:avLst/>
            </a:prstGeom>
            <a:solidFill>
              <a:schemeClr val="accent1">
                <a:alpha val="51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cs typeface="Times New Roman" panose="02020603050405020304" pitchFamily="18" charset="0"/>
                </a:rPr>
                <a:t>Linear</a:t>
              </a:r>
              <a:endParaRPr lang="en-US" dirty="0">
                <a:solidFill>
                  <a:schemeClr val="tx1"/>
                </a:solidFill>
                <a:cs typeface="Times New Roman" panose="02020603050405020304" pitchFamily="18" charset="0"/>
              </a:endParaRPr>
            </a:p>
          </p:txBody>
        </p:sp>
        <p:cxnSp>
          <p:nvCxnSpPr>
            <p:cNvPr id="115" name="直接箭头连接符 114"/>
            <p:cNvCxnSpPr/>
            <p:nvPr/>
          </p:nvCxnSpPr>
          <p:spPr>
            <a:xfrm flipV="1">
              <a:off x="4157302" y="6644313"/>
              <a:ext cx="292" cy="179569"/>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p:nvPr/>
          </p:nvCxnSpPr>
          <p:spPr>
            <a:xfrm flipV="1">
              <a:off x="5387484" y="6644216"/>
              <a:ext cx="292" cy="179569"/>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3806227" y="6747268"/>
              <a:ext cx="707501" cy="369332"/>
            </a:xfrm>
            <a:prstGeom prst="rect">
              <a:avLst/>
            </a:prstGeom>
            <a:noFill/>
          </p:spPr>
          <p:txBody>
            <a:bodyPr wrap="square" rtlCol="0">
              <a:spAutoFit/>
            </a:bodyPr>
            <a:lstStyle/>
            <a:p>
              <a:pPr algn="ctr"/>
              <a:r>
                <a:rPr lang="en-US" altLang="zh-CN" dirty="0">
                  <a:cs typeface="Times New Roman" panose="02020603050405020304" pitchFamily="18" charset="0"/>
                </a:rPr>
                <a:t>Real</a:t>
              </a:r>
              <a:endParaRPr lang="en-US" altLang="zh-CN" dirty="0">
                <a:cs typeface="Times New Roman" panose="02020603050405020304" pitchFamily="18" charset="0"/>
              </a:endParaRPr>
            </a:p>
          </p:txBody>
        </p:sp>
        <p:sp>
          <p:nvSpPr>
            <p:cNvPr id="118" name="文本框 117"/>
            <p:cNvSpPr txBox="1"/>
            <p:nvPr/>
          </p:nvSpPr>
          <p:spPr>
            <a:xfrm>
              <a:off x="5040230" y="6724524"/>
              <a:ext cx="707501" cy="369332"/>
            </a:xfrm>
            <a:prstGeom prst="rect">
              <a:avLst/>
            </a:prstGeom>
            <a:noFill/>
            <a:ln>
              <a:noFill/>
            </a:ln>
          </p:spPr>
          <p:txBody>
            <a:bodyPr wrap="square" rtlCol="0">
              <a:spAutoFit/>
            </a:bodyPr>
            <a:lstStyle/>
            <a:p>
              <a:pPr algn="ctr"/>
              <a:r>
                <a:rPr lang="en-US" altLang="zh-CN" dirty="0" err="1">
                  <a:cs typeface="Times New Roman" panose="02020603050405020304" pitchFamily="18" charset="0"/>
                </a:rPr>
                <a:t>Imag</a:t>
              </a:r>
              <a:endParaRPr lang="en-US" altLang="zh-CN" dirty="0">
                <a:cs typeface="Times New Roman" panose="02020603050405020304" pitchFamily="18" charset="0"/>
              </a:endParaRPr>
            </a:p>
          </p:txBody>
        </p:sp>
        <p:cxnSp>
          <p:nvCxnSpPr>
            <p:cNvPr id="119" name="直接箭头连接符 118"/>
            <p:cNvCxnSpPr>
              <a:stCxn id="114" idx="0"/>
              <a:endCxn id="122" idx="2"/>
            </p:cNvCxnSpPr>
            <p:nvPr/>
          </p:nvCxnSpPr>
          <p:spPr>
            <a:xfrm flipH="1" flipV="1">
              <a:off x="4766251" y="6112419"/>
              <a:ext cx="146" cy="209426"/>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0" name="文本框 119"/>
                <p:cNvSpPr txBox="1"/>
                <p:nvPr/>
              </p:nvSpPr>
              <p:spPr>
                <a:xfrm>
                  <a:off x="5726737" y="3491397"/>
                  <a:ext cx="3010929" cy="646331"/>
                </a:xfrm>
                <a:prstGeom prst="rect">
                  <a:avLst/>
                </a:prstGeom>
                <a:noFill/>
              </p:spPr>
              <p:txBody>
                <a:bodyPr wrap="square" rtlCol="0">
                  <a:spAutoFit/>
                </a:bodyPr>
                <a:lstStyle/>
                <a:p>
                  <a:pPr algn="ctr"/>
                  <a:r>
                    <a:rPr lang="en-US" altLang="zh-CN" b="1" dirty="0">
                      <a:cs typeface="Times New Roman" panose="02020603050405020304" pitchFamily="18" charset="0"/>
                    </a:rPr>
                    <a:t>Spatio-Temporal </a:t>
                  </a:r>
                  <a:endParaRPr lang="en-US" altLang="zh-CN" b="1" dirty="0">
                    <a:cs typeface="Times New Roman" panose="02020603050405020304" pitchFamily="18" charset="0"/>
                  </a:endParaRPr>
                </a:p>
                <a:p>
                  <a:pPr algn="ctr"/>
                  <a:r>
                    <a:rPr lang="en-US" altLang="zh-CN" b="1" dirty="0">
                      <a:cs typeface="Times New Roman" panose="02020603050405020304" pitchFamily="18" charset="0"/>
                    </a:rPr>
                    <a:t>Feature </a:t>
                  </a:r>
                  <a14:m>
                    <m:oMath xmlns:m="http://schemas.openxmlformats.org/officeDocument/2006/math">
                      <m:sSub>
                        <m:sSubPr>
                          <m:ctrlPr>
                            <a:rPr lang="en-US" altLang="zh-CN" i="1">
                              <a:latin typeface="Cambria Math" panose="02040503050406030204" pitchFamily="18" charset="0"/>
                            </a:rPr>
                          </m:ctrlPr>
                        </m:sSubPr>
                        <m:e>
                          <m:r>
                            <a:rPr lang="en-US" altLang="zh-CN" b="1">
                              <a:latin typeface="Cambria Math" panose="02040503050406030204" pitchFamily="18" charset="0"/>
                            </a:rPr>
                            <m:t>𝐗</m:t>
                          </m:r>
                        </m:e>
                        <m:sub>
                          <m:r>
                            <m:rPr>
                              <m:sty m:val="p"/>
                            </m:rPr>
                            <a:rPr lang="en-US" altLang="zh-CN">
                              <a:latin typeface="Cambria Math" panose="02040503050406030204" pitchFamily="18" charset="0"/>
                            </a:rPr>
                            <m:t>S</m:t>
                          </m:r>
                          <m:r>
                            <m:rPr>
                              <m:sty m:val="p"/>
                            </m:rPr>
                            <a:rPr lang="en-US" altLang="zh-CN">
                              <a:latin typeface="Cambria Math" panose="02040503050406030204" pitchFamily="18" charset="0"/>
                            </a:rPr>
                            <m:t>T</m:t>
                          </m:r>
                        </m:sub>
                      </m:sSub>
                    </m:oMath>
                  </a14:m>
                  <a:endParaRPr lang="en-US" b="1" dirty="0">
                    <a:cs typeface="Times New Roman" panose="02020603050405020304" pitchFamily="18" charset="0"/>
                  </a:endParaRPr>
                </a:p>
              </p:txBody>
            </p:sp>
          </mc:Choice>
          <mc:Fallback>
            <p:sp>
              <p:nvSpPr>
                <p:cNvPr id="120" name="文本框 119"/>
                <p:cNvSpPr txBox="1">
                  <a:spLocks noRot="1" noChangeAspect="1" noMove="1" noResize="1" noEditPoints="1" noAdjustHandles="1" noChangeArrowheads="1" noChangeShapeType="1" noTextEdit="1"/>
                </p:cNvSpPr>
                <p:nvPr/>
              </p:nvSpPr>
              <p:spPr>
                <a:xfrm>
                  <a:off x="5726737" y="3491397"/>
                  <a:ext cx="3010929" cy="646331"/>
                </a:xfrm>
                <a:prstGeom prst="rect">
                  <a:avLst/>
                </a:prstGeom>
                <a:blipFill rotWithShape="1">
                  <a:blip r:embed="rId1"/>
                </a:blipFill>
              </p:spPr>
              <p:txBody>
                <a:bodyPr/>
                <a:lstStyle/>
                <a:p>
                  <a:r>
                    <a:rPr lang="en-US" altLang="en-US">
                      <a:noFill/>
                    </a:rPr>
                    <a:t> </a:t>
                  </a:r>
                </a:p>
              </p:txBody>
            </p:sp>
          </mc:Fallback>
        </mc:AlternateContent>
        <p:sp>
          <p:nvSpPr>
            <p:cNvPr id="121" name="矩形: 圆角 120"/>
            <p:cNvSpPr/>
            <p:nvPr/>
          </p:nvSpPr>
          <p:spPr>
            <a:xfrm>
              <a:off x="6214240" y="7411700"/>
              <a:ext cx="1980000" cy="324000"/>
            </a:xfrm>
            <a:prstGeom prst="roundRect">
              <a:avLst/>
            </a:prstGeom>
            <a:solidFill>
              <a:srgbClr val="C00000">
                <a:alpha val="51000"/>
              </a:srgb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cs typeface="Times New Roman" panose="02020603050405020304" pitchFamily="18" charset="0"/>
                </a:rPr>
                <a:t>Pooling &amp; Flatten</a:t>
              </a:r>
              <a:endParaRPr lang="en-US" dirty="0">
                <a:solidFill>
                  <a:schemeClr val="tx1"/>
                </a:solidFill>
                <a:cs typeface="Times New Roman" panose="02020603050405020304" pitchFamily="18" charset="0"/>
              </a:endParaRPr>
            </a:p>
          </p:txBody>
        </p:sp>
        <p:sp>
          <p:nvSpPr>
            <p:cNvPr id="122" name="矩形: 圆角 121"/>
            <p:cNvSpPr/>
            <p:nvPr/>
          </p:nvSpPr>
          <p:spPr>
            <a:xfrm>
              <a:off x="3999609" y="5788419"/>
              <a:ext cx="1533284" cy="324000"/>
            </a:xfrm>
            <a:prstGeom prst="roundRect">
              <a:avLst/>
            </a:prstGeom>
            <a:solidFill>
              <a:schemeClr val="accent6">
                <a:alpha val="49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cs typeface="Times New Roman" panose="02020603050405020304" pitchFamily="18" charset="0"/>
                </a:rPr>
                <a:t>PReLU</a:t>
              </a:r>
              <a:endParaRPr lang="en-US" dirty="0">
                <a:solidFill>
                  <a:schemeClr val="tx1"/>
                </a:solidFill>
                <a:cs typeface="Times New Roman" panose="02020603050405020304" pitchFamily="18" charset="0"/>
              </a:endParaRPr>
            </a:p>
          </p:txBody>
        </p:sp>
        <p:cxnSp>
          <p:nvCxnSpPr>
            <p:cNvPr id="123" name="直接箭头连接符 122"/>
            <p:cNvCxnSpPr/>
            <p:nvPr/>
          </p:nvCxnSpPr>
          <p:spPr>
            <a:xfrm flipV="1">
              <a:off x="4766251" y="5575353"/>
              <a:ext cx="146" cy="207986"/>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24" name="组合 123"/>
            <p:cNvGrpSpPr/>
            <p:nvPr/>
          </p:nvGrpSpPr>
          <p:grpSpPr>
            <a:xfrm>
              <a:off x="6661717" y="6343993"/>
              <a:ext cx="1080000" cy="216000"/>
              <a:chOff x="6663218" y="4785544"/>
              <a:chExt cx="1080000" cy="216000"/>
            </a:xfrm>
          </p:grpSpPr>
          <p:sp>
            <p:nvSpPr>
              <p:cNvPr id="125" name="矩形 124"/>
              <p:cNvSpPr/>
              <p:nvPr/>
            </p:nvSpPr>
            <p:spPr>
              <a:xfrm>
                <a:off x="6663218" y="4785544"/>
                <a:ext cx="216000" cy="216000"/>
              </a:xfrm>
              <a:prstGeom prst="rect">
                <a:avLst/>
              </a:prstGeom>
              <a:solidFill>
                <a:schemeClr val="accent5">
                  <a:lumMod val="75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矩形 125"/>
              <p:cNvSpPr/>
              <p:nvPr/>
            </p:nvSpPr>
            <p:spPr>
              <a:xfrm>
                <a:off x="6879218" y="4785544"/>
                <a:ext cx="216000" cy="216000"/>
              </a:xfrm>
              <a:prstGeom prst="rect">
                <a:avLst/>
              </a:prstGeom>
              <a:solidFill>
                <a:schemeClr val="accent1">
                  <a:lumMod val="60000"/>
                  <a:lumOff val="40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p:nvSpPr>
            <p:spPr>
              <a:xfrm>
                <a:off x="7095218" y="4785544"/>
                <a:ext cx="216000" cy="216000"/>
              </a:xfrm>
              <a:prstGeom prst="rect">
                <a:avLst/>
              </a:prstGeom>
              <a:solidFill>
                <a:schemeClr val="accent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矩形 127"/>
              <p:cNvSpPr/>
              <p:nvPr/>
            </p:nvSpPr>
            <p:spPr>
              <a:xfrm>
                <a:off x="7311218" y="4785544"/>
                <a:ext cx="216000" cy="216000"/>
              </a:xfrm>
              <a:prstGeom prst="rect">
                <a:avLst/>
              </a:prstGeom>
              <a:solidFill>
                <a:schemeClr val="accent5">
                  <a:lumMod val="75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28"/>
              <p:cNvSpPr/>
              <p:nvPr/>
            </p:nvSpPr>
            <p:spPr>
              <a:xfrm>
                <a:off x="7527218" y="4785544"/>
                <a:ext cx="216000" cy="216000"/>
              </a:xfrm>
              <a:prstGeom prst="rect">
                <a:avLst/>
              </a:prstGeom>
              <a:solidFill>
                <a:schemeClr val="accent1">
                  <a:lumMod val="75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0" name="直接箭头连接符 129"/>
            <p:cNvCxnSpPr>
              <a:stCxn id="121" idx="0"/>
            </p:cNvCxnSpPr>
            <p:nvPr/>
          </p:nvCxnSpPr>
          <p:spPr>
            <a:xfrm flipH="1" flipV="1">
              <a:off x="7203253" y="7201608"/>
              <a:ext cx="987" cy="210092"/>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1" name="矩形: 圆角 130"/>
            <p:cNvSpPr/>
            <p:nvPr/>
          </p:nvSpPr>
          <p:spPr>
            <a:xfrm>
              <a:off x="6214240" y="7952564"/>
              <a:ext cx="1980000" cy="324000"/>
            </a:xfrm>
            <a:prstGeom prst="roundRect">
              <a:avLst/>
            </a:prstGeom>
            <a:solidFill>
              <a:srgbClr val="C00000">
                <a:alpha val="51000"/>
              </a:srgb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cs typeface="Times New Roman" panose="02020603050405020304" pitchFamily="18" charset="0"/>
                </a:rPr>
                <a:t>Channel </a:t>
              </a:r>
              <a:r>
                <a:rPr lang="en-US" dirty="0" err="1">
                  <a:solidFill>
                    <a:schemeClr val="tx1"/>
                  </a:solidFill>
                  <a:cs typeface="Times New Roman" panose="02020603050405020304" pitchFamily="18" charset="0"/>
                </a:rPr>
                <a:t>Concat</a:t>
              </a:r>
              <a:endParaRPr lang="en-US" dirty="0">
                <a:solidFill>
                  <a:schemeClr val="tx1"/>
                </a:solidFill>
                <a:cs typeface="Times New Roman" panose="02020603050405020304" pitchFamily="18" charset="0"/>
              </a:endParaRPr>
            </a:p>
          </p:txBody>
        </p:sp>
        <p:cxnSp>
          <p:nvCxnSpPr>
            <p:cNvPr id="132" name="直接箭头连接符 131"/>
            <p:cNvCxnSpPr>
              <a:stCxn id="131" idx="0"/>
              <a:endCxn id="121" idx="2"/>
            </p:cNvCxnSpPr>
            <p:nvPr/>
          </p:nvCxnSpPr>
          <p:spPr>
            <a:xfrm flipV="1">
              <a:off x="7204240" y="7735700"/>
              <a:ext cx="0" cy="216864"/>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3" name="矩形: 圆角 132"/>
                <p:cNvSpPr/>
                <p:nvPr/>
              </p:nvSpPr>
              <p:spPr>
                <a:xfrm>
                  <a:off x="3913895" y="8479452"/>
                  <a:ext cx="1584000" cy="540000"/>
                </a:xfrm>
                <a:prstGeom prst="roundRect">
                  <a:avLst/>
                </a:prstGeom>
                <a:solidFill>
                  <a:schemeClr val="accent2">
                    <a:alpha val="51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cs typeface="Times New Roman" panose="02020603050405020304" pitchFamily="18" charset="0"/>
                    </a:rPr>
                    <a:t>ResBlock</a:t>
                  </a:r>
                  <a:endParaRPr lang="en-US" dirty="0">
                    <a:solidFill>
                      <a:schemeClr val="tx1"/>
                    </a:solidFill>
                    <a:cs typeface="Times New Roman" panose="02020603050405020304" pitchFamily="18" charset="0"/>
                  </a:endParaRPr>
                </a:p>
                <a:p>
                  <a:pPr algn="ctr"/>
                  <a:r>
                    <a:rPr lang="en-US" sz="1500" dirty="0">
                      <a:solidFill>
                        <a:schemeClr val="tx1"/>
                      </a:solidFill>
                      <a:cs typeface="Times New Roman" panose="02020603050405020304" pitchFamily="18" charset="0"/>
                    </a:rPr>
                    <a:t>@(32, 5</a:t>
                  </a:r>
                  <a14:m>
                    <m:oMath xmlns:m="http://schemas.openxmlformats.org/officeDocument/2006/math">
                      <m:r>
                        <a:rPr lang="en-US" sz="1500">
                          <a:solidFill>
                            <a:schemeClr val="tx1"/>
                          </a:solidFill>
                          <a:latin typeface="Cambria Math" panose="02040503050406030204" pitchFamily="18" charset="0"/>
                          <a:cs typeface="Times New Roman" panose="02020603050405020304" pitchFamily="18" charset="0"/>
                        </a:rPr>
                        <m:t>×</m:t>
                      </m:r>
                    </m:oMath>
                  </a14:m>
                  <a:r>
                    <a:rPr lang="en-US" sz="1500" dirty="0">
                      <a:solidFill>
                        <a:schemeClr val="tx1"/>
                      </a:solidFill>
                      <a:cs typeface="Times New Roman" panose="02020603050405020304" pitchFamily="18" charset="0"/>
                    </a:rPr>
                    <a:t>3, 2</a:t>
                  </a:r>
                  <a14:m>
                    <m:oMath xmlns:m="http://schemas.openxmlformats.org/officeDocument/2006/math">
                      <m:r>
                        <a:rPr lang="en-US" altLang="zh-CN" sz="1500">
                          <a:solidFill>
                            <a:schemeClr val="tx1"/>
                          </a:solidFill>
                          <a:latin typeface="Cambria Math" panose="02040503050406030204" pitchFamily="18" charset="0"/>
                          <a:cs typeface="Times New Roman" panose="02020603050405020304" pitchFamily="18" charset="0"/>
                        </a:rPr>
                        <m:t>×</m:t>
                      </m:r>
                    </m:oMath>
                  </a14:m>
                  <a:r>
                    <a:rPr lang="en-US" sz="1500" dirty="0">
                      <a:solidFill>
                        <a:schemeClr val="tx1"/>
                      </a:solidFill>
                      <a:cs typeface="Times New Roman" panose="02020603050405020304" pitchFamily="18" charset="0"/>
                    </a:rPr>
                    <a:t>1)</a:t>
                  </a:r>
                  <a:endParaRPr lang="en-US" sz="1500" dirty="0">
                    <a:solidFill>
                      <a:schemeClr val="tx1"/>
                    </a:solidFill>
                    <a:cs typeface="Times New Roman" panose="02020603050405020304" pitchFamily="18" charset="0"/>
                  </a:endParaRPr>
                </a:p>
              </p:txBody>
            </p:sp>
          </mc:Choice>
          <mc:Fallback>
            <p:sp>
              <p:nvSpPr>
                <p:cNvPr id="133" name="矩形: 圆角 132"/>
                <p:cNvSpPr>
                  <a:spLocks noRot="1" noChangeAspect="1" noMove="1" noResize="1" noEditPoints="1" noAdjustHandles="1" noChangeArrowheads="1" noChangeShapeType="1" noTextEdit="1"/>
                </p:cNvSpPr>
                <p:nvPr/>
              </p:nvSpPr>
              <p:spPr>
                <a:xfrm>
                  <a:off x="3913895" y="8479452"/>
                  <a:ext cx="1584000" cy="540000"/>
                </a:xfrm>
                <a:prstGeom prst="roundRect">
                  <a:avLst/>
                </a:prstGeom>
                <a:blipFill rotWithShape="1">
                  <a:blip r:embed="rId2"/>
                </a:bli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34" name="矩形: 圆角 133"/>
                <p:cNvSpPr/>
                <p:nvPr/>
              </p:nvSpPr>
              <p:spPr>
                <a:xfrm>
                  <a:off x="5575120" y="8487325"/>
                  <a:ext cx="1584000" cy="540000"/>
                </a:xfrm>
                <a:prstGeom prst="roundRect">
                  <a:avLst/>
                </a:prstGeom>
                <a:solidFill>
                  <a:schemeClr val="accent2">
                    <a:alpha val="51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cs typeface="Times New Roman" panose="02020603050405020304" pitchFamily="18" charset="0"/>
                    </a:rPr>
                    <a:t>ResBlock</a:t>
                  </a:r>
                  <a:endParaRPr lang="en-US" dirty="0">
                    <a:solidFill>
                      <a:schemeClr val="tx1"/>
                    </a:solidFill>
                    <a:cs typeface="Times New Roman" panose="02020603050405020304" pitchFamily="18" charset="0"/>
                  </a:endParaRPr>
                </a:p>
                <a:p>
                  <a:pPr algn="ctr"/>
                  <a:r>
                    <a:rPr lang="en-US" sz="1500" dirty="0">
                      <a:solidFill>
                        <a:schemeClr val="tx1"/>
                      </a:solidFill>
                      <a:cs typeface="Times New Roman" panose="02020603050405020304" pitchFamily="18" charset="0"/>
                    </a:rPr>
                    <a:t>@(16, 5</a:t>
                  </a:r>
                  <a14:m>
                    <m:oMath xmlns:m="http://schemas.openxmlformats.org/officeDocument/2006/math">
                      <m:r>
                        <a:rPr lang="en-US" sz="1500">
                          <a:solidFill>
                            <a:schemeClr val="tx1"/>
                          </a:solidFill>
                          <a:latin typeface="Cambria Math" panose="02040503050406030204" pitchFamily="18" charset="0"/>
                          <a:cs typeface="Times New Roman" panose="02020603050405020304" pitchFamily="18" charset="0"/>
                        </a:rPr>
                        <m:t>×</m:t>
                      </m:r>
                    </m:oMath>
                  </a14:m>
                  <a:r>
                    <a:rPr lang="en-US" sz="1500" dirty="0">
                      <a:solidFill>
                        <a:schemeClr val="tx1"/>
                      </a:solidFill>
                      <a:cs typeface="Times New Roman" panose="02020603050405020304" pitchFamily="18" charset="0"/>
                    </a:rPr>
                    <a:t>3, 2</a:t>
                  </a:r>
                  <a14:m>
                    <m:oMath xmlns:m="http://schemas.openxmlformats.org/officeDocument/2006/math">
                      <m:r>
                        <a:rPr lang="en-US" altLang="zh-CN" sz="1500">
                          <a:solidFill>
                            <a:schemeClr val="tx1"/>
                          </a:solidFill>
                          <a:latin typeface="Cambria Math" panose="02040503050406030204" pitchFamily="18" charset="0"/>
                          <a:cs typeface="Times New Roman" panose="02020603050405020304" pitchFamily="18" charset="0"/>
                        </a:rPr>
                        <m:t>×</m:t>
                      </m:r>
                    </m:oMath>
                  </a14:m>
                  <a:r>
                    <a:rPr lang="en-US" sz="1500" dirty="0">
                      <a:solidFill>
                        <a:schemeClr val="tx1"/>
                      </a:solidFill>
                      <a:cs typeface="Times New Roman" panose="02020603050405020304" pitchFamily="18" charset="0"/>
                    </a:rPr>
                    <a:t>1)</a:t>
                  </a:r>
                  <a:endParaRPr lang="en-US" sz="1500" dirty="0">
                    <a:solidFill>
                      <a:schemeClr val="tx1"/>
                    </a:solidFill>
                    <a:cs typeface="Times New Roman" panose="02020603050405020304" pitchFamily="18" charset="0"/>
                  </a:endParaRPr>
                </a:p>
              </p:txBody>
            </p:sp>
          </mc:Choice>
          <mc:Fallback>
            <p:sp>
              <p:nvSpPr>
                <p:cNvPr id="134" name="矩形: 圆角 133"/>
                <p:cNvSpPr>
                  <a:spLocks noRot="1" noChangeAspect="1" noMove="1" noResize="1" noEditPoints="1" noAdjustHandles="1" noChangeArrowheads="1" noChangeShapeType="1" noTextEdit="1"/>
                </p:cNvSpPr>
                <p:nvPr/>
              </p:nvSpPr>
              <p:spPr>
                <a:xfrm>
                  <a:off x="5575120" y="8487325"/>
                  <a:ext cx="1584000" cy="540000"/>
                </a:xfrm>
                <a:prstGeom prst="roundRect">
                  <a:avLst/>
                </a:prstGeom>
                <a:blipFill rotWithShape="1">
                  <a:blip r:embed="rId3"/>
                </a:bli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35" name="矩形: 圆角 134"/>
                <p:cNvSpPr/>
                <p:nvPr/>
              </p:nvSpPr>
              <p:spPr>
                <a:xfrm>
                  <a:off x="7232202" y="8480744"/>
                  <a:ext cx="1584000" cy="540000"/>
                </a:xfrm>
                <a:prstGeom prst="roundRect">
                  <a:avLst/>
                </a:prstGeom>
                <a:solidFill>
                  <a:schemeClr val="accent2">
                    <a:alpha val="51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cs typeface="Times New Roman" panose="02020603050405020304" pitchFamily="18" charset="0"/>
                    </a:rPr>
                    <a:t>ResBlock</a:t>
                  </a:r>
                  <a:endParaRPr lang="en-US" dirty="0">
                    <a:solidFill>
                      <a:schemeClr val="tx1"/>
                    </a:solidFill>
                    <a:cs typeface="Times New Roman" panose="02020603050405020304" pitchFamily="18" charset="0"/>
                  </a:endParaRPr>
                </a:p>
                <a:p>
                  <a:pPr algn="ctr"/>
                  <a:r>
                    <a:rPr lang="en-US" sz="1500" dirty="0">
                      <a:solidFill>
                        <a:schemeClr val="tx1"/>
                      </a:solidFill>
                      <a:cs typeface="Times New Roman" panose="02020603050405020304" pitchFamily="18" charset="0"/>
                    </a:rPr>
                    <a:t>@(16, 3</a:t>
                  </a:r>
                  <a14:m>
                    <m:oMath xmlns:m="http://schemas.openxmlformats.org/officeDocument/2006/math">
                      <m:r>
                        <a:rPr lang="en-US" sz="1500">
                          <a:solidFill>
                            <a:schemeClr val="tx1"/>
                          </a:solidFill>
                          <a:latin typeface="Cambria Math" panose="02040503050406030204" pitchFamily="18" charset="0"/>
                          <a:cs typeface="Times New Roman" panose="02020603050405020304" pitchFamily="18" charset="0"/>
                        </a:rPr>
                        <m:t>×</m:t>
                      </m:r>
                    </m:oMath>
                  </a14:m>
                  <a:r>
                    <a:rPr lang="en-US" sz="1500" dirty="0">
                      <a:solidFill>
                        <a:schemeClr val="tx1"/>
                      </a:solidFill>
                      <a:cs typeface="Times New Roman" panose="02020603050405020304" pitchFamily="18" charset="0"/>
                    </a:rPr>
                    <a:t>1, 1</a:t>
                  </a:r>
                  <a14:m>
                    <m:oMath xmlns:m="http://schemas.openxmlformats.org/officeDocument/2006/math">
                      <m:r>
                        <a:rPr lang="en-US" altLang="zh-CN" sz="1500">
                          <a:solidFill>
                            <a:schemeClr val="tx1"/>
                          </a:solidFill>
                          <a:latin typeface="Cambria Math" panose="02040503050406030204" pitchFamily="18" charset="0"/>
                          <a:cs typeface="Times New Roman" panose="02020603050405020304" pitchFamily="18" charset="0"/>
                        </a:rPr>
                        <m:t>×</m:t>
                      </m:r>
                    </m:oMath>
                  </a14:m>
                  <a:r>
                    <a:rPr lang="en-US" sz="1500" dirty="0">
                      <a:solidFill>
                        <a:schemeClr val="tx1"/>
                      </a:solidFill>
                      <a:cs typeface="Times New Roman" panose="02020603050405020304" pitchFamily="18" charset="0"/>
                    </a:rPr>
                    <a:t>1</a:t>
                  </a:r>
                  <a:r>
                    <a:rPr lang="en-US" sz="1500" dirty="0">
                      <a:solidFill>
                        <a:schemeClr val="tx1"/>
                      </a:solidFill>
                      <a:cs typeface="Times New Roman" panose="02020603050405020304" pitchFamily="18" charset="0"/>
                    </a:rPr>
                    <a:t>)</a:t>
                  </a:r>
                  <a:endParaRPr lang="en-US" sz="1500" dirty="0">
                    <a:solidFill>
                      <a:schemeClr val="tx1"/>
                    </a:solidFill>
                    <a:cs typeface="Times New Roman" panose="02020603050405020304" pitchFamily="18" charset="0"/>
                  </a:endParaRPr>
                </a:p>
              </p:txBody>
            </p:sp>
          </mc:Choice>
          <mc:Fallback>
            <p:sp>
              <p:nvSpPr>
                <p:cNvPr id="135" name="矩形: 圆角 134"/>
                <p:cNvSpPr>
                  <a:spLocks noRot="1" noChangeAspect="1" noMove="1" noResize="1" noEditPoints="1" noAdjustHandles="1" noChangeArrowheads="1" noChangeShapeType="1" noTextEdit="1"/>
                </p:cNvSpPr>
                <p:nvPr/>
              </p:nvSpPr>
              <p:spPr>
                <a:xfrm>
                  <a:off x="7232202" y="8480744"/>
                  <a:ext cx="1584000" cy="540000"/>
                </a:xfrm>
                <a:prstGeom prst="roundRect">
                  <a:avLst/>
                </a:prstGeom>
                <a:blipFill rotWithShape="1">
                  <a:blip r:embed="rId4"/>
                </a:bli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36" name="矩形: 圆角 135"/>
                <p:cNvSpPr/>
                <p:nvPr/>
              </p:nvSpPr>
              <p:spPr>
                <a:xfrm>
                  <a:off x="8889284" y="8479452"/>
                  <a:ext cx="1584000" cy="540000"/>
                </a:xfrm>
                <a:prstGeom prst="roundRect">
                  <a:avLst/>
                </a:prstGeom>
                <a:solidFill>
                  <a:schemeClr val="accent2">
                    <a:alpha val="51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cs typeface="Times New Roman" panose="02020603050405020304" pitchFamily="18" charset="0"/>
                    </a:rPr>
                    <a:t>ResBlock</a:t>
                  </a:r>
                  <a:endParaRPr lang="en-US" dirty="0">
                    <a:solidFill>
                      <a:schemeClr val="tx1"/>
                    </a:solidFill>
                    <a:cs typeface="Times New Roman" panose="02020603050405020304" pitchFamily="18" charset="0"/>
                  </a:endParaRPr>
                </a:p>
                <a:p>
                  <a:pPr algn="ctr"/>
                  <a:r>
                    <a:rPr lang="en-US" sz="1500" dirty="0">
                      <a:solidFill>
                        <a:schemeClr val="tx1"/>
                      </a:solidFill>
                      <a:cs typeface="Times New Roman" panose="02020603050405020304" pitchFamily="18" charset="0"/>
                    </a:rPr>
                    <a:t>@(32, 5</a:t>
                  </a:r>
                  <a14:m>
                    <m:oMath xmlns:m="http://schemas.openxmlformats.org/officeDocument/2006/math">
                      <m:r>
                        <a:rPr lang="en-US" sz="1500">
                          <a:solidFill>
                            <a:schemeClr val="tx1"/>
                          </a:solidFill>
                          <a:latin typeface="Cambria Math" panose="02040503050406030204" pitchFamily="18" charset="0"/>
                          <a:cs typeface="Times New Roman" panose="02020603050405020304" pitchFamily="18" charset="0"/>
                        </a:rPr>
                        <m:t>×</m:t>
                      </m:r>
                    </m:oMath>
                  </a14:m>
                  <a:r>
                    <a:rPr lang="en-US" sz="1500" dirty="0">
                      <a:solidFill>
                        <a:schemeClr val="tx1"/>
                      </a:solidFill>
                      <a:cs typeface="Times New Roman" panose="02020603050405020304" pitchFamily="18" charset="0"/>
                    </a:rPr>
                    <a:t>1, 2</a:t>
                  </a:r>
                  <a14:m>
                    <m:oMath xmlns:m="http://schemas.openxmlformats.org/officeDocument/2006/math">
                      <m:r>
                        <a:rPr lang="en-US" altLang="zh-CN" sz="1500">
                          <a:solidFill>
                            <a:schemeClr val="tx1"/>
                          </a:solidFill>
                          <a:latin typeface="Cambria Math" panose="02040503050406030204" pitchFamily="18" charset="0"/>
                          <a:cs typeface="Times New Roman" panose="02020603050405020304" pitchFamily="18" charset="0"/>
                        </a:rPr>
                        <m:t>×</m:t>
                      </m:r>
                    </m:oMath>
                  </a14:m>
                  <a:r>
                    <a:rPr lang="en-US" sz="1500" dirty="0">
                      <a:solidFill>
                        <a:schemeClr val="tx1"/>
                      </a:solidFill>
                      <a:cs typeface="Times New Roman" panose="02020603050405020304" pitchFamily="18" charset="0"/>
                    </a:rPr>
                    <a:t>1</a:t>
                  </a:r>
                  <a:r>
                    <a:rPr lang="en-US" sz="1500" dirty="0">
                      <a:solidFill>
                        <a:schemeClr val="tx1"/>
                      </a:solidFill>
                      <a:cs typeface="Times New Roman" panose="02020603050405020304" pitchFamily="18" charset="0"/>
                    </a:rPr>
                    <a:t>)</a:t>
                  </a:r>
                  <a:endParaRPr lang="en-US" sz="1500" dirty="0">
                    <a:solidFill>
                      <a:schemeClr val="tx1"/>
                    </a:solidFill>
                    <a:cs typeface="Times New Roman" panose="02020603050405020304" pitchFamily="18" charset="0"/>
                  </a:endParaRPr>
                </a:p>
              </p:txBody>
            </p:sp>
          </mc:Choice>
          <mc:Fallback>
            <p:sp>
              <p:nvSpPr>
                <p:cNvPr id="136" name="矩形: 圆角 135"/>
                <p:cNvSpPr>
                  <a:spLocks noRot="1" noChangeAspect="1" noMove="1" noResize="1" noEditPoints="1" noAdjustHandles="1" noChangeArrowheads="1" noChangeShapeType="1" noTextEdit="1"/>
                </p:cNvSpPr>
                <p:nvPr/>
              </p:nvSpPr>
              <p:spPr>
                <a:xfrm>
                  <a:off x="8889284" y="8479452"/>
                  <a:ext cx="1584000" cy="540000"/>
                </a:xfrm>
                <a:prstGeom prst="roundRect">
                  <a:avLst/>
                </a:prstGeom>
                <a:blipFill rotWithShape="1">
                  <a:blip r:embed="rId5"/>
                </a:bli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37" name="文本框 136"/>
                <p:cNvSpPr txBox="1"/>
                <p:nvPr/>
              </p:nvSpPr>
              <p:spPr>
                <a:xfrm>
                  <a:off x="5802157" y="11174242"/>
                  <a:ext cx="3163076" cy="375872"/>
                </a:xfrm>
                <a:prstGeom prst="rect">
                  <a:avLst/>
                </a:prstGeom>
                <a:noFill/>
              </p:spPr>
              <p:txBody>
                <a:bodyPr wrap="square" rtlCol="0">
                  <a:spAutoFit/>
                </a:bodyPr>
                <a:lstStyle/>
                <a:p>
                  <a:r>
                    <a:rPr lang="en-US" b="1" dirty="0">
                      <a:cs typeface="Times New Roman" panose="02020603050405020304" pitchFamily="18" charset="0"/>
                    </a:rPr>
                    <a:t>Raw CSI </a:t>
                  </a:r>
                  <a:r>
                    <a:rPr lang="en-US" altLang="zh-CN" b="1" dirty="0">
                      <a:cs typeface="Times New Roman" panose="02020603050405020304" pitchFamily="18" charset="0"/>
                    </a:rPr>
                    <a:t>Tensor </a:t>
                  </a:r>
                  <a14:m>
                    <m:oMath xmlns:m="http://schemas.openxmlformats.org/officeDocument/2006/math">
                      <m:r>
                        <a:rPr lang="en-US" b="1">
                          <a:latin typeface="Cambria Math" panose="02040503050406030204" pitchFamily="18" charset="0"/>
                        </a:rPr>
                        <m:t>𝐇</m:t>
                      </m:r>
                    </m:oMath>
                  </a14:m>
                  <a:r>
                    <a:rPr lang="en-US" altLang="zh-CN" b="1" dirty="0">
                      <a:cs typeface="Times New Roman" panose="02020603050405020304" pitchFamily="18" charset="0"/>
                    </a:rPr>
                    <a:t> </a:t>
                  </a:r>
                  <a14:m>
                    <m:oMath xmlns:m="http://schemas.openxmlformats.org/officeDocument/2006/math">
                      <m:r>
                        <a:rPr lang="en-US" altLang="zh-CN" b="1" i="1">
                          <a:latin typeface="Cambria Math" panose="02040503050406030204" pitchFamily="18" charset="0"/>
                          <a:ea typeface="Cambria Math" panose="02040503050406030204" pitchFamily="18" charset="0"/>
                          <a:cs typeface="Times New Roman" panose="02020603050405020304" pitchFamily="18" charset="0"/>
                        </a:rPr>
                        <m:t>∈ </m:t>
                      </m:r>
                      <m:sSup>
                        <m:sSupPr>
                          <m:ctrlPr>
                            <a:rPr lang="en-US" altLang="zh-CN" b="1" i="1" dirty="0">
                              <a:solidFill>
                                <a:srgbClr val="836967"/>
                              </a:solidFill>
                              <a:latin typeface="Cambria Math" panose="02040503050406030204" pitchFamily="18" charset="0"/>
                            </a:rPr>
                          </m:ctrlPr>
                        </m:sSupPr>
                        <m:e>
                          <m:r>
                            <a:rPr lang="en-US" altLang="zh-CN" b="1" dirty="0">
                              <a:latin typeface="Cambria Math" panose="02040503050406030204" pitchFamily="18" charset="0"/>
                            </a:rPr>
                            <m:t>ℂ</m:t>
                          </m:r>
                        </m:e>
                        <m:sup>
                          <m:r>
                            <a:rPr lang="en-US" altLang="zh-CN" i="1" dirty="0">
                              <a:latin typeface="Cambria Math" panose="02040503050406030204" pitchFamily="18" charset="0"/>
                            </a:rPr>
                            <m:t>𝑇</m:t>
                          </m:r>
                          <m:r>
                            <a:rPr lang="en-US" altLang="zh-CN" dirty="0">
                              <a:latin typeface="Cambria Math" panose="02040503050406030204" pitchFamily="18" charset="0"/>
                            </a:rPr>
                            <m:t>×</m:t>
                          </m:r>
                          <m:r>
                            <a:rPr lang="en-US" altLang="zh-CN" i="1" dirty="0">
                              <a:latin typeface="Cambria Math" panose="02040503050406030204" pitchFamily="18" charset="0"/>
                            </a:rPr>
                            <m:t>𝑆</m:t>
                          </m:r>
                          <m:r>
                            <a:rPr lang="en-US" altLang="zh-CN" dirty="0">
                              <a:latin typeface="Cambria Math" panose="02040503050406030204" pitchFamily="18" charset="0"/>
                            </a:rPr>
                            <m:t>×</m:t>
                          </m:r>
                          <m:r>
                            <a:rPr lang="en-US" altLang="zh-CN" i="1" dirty="0">
                              <a:latin typeface="Cambria Math" panose="02040503050406030204" pitchFamily="18" charset="0"/>
                            </a:rPr>
                            <m:t>𝐴</m:t>
                          </m:r>
                        </m:sup>
                      </m:sSup>
                    </m:oMath>
                  </a14:m>
                  <a:endParaRPr lang="en-US" altLang="zh-CN" b="1" dirty="0">
                    <a:cs typeface="Times New Roman" panose="02020603050405020304" pitchFamily="18" charset="0"/>
                  </a:endParaRPr>
                </a:p>
              </p:txBody>
            </p:sp>
          </mc:Choice>
          <mc:Fallback>
            <p:sp>
              <p:nvSpPr>
                <p:cNvPr id="137" name="文本框 136"/>
                <p:cNvSpPr txBox="1">
                  <a:spLocks noRot="1" noChangeAspect="1" noMove="1" noResize="1" noEditPoints="1" noAdjustHandles="1" noChangeArrowheads="1" noChangeShapeType="1" noTextEdit="1"/>
                </p:cNvSpPr>
                <p:nvPr/>
              </p:nvSpPr>
              <p:spPr>
                <a:xfrm>
                  <a:off x="5802157" y="11174242"/>
                  <a:ext cx="3163076" cy="375872"/>
                </a:xfrm>
                <a:prstGeom prst="rect">
                  <a:avLst/>
                </a:prstGeom>
                <a:blipFill rotWithShape="1">
                  <a:blip r:embed="rId6"/>
                </a:blipFill>
              </p:spPr>
              <p:txBody>
                <a:bodyPr/>
                <a:lstStyle/>
                <a:p>
                  <a:r>
                    <a:rPr lang="en-US" altLang="en-US">
                      <a:noFill/>
                    </a:rPr>
                    <a:t> </a:t>
                  </a:r>
                </a:p>
              </p:txBody>
            </p:sp>
          </mc:Fallback>
        </mc:AlternateContent>
        <p:cxnSp>
          <p:nvCxnSpPr>
            <p:cNvPr id="138" name="直接连接符 137"/>
            <p:cNvCxnSpPr/>
            <p:nvPr/>
          </p:nvCxnSpPr>
          <p:spPr>
            <a:xfrm flipH="1">
              <a:off x="4705895" y="9291541"/>
              <a:ext cx="4981844" cy="2065"/>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7199130" y="9291541"/>
              <a:ext cx="0" cy="25200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a:endCxn id="133" idx="2"/>
            </p:cNvCxnSpPr>
            <p:nvPr/>
          </p:nvCxnSpPr>
          <p:spPr>
            <a:xfrm flipV="1">
              <a:off x="4705895" y="9019452"/>
              <a:ext cx="0" cy="278670"/>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a:endCxn id="136" idx="2"/>
            </p:cNvCxnSpPr>
            <p:nvPr/>
          </p:nvCxnSpPr>
          <p:spPr>
            <a:xfrm flipV="1">
              <a:off x="9681284" y="9019452"/>
              <a:ext cx="0" cy="278670"/>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endCxn id="134" idx="2"/>
            </p:cNvCxnSpPr>
            <p:nvPr/>
          </p:nvCxnSpPr>
          <p:spPr>
            <a:xfrm flipV="1">
              <a:off x="6367120" y="9027325"/>
              <a:ext cx="0" cy="270797"/>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直接箭头连接符 142"/>
            <p:cNvCxnSpPr>
              <a:endCxn id="135" idx="2"/>
            </p:cNvCxnSpPr>
            <p:nvPr/>
          </p:nvCxnSpPr>
          <p:spPr>
            <a:xfrm flipV="1">
              <a:off x="8024202" y="9020744"/>
              <a:ext cx="0" cy="264216"/>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直接连接符 143"/>
            <p:cNvCxnSpPr>
              <a:endCxn id="133" idx="0"/>
            </p:cNvCxnSpPr>
            <p:nvPr/>
          </p:nvCxnSpPr>
          <p:spPr>
            <a:xfrm>
              <a:off x="4705895" y="8100076"/>
              <a:ext cx="0" cy="379376"/>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a:endCxn id="134" idx="0"/>
            </p:cNvCxnSpPr>
            <p:nvPr/>
          </p:nvCxnSpPr>
          <p:spPr>
            <a:xfrm>
              <a:off x="6367120" y="8287516"/>
              <a:ext cx="0" cy="199809"/>
            </a:xfrm>
            <a:prstGeom prst="line">
              <a:avLst/>
            </a:prstGeom>
            <a:ln w="25400">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endCxn id="135" idx="0"/>
            </p:cNvCxnSpPr>
            <p:nvPr/>
          </p:nvCxnSpPr>
          <p:spPr>
            <a:xfrm>
              <a:off x="8024202" y="8285656"/>
              <a:ext cx="0" cy="195088"/>
            </a:xfrm>
            <a:prstGeom prst="line">
              <a:avLst/>
            </a:prstGeom>
            <a:ln w="25400">
              <a:solidFill>
                <a:schemeClr val="tx1">
                  <a:lumMod val="65000"/>
                  <a:lumOff val="35000"/>
                </a:schemeClr>
              </a:solidFill>
              <a:headEnd type="triangle"/>
            </a:ln>
          </p:spPr>
          <p:style>
            <a:lnRef idx="1">
              <a:schemeClr val="accent1"/>
            </a:lnRef>
            <a:fillRef idx="0">
              <a:schemeClr val="accent1"/>
            </a:fillRef>
            <a:effectRef idx="0">
              <a:schemeClr val="accent1"/>
            </a:effectRef>
            <a:fontRef idx="minor">
              <a:schemeClr val="tx1"/>
            </a:fontRef>
          </p:style>
        </p:cxnSp>
        <p:cxnSp>
          <p:nvCxnSpPr>
            <p:cNvPr id="147" name="直接连接符 146"/>
            <p:cNvCxnSpPr>
              <a:endCxn id="136" idx="0"/>
            </p:cNvCxnSpPr>
            <p:nvPr/>
          </p:nvCxnSpPr>
          <p:spPr>
            <a:xfrm>
              <a:off x="9681284" y="8100076"/>
              <a:ext cx="0" cy="379376"/>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a:stCxn id="131" idx="1"/>
            </p:cNvCxnSpPr>
            <p:nvPr/>
          </p:nvCxnSpPr>
          <p:spPr>
            <a:xfrm flipH="1">
              <a:off x="4705896" y="8114564"/>
              <a:ext cx="1508344" cy="0"/>
            </a:xfrm>
            <a:prstGeom prst="line">
              <a:avLst/>
            </a:prstGeom>
            <a:ln w="25400">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9" name="直接连接符 148"/>
            <p:cNvCxnSpPr>
              <a:stCxn id="131" idx="3"/>
            </p:cNvCxnSpPr>
            <p:nvPr/>
          </p:nvCxnSpPr>
          <p:spPr>
            <a:xfrm flipV="1">
              <a:off x="8194240" y="8111768"/>
              <a:ext cx="1487044" cy="2796"/>
            </a:xfrm>
            <a:prstGeom prst="line">
              <a:avLst/>
            </a:prstGeom>
            <a:ln w="25400">
              <a:solidFill>
                <a:schemeClr val="tx1">
                  <a:lumMod val="65000"/>
                  <a:lumOff val="3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flipH="1" flipV="1">
              <a:off x="8490029" y="7900002"/>
              <a:ext cx="426542" cy="584350"/>
            </a:xfrm>
            <a:prstGeom prst="line">
              <a:avLst/>
            </a:prstGeom>
            <a:ln w="1905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flipV="1">
              <a:off x="10445583" y="7900002"/>
              <a:ext cx="368887" cy="579450"/>
            </a:xfrm>
            <a:prstGeom prst="line">
              <a:avLst/>
            </a:prstGeom>
            <a:ln w="1905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52" name="矩形: 圆角 151"/>
            <p:cNvSpPr/>
            <p:nvPr/>
          </p:nvSpPr>
          <p:spPr>
            <a:xfrm>
              <a:off x="8466684" y="3947161"/>
              <a:ext cx="2383645" cy="3952841"/>
            </a:xfrm>
            <a:prstGeom prst="roundRect">
              <a:avLst>
                <a:gd name="adj" fmla="val 3631"/>
              </a:avLst>
            </a:prstGeom>
            <a:solidFill>
              <a:srgbClr val="FCEEE4"/>
            </a:solidFill>
            <a:ln w="222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文本框 152"/>
            <p:cNvSpPr txBox="1"/>
            <p:nvPr/>
          </p:nvSpPr>
          <p:spPr>
            <a:xfrm>
              <a:off x="8607913" y="4046507"/>
              <a:ext cx="2101185" cy="646331"/>
            </a:xfrm>
            <a:prstGeom prst="rect">
              <a:avLst/>
            </a:prstGeom>
            <a:noFill/>
          </p:spPr>
          <p:txBody>
            <a:bodyPr wrap="square" rtlCol="0">
              <a:spAutoFit/>
            </a:bodyPr>
            <a:lstStyle/>
            <a:p>
              <a:pPr algn="ctr"/>
              <a:r>
                <a:rPr lang="en-US" altLang="zh-CN" b="1" dirty="0" err="1">
                  <a:latin typeface="Calibri" panose="020F0502020204030204" pitchFamily="34" charset="0"/>
                  <a:ea typeface="Calibri" panose="020F0502020204030204" pitchFamily="34" charset="0"/>
                  <a:cs typeface="Calibri" panose="020F0502020204030204" pitchFamily="34" charset="0"/>
                </a:rPr>
                <a:t>ResBlock</a:t>
              </a:r>
              <a:r>
                <a:rPr lang="en-US" altLang="zh-CN" b="1" dirty="0">
                  <a:latin typeface="Calibri" panose="020F0502020204030204" pitchFamily="34" charset="0"/>
                  <a:ea typeface="Calibri" panose="020F0502020204030204" pitchFamily="34" charset="0"/>
                  <a:cs typeface="Calibri" panose="020F0502020204030204" pitchFamily="34" charset="0"/>
                </a:rPr>
                <a:t> </a:t>
              </a:r>
              <a:endParaRPr lang="en-US" altLang="zh-CN" b="1" dirty="0">
                <a:latin typeface="Calibri" panose="020F0502020204030204" pitchFamily="34" charset="0"/>
                <a:ea typeface="Calibri" panose="020F0502020204030204" pitchFamily="34" charset="0"/>
                <a:cs typeface="Calibri" panose="020F0502020204030204" pitchFamily="34" charset="0"/>
              </a:endParaRPr>
            </a:p>
            <a:p>
              <a:pPr algn="ctr"/>
              <a:r>
                <a:rPr lang="en-US" altLang="zh-CN" b="1" dirty="0">
                  <a:latin typeface="Calibri" panose="020F0502020204030204" pitchFamily="34" charset="0"/>
                  <a:ea typeface="Calibri" panose="020F0502020204030204" pitchFamily="34" charset="0"/>
                  <a:cs typeface="Calibri" panose="020F0502020204030204" pitchFamily="34" charset="0"/>
                </a:rPr>
                <a:t>@(c, k, s)</a:t>
              </a:r>
              <a:endParaRPr lang="en-US" b="1" dirty="0">
                <a:latin typeface="Calibri" panose="020F0502020204030204" pitchFamily="34" charset="0"/>
                <a:cs typeface="Calibri" panose="020F0502020204030204" pitchFamily="34" charset="0"/>
              </a:endParaRPr>
            </a:p>
          </p:txBody>
        </p:sp>
        <p:cxnSp>
          <p:nvCxnSpPr>
            <p:cNvPr id="154" name="直接连接符 153"/>
            <p:cNvCxnSpPr/>
            <p:nvPr/>
          </p:nvCxnSpPr>
          <p:spPr>
            <a:xfrm flipH="1">
              <a:off x="8789988" y="7252332"/>
              <a:ext cx="883877"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55" name="直接箭头连接符 154"/>
            <p:cNvCxnSpPr>
              <a:endCxn id="156" idx="2"/>
            </p:cNvCxnSpPr>
            <p:nvPr/>
          </p:nvCxnSpPr>
          <p:spPr>
            <a:xfrm flipV="1">
              <a:off x="9666493" y="7037915"/>
              <a:ext cx="805" cy="414931"/>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6" name="矩形: 圆角 155"/>
            <p:cNvSpPr/>
            <p:nvPr/>
          </p:nvSpPr>
          <p:spPr>
            <a:xfrm>
              <a:off x="9018923" y="6229133"/>
              <a:ext cx="1296749" cy="808782"/>
            </a:xfrm>
            <a:prstGeom prst="roundRect">
              <a:avLst/>
            </a:prstGeom>
            <a:solidFill>
              <a:schemeClr val="accent2">
                <a:alpha val="51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cs typeface="Times New Roman" panose="02020603050405020304" pitchFamily="18" charset="0"/>
                </a:rPr>
                <a:t>Complex </a:t>
              </a:r>
              <a:endParaRPr lang="en-US" dirty="0">
                <a:solidFill>
                  <a:schemeClr val="tx1"/>
                </a:solidFill>
                <a:cs typeface="Times New Roman" panose="02020603050405020304" pitchFamily="18" charset="0"/>
              </a:endParaRPr>
            </a:p>
            <a:p>
              <a:pPr algn="ctr"/>
              <a:r>
                <a:rPr lang="en-US" dirty="0">
                  <a:solidFill>
                    <a:schemeClr val="tx1"/>
                  </a:solidFill>
                  <a:cs typeface="Times New Roman" panose="02020603050405020304" pitchFamily="18" charset="0"/>
                </a:rPr>
                <a:t>Conv2d</a:t>
              </a:r>
              <a:endParaRPr lang="en-US" dirty="0">
                <a:solidFill>
                  <a:schemeClr val="tx1"/>
                </a:solidFill>
                <a:cs typeface="Times New Roman" panose="02020603050405020304" pitchFamily="18" charset="0"/>
              </a:endParaRPr>
            </a:p>
            <a:p>
              <a:pPr algn="ctr"/>
              <a:r>
                <a:rPr lang="en-US" sz="1500" dirty="0">
                  <a:solidFill>
                    <a:schemeClr val="tx1"/>
                  </a:solidFill>
                  <a:cs typeface="Times New Roman" panose="02020603050405020304" pitchFamily="18" charset="0"/>
                </a:rPr>
                <a:t>@(c, k, s)</a:t>
              </a:r>
              <a:endParaRPr lang="en-US" sz="1500" dirty="0">
                <a:solidFill>
                  <a:schemeClr val="tx1"/>
                </a:solidFill>
                <a:cs typeface="Times New Roman" panose="02020603050405020304" pitchFamily="18" charset="0"/>
              </a:endParaRPr>
            </a:p>
          </p:txBody>
        </p:sp>
        <p:cxnSp>
          <p:nvCxnSpPr>
            <p:cNvPr id="157" name="直接连接符 156"/>
            <p:cNvCxnSpPr/>
            <p:nvPr/>
          </p:nvCxnSpPr>
          <p:spPr>
            <a:xfrm>
              <a:off x="8801179" y="5230813"/>
              <a:ext cx="0" cy="2015042"/>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8" name="矩形: 圆角 157"/>
            <p:cNvSpPr/>
            <p:nvPr/>
          </p:nvSpPr>
          <p:spPr>
            <a:xfrm>
              <a:off x="9016948" y="5569672"/>
              <a:ext cx="1303737" cy="473323"/>
            </a:xfrm>
            <a:prstGeom prst="roundRect">
              <a:avLst/>
            </a:prstGeom>
            <a:solidFill>
              <a:srgbClr val="C00000">
                <a:alpha val="51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dirty="0">
                  <a:solidFill>
                    <a:prstClr val="black"/>
                  </a:solidFill>
                  <a:cs typeface="Times New Roman" panose="02020603050405020304" pitchFamily="18" charset="0"/>
                </a:rPr>
                <a:t>Complex </a:t>
              </a:r>
              <a:endParaRPr lang="en-US" altLang="zh-CN" dirty="0">
                <a:solidFill>
                  <a:prstClr val="black"/>
                </a:solidFill>
                <a:cs typeface="Times New Roman" panose="02020603050405020304" pitchFamily="18" charset="0"/>
              </a:endParaRPr>
            </a:p>
            <a:p>
              <a:pPr algn="ctr">
                <a:defRPr/>
              </a:pPr>
              <a:r>
                <a:rPr lang="en-US" altLang="zh-CN" dirty="0" err="1">
                  <a:solidFill>
                    <a:prstClr val="black"/>
                  </a:solidFill>
                  <a:cs typeface="Times New Roman" panose="02020603050405020304" pitchFamily="18" charset="0"/>
                </a:rPr>
                <a:t>BatchNorm</a:t>
              </a:r>
              <a:endParaRPr lang="en-US" altLang="zh-CN" dirty="0">
                <a:solidFill>
                  <a:prstClr val="black"/>
                </a:solidFill>
                <a:cs typeface="Times New Roman" panose="02020603050405020304" pitchFamily="18" charset="0"/>
              </a:endParaRPr>
            </a:p>
          </p:txBody>
        </p:sp>
        <p:cxnSp>
          <p:nvCxnSpPr>
            <p:cNvPr id="159" name="直接箭头连接符 158"/>
            <p:cNvCxnSpPr>
              <a:stCxn id="156" idx="0"/>
              <a:endCxn id="158" idx="2"/>
            </p:cNvCxnSpPr>
            <p:nvPr/>
          </p:nvCxnSpPr>
          <p:spPr>
            <a:xfrm flipV="1">
              <a:off x="9667298" y="6042995"/>
              <a:ext cx="1519" cy="186138"/>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0" name="矩形 159"/>
            <p:cNvSpPr/>
            <p:nvPr/>
          </p:nvSpPr>
          <p:spPr>
            <a:xfrm>
              <a:off x="8914028" y="5490646"/>
              <a:ext cx="1508404" cy="1710458"/>
            </a:xfrm>
            <a:prstGeom prst="rect">
              <a:avLst/>
            </a:prstGeom>
            <a:noFill/>
            <a:ln w="19050">
              <a:solidFill>
                <a:schemeClr val="bg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文本框 160"/>
            <p:cNvSpPr txBox="1"/>
            <p:nvPr/>
          </p:nvSpPr>
          <p:spPr>
            <a:xfrm>
              <a:off x="10374851" y="6101007"/>
              <a:ext cx="530016" cy="369332"/>
            </a:xfrm>
            <a:prstGeom prst="rect">
              <a:avLst/>
            </a:prstGeom>
            <a:noFill/>
          </p:spPr>
          <p:txBody>
            <a:bodyPr wrap="square">
              <a:spAutoFit/>
            </a:bodyPr>
            <a:lstStyle/>
            <a:p>
              <a:r>
                <a:rPr lang="en-US" altLang="zh-CN" dirty="0">
                  <a:cs typeface="Times New Roman" panose="02020603050405020304" pitchFamily="18" charset="0"/>
                </a:rPr>
                <a:t>×N</a:t>
              </a:r>
              <a:endParaRPr lang="en-US" altLang="zh-CN" dirty="0">
                <a:cs typeface="Times New Roman" panose="02020603050405020304" pitchFamily="18" charset="0"/>
              </a:endParaRPr>
            </a:p>
          </p:txBody>
        </p:sp>
        <p:cxnSp>
          <p:nvCxnSpPr>
            <p:cNvPr id="162" name="直接箭头连接符 161"/>
            <p:cNvCxnSpPr>
              <a:stCxn id="158" idx="0"/>
            </p:cNvCxnSpPr>
            <p:nvPr/>
          </p:nvCxnSpPr>
          <p:spPr>
            <a:xfrm flipV="1">
              <a:off x="9668817" y="5372602"/>
              <a:ext cx="0" cy="197070"/>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直接箭头连接符 162"/>
            <p:cNvCxnSpPr>
              <a:endCxn id="164" idx="2"/>
            </p:cNvCxnSpPr>
            <p:nvPr/>
          </p:nvCxnSpPr>
          <p:spPr>
            <a:xfrm>
              <a:off x="8789988" y="5243936"/>
              <a:ext cx="747816" cy="2666"/>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4" name="椭圆 163"/>
            <p:cNvSpPr/>
            <p:nvPr/>
          </p:nvSpPr>
          <p:spPr>
            <a:xfrm>
              <a:off x="9537804" y="5120602"/>
              <a:ext cx="252000" cy="252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chemeClr val="tx1"/>
                </a:solidFill>
              </a:endParaRPr>
            </a:p>
          </p:txBody>
        </p:sp>
        <p:cxnSp>
          <p:nvCxnSpPr>
            <p:cNvPr id="165" name="直接连接符 164"/>
            <p:cNvCxnSpPr/>
            <p:nvPr/>
          </p:nvCxnSpPr>
          <p:spPr>
            <a:xfrm>
              <a:off x="9573155" y="5251073"/>
              <a:ext cx="1845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a:xfrm flipV="1">
              <a:off x="9666927" y="5154272"/>
              <a:ext cx="0" cy="1819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7" name="文本框 166"/>
            <p:cNvSpPr txBox="1"/>
            <p:nvPr/>
          </p:nvSpPr>
          <p:spPr>
            <a:xfrm>
              <a:off x="9822249" y="5080673"/>
              <a:ext cx="624403" cy="369332"/>
            </a:xfrm>
            <a:prstGeom prst="rect">
              <a:avLst/>
            </a:prstGeom>
            <a:noFill/>
          </p:spPr>
          <p:txBody>
            <a:bodyPr wrap="square">
              <a:spAutoFit/>
            </a:bodyPr>
            <a:lstStyle/>
            <a:p>
              <a:r>
                <a:rPr lang="en-US" altLang="zh-CN" dirty="0">
                  <a:cs typeface="Times New Roman" panose="02020603050405020304" pitchFamily="18" charset="0"/>
                </a:rPr>
                <a:t>Add</a:t>
              </a:r>
              <a:endParaRPr lang="en-US" altLang="zh-CN" dirty="0">
                <a:cs typeface="Times New Roman" panose="02020603050405020304" pitchFamily="18" charset="0"/>
              </a:endParaRPr>
            </a:p>
          </p:txBody>
        </p:sp>
        <p:sp>
          <p:nvSpPr>
            <p:cNvPr id="168" name="矩形: 圆角 167"/>
            <p:cNvSpPr/>
            <p:nvPr/>
          </p:nvSpPr>
          <p:spPr>
            <a:xfrm>
              <a:off x="6214205" y="6887193"/>
              <a:ext cx="1978025" cy="324000"/>
            </a:xfrm>
            <a:prstGeom prst="roundRect">
              <a:avLst/>
            </a:prstGeom>
            <a:solidFill>
              <a:srgbClr val="7030A0">
                <a:alpha val="39000"/>
              </a:srgb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cs typeface="Times New Roman" panose="02020603050405020304" pitchFamily="18" charset="0"/>
                </a:rPr>
                <a:t>Complex2R</a:t>
              </a:r>
              <a:r>
                <a:rPr lang="en-US" altLang="zh-CN" dirty="0">
                  <a:solidFill>
                    <a:schemeClr val="tx1"/>
                  </a:solidFill>
                  <a:cs typeface="Times New Roman" panose="02020603050405020304" pitchFamily="18" charset="0"/>
                </a:rPr>
                <a:t>eal</a:t>
              </a:r>
              <a:endParaRPr lang="en-US" dirty="0">
                <a:solidFill>
                  <a:schemeClr val="tx1"/>
                </a:solidFill>
                <a:cs typeface="Times New Roman" panose="02020603050405020304" pitchFamily="18" charset="0"/>
              </a:endParaRPr>
            </a:p>
          </p:txBody>
        </p:sp>
        <p:cxnSp>
          <p:nvCxnSpPr>
            <p:cNvPr id="169" name="直接连接符 168"/>
            <p:cNvCxnSpPr/>
            <p:nvPr/>
          </p:nvCxnSpPr>
          <p:spPr>
            <a:xfrm flipH="1" flipV="1">
              <a:off x="5958551" y="3987800"/>
              <a:ext cx="255414" cy="2887515"/>
            </a:xfrm>
            <a:prstGeom prst="line">
              <a:avLst/>
            </a:prstGeom>
            <a:ln w="1905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flipV="1">
              <a:off x="5960181" y="7244541"/>
              <a:ext cx="255047" cy="567069"/>
            </a:xfrm>
            <a:prstGeom prst="line">
              <a:avLst/>
            </a:prstGeom>
            <a:ln w="1905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71" name="文本框 170"/>
            <p:cNvSpPr txBox="1"/>
            <p:nvPr/>
          </p:nvSpPr>
          <p:spPr>
            <a:xfrm>
              <a:off x="3706486" y="4046507"/>
              <a:ext cx="2101185" cy="646331"/>
            </a:xfrm>
            <a:prstGeom prst="rect">
              <a:avLst/>
            </a:prstGeom>
            <a:noFill/>
          </p:spPr>
          <p:txBody>
            <a:bodyPr wrap="square" rtlCol="0">
              <a:spAutoFit/>
            </a:bodyPr>
            <a:lstStyle/>
            <a:p>
              <a:pPr algn="ctr"/>
              <a:r>
                <a:rPr lang="en-US" b="1" dirty="0">
                  <a:latin typeface="Calibri" panose="020F0502020204030204" pitchFamily="34" charset="0"/>
                  <a:ea typeface="Calibri" panose="020F0502020204030204" pitchFamily="34" charset="0"/>
                  <a:cs typeface="Calibri" panose="020F0502020204030204" pitchFamily="34" charset="0"/>
                </a:rPr>
                <a:t>Complex2R</a:t>
              </a:r>
              <a:r>
                <a:rPr lang="en-US" altLang="zh-CN" b="1" dirty="0">
                  <a:latin typeface="Calibri" panose="020F0502020204030204" pitchFamily="34" charset="0"/>
                  <a:ea typeface="Calibri" panose="020F0502020204030204" pitchFamily="34" charset="0"/>
                  <a:cs typeface="Calibri" panose="020F0502020204030204" pitchFamily="34" charset="0"/>
                </a:rPr>
                <a:t>eal</a:t>
              </a:r>
              <a:endParaRPr lang="en-US" altLang="zh-CN" b="1" dirty="0">
                <a:latin typeface="Calibri" panose="020F0502020204030204" pitchFamily="34" charset="0"/>
                <a:ea typeface="Calibri" panose="020F0502020204030204" pitchFamily="34" charset="0"/>
                <a:cs typeface="Calibri" panose="020F0502020204030204" pitchFamily="34" charset="0"/>
              </a:endParaRPr>
            </a:p>
            <a:p>
              <a:pPr algn="ctr"/>
              <a:r>
                <a:rPr lang="en-US" b="1" dirty="0">
                  <a:latin typeface="Calibri" panose="020F0502020204030204" pitchFamily="34" charset="0"/>
                  <a:ea typeface="Calibri" panose="020F0502020204030204" pitchFamily="34" charset="0"/>
                  <a:cs typeface="Calibri" panose="020F0502020204030204" pitchFamily="34" charset="0"/>
                </a:rPr>
                <a:t>Block</a:t>
              </a:r>
              <a:endParaRPr lang="en-US" b="1" dirty="0">
                <a:latin typeface="Calibri" panose="020F0502020204030204" pitchFamily="34" charset="0"/>
                <a:ea typeface="Calibri" panose="020F0502020204030204" pitchFamily="34" charset="0"/>
                <a:cs typeface="Calibri" panose="020F0502020204030204" pitchFamily="34" charset="0"/>
              </a:endParaRPr>
            </a:p>
          </p:txBody>
        </p:sp>
        <p:grpSp>
          <p:nvGrpSpPr>
            <p:cNvPr id="172" name="组合 171"/>
            <p:cNvGrpSpPr/>
            <p:nvPr/>
          </p:nvGrpSpPr>
          <p:grpSpPr>
            <a:xfrm>
              <a:off x="6414100" y="9557822"/>
              <a:ext cx="1565433" cy="1568978"/>
              <a:chOff x="5526347" y="6372000"/>
              <a:chExt cx="1565433" cy="1568978"/>
            </a:xfrm>
          </p:grpSpPr>
          <p:pic>
            <p:nvPicPr>
              <p:cNvPr id="173" name="图片 17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42347" y="6372000"/>
                <a:ext cx="1349433" cy="1352204"/>
              </a:xfrm>
              <a:prstGeom prst="rect">
                <a:avLst/>
              </a:prstGeom>
              <a:ln w="19050">
                <a:solidFill>
                  <a:schemeClr val="tx1">
                    <a:lumMod val="75000"/>
                    <a:lumOff val="25000"/>
                  </a:schemeClr>
                </a:solidFill>
              </a:ln>
            </p:spPr>
          </p:pic>
          <p:pic>
            <p:nvPicPr>
              <p:cNvPr id="174" name="图片 17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34347" y="6480000"/>
                <a:ext cx="1349433" cy="1352204"/>
              </a:xfrm>
              <a:prstGeom prst="rect">
                <a:avLst/>
              </a:prstGeom>
              <a:ln w="19050">
                <a:solidFill>
                  <a:schemeClr val="tx1">
                    <a:lumMod val="75000"/>
                    <a:lumOff val="25000"/>
                  </a:schemeClr>
                </a:solidFill>
              </a:ln>
            </p:spPr>
          </p:pic>
          <p:pic>
            <p:nvPicPr>
              <p:cNvPr id="175" name="图片 17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26347" y="6588774"/>
                <a:ext cx="1349433" cy="1352204"/>
              </a:xfrm>
              <a:prstGeom prst="rect">
                <a:avLst/>
              </a:prstGeom>
              <a:ln w="19050">
                <a:solidFill>
                  <a:schemeClr val="tx1">
                    <a:lumMod val="75000"/>
                    <a:lumOff val="25000"/>
                  </a:schemeClr>
                </a:solidFill>
              </a:ln>
            </p:spPr>
          </p:pic>
        </p:grpSp>
        <p:cxnSp>
          <p:nvCxnSpPr>
            <p:cNvPr id="176" name="直接箭头连接符 175"/>
            <p:cNvCxnSpPr/>
            <p:nvPr/>
          </p:nvCxnSpPr>
          <p:spPr>
            <a:xfrm flipH="1" flipV="1">
              <a:off x="7198984" y="6676842"/>
              <a:ext cx="987" cy="210092"/>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77" name="组合 176"/>
            <p:cNvGrpSpPr/>
            <p:nvPr/>
          </p:nvGrpSpPr>
          <p:grpSpPr>
            <a:xfrm>
              <a:off x="6227900" y="6452437"/>
              <a:ext cx="1080000" cy="216000"/>
              <a:chOff x="6663218" y="4785544"/>
              <a:chExt cx="1080000" cy="216000"/>
            </a:xfrm>
          </p:grpSpPr>
          <p:sp>
            <p:nvSpPr>
              <p:cNvPr id="178" name="矩形 177"/>
              <p:cNvSpPr/>
              <p:nvPr/>
            </p:nvSpPr>
            <p:spPr>
              <a:xfrm>
                <a:off x="6663218" y="4785544"/>
                <a:ext cx="216000" cy="216000"/>
              </a:xfrm>
              <a:prstGeom prst="rect">
                <a:avLst/>
              </a:prstGeom>
              <a:solidFill>
                <a:schemeClr val="accent5">
                  <a:lumMod val="75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6879218" y="4785544"/>
                <a:ext cx="216000" cy="216000"/>
              </a:xfrm>
              <a:prstGeom prst="rect">
                <a:avLst/>
              </a:prstGeom>
              <a:solidFill>
                <a:schemeClr val="accent1">
                  <a:lumMod val="60000"/>
                  <a:lumOff val="40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7095218" y="4785544"/>
                <a:ext cx="216000" cy="216000"/>
              </a:xfrm>
              <a:prstGeom prst="rect">
                <a:avLst/>
              </a:prstGeom>
              <a:solidFill>
                <a:schemeClr val="accent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7311218" y="4785544"/>
                <a:ext cx="216000" cy="216000"/>
              </a:xfrm>
              <a:prstGeom prst="rect">
                <a:avLst/>
              </a:prstGeom>
              <a:solidFill>
                <a:schemeClr val="accent5">
                  <a:lumMod val="75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矩形 181"/>
              <p:cNvSpPr/>
              <p:nvPr/>
            </p:nvSpPr>
            <p:spPr>
              <a:xfrm>
                <a:off x="7527218" y="4785544"/>
                <a:ext cx="216000" cy="216000"/>
              </a:xfrm>
              <a:prstGeom prst="rect">
                <a:avLst/>
              </a:prstGeom>
              <a:solidFill>
                <a:schemeClr val="accent1">
                  <a:lumMod val="75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83" name="直接箭头连接符 182"/>
            <p:cNvCxnSpPr/>
            <p:nvPr/>
          </p:nvCxnSpPr>
          <p:spPr>
            <a:xfrm flipH="1" flipV="1">
              <a:off x="7639004" y="5459956"/>
              <a:ext cx="987" cy="210092"/>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直接箭头连接符 183"/>
            <p:cNvCxnSpPr/>
            <p:nvPr/>
          </p:nvCxnSpPr>
          <p:spPr>
            <a:xfrm flipH="1" flipV="1">
              <a:off x="7202230" y="5463730"/>
              <a:ext cx="987" cy="210092"/>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接箭头连接符 184"/>
            <p:cNvCxnSpPr/>
            <p:nvPr/>
          </p:nvCxnSpPr>
          <p:spPr>
            <a:xfrm flipH="1" flipV="1">
              <a:off x="6765378" y="5469953"/>
              <a:ext cx="987" cy="210092"/>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6" name="文本框 185"/>
                <p:cNvSpPr txBox="1"/>
                <p:nvPr/>
              </p:nvSpPr>
              <p:spPr>
                <a:xfrm>
                  <a:off x="5718067" y="5601987"/>
                  <a:ext cx="3010929" cy="652871"/>
                </a:xfrm>
                <a:prstGeom prst="rect">
                  <a:avLst/>
                </a:prstGeom>
                <a:noFill/>
              </p:spPr>
              <p:txBody>
                <a:bodyPr wrap="square" rtlCol="0">
                  <a:spAutoFit/>
                </a:bodyPr>
                <a:lstStyle/>
                <a:p>
                  <a:pPr algn="ctr"/>
                  <a:r>
                    <a:rPr lang="en-US" altLang="zh-CN" b="1" dirty="0">
                      <a:cs typeface="Times New Roman" panose="02020603050405020304" pitchFamily="18" charset="0"/>
                    </a:rPr>
                    <a:t>Spatial Feature</a:t>
                  </a:r>
                  <a:endParaRPr lang="en-US" altLang="zh-CN" b="1" dirty="0">
                    <a:cs typeface="Times New Roman" panose="02020603050405020304" pitchFamily="18" charset="0"/>
                  </a:endParaRPr>
                </a:p>
                <a:p>
                  <a:pPr algn="ctr"/>
                  <a:r>
                    <a:rPr lang="en-US" altLang="zh-CN" b="1" dirty="0">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rPr>
                          </m:ctrlPr>
                        </m:sSubPr>
                        <m:e>
                          <m:r>
                            <a:rPr lang="en-US" altLang="zh-CN" b="1">
                              <a:latin typeface="Cambria Math" panose="02040503050406030204" pitchFamily="18" charset="0"/>
                            </a:rPr>
                            <m:t>𝐗</m:t>
                          </m:r>
                        </m:e>
                        <m:sub>
                          <m:r>
                            <m:rPr>
                              <m:sty m:val="p"/>
                            </m:rPr>
                            <a:rPr lang="en-US" altLang="zh-CN">
                              <a:latin typeface="Cambria Math" panose="02040503050406030204" pitchFamily="18" charset="0"/>
                            </a:rPr>
                            <m:t>S</m:t>
                          </m:r>
                        </m:sub>
                      </m:sSub>
                      <m:r>
                        <a:rPr lang="en-US" altLang="zh-CN" b="1"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ℝ</m:t>
                          </m:r>
                        </m:e>
                        <m:sup>
                          <m:r>
                            <a:rPr lang="en-US" altLang="zh-CN" i="1">
                              <a:latin typeface="Cambria Math" panose="02040503050406030204" pitchFamily="18" charset="0"/>
                            </a:rPr>
                            <m:t>𝑇</m:t>
                          </m:r>
                          <m:r>
                            <a:rPr lang="en-US" altLang="zh-CN">
                              <a:latin typeface="Cambria Math" panose="02040503050406030204" pitchFamily="18" charset="0"/>
                            </a:rPr>
                            <m:t>×</m:t>
                          </m:r>
                          <m:r>
                            <a:rPr lang="en-US" altLang="zh-CN" i="1">
                              <a:latin typeface="Cambria Math" panose="02040503050406030204" pitchFamily="18" charset="0"/>
                            </a:rPr>
                            <m:t>𝐻</m:t>
                          </m:r>
                        </m:sup>
                      </m:sSup>
                    </m:oMath>
                  </a14:m>
                  <a:endParaRPr lang="en-US" b="1" dirty="0">
                    <a:cs typeface="Times New Roman" panose="02020603050405020304" pitchFamily="18" charset="0"/>
                  </a:endParaRPr>
                </a:p>
              </p:txBody>
            </p:sp>
          </mc:Choice>
          <mc:Fallback>
            <p:sp>
              <p:nvSpPr>
                <p:cNvPr id="186" name="文本框 185"/>
                <p:cNvSpPr txBox="1">
                  <a:spLocks noRot="1" noChangeAspect="1" noMove="1" noResize="1" noEditPoints="1" noAdjustHandles="1" noChangeArrowheads="1" noChangeShapeType="1" noTextEdit="1"/>
                </p:cNvSpPr>
                <p:nvPr/>
              </p:nvSpPr>
              <p:spPr>
                <a:xfrm>
                  <a:off x="5718067" y="5601987"/>
                  <a:ext cx="3010929" cy="652871"/>
                </a:xfrm>
                <a:prstGeom prst="rect">
                  <a:avLst/>
                </a:prstGeom>
                <a:blipFill rotWithShape="1">
                  <a:blip r:embed="rId8"/>
                </a:blipFill>
              </p:spPr>
              <p:txBody>
                <a:bodyPr/>
                <a:lstStyle/>
                <a:p>
                  <a:r>
                    <a:rPr lang="en-US" altLang="en-US">
                      <a:noFill/>
                    </a:rPr>
                    <a:t> </a:t>
                  </a:r>
                </a:p>
              </p:txBody>
            </p:sp>
          </mc:Fallback>
        </mc:AlternateContent>
        <p:sp>
          <p:nvSpPr>
            <p:cNvPr id="187" name="矩形: 圆角 186"/>
            <p:cNvSpPr/>
            <p:nvPr/>
          </p:nvSpPr>
          <p:spPr>
            <a:xfrm>
              <a:off x="6213964" y="5095675"/>
              <a:ext cx="1976291" cy="324000"/>
            </a:xfrm>
            <a:prstGeom prst="roundRect">
              <a:avLst/>
            </a:prstGeom>
            <a:solidFill>
              <a:schemeClr val="accent4">
                <a:lumMod val="75000"/>
                <a:alpha val="39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cs typeface="Times New Roman" panose="02020603050405020304" pitchFamily="18" charset="0"/>
                </a:rPr>
                <a:t>T</a:t>
              </a:r>
              <a:r>
                <a:rPr lang="en-US" altLang="zh-CN" dirty="0">
                  <a:solidFill>
                    <a:schemeClr val="tx1"/>
                  </a:solidFill>
                  <a:cs typeface="Times New Roman" panose="02020603050405020304" pitchFamily="18" charset="0"/>
                </a:rPr>
                <a:t>ransformer Block</a:t>
              </a:r>
              <a:endParaRPr lang="en-US" dirty="0">
                <a:solidFill>
                  <a:schemeClr val="tx1"/>
                </a:solidFill>
                <a:cs typeface="Times New Roman" panose="02020603050405020304" pitchFamily="18" charset="0"/>
              </a:endParaRPr>
            </a:p>
          </p:txBody>
        </p:sp>
        <p:cxnSp>
          <p:nvCxnSpPr>
            <p:cNvPr id="188" name="直接箭头连接符 187"/>
            <p:cNvCxnSpPr/>
            <p:nvPr/>
          </p:nvCxnSpPr>
          <p:spPr>
            <a:xfrm flipH="1" flipV="1">
              <a:off x="7202230" y="4881067"/>
              <a:ext cx="987" cy="210092"/>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9" name="矩形: 圆角 188"/>
            <p:cNvSpPr/>
            <p:nvPr/>
          </p:nvSpPr>
          <p:spPr>
            <a:xfrm>
              <a:off x="6213964" y="4561409"/>
              <a:ext cx="1963279" cy="324000"/>
            </a:xfrm>
            <a:prstGeom prst="roundRect">
              <a:avLst/>
            </a:prstGeom>
            <a:solidFill>
              <a:schemeClr val="accent1">
                <a:alpha val="51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cs typeface="Times New Roman" panose="02020603050405020304" pitchFamily="18" charset="0"/>
                </a:rPr>
                <a:t>Linear</a:t>
              </a:r>
              <a:endParaRPr lang="en-US" dirty="0">
                <a:solidFill>
                  <a:schemeClr val="tx1"/>
                </a:solidFill>
                <a:cs typeface="Times New Roman" panose="02020603050405020304" pitchFamily="18" charset="0"/>
              </a:endParaRPr>
            </a:p>
          </p:txBody>
        </p:sp>
        <p:grpSp>
          <p:nvGrpSpPr>
            <p:cNvPr id="190" name="组合 189"/>
            <p:cNvGrpSpPr/>
            <p:nvPr/>
          </p:nvGrpSpPr>
          <p:grpSpPr>
            <a:xfrm>
              <a:off x="6653742" y="4125905"/>
              <a:ext cx="1080000" cy="216000"/>
              <a:chOff x="6663218" y="4785544"/>
              <a:chExt cx="1080000" cy="216000"/>
            </a:xfrm>
          </p:grpSpPr>
          <p:sp>
            <p:nvSpPr>
              <p:cNvPr id="191" name="矩形 190"/>
              <p:cNvSpPr/>
              <p:nvPr/>
            </p:nvSpPr>
            <p:spPr>
              <a:xfrm>
                <a:off x="6663218" y="4785544"/>
                <a:ext cx="216000" cy="216000"/>
              </a:xfrm>
              <a:prstGeom prst="rect">
                <a:avLst/>
              </a:prstGeom>
              <a:solidFill>
                <a:schemeClr val="tx2">
                  <a:lumMod val="40000"/>
                  <a:lumOff val="60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矩形 191"/>
              <p:cNvSpPr/>
              <p:nvPr/>
            </p:nvSpPr>
            <p:spPr>
              <a:xfrm>
                <a:off x="6879218" y="4785544"/>
                <a:ext cx="216000" cy="216000"/>
              </a:xfrm>
              <a:prstGeom prst="rect">
                <a:avLst/>
              </a:prstGeom>
              <a:solidFill>
                <a:schemeClr val="bg2">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矩形 192"/>
              <p:cNvSpPr/>
              <p:nvPr/>
            </p:nvSpPr>
            <p:spPr>
              <a:xfrm>
                <a:off x="7095218" y="4785544"/>
                <a:ext cx="216000" cy="216000"/>
              </a:xfrm>
              <a:prstGeom prst="rect">
                <a:avLst/>
              </a:prstGeom>
              <a:solidFill>
                <a:schemeClr val="bg2">
                  <a:lumMod val="50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矩形 193"/>
              <p:cNvSpPr/>
              <p:nvPr/>
            </p:nvSpPr>
            <p:spPr>
              <a:xfrm>
                <a:off x="7311218" y="4785544"/>
                <a:ext cx="216000" cy="216000"/>
              </a:xfrm>
              <a:prstGeom prst="rect">
                <a:avLst/>
              </a:prstGeom>
              <a:solidFill>
                <a:schemeClr val="bg2">
                  <a:lumMod val="25000"/>
                  <a:alpha val="53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矩形 194"/>
              <p:cNvSpPr/>
              <p:nvPr/>
            </p:nvSpPr>
            <p:spPr>
              <a:xfrm>
                <a:off x="7527218" y="4785544"/>
                <a:ext cx="216000" cy="216000"/>
              </a:xfrm>
              <a:prstGeom prst="rect">
                <a:avLst/>
              </a:prstGeom>
              <a:solidFill>
                <a:schemeClr val="tx2">
                  <a:alpha val="87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96" name="直接箭头连接符 195"/>
            <p:cNvCxnSpPr/>
            <p:nvPr/>
          </p:nvCxnSpPr>
          <p:spPr>
            <a:xfrm flipH="1" flipV="1">
              <a:off x="7198928" y="4340068"/>
              <a:ext cx="987" cy="210092"/>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7" name="矩形: 圆角 196"/>
            <p:cNvSpPr/>
            <p:nvPr/>
          </p:nvSpPr>
          <p:spPr>
            <a:xfrm>
              <a:off x="3999609" y="5249956"/>
              <a:ext cx="1533576" cy="324000"/>
            </a:xfrm>
            <a:prstGeom prst="roundRect">
              <a:avLst/>
            </a:prstGeom>
            <a:solidFill>
              <a:schemeClr val="accent1">
                <a:alpha val="51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cs typeface="Times New Roman" panose="02020603050405020304" pitchFamily="18" charset="0"/>
                </a:rPr>
                <a:t>Linear</a:t>
              </a:r>
              <a:endParaRPr lang="en-US" dirty="0">
                <a:solidFill>
                  <a:schemeClr val="tx1"/>
                </a:solidFill>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98" name="文本框 197"/>
                <p:cNvSpPr txBox="1"/>
                <p:nvPr/>
              </p:nvSpPr>
              <p:spPr>
                <a:xfrm>
                  <a:off x="4678086" y="7450523"/>
                  <a:ext cx="17472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1">
                            <a:latin typeface="Cambria Math" panose="02040503050406030204" pitchFamily="18" charset="0"/>
                          </a:rPr>
                          <m:t>𝐒</m:t>
                        </m:r>
                      </m:oMath>
                    </m:oMathPara>
                  </a14:m>
                  <a:endParaRPr lang="en-US" b="1" dirty="0"/>
                </a:p>
              </p:txBody>
            </p:sp>
          </mc:Choice>
          <mc:Fallback>
            <p:sp>
              <p:nvSpPr>
                <p:cNvPr id="198" name="文本框 197"/>
                <p:cNvSpPr txBox="1">
                  <a:spLocks noRot="1" noChangeAspect="1" noMove="1" noResize="1" noEditPoints="1" noAdjustHandles="1" noChangeArrowheads="1" noChangeShapeType="1" noTextEdit="1"/>
                </p:cNvSpPr>
                <p:nvPr/>
              </p:nvSpPr>
              <p:spPr>
                <a:xfrm>
                  <a:off x="4678086" y="7450523"/>
                  <a:ext cx="174727" cy="276999"/>
                </a:xfrm>
                <a:prstGeom prst="rect">
                  <a:avLst/>
                </a:prstGeom>
                <a:blipFill rotWithShape="1">
                  <a:blip r:embed="rId9"/>
                </a:blipFill>
              </p:spPr>
              <p:txBody>
                <a:bodyPr/>
                <a:lstStyle/>
                <a:p>
                  <a:r>
                    <a:rPr lang="en-US" altLang="en-US">
                      <a:noFill/>
                    </a:rPr>
                    <a:t> </a:t>
                  </a:r>
                </a:p>
              </p:txBody>
            </p:sp>
          </mc:Fallback>
        </mc:AlternateContent>
        <p:cxnSp>
          <p:nvCxnSpPr>
            <p:cNvPr id="199" name="直接箭头连接符 198"/>
            <p:cNvCxnSpPr/>
            <p:nvPr/>
          </p:nvCxnSpPr>
          <p:spPr>
            <a:xfrm flipV="1">
              <a:off x="4766251" y="5036022"/>
              <a:ext cx="146" cy="207986"/>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0" name="文本框 199"/>
                <p:cNvSpPr txBox="1"/>
                <p:nvPr/>
              </p:nvSpPr>
              <p:spPr>
                <a:xfrm>
                  <a:off x="4631025" y="4726594"/>
                  <a:ext cx="30873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b="1">
                                <a:latin typeface="Cambria Math" panose="02040503050406030204" pitchFamily="18" charset="0"/>
                              </a:rPr>
                              <m:t>𝐗</m:t>
                            </m:r>
                          </m:e>
                          <m:sub>
                            <m:r>
                              <m:rPr>
                                <m:sty m:val="p"/>
                              </m:rPr>
                              <a:rPr lang="en-US" altLang="zh-CN">
                                <a:latin typeface="Cambria Math" panose="02040503050406030204" pitchFamily="18" charset="0"/>
                              </a:rPr>
                              <m:t>S</m:t>
                            </m:r>
                          </m:sub>
                        </m:sSub>
                      </m:oMath>
                    </m:oMathPara>
                  </a14:m>
                  <a:endParaRPr lang="en-US" b="1" dirty="0"/>
                </a:p>
              </p:txBody>
            </p:sp>
          </mc:Choice>
          <mc:Fallback>
            <p:sp>
              <p:nvSpPr>
                <p:cNvPr id="200" name="文本框 199"/>
                <p:cNvSpPr txBox="1">
                  <a:spLocks noRot="1" noChangeAspect="1" noMove="1" noResize="1" noEditPoints="1" noAdjustHandles="1" noChangeArrowheads="1" noChangeShapeType="1" noTextEdit="1"/>
                </p:cNvSpPr>
                <p:nvPr/>
              </p:nvSpPr>
              <p:spPr>
                <a:xfrm>
                  <a:off x="4631025" y="4726594"/>
                  <a:ext cx="308739" cy="276999"/>
                </a:xfrm>
                <a:prstGeom prst="rect">
                  <a:avLst/>
                </a:prstGeom>
                <a:blipFill rotWithShape="1">
                  <a:blip r:embed="rId10"/>
                </a:blipFill>
              </p:spPr>
              <p:txBody>
                <a:bodyPr/>
                <a:lstStyle/>
                <a:p>
                  <a:r>
                    <a:rPr lang="en-US" altLang="en-US">
                      <a:noFill/>
                    </a:rPr>
                    <a:t> </a:t>
                  </a:r>
                </a:p>
              </p:txBody>
            </p:sp>
          </mc:Fallback>
        </mc:AlternateContent>
        <p:cxnSp>
          <p:nvCxnSpPr>
            <p:cNvPr id="201" name="直接箭头连接符 200"/>
            <p:cNvCxnSpPr/>
            <p:nvPr/>
          </p:nvCxnSpPr>
          <p:spPr>
            <a:xfrm flipV="1">
              <a:off x="9664971" y="4994738"/>
              <a:ext cx="0" cy="118316"/>
            </a:xfrm>
            <a:prstGeom prst="straightConnector1">
              <a:avLst/>
            </a:prstGeom>
            <a:ln w="254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2" name="文本框 201"/>
                <p:cNvSpPr txBox="1"/>
                <p:nvPr/>
              </p:nvSpPr>
              <p:spPr>
                <a:xfrm>
                  <a:off x="9561572" y="7435200"/>
                  <a:ext cx="22281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1">
                            <a:latin typeface="Cambria Math" panose="02040503050406030204" pitchFamily="18" charset="0"/>
                          </a:rPr>
                          <m:t>𝐇</m:t>
                        </m:r>
                      </m:oMath>
                    </m:oMathPara>
                  </a14:m>
                  <a:endParaRPr lang="en-US" b="1" dirty="0">
                    <a:latin typeface="Calibri" panose="020F0502020204030204" pitchFamily="34" charset="0"/>
                    <a:cs typeface="Calibri" panose="020F0502020204030204" pitchFamily="34" charset="0"/>
                  </a:endParaRPr>
                </a:p>
              </p:txBody>
            </p:sp>
          </mc:Choice>
          <mc:Fallback>
            <p:sp>
              <p:nvSpPr>
                <p:cNvPr id="202" name="文本框 201"/>
                <p:cNvSpPr txBox="1">
                  <a:spLocks noRot="1" noChangeAspect="1" noMove="1" noResize="1" noEditPoints="1" noAdjustHandles="1" noChangeArrowheads="1" noChangeShapeType="1" noTextEdit="1"/>
                </p:cNvSpPr>
                <p:nvPr/>
              </p:nvSpPr>
              <p:spPr>
                <a:xfrm>
                  <a:off x="9561572" y="7435200"/>
                  <a:ext cx="222817" cy="276999"/>
                </a:xfrm>
                <a:prstGeom prst="rect">
                  <a:avLst/>
                </a:prstGeom>
                <a:blipFill rotWithShape="1">
                  <a:blip r:embed="rId11"/>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203" name="文本框 202"/>
                <p:cNvSpPr txBox="1"/>
                <p:nvPr/>
              </p:nvSpPr>
              <p:spPr>
                <a:xfrm>
                  <a:off x="9552027" y="4714723"/>
                  <a:ext cx="23878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rPr>
                            </m:ctrlPr>
                          </m:sSubPr>
                          <m:e>
                            <m:r>
                              <a:rPr lang="en-US" altLang="zh-CN" b="1">
                                <a:latin typeface="Cambria Math" panose="02040503050406030204" pitchFamily="18" charset="0"/>
                              </a:rPr>
                              <m:t>𝐒</m:t>
                            </m:r>
                          </m:e>
                          <m:sub>
                            <m:r>
                              <m:rPr>
                                <m:sty m:val="p"/>
                              </m:rPr>
                              <a:rPr lang="en-US" altLang="zh-CN">
                                <a:latin typeface="Cambria Math" panose="02040503050406030204" pitchFamily="18" charset="0"/>
                              </a:rPr>
                              <m:t>i</m:t>
                            </m:r>
                          </m:sub>
                        </m:sSub>
                      </m:oMath>
                    </m:oMathPara>
                  </a14:m>
                  <a:endParaRPr lang="en-US" b="1" dirty="0"/>
                </a:p>
              </p:txBody>
            </p:sp>
          </mc:Choice>
          <mc:Fallback>
            <p:sp>
              <p:nvSpPr>
                <p:cNvPr id="203" name="文本框 202"/>
                <p:cNvSpPr txBox="1">
                  <a:spLocks noRot="1" noChangeAspect="1" noMove="1" noResize="1" noEditPoints="1" noAdjustHandles="1" noChangeArrowheads="1" noChangeShapeType="1" noTextEdit="1"/>
                </p:cNvSpPr>
                <p:nvPr/>
              </p:nvSpPr>
              <p:spPr>
                <a:xfrm>
                  <a:off x="9552027" y="4714723"/>
                  <a:ext cx="238783" cy="276999"/>
                </a:xfrm>
                <a:prstGeom prst="rect">
                  <a:avLst/>
                </a:prstGeom>
                <a:blipFill rotWithShape="1">
                  <a:blip r:embed="rId12"/>
                </a:blipFill>
              </p:spPr>
              <p:txBody>
                <a:bodyPr/>
                <a:lstStyle/>
                <a:p>
                  <a:r>
                    <a:rPr lang="en-US" altLang="en-US">
                      <a:noFill/>
                    </a:rPr>
                    <a:t> </a:t>
                  </a:r>
                </a:p>
              </p:txBody>
            </p:sp>
          </mc:Fallback>
        </mc:AlternateContent>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 name="组合 134"/>
          <p:cNvGrpSpPr/>
          <p:nvPr/>
        </p:nvGrpSpPr>
        <p:grpSpPr>
          <a:xfrm>
            <a:off x="10673367" y="4000041"/>
            <a:ext cx="8347602" cy="5196205"/>
            <a:chOff x="1105000" y="4041604"/>
            <a:chExt cx="8347602" cy="5196205"/>
          </a:xfrm>
        </p:grpSpPr>
        <p:grpSp>
          <p:nvGrpSpPr>
            <p:cNvPr id="4" name="组合 3"/>
            <p:cNvGrpSpPr/>
            <p:nvPr/>
          </p:nvGrpSpPr>
          <p:grpSpPr>
            <a:xfrm>
              <a:off x="3369736" y="4749078"/>
              <a:ext cx="342900" cy="1512000"/>
              <a:chOff x="6790452" y="6707142"/>
              <a:chExt cx="342900" cy="1512000"/>
            </a:xfrm>
          </p:grpSpPr>
          <p:sp>
            <p:nvSpPr>
              <p:cNvPr id="5" name="矩形: 圆角 4"/>
              <p:cNvSpPr/>
              <p:nvPr/>
            </p:nvSpPr>
            <p:spPr>
              <a:xfrm>
                <a:off x="6790452" y="6707142"/>
                <a:ext cx="342900" cy="1512000"/>
              </a:xfrm>
              <a:prstGeom prst="roundRect">
                <a:avLst>
                  <a:gd name="adj" fmla="val 30556"/>
                </a:avLst>
              </a:prstGeom>
              <a:solidFill>
                <a:schemeClr val="accent2">
                  <a:lumMod val="20000"/>
                  <a:lumOff val="80000"/>
                  <a:alpha val="50000"/>
                </a:schemeClr>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6850232" y="6776692"/>
                <a:ext cx="216000" cy="216000"/>
              </a:xfrm>
              <a:prstGeom prst="ellipse">
                <a:avLst/>
              </a:prstGeom>
              <a:solidFill>
                <a:srgbClr val="F5B9B9"/>
              </a:solidFill>
              <a:ln w="28575" cap="flat" cmpd="sng" algn="ctr">
                <a:solidFill>
                  <a:srgbClr val="872121"/>
                </a:solidFill>
                <a:prstDash val="solid"/>
              </a:ln>
              <a:effectLst/>
            </p:spPr>
            <p:txBody>
              <a:bodyPr rtlCol="0" anchor="ctr"/>
              <a:lstStyle/>
              <a:p>
                <a:pPr algn="ctr" defTabSz="914400" fontAlgn="base">
                  <a:spcBef>
                    <a:spcPct val="0"/>
                  </a:spcBef>
                  <a:spcAft>
                    <a:spcPct val="0"/>
                  </a:spcAft>
                  <a:defRPr/>
                </a:pPr>
                <a:endParaRPr lang="zh-CN" altLang="en-US" kern="0">
                  <a:solidFill>
                    <a:prstClr val="white"/>
                  </a:solidFill>
                  <a:latin typeface="Century Gothic" panose="020B0502020202020204"/>
                </a:endParaRPr>
              </a:p>
            </p:txBody>
          </p:sp>
          <p:sp>
            <p:nvSpPr>
              <p:cNvPr id="7" name="椭圆 6"/>
              <p:cNvSpPr/>
              <p:nvPr/>
            </p:nvSpPr>
            <p:spPr>
              <a:xfrm>
                <a:off x="6850232" y="7063060"/>
                <a:ext cx="216000" cy="216000"/>
              </a:xfrm>
              <a:prstGeom prst="ellipse">
                <a:avLst/>
              </a:prstGeom>
              <a:solidFill>
                <a:srgbClr val="F5B9B9"/>
              </a:solidFill>
              <a:ln w="28575" cap="flat" cmpd="sng" algn="ctr">
                <a:solidFill>
                  <a:srgbClr val="872121"/>
                </a:solidFill>
                <a:prstDash val="solid"/>
              </a:ln>
              <a:effectLst/>
            </p:spPr>
            <p:txBody>
              <a:bodyPr rtlCol="0" anchor="ctr"/>
              <a:lstStyle/>
              <a:p>
                <a:pPr algn="ctr" defTabSz="914400" fontAlgn="base">
                  <a:spcBef>
                    <a:spcPct val="0"/>
                  </a:spcBef>
                  <a:spcAft>
                    <a:spcPct val="0"/>
                  </a:spcAft>
                  <a:defRPr/>
                </a:pPr>
                <a:endParaRPr lang="zh-CN" altLang="en-US" kern="0">
                  <a:solidFill>
                    <a:prstClr val="white"/>
                  </a:solidFill>
                  <a:latin typeface="Century Gothic" panose="020B0502020202020204"/>
                </a:endParaRPr>
              </a:p>
            </p:txBody>
          </p:sp>
          <p:sp>
            <p:nvSpPr>
              <p:cNvPr id="8" name="椭圆 7"/>
              <p:cNvSpPr/>
              <p:nvPr/>
            </p:nvSpPr>
            <p:spPr>
              <a:xfrm>
                <a:off x="6850232" y="7349429"/>
                <a:ext cx="216000" cy="216000"/>
              </a:xfrm>
              <a:prstGeom prst="ellipse">
                <a:avLst/>
              </a:prstGeom>
              <a:solidFill>
                <a:srgbClr val="F5B9B9"/>
              </a:solidFill>
              <a:ln w="28575" cap="flat" cmpd="sng" algn="ctr">
                <a:solidFill>
                  <a:srgbClr val="872121"/>
                </a:solidFill>
                <a:prstDash val="solid"/>
              </a:ln>
              <a:effectLst/>
            </p:spPr>
            <p:txBody>
              <a:bodyPr rtlCol="0" anchor="ctr"/>
              <a:lstStyle/>
              <a:p>
                <a:pPr algn="ctr" defTabSz="914400" fontAlgn="base">
                  <a:spcBef>
                    <a:spcPct val="0"/>
                  </a:spcBef>
                  <a:spcAft>
                    <a:spcPct val="0"/>
                  </a:spcAft>
                  <a:defRPr/>
                </a:pPr>
                <a:endParaRPr lang="zh-CN" altLang="en-US" kern="0">
                  <a:solidFill>
                    <a:prstClr val="white"/>
                  </a:solidFill>
                  <a:latin typeface="Century Gothic" panose="020B0502020202020204"/>
                </a:endParaRPr>
              </a:p>
            </p:txBody>
          </p:sp>
          <p:sp>
            <p:nvSpPr>
              <p:cNvPr id="9" name="椭圆 8"/>
              <p:cNvSpPr/>
              <p:nvPr/>
            </p:nvSpPr>
            <p:spPr>
              <a:xfrm>
                <a:off x="6850232" y="7924116"/>
                <a:ext cx="216000" cy="216000"/>
              </a:xfrm>
              <a:prstGeom prst="ellipse">
                <a:avLst/>
              </a:prstGeom>
              <a:solidFill>
                <a:srgbClr val="F5B9B9"/>
              </a:solidFill>
              <a:ln w="28575" cap="flat" cmpd="sng" algn="ctr">
                <a:solidFill>
                  <a:srgbClr val="872121"/>
                </a:solidFill>
                <a:prstDash val="solid"/>
              </a:ln>
              <a:effectLst/>
            </p:spPr>
            <p:txBody>
              <a:bodyPr rtlCol="0" anchor="ctr"/>
              <a:lstStyle/>
              <a:p>
                <a:pPr algn="ctr" defTabSz="914400" fontAlgn="base">
                  <a:spcBef>
                    <a:spcPct val="0"/>
                  </a:spcBef>
                  <a:spcAft>
                    <a:spcPct val="0"/>
                  </a:spcAft>
                  <a:defRPr/>
                </a:pPr>
                <a:endParaRPr lang="zh-CN" altLang="en-US" kern="0">
                  <a:solidFill>
                    <a:prstClr val="white"/>
                  </a:solidFill>
                  <a:latin typeface="Century Gothic" panose="020B0502020202020204"/>
                </a:endParaRPr>
              </a:p>
            </p:txBody>
          </p:sp>
          <p:grpSp>
            <p:nvGrpSpPr>
              <p:cNvPr id="10" name="组合 9"/>
              <p:cNvGrpSpPr/>
              <p:nvPr/>
            </p:nvGrpSpPr>
            <p:grpSpPr>
              <a:xfrm>
                <a:off x="6931232" y="7613903"/>
                <a:ext cx="54000" cy="264778"/>
                <a:chOff x="1835696" y="2194492"/>
                <a:chExt cx="54000" cy="264778"/>
              </a:xfrm>
              <a:solidFill>
                <a:srgbClr val="872121"/>
              </a:solidFill>
            </p:grpSpPr>
            <p:sp>
              <p:nvSpPr>
                <p:cNvPr id="11" name="椭圆 10"/>
                <p:cNvSpPr/>
                <p:nvPr/>
              </p:nvSpPr>
              <p:spPr>
                <a:xfrm>
                  <a:off x="1835696" y="2405270"/>
                  <a:ext cx="54000" cy="54000"/>
                </a:xfrm>
                <a:prstGeom prst="ellipse">
                  <a:avLst/>
                </a:prstGeom>
                <a:grpFill/>
                <a:ln w="25400" cap="flat" cmpd="sng" algn="ctr">
                  <a:noFill/>
                  <a:prstDash val="solid"/>
                </a:ln>
                <a:effectLst/>
              </p:spPr>
              <p:txBody>
                <a:bodyPr rtlCol="0" anchor="ctr"/>
                <a:lstStyle/>
                <a:p>
                  <a:pPr algn="ctr" defTabSz="914400" fontAlgn="base">
                    <a:spcBef>
                      <a:spcPct val="0"/>
                    </a:spcBef>
                    <a:spcAft>
                      <a:spcPct val="0"/>
                    </a:spcAft>
                    <a:defRPr/>
                  </a:pPr>
                  <a:endParaRPr lang="zh-CN" altLang="en-US" kern="0" dirty="0">
                    <a:solidFill>
                      <a:prstClr val="white"/>
                    </a:solidFill>
                    <a:latin typeface="Century Gothic" panose="020B0502020202020204"/>
                  </a:endParaRPr>
                </a:p>
              </p:txBody>
            </p:sp>
            <p:sp>
              <p:nvSpPr>
                <p:cNvPr id="12" name="椭圆 11"/>
                <p:cNvSpPr/>
                <p:nvPr/>
              </p:nvSpPr>
              <p:spPr>
                <a:xfrm>
                  <a:off x="1835696" y="2194492"/>
                  <a:ext cx="54000" cy="54000"/>
                </a:xfrm>
                <a:prstGeom prst="ellipse">
                  <a:avLst/>
                </a:prstGeom>
                <a:grpFill/>
                <a:ln w="25400" cap="flat" cmpd="sng" algn="ctr">
                  <a:noFill/>
                  <a:prstDash val="solid"/>
                </a:ln>
                <a:effectLst/>
              </p:spPr>
              <p:txBody>
                <a:bodyPr rtlCol="0" anchor="ctr"/>
                <a:lstStyle/>
                <a:p>
                  <a:pPr algn="ctr" defTabSz="914400" fontAlgn="base">
                    <a:spcBef>
                      <a:spcPct val="0"/>
                    </a:spcBef>
                    <a:spcAft>
                      <a:spcPct val="0"/>
                    </a:spcAft>
                    <a:defRPr/>
                  </a:pPr>
                  <a:endParaRPr lang="zh-CN" altLang="en-US" kern="0" dirty="0">
                    <a:solidFill>
                      <a:prstClr val="white"/>
                    </a:solidFill>
                    <a:latin typeface="Century Gothic" panose="020B0502020202020204"/>
                  </a:endParaRPr>
                </a:p>
              </p:txBody>
            </p:sp>
            <p:sp>
              <p:nvSpPr>
                <p:cNvPr id="13" name="椭圆 12"/>
                <p:cNvSpPr/>
                <p:nvPr/>
              </p:nvSpPr>
              <p:spPr>
                <a:xfrm>
                  <a:off x="1835696" y="2309164"/>
                  <a:ext cx="54000" cy="54000"/>
                </a:xfrm>
                <a:prstGeom prst="ellipse">
                  <a:avLst/>
                </a:prstGeom>
                <a:grpFill/>
                <a:ln w="25400" cap="flat" cmpd="sng" algn="ctr">
                  <a:noFill/>
                  <a:prstDash val="solid"/>
                </a:ln>
                <a:effectLst/>
              </p:spPr>
              <p:txBody>
                <a:bodyPr rtlCol="0" anchor="ctr"/>
                <a:lstStyle/>
                <a:p>
                  <a:pPr algn="ctr" defTabSz="914400" fontAlgn="base">
                    <a:spcBef>
                      <a:spcPct val="0"/>
                    </a:spcBef>
                    <a:spcAft>
                      <a:spcPct val="0"/>
                    </a:spcAft>
                    <a:defRPr/>
                  </a:pPr>
                  <a:endParaRPr lang="zh-CN" altLang="en-US" kern="0" dirty="0">
                    <a:solidFill>
                      <a:prstClr val="white"/>
                    </a:solidFill>
                    <a:latin typeface="Century Gothic" panose="020B0502020202020204"/>
                  </a:endParaRPr>
                </a:p>
              </p:txBody>
            </p:sp>
          </p:grpSp>
        </p:grpSp>
        <p:grpSp>
          <p:nvGrpSpPr>
            <p:cNvPr id="14" name="组合 13"/>
            <p:cNvGrpSpPr/>
            <p:nvPr/>
          </p:nvGrpSpPr>
          <p:grpSpPr>
            <a:xfrm>
              <a:off x="3973749" y="4749078"/>
              <a:ext cx="342900" cy="1512000"/>
              <a:chOff x="7556656" y="6707142"/>
              <a:chExt cx="342900" cy="1512000"/>
            </a:xfrm>
          </p:grpSpPr>
          <p:sp>
            <p:nvSpPr>
              <p:cNvPr id="15" name="矩形: 圆角 14"/>
              <p:cNvSpPr/>
              <p:nvPr/>
            </p:nvSpPr>
            <p:spPr>
              <a:xfrm>
                <a:off x="7556656" y="6707142"/>
                <a:ext cx="342900" cy="1512000"/>
              </a:xfrm>
              <a:prstGeom prst="roundRect">
                <a:avLst>
                  <a:gd name="adj" fmla="val 30556"/>
                </a:avLst>
              </a:prstGeom>
              <a:solidFill>
                <a:schemeClr val="accent1">
                  <a:lumMod val="20000"/>
                  <a:lumOff val="80000"/>
                  <a:alpha val="50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p:nvSpPr>
            <p:spPr>
              <a:xfrm>
                <a:off x="7620107" y="6776692"/>
                <a:ext cx="216000" cy="216000"/>
              </a:xfrm>
              <a:prstGeom prst="ellipse">
                <a:avLst/>
              </a:prstGeom>
              <a:solidFill>
                <a:srgbClr val="94B6D2">
                  <a:lumMod val="60000"/>
                  <a:lumOff val="40000"/>
                </a:srgbClr>
              </a:solidFill>
              <a:ln w="28575" cap="flat" cmpd="sng" algn="ctr">
                <a:solidFill>
                  <a:srgbClr val="94B6D2">
                    <a:lumMod val="50000"/>
                  </a:srgbClr>
                </a:solidFill>
                <a:prstDash val="solid"/>
              </a:ln>
              <a:effectLst/>
            </p:spPr>
            <p:txBody>
              <a:bodyPr rtlCol="0" anchor="ctr"/>
              <a:lstStyle/>
              <a:p>
                <a:pPr algn="ctr" defTabSz="914400" fontAlgn="base">
                  <a:spcBef>
                    <a:spcPct val="0"/>
                  </a:spcBef>
                  <a:spcAft>
                    <a:spcPct val="0"/>
                  </a:spcAft>
                  <a:defRPr/>
                </a:pPr>
                <a:endParaRPr lang="zh-CN" altLang="en-US" kern="0">
                  <a:solidFill>
                    <a:prstClr val="white"/>
                  </a:solidFill>
                  <a:latin typeface="Century Gothic" panose="020B0502020202020204"/>
                </a:endParaRPr>
              </a:p>
            </p:txBody>
          </p:sp>
          <p:sp>
            <p:nvSpPr>
              <p:cNvPr id="17" name="椭圆 16"/>
              <p:cNvSpPr/>
              <p:nvPr/>
            </p:nvSpPr>
            <p:spPr>
              <a:xfrm>
                <a:off x="7620107" y="7063060"/>
                <a:ext cx="216000" cy="216000"/>
              </a:xfrm>
              <a:prstGeom prst="ellipse">
                <a:avLst/>
              </a:prstGeom>
              <a:solidFill>
                <a:srgbClr val="94B6D2">
                  <a:lumMod val="60000"/>
                  <a:lumOff val="40000"/>
                </a:srgbClr>
              </a:solidFill>
              <a:ln w="28575" cap="flat" cmpd="sng" algn="ctr">
                <a:solidFill>
                  <a:srgbClr val="94B6D2">
                    <a:lumMod val="50000"/>
                  </a:srgbClr>
                </a:solidFill>
                <a:prstDash val="solid"/>
              </a:ln>
              <a:effectLst/>
            </p:spPr>
            <p:txBody>
              <a:bodyPr rtlCol="0" anchor="ctr"/>
              <a:lstStyle/>
              <a:p>
                <a:pPr algn="ctr" defTabSz="914400" fontAlgn="base">
                  <a:spcBef>
                    <a:spcPct val="0"/>
                  </a:spcBef>
                  <a:spcAft>
                    <a:spcPct val="0"/>
                  </a:spcAft>
                  <a:defRPr/>
                </a:pPr>
                <a:endParaRPr lang="zh-CN" altLang="en-US" kern="0">
                  <a:solidFill>
                    <a:prstClr val="white"/>
                  </a:solidFill>
                  <a:latin typeface="Century Gothic" panose="020B0502020202020204"/>
                </a:endParaRPr>
              </a:p>
            </p:txBody>
          </p:sp>
          <p:sp>
            <p:nvSpPr>
              <p:cNvPr id="18" name="椭圆 17"/>
              <p:cNvSpPr/>
              <p:nvPr/>
            </p:nvSpPr>
            <p:spPr>
              <a:xfrm>
                <a:off x="7620107" y="7349429"/>
                <a:ext cx="216000" cy="216000"/>
              </a:xfrm>
              <a:prstGeom prst="ellipse">
                <a:avLst/>
              </a:prstGeom>
              <a:solidFill>
                <a:srgbClr val="94B6D2">
                  <a:lumMod val="60000"/>
                  <a:lumOff val="40000"/>
                </a:srgbClr>
              </a:solidFill>
              <a:ln w="28575" cap="flat" cmpd="sng" algn="ctr">
                <a:solidFill>
                  <a:srgbClr val="94B6D2">
                    <a:lumMod val="50000"/>
                  </a:srgbClr>
                </a:solidFill>
                <a:prstDash val="solid"/>
              </a:ln>
              <a:effectLst/>
            </p:spPr>
            <p:txBody>
              <a:bodyPr rtlCol="0" anchor="ctr"/>
              <a:lstStyle/>
              <a:p>
                <a:pPr algn="ctr" defTabSz="914400" fontAlgn="base">
                  <a:spcBef>
                    <a:spcPct val="0"/>
                  </a:spcBef>
                  <a:spcAft>
                    <a:spcPct val="0"/>
                  </a:spcAft>
                  <a:defRPr/>
                </a:pPr>
                <a:endParaRPr lang="zh-CN" altLang="en-US" kern="0">
                  <a:solidFill>
                    <a:prstClr val="white"/>
                  </a:solidFill>
                  <a:latin typeface="Century Gothic" panose="020B0502020202020204"/>
                </a:endParaRPr>
              </a:p>
            </p:txBody>
          </p:sp>
          <p:sp>
            <p:nvSpPr>
              <p:cNvPr id="19" name="椭圆 18"/>
              <p:cNvSpPr/>
              <p:nvPr/>
            </p:nvSpPr>
            <p:spPr>
              <a:xfrm>
                <a:off x="7620107" y="7924116"/>
                <a:ext cx="216000" cy="216000"/>
              </a:xfrm>
              <a:prstGeom prst="ellipse">
                <a:avLst/>
              </a:prstGeom>
              <a:solidFill>
                <a:srgbClr val="94B6D2">
                  <a:lumMod val="60000"/>
                  <a:lumOff val="40000"/>
                </a:srgbClr>
              </a:solidFill>
              <a:ln w="28575" cap="flat" cmpd="sng" algn="ctr">
                <a:solidFill>
                  <a:srgbClr val="94B6D2">
                    <a:lumMod val="50000"/>
                  </a:srgbClr>
                </a:solidFill>
                <a:prstDash val="solid"/>
              </a:ln>
              <a:effectLst/>
            </p:spPr>
            <p:txBody>
              <a:bodyPr rtlCol="0" anchor="ctr"/>
              <a:lstStyle/>
              <a:p>
                <a:pPr algn="ctr" defTabSz="914400" fontAlgn="base">
                  <a:spcBef>
                    <a:spcPct val="0"/>
                  </a:spcBef>
                  <a:spcAft>
                    <a:spcPct val="0"/>
                  </a:spcAft>
                  <a:defRPr/>
                </a:pPr>
                <a:endParaRPr lang="zh-CN" altLang="en-US" kern="0">
                  <a:solidFill>
                    <a:prstClr val="white"/>
                  </a:solidFill>
                  <a:latin typeface="Century Gothic" panose="020B0502020202020204"/>
                </a:endParaRPr>
              </a:p>
            </p:txBody>
          </p:sp>
          <p:grpSp>
            <p:nvGrpSpPr>
              <p:cNvPr id="20" name="组合 19"/>
              <p:cNvGrpSpPr/>
              <p:nvPr/>
            </p:nvGrpSpPr>
            <p:grpSpPr>
              <a:xfrm>
                <a:off x="7701107" y="7613903"/>
                <a:ext cx="54000" cy="264778"/>
                <a:chOff x="1835696" y="2194492"/>
                <a:chExt cx="54000" cy="264778"/>
              </a:xfrm>
            </p:grpSpPr>
            <p:sp>
              <p:nvSpPr>
                <p:cNvPr id="21" name="椭圆 20"/>
                <p:cNvSpPr/>
                <p:nvPr/>
              </p:nvSpPr>
              <p:spPr>
                <a:xfrm>
                  <a:off x="1835696" y="2405270"/>
                  <a:ext cx="54000" cy="54000"/>
                </a:xfrm>
                <a:prstGeom prst="ellipse">
                  <a:avLst/>
                </a:prstGeom>
                <a:solidFill>
                  <a:srgbClr val="94B6D2">
                    <a:lumMod val="50000"/>
                  </a:srgbClr>
                </a:solidFill>
                <a:ln w="25400" cap="flat" cmpd="sng" algn="ctr">
                  <a:noFill/>
                  <a:prstDash val="solid"/>
                </a:ln>
                <a:effectLst/>
              </p:spPr>
              <p:txBody>
                <a:bodyPr rtlCol="0" anchor="ctr"/>
                <a:lstStyle/>
                <a:p>
                  <a:pPr algn="ctr" defTabSz="914400" fontAlgn="base">
                    <a:spcBef>
                      <a:spcPct val="0"/>
                    </a:spcBef>
                    <a:spcAft>
                      <a:spcPct val="0"/>
                    </a:spcAft>
                    <a:defRPr/>
                  </a:pPr>
                  <a:endParaRPr lang="zh-CN" altLang="en-US" kern="0" dirty="0">
                    <a:solidFill>
                      <a:prstClr val="white"/>
                    </a:solidFill>
                    <a:latin typeface="Century Gothic" panose="020B0502020202020204"/>
                  </a:endParaRPr>
                </a:p>
              </p:txBody>
            </p:sp>
            <p:sp>
              <p:nvSpPr>
                <p:cNvPr id="22" name="椭圆 21"/>
                <p:cNvSpPr/>
                <p:nvPr/>
              </p:nvSpPr>
              <p:spPr>
                <a:xfrm>
                  <a:off x="1835696" y="2194492"/>
                  <a:ext cx="54000" cy="54000"/>
                </a:xfrm>
                <a:prstGeom prst="ellipse">
                  <a:avLst/>
                </a:prstGeom>
                <a:solidFill>
                  <a:srgbClr val="94B6D2">
                    <a:lumMod val="50000"/>
                  </a:srgbClr>
                </a:solidFill>
                <a:ln w="25400" cap="flat" cmpd="sng" algn="ctr">
                  <a:noFill/>
                  <a:prstDash val="solid"/>
                </a:ln>
                <a:effectLst/>
              </p:spPr>
              <p:txBody>
                <a:bodyPr rtlCol="0" anchor="ctr"/>
                <a:lstStyle/>
                <a:p>
                  <a:pPr algn="ctr" defTabSz="914400" fontAlgn="base">
                    <a:spcBef>
                      <a:spcPct val="0"/>
                    </a:spcBef>
                    <a:spcAft>
                      <a:spcPct val="0"/>
                    </a:spcAft>
                    <a:defRPr/>
                  </a:pPr>
                  <a:endParaRPr lang="zh-CN" altLang="en-US" kern="0" dirty="0">
                    <a:solidFill>
                      <a:prstClr val="white"/>
                    </a:solidFill>
                    <a:latin typeface="Century Gothic" panose="020B0502020202020204"/>
                  </a:endParaRPr>
                </a:p>
              </p:txBody>
            </p:sp>
            <p:sp>
              <p:nvSpPr>
                <p:cNvPr id="23" name="椭圆 22"/>
                <p:cNvSpPr/>
                <p:nvPr/>
              </p:nvSpPr>
              <p:spPr>
                <a:xfrm>
                  <a:off x="1835696" y="2309164"/>
                  <a:ext cx="54000" cy="54000"/>
                </a:xfrm>
                <a:prstGeom prst="ellipse">
                  <a:avLst/>
                </a:prstGeom>
                <a:solidFill>
                  <a:srgbClr val="94B6D2">
                    <a:lumMod val="50000"/>
                  </a:srgbClr>
                </a:solidFill>
                <a:ln w="25400" cap="flat" cmpd="sng" algn="ctr">
                  <a:noFill/>
                  <a:prstDash val="solid"/>
                </a:ln>
                <a:effectLst/>
              </p:spPr>
              <p:txBody>
                <a:bodyPr rtlCol="0" anchor="ctr"/>
                <a:lstStyle/>
                <a:p>
                  <a:pPr algn="ctr" defTabSz="914400" fontAlgn="base">
                    <a:spcBef>
                      <a:spcPct val="0"/>
                    </a:spcBef>
                    <a:spcAft>
                      <a:spcPct val="0"/>
                    </a:spcAft>
                    <a:defRPr/>
                  </a:pPr>
                  <a:endParaRPr lang="zh-CN" altLang="en-US" kern="0" dirty="0">
                    <a:solidFill>
                      <a:prstClr val="white"/>
                    </a:solidFill>
                    <a:latin typeface="Century Gothic" panose="020B0502020202020204"/>
                  </a:endParaRPr>
                </a:p>
              </p:txBody>
            </p:sp>
          </p:grpSp>
        </p:grpSp>
        <p:grpSp>
          <p:nvGrpSpPr>
            <p:cNvPr id="24" name="组合 23"/>
            <p:cNvGrpSpPr/>
            <p:nvPr/>
          </p:nvGrpSpPr>
          <p:grpSpPr>
            <a:xfrm>
              <a:off x="4765993" y="4871271"/>
              <a:ext cx="342900" cy="1238180"/>
              <a:chOff x="8551089" y="8722758"/>
              <a:chExt cx="342900" cy="1238180"/>
            </a:xfrm>
          </p:grpSpPr>
          <p:sp>
            <p:nvSpPr>
              <p:cNvPr id="25" name="矩形: 圆角 24"/>
              <p:cNvSpPr/>
              <p:nvPr/>
            </p:nvSpPr>
            <p:spPr>
              <a:xfrm>
                <a:off x="8551089" y="8722758"/>
                <a:ext cx="342900" cy="1238180"/>
              </a:xfrm>
              <a:prstGeom prst="roundRect">
                <a:avLst>
                  <a:gd name="adj" fmla="val 30556"/>
                </a:avLst>
              </a:prstGeom>
              <a:solidFill>
                <a:schemeClr val="accent1">
                  <a:lumMod val="20000"/>
                  <a:lumOff val="80000"/>
                  <a:alpha val="50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椭圆 25"/>
              <p:cNvSpPr/>
              <p:nvPr/>
            </p:nvSpPr>
            <p:spPr>
              <a:xfrm>
                <a:off x="8616821" y="8781323"/>
                <a:ext cx="216000" cy="216000"/>
              </a:xfrm>
              <a:prstGeom prst="ellipse">
                <a:avLst/>
              </a:prstGeom>
              <a:solidFill>
                <a:srgbClr val="94B6D2">
                  <a:lumMod val="60000"/>
                  <a:lumOff val="40000"/>
                </a:srgbClr>
              </a:solidFill>
              <a:ln w="28575" cap="flat" cmpd="sng" algn="ctr">
                <a:solidFill>
                  <a:srgbClr val="94B6D2">
                    <a:lumMod val="50000"/>
                  </a:srgbClr>
                </a:solidFill>
                <a:prstDash val="solid"/>
              </a:ln>
              <a:effectLst/>
            </p:spPr>
            <p:txBody>
              <a:bodyPr rtlCol="0" anchor="ctr"/>
              <a:lstStyle/>
              <a:p>
                <a:pPr algn="ctr" defTabSz="914400" fontAlgn="base">
                  <a:spcBef>
                    <a:spcPct val="0"/>
                  </a:spcBef>
                  <a:spcAft>
                    <a:spcPct val="0"/>
                  </a:spcAft>
                  <a:defRPr/>
                </a:pPr>
                <a:endParaRPr lang="zh-CN" altLang="en-US" kern="0">
                  <a:solidFill>
                    <a:prstClr val="white"/>
                  </a:solidFill>
                  <a:latin typeface="Century Gothic" panose="020B0502020202020204"/>
                </a:endParaRPr>
              </a:p>
            </p:txBody>
          </p:sp>
          <p:sp>
            <p:nvSpPr>
              <p:cNvPr id="27" name="椭圆 26"/>
              <p:cNvSpPr/>
              <p:nvPr/>
            </p:nvSpPr>
            <p:spPr>
              <a:xfrm>
                <a:off x="8616821" y="9067691"/>
                <a:ext cx="216000" cy="216000"/>
              </a:xfrm>
              <a:prstGeom prst="ellipse">
                <a:avLst/>
              </a:prstGeom>
              <a:solidFill>
                <a:srgbClr val="94B6D2">
                  <a:lumMod val="60000"/>
                  <a:lumOff val="40000"/>
                </a:srgbClr>
              </a:solidFill>
              <a:ln w="28575" cap="flat" cmpd="sng" algn="ctr">
                <a:solidFill>
                  <a:srgbClr val="94B6D2">
                    <a:lumMod val="50000"/>
                  </a:srgbClr>
                </a:solidFill>
                <a:prstDash val="solid"/>
              </a:ln>
              <a:effectLst/>
            </p:spPr>
            <p:txBody>
              <a:bodyPr rtlCol="0" anchor="ctr"/>
              <a:lstStyle/>
              <a:p>
                <a:pPr algn="ctr" defTabSz="914400" fontAlgn="base">
                  <a:spcBef>
                    <a:spcPct val="0"/>
                  </a:spcBef>
                  <a:spcAft>
                    <a:spcPct val="0"/>
                  </a:spcAft>
                  <a:defRPr/>
                </a:pPr>
                <a:endParaRPr lang="zh-CN" altLang="en-US" kern="0">
                  <a:solidFill>
                    <a:prstClr val="white"/>
                  </a:solidFill>
                  <a:latin typeface="Century Gothic" panose="020B0502020202020204"/>
                </a:endParaRPr>
              </a:p>
            </p:txBody>
          </p:sp>
          <p:sp>
            <p:nvSpPr>
              <p:cNvPr id="28" name="椭圆 27"/>
              <p:cNvSpPr/>
              <p:nvPr/>
            </p:nvSpPr>
            <p:spPr>
              <a:xfrm>
                <a:off x="8614539" y="9659402"/>
                <a:ext cx="216000" cy="216000"/>
              </a:xfrm>
              <a:prstGeom prst="ellipse">
                <a:avLst/>
              </a:prstGeom>
              <a:solidFill>
                <a:srgbClr val="94B6D2">
                  <a:lumMod val="60000"/>
                  <a:lumOff val="40000"/>
                </a:srgbClr>
              </a:solidFill>
              <a:ln w="28575" cap="flat" cmpd="sng" algn="ctr">
                <a:solidFill>
                  <a:srgbClr val="94B6D2">
                    <a:lumMod val="50000"/>
                  </a:srgbClr>
                </a:solidFill>
                <a:prstDash val="solid"/>
              </a:ln>
              <a:effectLst/>
            </p:spPr>
            <p:txBody>
              <a:bodyPr rtlCol="0" anchor="ctr"/>
              <a:lstStyle/>
              <a:p>
                <a:pPr algn="ctr" defTabSz="914400" fontAlgn="base">
                  <a:spcBef>
                    <a:spcPct val="0"/>
                  </a:spcBef>
                  <a:spcAft>
                    <a:spcPct val="0"/>
                  </a:spcAft>
                  <a:defRPr/>
                </a:pPr>
                <a:endParaRPr lang="zh-CN" altLang="en-US" kern="0">
                  <a:solidFill>
                    <a:prstClr val="white"/>
                  </a:solidFill>
                  <a:latin typeface="Century Gothic" panose="020B0502020202020204"/>
                </a:endParaRPr>
              </a:p>
            </p:txBody>
          </p:sp>
          <p:grpSp>
            <p:nvGrpSpPr>
              <p:cNvPr id="29" name="组合 28"/>
              <p:cNvGrpSpPr/>
              <p:nvPr/>
            </p:nvGrpSpPr>
            <p:grpSpPr>
              <a:xfrm>
                <a:off x="8695539" y="9349189"/>
                <a:ext cx="54000" cy="264778"/>
                <a:chOff x="1835696" y="2194492"/>
                <a:chExt cx="54000" cy="264778"/>
              </a:xfrm>
            </p:grpSpPr>
            <p:sp>
              <p:nvSpPr>
                <p:cNvPr id="30" name="椭圆 29"/>
                <p:cNvSpPr/>
                <p:nvPr/>
              </p:nvSpPr>
              <p:spPr>
                <a:xfrm>
                  <a:off x="1835696" y="2405270"/>
                  <a:ext cx="54000" cy="54000"/>
                </a:xfrm>
                <a:prstGeom prst="ellipse">
                  <a:avLst/>
                </a:prstGeom>
                <a:solidFill>
                  <a:srgbClr val="94B6D2">
                    <a:lumMod val="50000"/>
                  </a:srgbClr>
                </a:solidFill>
                <a:ln w="25400" cap="flat" cmpd="sng" algn="ctr">
                  <a:noFill/>
                  <a:prstDash val="solid"/>
                </a:ln>
                <a:effectLst/>
              </p:spPr>
              <p:txBody>
                <a:bodyPr rtlCol="0" anchor="ctr"/>
                <a:lstStyle/>
                <a:p>
                  <a:pPr algn="ctr" defTabSz="914400" fontAlgn="base">
                    <a:spcBef>
                      <a:spcPct val="0"/>
                    </a:spcBef>
                    <a:spcAft>
                      <a:spcPct val="0"/>
                    </a:spcAft>
                    <a:defRPr/>
                  </a:pPr>
                  <a:endParaRPr lang="zh-CN" altLang="en-US" kern="0" dirty="0">
                    <a:solidFill>
                      <a:prstClr val="white"/>
                    </a:solidFill>
                    <a:latin typeface="Century Gothic" panose="020B0502020202020204"/>
                  </a:endParaRPr>
                </a:p>
              </p:txBody>
            </p:sp>
            <p:sp>
              <p:nvSpPr>
                <p:cNvPr id="31" name="椭圆 30"/>
                <p:cNvSpPr/>
                <p:nvPr/>
              </p:nvSpPr>
              <p:spPr>
                <a:xfrm>
                  <a:off x="1835696" y="2194492"/>
                  <a:ext cx="54000" cy="54000"/>
                </a:xfrm>
                <a:prstGeom prst="ellipse">
                  <a:avLst/>
                </a:prstGeom>
                <a:solidFill>
                  <a:srgbClr val="94B6D2">
                    <a:lumMod val="50000"/>
                  </a:srgbClr>
                </a:solidFill>
                <a:ln w="25400" cap="flat" cmpd="sng" algn="ctr">
                  <a:noFill/>
                  <a:prstDash val="solid"/>
                </a:ln>
                <a:effectLst/>
              </p:spPr>
              <p:txBody>
                <a:bodyPr rtlCol="0" anchor="ctr"/>
                <a:lstStyle/>
                <a:p>
                  <a:pPr algn="ctr" defTabSz="914400" fontAlgn="base">
                    <a:spcBef>
                      <a:spcPct val="0"/>
                    </a:spcBef>
                    <a:spcAft>
                      <a:spcPct val="0"/>
                    </a:spcAft>
                    <a:defRPr/>
                  </a:pPr>
                  <a:endParaRPr lang="zh-CN" altLang="en-US" kern="0" dirty="0">
                    <a:solidFill>
                      <a:prstClr val="white"/>
                    </a:solidFill>
                    <a:latin typeface="Century Gothic" panose="020B0502020202020204"/>
                  </a:endParaRPr>
                </a:p>
              </p:txBody>
            </p:sp>
            <p:sp>
              <p:nvSpPr>
                <p:cNvPr id="32" name="椭圆 31"/>
                <p:cNvSpPr/>
                <p:nvPr/>
              </p:nvSpPr>
              <p:spPr>
                <a:xfrm>
                  <a:off x="1835696" y="2309164"/>
                  <a:ext cx="54000" cy="54000"/>
                </a:xfrm>
                <a:prstGeom prst="ellipse">
                  <a:avLst/>
                </a:prstGeom>
                <a:solidFill>
                  <a:srgbClr val="94B6D2">
                    <a:lumMod val="50000"/>
                  </a:srgbClr>
                </a:solidFill>
                <a:ln w="25400" cap="flat" cmpd="sng" algn="ctr">
                  <a:noFill/>
                  <a:prstDash val="solid"/>
                </a:ln>
                <a:effectLst/>
              </p:spPr>
              <p:txBody>
                <a:bodyPr rtlCol="0" anchor="ctr"/>
                <a:lstStyle/>
                <a:p>
                  <a:pPr algn="ctr" defTabSz="914400" fontAlgn="base">
                    <a:spcBef>
                      <a:spcPct val="0"/>
                    </a:spcBef>
                    <a:spcAft>
                      <a:spcPct val="0"/>
                    </a:spcAft>
                    <a:defRPr/>
                  </a:pPr>
                  <a:endParaRPr lang="zh-CN" altLang="en-US" kern="0" dirty="0">
                    <a:solidFill>
                      <a:prstClr val="white"/>
                    </a:solidFill>
                    <a:latin typeface="Century Gothic" panose="020B0502020202020204"/>
                  </a:endParaRPr>
                </a:p>
              </p:txBody>
            </p:sp>
          </p:grpSp>
        </p:grpSp>
        <p:grpSp>
          <p:nvGrpSpPr>
            <p:cNvPr id="33" name="组合 32"/>
            <p:cNvGrpSpPr/>
            <p:nvPr/>
          </p:nvGrpSpPr>
          <p:grpSpPr>
            <a:xfrm>
              <a:off x="4405765" y="5464989"/>
              <a:ext cx="256058" cy="54000"/>
              <a:chOff x="7820045" y="11245436"/>
              <a:chExt cx="256058" cy="54000"/>
            </a:xfrm>
          </p:grpSpPr>
          <p:sp>
            <p:nvSpPr>
              <p:cNvPr id="34" name="椭圆 33"/>
              <p:cNvSpPr/>
              <p:nvPr/>
            </p:nvSpPr>
            <p:spPr>
              <a:xfrm rot="16200000">
                <a:off x="8022103" y="11245436"/>
                <a:ext cx="54000" cy="54000"/>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rot="16200000">
                <a:off x="7820045" y="11245436"/>
                <a:ext cx="54000" cy="54000"/>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6200000">
                <a:off x="7921074" y="11245436"/>
                <a:ext cx="54000" cy="54000"/>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a:grpSpLocks noChangeAspect="1"/>
            </p:cNvGrpSpPr>
            <p:nvPr/>
          </p:nvGrpSpPr>
          <p:grpSpPr>
            <a:xfrm>
              <a:off x="1946556" y="4747632"/>
              <a:ext cx="295200" cy="1476000"/>
              <a:chOff x="2940812" y="8068935"/>
              <a:chExt cx="216000" cy="1080000"/>
            </a:xfrm>
          </p:grpSpPr>
          <p:sp>
            <p:nvSpPr>
              <p:cNvPr id="38" name="矩形 37"/>
              <p:cNvSpPr/>
              <p:nvPr/>
            </p:nvSpPr>
            <p:spPr>
              <a:xfrm rot="5400000">
                <a:off x="2940812" y="8068935"/>
                <a:ext cx="216000" cy="216000"/>
              </a:xfrm>
              <a:prstGeom prst="rect">
                <a:avLst/>
              </a:prstGeom>
              <a:solidFill>
                <a:schemeClr val="accent5">
                  <a:lumMod val="75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rot="5400000">
                <a:off x="2940812" y="8284935"/>
                <a:ext cx="216000" cy="216000"/>
              </a:xfrm>
              <a:prstGeom prst="rect">
                <a:avLst/>
              </a:prstGeom>
              <a:solidFill>
                <a:schemeClr val="accent1">
                  <a:lumMod val="60000"/>
                  <a:lumOff val="40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rot="5400000">
                <a:off x="2940812" y="8500935"/>
                <a:ext cx="216000" cy="216000"/>
              </a:xfrm>
              <a:prstGeom prst="rect">
                <a:avLst/>
              </a:prstGeom>
              <a:solidFill>
                <a:schemeClr val="accent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rot="5400000">
                <a:off x="2940812" y="8716935"/>
                <a:ext cx="216000" cy="216000"/>
              </a:xfrm>
              <a:prstGeom prst="rect">
                <a:avLst/>
              </a:prstGeom>
              <a:solidFill>
                <a:schemeClr val="accent5">
                  <a:lumMod val="75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rot="5400000">
                <a:off x="2940812" y="8932935"/>
                <a:ext cx="216000" cy="216000"/>
              </a:xfrm>
              <a:prstGeom prst="rect">
                <a:avLst/>
              </a:prstGeom>
              <a:solidFill>
                <a:schemeClr val="accent1">
                  <a:lumMod val="75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a:grpSpLocks noChangeAspect="1"/>
            </p:cNvGrpSpPr>
            <p:nvPr/>
          </p:nvGrpSpPr>
          <p:grpSpPr>
            <a:xfrm>
              <a:off x="1946556" y="6986365"/>
              <a:ext cx="295200" cy="1476000"/>
              <a:chOff x="1545943" y="9601460"/>
              <a:chExt cx="216000" cy="1080000"/>
            </a:xfrm>
          </p:grpSpPr>
          <p:sp>
            <p:nvSpPr>
              <p:cNvPr id="44" name="矩形 43"/>
              <p:cNvSpPr/>
              <p:nvPr/>
            </p:nvSpPr>
            <p:spPr>
              <a:xfrm rot="5400000">
                <a:off x="1545943" y="9601460"/>
                <a:ext cx="216000" cy="216000"/>
              </a:xfrm>
              <a:prstGeom prst="rect">
                <a:avLst/>
              </a:prstGeom>
              <a:solidFill>
                <a:schemeClr val="accent2">
                  <a:lumMod val="75000"/>
                </a:schemeClr>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rot="5400000">
                <a:off x="1545943" y="9817460"/>
                <a:ext cx="216000" cy="216000"/>
              </a:xfrm>
              <a:prstGeom prst="rect">
                <a:avLst/>
              </a:prstGeom>
              <a:solidFill>
                <a:schemeClr val="accent2">
                  <a:lumMod val="60000"/>
                  <a:lumOff val="40000"/>
                </a:schemeClr>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rot="5400000">
                <a:off x="1545943" y="10033460"/>
                <a:ext cx="216000" cy="216000"/>
              </a:xfrm>
              <a:prstGeom prst="rect">
                <a:avLst/>
              </a:prstGeom>
              <a:solidFill>
                <a:schemeClr val="accent2"/>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rot="5400000">
                <a:off x="1545943" y="10249460"/>
                <a:ext cx="216000" cy="216000"/>
              </a:xfrm>
              <a:prstGeom prst="rect">
                <a:avLst/>
              </a:prstGeom>
              <a:solidFill>
                <a:schemeClr val="accent2"/>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rot="5400000">
                <a:off x="1545943" y="10465460"/>
                <a:ext cx="216000" cy="216000"/>
              </a:xfrm>
              <a:prstGeom prst="rect">
                <a:avLst/>
              </a:prstGeom>
              <a:solidFill>
                <a:schemeClr val="accent2">
                  <a:lumMod val="40000"/>
                  <a:lumOff val="60000"/>
                </a:schemeClr>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文本框 48"/>
            <p:cNvSpPr txBox="1"/>
            <p:nvPr/>
          </p:nvSpPr>
          <p:spPr>
            <a:xfrm>
              <a:off x="1105000" y="4041604"/>
              <a:ext cx="1940007" cy="461665"/>
            </a:xfrm>
            <a:prstGeom prst="rect">
              <a:avLst/>
            </a:prstGeom>
            <a:noFill/>
          </p:spPr>
          <p:txBody>
            <a:bodyPr wrap="square">
              <a:spAutoFit/>
            </a:bodyPr>
            <a:lstStyle/>
            <a:p>
              <a:pPr algn="ctr"/>
              <a:r>
                <a:rPr lang="en-US" altLang="zh-CN" sz="2400" b="1" dirty="0">
                  <a:cs typeface="Times New Roman" panose="02020603050405020304" pitchFamily="18" charset="0"/>
                </a:rPr>
                <a:t>Input </a:t>
              </a:r>
              <a:endParaRPr lang="en-US" altLang="zh-CN" sz="2400" b="1" dirty="0">
                <a:cs typeface="Times New Roman" panose="02020603050405020304" pitchFamily="18" charset="0"/>
              </a:endParaRPr>
            </a:p>
          </p:txBody>
        </p:sp>
        <p:pic>
          <p:nvPicPr>
            <p:cNvPr id="50" name="图片 49"/>
            <p:cNvPicPr>
              <a:picLocks noChangeAspect="1"/>
            </p:cNvPicPr>
            <p:nvPr/>
          </p:nvPicPr>
          <p:blipFill rotWithShape="1">
            <a:blip r:embed="rId1" cstate="print">
              <a:extLst>
                <a:ext uri="{BEBA8EAE-BF5A-486C-A8C5-ECC9F3942E4B}">
                  <a14:imgProps xmlns:a14="http://schemas.microsoft.com/office/drawing/2010/main">
                    <a14:imgLayer r:embed="rId2">
                      <a14:imgEffect>
                        <a14:backgroundRemoval t="9961" b="98633" l="9766" r="89844">
                          <a14:foregroundMark x1="11328" y1="42969" x2="29688" y2="68164"/>
                          <a14:foregroundMark x1="9766" y1="41602" x2="9766" y2="96484"/>
                          <a14:foregroundMark x1="24219" y1="96875" x2="27344" y2="98633"/>
                          <a14:foregroundMark x1="25586" y1="97852" x2="18164" y2="96094"/>
                          <a14:foregroundMark x1="24805" y1="39844" x2="27344" y2="40625"/>
                          <a14:backgroundMark x1="67383" y1="63477" x2="77734" y2="66992"/>
                          <a14:backgroundMark x1="76563" y1="66992" x2="45703" y2="65820"/>
                          <a14:backgroundMark x1="51367" y1="50977" x2="53711" y2="63477"/>
                        </a14:backgroundRemoval>
                      </a14:imgEffect>
                    </a14:imgLayer>
                  </a14:imgProps>
                </a:ext>
                <a:ext uri="{28A0092B-C50C-407E-A947-70E740481C1C}">
                  <a14:useLocalDpi xmlns:a14="http://schemas.microsoft.com/office/drawing/2010/main" val="0"/>
                </a:ext>
              </a:extLst>
            </a:blip>
            <a:srcRect t="32817" r="51700"/>
            <a:stretch>
              <a:fillRect/>
            </a:stretch>
          </p:blipFill>
          <p:spPr>
            <a:xfrm>
              <a:off x="8702068" y="5065818"/>
              <a:ext cx="447357" cy="648000"/>
            </a:xfrm>
            <a:prstGeom prst="rect">
              <a:avLst/>
            </a:prstGeom>
          </p:spPr>
        </p:pic>
        <p:pic>
          <p:nvPicPr>
            <p:cNvPr id="51" name="图片 50"/>
            <p:cNvPicPr>
              <a:picLocks noChangeAspect="1"/>
            </p:cNvPicPr>
            <p:nvPr/>
          </p:nvPicPr>
          <p:blipFill rotWithShape="1">
            <a:blip r:embed="rId1" cstate="print">
              <a:extLst>
                <a:ext uri="{BEBA8EAE-BF5A-486C-A8C5-ECC9F3942E4B}">
                  <a14:imgProps xmlns:a14="http://schemas.microsoft.com/office/drawing/2010/main">
                    <a14:imgLayer r:embed="rId2">
                      <a14:imgEffect>
                        <a14:backgroundRemoval t="9961" b="98633" l="9766" r="89844">
                          <a14:foregroundMark x1="11328" y1="42969" x2="29688" y2="68164"/>
                          <a14:foregroundMark x1="9766" y1="41602" x2="9766" y2="96484"/>
                          <a14:foregroundMark x1="24219" y1="96875" x2="27344" y2="98633"/>
                          <a14:foregroundMark x1="25586" y1="97852" x2="18164" y2="96094"/>
                          <a14:foregroundMark x1="24805" y1="39844" x2="27344" y2="40625"/>
                          <a14:backgroundMark x1="67383" y1="63477" x2="77734" y2="66992"/>
                          <a14:backgroundMark x1="76563" y1="66992" x2="45703" y2="65820"/>
                          <a14:backgroundMark x1="51367" y1="50977" x2="53711" y2="63477"/>
                        </a14:backgroundRemoval>
                      </a14:imgEffect>
                    </a14:imgLayer>
                  </a14:imgProps>
                </a:ext>
                <a:ext uri="{28A0092B-C50C-407E-A947-70E740481C1C}">
                  <a14:useLocalDpi xmlns:a14="http://schemas.microsoft.com/office/drawing/2010/main" val="0"/>
                </a:ext>
              </a:extLst>
            </a:blip>
            <a:srcRect t="32817" r="51700"/>
            <a:stretch>
              <a:fillRect/>
            </a:stretch>
          </p:blipFill>
          <p:spPr>
            <a:xfrm>
              <a:off x="8702067" y="7313277"/>
              <a:ext cx="447358" cy="648000"/>
            </a:xfrm>
            <a:prstGeom prst="rect">
              <a:avLst/>
            </a:prstGeom>
          </p:spPr>
        </p:pic>
        <p:cxnSp>
          <p:nvCxnSpPr>
            <p:cNvPr id="52" name="直接连接符 51"/>
            <p:cNvCxnSpPr>
              <a:stCxn id="51" idx="0"/>
              <a:endCxn id="50" idx="2"/>
            </p:cNvCxnSpPr>
            <p:nvPr/>
          </p:nvCxnSpPr>
          <p:spPr>
            <a:xfrm flipV="1">
              <a:off x="8925746" y="5713818"/>
              <a:ext cx="1" cy="1599459"/>
            </a:xfrm>
            <a:prstGeom prst="line">
              <a:avLst/>
            </a:prstGeom>
            <a:ln w="381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3" name="文本框 52"/>
                <p:cNvSpPr txBox="1"/>
                <p:nvPr/>
              </p:nvSpPr>
              <p:spPr>
                <a:xfrm>
                  <a:off x="8009912" y="6298022"/>
                  <a:ext cx="1442690" cy="46166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pitchFamily="18" charset="0"/>
                            <a:cs typeface="Times New Roman" panose="02020603050405020304" pitchFamily="18" charset="0"/>
                          </a:rPr>
                          <m:t>𝑑</m:t>
                        </m:r>
                      </m:oMath>
                    </m:oMathPara>
                  </a14:m>
                  <a:endParaRPr lang="en-US" altLang="zh-CN" sz="2000" dirty="0">
                    <a:cs typeface="Times New Roman" panose="02020603050405020304" pitchFamily="18" charset="0"/>
                  </a:endParaRPr>
                </a:p>
              </p:txBody>
            </p:sp>
          </mc:Choice>
          <mc:Fallback>
            <p:sp>
              <p:nvSpPr>
                <p:cNvPr id="53" name="文本框 52"/>
                <p:cNvSpPr txBox="1">
                  <a:spLocks noRot="1" noChangeAspect="1" noMove="1" noResize="1" noEditPoints="1" noAdjustHandles="1" noChangeArrowheads="1" noChangeShapeType="1" noTextEdit="1"/>
                </p:cNvSpPr>
                <p:nvPr/>
              </p:nvSpPr>
              <p:spPr>
                <a:xfrm>
                  <a:off x="8009912" y="6298022"/>
                  <a:ext cx="1442690" cy="461665"/>
                </a:xfrm>
                <a:prstGeom prst="rect">
                  <a:avLst/>
                </a:prstGeom>
                <a:blipFill rotWithShape="1">
                  <a:blip r:embed="rId3"/>
                </a:blipFill>
              </p:spPr>
              <p:txBody>
                <a:bodyPr/>
                <a:lstStyle/>
                <a:p>
                  <a:r>
                    <a:rPr lang="en-US" altLang="en-US">
                      <a:noFill/>
                    </a:rPr>
                    <a:t> </a:t>
                  </a:r>
                </a:p>
              </p:txBody>
            </p:sp>
          </mc:Fallback>
        </mc:AlternateContent>
        <p:sp>
          <p:nvSpPr>
            <p:cNvPr id="54" name="文本框 53"/>
            <p:cNvSpPr txBox="1"/>
            <p:nvPr/>
          </p:nvSpPr>
          <p:spPr>
            <a:xfrm>
              <a:off x="3171588" y="4046826"/>
              <a:ext cx="3117299" cy="461665"/>
            </a:xfrm>
            <a:prstGeom prst="rect">
              <a:avLst/>
            </a:prstGeom>
            <a:noFill/>
          </p:spPr>
          <p:txBody>
            <a:bodyPr wrap="square">
              <a:spAutoFit/>
            </a:bodyPr>
            <a:lstStyle/>
            <a:p>
              <a:pPr algn="ctr"/>
              <a:r>
                <a:rPr lang="en-US" altLang="zh-CN" sz="2400" b="1" dirty="0">
                  <a:cs typeface="Times New Roman" panose="02020603050405020304" pitchFamily="18" charset="0"/>
                </a:rPr>
                <a:t>Fully Connected Layers</a:t>
              </a:r>
              <a:endParaRPr lang="en-US" altLang="zh-CN" sz="2400" b="1" dirty="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5" name="文本框 54"/>
                <p:cNvSpPr txBox="1"/>
                <p:nvPr/>
              </p:nvSpPr>
              <p:spPr>
                <a:xfrm>
                  <a:off x="7003790" y="6298013"/>
                  <a:ext cx="802062" cy="47688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acc>
                          <m:accPr>
                            <m:ctrlPr>
                              <a:rPr lang="en-US" altLang="zh-CN" sz="2400" i="1">
                                <a:latin typeface="Cambria Math" panose="02040503050406030204" pitchFamily="18" charset="0"/>
                                <a:cs typeface="Times New Roman" panose="02020603050405020304" pitchFamily="18" charset="0"/>
                              </a:rPr>
                            </m:ctrlPr>
                          </m:accPr>
                          <m:e>
                            <m:r>
                              <a:rPr lang="en-US" altLang="zh-CN" sz="2400" i="1">
                                <a:latin typeface="Cambria Math" panose="02040503050406030204" pitchFamily="18" charset="0"/>
                                <a:cs typeface="Times New Roman" panose="02020603050405020304" pitchFamily="18" charset="0"/>
                              </a:rPr>
                              <m:t>𝑂</m:t>
                            </m:r>
                          </m:e>
                        </m:acc>
                      </m:oMath>
                    </m:oMathPara>
                  </a14:m>
                  <a:endParaRPr lang="en-US" altLang="zh-CN" i="1" dirty="0">
                    <a:latin typeface="Cambria Math" panose="02040503050406030204" pitchFamily="18" charset="0"/>
                    <a:cs typeface="Times New Roman" panose="02020603050405020304" pitchFamily="18" charset="0"/>
                  </a:endParaRPr>
                </a:p>
              </p:txBody>
            </p:sp>
          </mc:Choice>
          <mc:Fallback>
            <p:sp>
              <p:nvSpPr>
                <p:cNvPr id="55" name="文本框 54"/>
                <p:cNvSpPr txBox="1">
                  <a:spLocks noRot="1" noChangeAspect="1" noMove="1" noResize="1" noEditPoints="1" noAdjustHandles="1" noChangeArrowheads="1" noChangeShapeType="1" noTextEdit="1"/>
                </p:cNvSpPr>
                <p:nvPr/>
              </p:nvSpPr>
              <p:spPr>
                <a:xfrm>
                  <a:off x="7003790" y="6298013"/>
                  <a:ext cx="802062" cy="476885"/>
                </a:xfrm>
                <a:prstGeom prst="rect">
                  <a:avLst/>
                </a:prstGeom>
                <a:blipFill rotWithShape="1">
                  <a:blip r:embed="rId4"/>
                </a:blipFill>
              </p:spPr>
              <p:txBody>
                <a:bodyPr/>
                <a:lstStyle/>
                <a:p>
                  <a:r>
                    <a:rPr lang="en-US" altLang="en-US">
                      <a:noFill/>
                    </a:rPr>
                    <a:t> </a:t>
                  </a:r>
                </a:p>
              </p:txBody>
            </p:sp>
          </mc:Fallback>
        </mc:AlternateContent>
        <p:cxnSp>
          <p:nvCxnSpPr>
            <p:cNvPr id="56" name="直接箭头连接符 55"/>
            <p:cNvCxnSpPr/>
            <p:nvPr/>
          </p:nvCxnSpPr>
          <p:spPr>
            <a:xfrm flipH="1">
              <a:off x="7647533" y="6584235"/>
              <a:ext cx="769600" cy="0"/>
            </a:xfrm>
            <a:prstGeom prst="straightConnector1">
              <a:avLst/>
            </a:prstGeom>
            <a:ln w="38100">
              <a:solidFill>
                <a:srgbClr val="C00000">
                  <a:alpha val="70000"/>
                </a:srgbClr>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7405131" y="5965955"/>
              <a:ext cx="1360172" cy="369332"/>
            </a:xfrm>
            <a:prstGeom prst="rect">
              <a:avLst/>
            </a:prstGeom>
            <a:noFill/>
          </p:spPr>
          <p:txBody>
            <a:bodyPr wrap="square">
              <a:spAutoFit/>
            </a:bodyPr>
            <a:lstStyle/>
            <a:p>
              <a:pPr algn="ctr"/>
              <a:r>
                <a:rPr lang="en-US" altLang="zh-CN" b="1" dirty="0">
                  <a:solidFill>
                    <a:srgbClr val="C00000"/>
                  </a:solidFill>
                  <a:cs typeface="Times New Roman" panose="02020603050405020304" pitchFamily="18" charset="0"/>
                </a:rPr>
                <a:t>Supervision</a:t>
              </a:r>
              <a:endParaRPr lang="en-US" altLang="zh-CN" b="1" dirty="0">
                <a:solidFill>
                  <a:srgbClr val="C00000"/>
                </a:solidFill>
                <a:cs typeface="Times New Roman" panose="02020603050405020304" pitchFamily="18" charset="0"/>
              </a:endParaRPr>
            </a:p>
          </p:txBody>
        </p:sp>
        <p:cxnSp>
          <p:nvCxnSpPr>
            <p:cNvPr id="58" name="直接箭头连接符 57"/>
            <p:cNvCxnSpPr/>
            <p:nvPr/>
          </p:nvCxnSpPr>
          <p:spPr>
            <a:xfrm>
              <a:off x="7404957" y="6812420"/>
              <a:ext cx="0" cy="1184795"/>
            </a:xfrm>
            <a:prstGeom prst="straightConnector1">
              <a:avLst/>
            </a:prstGeom>
            <a:ln w="38100">
              <a:solidFill>
                <a:srgbClr val="A7A7A7"/>
              </a:solidFill>
              <a:prstDash val="solid"/>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9" name="文本框 58"/>
                <p:cNvSpPr txBox="1"/>
                <p:nvPr/>
              </p:nvSpPr>
              <p:spPr>
                <a:xfrm>
                  <a:off x="5807175" y="8320869"/>
                  <a:ext cx="3260090" cy="916940"/>
                </a:xfrm>
                <a:prstGeom prst="rect">
                  <a:avLst/>
                </a:prstGeom>
                <a:noFill/>
              </p:spPr>
              <p:txBody>
                <a:bodyPr wrap="square">
                  <a:noAutofit/>
                </a:bodyPr>
                <a:lstStyle/>
                <a:p>
                  <a:pPr algn="ctr">
                    <a:lnSpc>
                      <a:spcPct val="150000"/>
                    </a:lnSpc>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𝐿</m:t>
                            </m:r>
                          </m:e>
                          <m:sub>
                            <m:r>
                              <m:rPr>
                                <m:sty m:val="p"/>
                              </m:rPr>
                              <a:rPr lang="en-US" altLang="zh-CN" sz="2000">
                                <a:latin typeface="Cambria Math" panose="02040503050406030204" pitchFamily="18" charset="0"/>
                                <a:cs typeface="Times New Roman" panose="02020603050405020304" pitchFamily="18" charset="0"/>
                              </a:rPr>
                              <m:t>P</m:t>
                            </m:r>
                          </m:sub>
                        </m:sSub>
                        <m:d>
                          <m:dPr>
                            <m:ctrlPr>
                              <a:rPr lang="en-US" altLang="zh-CN" sz="2000" i="1">
                                <a:latin typeface="Cambria Math" panose="02040503050406030204" pitchFamily="18" charset="0"/>
                                <a:cs typeface="Times New Roman" panose="02020603050405020304" pitchFamily="18" charset="0"/>
                              </a:rPr>
                            </m:ctrlPr>
                          </m:dPr>
                          <m:e>
                            <m:acc>
                              <m:accPr>
                                <m:ctrlPr>
                                  <a:rPr lang="en-US" altLang="zh-CN" sz="2000" i="1">
                                    <a:latin typeface="Cambria Math" panose="02040503050406030204" pitchFamily="18" charset="0"/>
                                    <a:cs typeface="Times New Roman" panose="02020603050405020304" pitchFamily="18" charset="0"/>
                                  </a:rPr>
                                </m:ctrlPr>
                              </m:accPr>
                              <m:e>
                                <m:r>
                                  <a:rPr lang="en-US" altLang="zh-CN" sz="2000" i="1">
                                    <a:latin typeface="Cambria Math" panose="02040503050406030204" pitchFamily="18" charset="0"/>
                                    <a:cs typeface="Times New Roman" panose="02020603050405020304" pitchFamily="18" charset="0"/>
                                  </a:rPr>
                                  <m:t>𝑂</m:t>
                                </m:r>
                              </m:e>
                            </m:acc>
                            <m:r>
                              <a:rPr lang="en-US" altLang="zh-CN" sz="2000" i="1">
                                <a:latin typeface="Cambria Math" panose="02040503050406030204" pitchFamily="18" charset="0"/>
                                <a:cs typeface="Times New Roman" panose="02020603050405020304" pitchFamily="18" charset="0"/>
                              </a:rPr>
                              <m:t>, </m:t>
                            </m:r>
                            <m:r>
                              <a:rPr lang="en-US" altLang="zh-CN" sz="2000" i="1">
                                <a:latin typeface="Cambria Math" panose="02040503050406030204" pitchFamily="18" charset="0"/>
                                <a:cs typeface="Times New Roman" panose="02020603050405020304" pitchFamily="18" charset="0"/>
                              </a:rPr>
                              <m:t>𝑑</m:t>
                            </m:r>
                          </m:e>
                        </m:d>
                        <m:r>
                          <a:rPr lang="en-US" altLang="zh-CN" sz="2000" i="1">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𝐿</m:t>
                            </m:r>
                          </m:e>
                          <m:sub>
                            <m:r>
                              <m:rPr>
                                <m:sty m:val="p"/>
                              </m:rPr>
                              <a:rPr lang="en-US" altLang="zh-CN" sz="2000">
                                <a:latin typeface="Cambria Math" panose="02040503050406030204" pitchFamily="18" charset="0"/>
                                <a:cs typeface="Times New Roman" panose="02020603050405020304" pitchFamily="18" charset="0"/>
                              </a:rPr>
                              <m:t>MSE</m:t>
                            </m:r>
                          </m:sub>
                        </m:sSub>
                        <m:d>
                          <m:dPr>
                            <m:ctrlPr>
                              <a:rPr lang="en-US" altLang="zh-CN" sz="2000" i="1">
                                <a:latin typeface="Cambria Math" panose="02040503050406030204" pitchFamily="18" charset="0"/>
                                <a:cs typeface="Times New Roman" panose="02020603050405020304" pitchFamily="18" charset="0"/>
                              </a:rPr>
                            </m:ctrlPr>
                          </m:dPr>
                          <m:e>
                            <m:acc>
                              <m:accPr>
                                <m:ctrlPr>
                                  <a:rPr lang="en-US" altLang="zh-CN" sz="2000" i="1">
                                    <a:latin typeface="Cambria Math" panose="02040503050406030204" pitchFamily="18" charset="0"/>
                                    <a:cs typeface="Times New Roman" panose="02020603050405020304" pitchFamily="18" charset="0"/>
                                  </a:rPr>
                                </m:ctrlPr>
                              </m:accPr>
                              <m:e>
                                <m:r>
                                  <a:rPr lang="en-US" altLang="zh-CN" sz="2000" i="1">
                                    <a:latin typeface="Cambria Math" panose="02040503050406030204" pitchFamily="18" charset="0"/>
                                    <a:cs typeface="Times New Roman" panose="02020603050405020304" pitchFamily="18" charset="0"/>
                                  </a:rPr>
                                  <m:t>𝑂</m:t>
                                </m:r>
                              </m:e>
                            </m:acc>
                            <m:r>
                              <a:rPr lang="en-US" altLang="zh-CN" sz="2000" i="1">
                                <a:latin typeface="Cambria Math" panose="02040503050406030204" pitchFamily="18" charset="0"/>
                                <a:cs typeface="Times New Roman" panose="02020603050405020304" pitchFamily="18" charset="0"/>
                              </a:rPr>
                              <m:t>, </m:t>
                            </m:r>
                            <m:r>
                              <a:rPr lang="en-US" altLang="zh-CN" sz="2000" i="1">
                                <a:latin typeface="Cambria Math" panose="02040503050406030204" pitchFamily="18" charset="0"/>
                                <a:cs typeface="Times New Roman" panose="02020603050405020304" pitchFamily="18" charset="0"/>
                              </a:rPr>
                              <m:t>𝑝</m:t>
                            </m:r>
                            <m:d>
                              <m:dPr>
                                <m:ctrlPr>
                                  <a:rPr lang="en-US" altLang="zh-CN" sz="2000" i="1">
                                    <a:latin typeface="Cambria Math" panose="02040503050406030204" pitchFamily="18" charset="0"/>
                                    <a:cs typeface="Times New Roman" panose="02020603050405020304" pitchFamily="18" charset="0"/>
                                  </a:rPr>
                                </m:ctrlPr>
                              </m:dPr>
                              <m:e>
                                <m:r>
                                  <a:rPr lang="en-US" altLang="zh-CN" sz="2000" i="1">
                                    <a:latin typeface="Cambria Math" panose="02040503050406030204" pitchFamily="18" charset="0"/>
                                    <a:cs typeface="Times New Roman" panose="02020603050405020304" pitchFamily="18" charset="0"/>
                                  </a:rPr>
                                  <m:t>𝑑</m:t>
                                </m:r>
                              </m:e>
                            </m:d>
                          </m:e>
                        </m:d>
                      </m:oMath>
                    </m:oMathPara>
                  </a14:m>
                  <a:endParaRPr lang="en-US" altLang="zh-CN" sz="2000" i="1" dirty="0">
                    <a:cs typeface="Times New Roman" panose="02020603050405020304" pitchFamily="18" charset="0"/>
                  </a:endParaRPr>
                </a:p>
              </p:txBody>
            </p:sp>
          </mc:Choice>
          <mc:Fallback>
            <p:sp>
              <p:nvSpPr>
                <p:cNvPr id="59" name="文本框 58"/>
                <p:cNvSpPr txBox="1">
                  <a:spLocks noRot="1" noChangeAspect="1" noMove="1" noResize="1" noEditPoints="1" noAdjustHandles="1" noChangeArrowheads="1" noChangeShapeType="1" noTextEdit="1"/>
                </p:cNvSpPr>
                <p:nvPr/>
              </p:nvSpPr>
              <p:spPr>
                <a:xfrm>
                  <a:off x="5807175" y="8320869"/>
                  <a:ext cx="3260090" cy="916940"/>
                </a:xfrm>
                <a:prstGeom prst="rect">
                  <a:avLst/>
                </a:prstGeom>
                <a:blipFill rotWithShape="1">
                  <a:blip r:embed="rId5"/>
                </a:blipFill>
              </p:spPr>
              <p:txBody>
                <a:bodyPr/>
                <a:lstStyle/>
                <a:p>
                  <a:r>
                    <a:rPr lang="en-US" altLang="en-US">
                      <a:noFill/>
                    </a:rPr>
                    <a:t> </a:t>
                  </a:r>
                </a:p>
              </p:txBody>
            </p:sp>
          </mc:Fallback>
        </mc:AlternateContent>
        <p:cxnSp>
          <p:nvCxnSpPr>
            <p:cNvPr id="60" name="直接箭头连接符 59"/>
            <p:cNvCxnSpPr/>
            <p:nvPr/>
          </p:nvCxnSpPr>
          <p:spPr>
            <a:xfrm flipH="1">
              <a:off x="2938765" y="8638104"/>
              <a:ext cx="2988000" cy="0"/>
            </a:xfrm>
            <a:prstGeom prst="straightConnector1">
              <a:avLst/>
            </a:prstGeom>
            <a:ln w="38100">
              <a:solidFill>
                <a:schemeClr val="tx1">
                  <a:alpha val="7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2938765" y="8529244"/>
              <a:ext cx="3038291" cy="506292"/>
            </a:xfrm>
            <a:prstGeom prst="rect">
              <a:avLst/>
            </a:prstGeom>
            <a:noFill/>
          </p:spPr>
          <p:txBody>
            <a:bodyPr wrap="square">
              <a:spAutoFit/>
            </a:bodyPr>
            <a:lstStyle/>
            <a:p>
              <a:pPr algn="ctr">
                <a:lnSpc>
                  <a:spcPct val="150000"/>
                </a:lnSpc>
              </a:pPr>
              <a:r>
                <a:rPr lang="en-US" altLang="zh-CN" sz="2000" b="1" dirty="0">
                  <a:cs typeface="Times New Roman" panose="02020603050405020304" pitchFamily="18" charset="0"/>
                </a:rPr>
                <a:t>Backpropagation</a:t>
              </a:r>
              <a:endParaRPr lang="en-US" altLang="zh-CN" b="1" dirty="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2" name="文本框 61"/>
                <p:cNvSpPr txBox="1"/>
                <p:nvPr/>
              </p:nvSpPr>
              <p:spPr>
                <a:xfrm>
                  <a:off x="1271042" y="5317093"/>
                  <a:ext cx="510540" cy="290195"/>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cs typeface="Cambria Math" panose="02040503050406030204" pitchFamily="18" charset="0"/>
                              </a:rPr>
                            </m:ctrlPr>
                          </m:sSubSupPr>
                          <m:e>
                            <m:r>
                              <a:rPr lang="en-US" altLang="zh-CN" b="1">
                                <a:latin typeface="Cambria Math" panose="02040503050406030204" pitchFamily="18" charset="0"/>
                              </a:rPr>
                              <m:t>𝐗</m:t>
                            </m:r>
                          </m:e>
                          <m:sub>
                            <m:r>
                              <m:rPr>
                                <m:sty m:val="p"/>
                              </m:rPr>
                              <a:rPr lang="en-US" altLang="zh-CN">
                                <a:latin typeface="Cambria Math" panose="02040503050406030204" pitchFamily="18" charset="0"/>
                              </a:rPr>
                              <m:t>ST</m:t>
                            </m:r>
                          </m:sub>
                          <m:sup>
                            <m:r>
                              <m:rPr>
                                <m:sty m:val="p"/>
                              </m:rPr>
                              <a:rPr lang="en-US" altLang="zh-CN">
                                <a:latin typeface="Cambria Math" panose="02040503050406030204" pitchFamily="18" charset="0"/>
                                <a:cs typeface="Cambria Math" panose="02040503050406030204" pitchFamily="18" charset="0"/>
                              </a:rPr>
                              <m:t>A</m:t>
                            </m:r>
                          </m:sup>
                        </m:sSubSup>
                      </m:oMath>
                    </m:oMathPara>
                  </a14:m>
                  <a:endParaRPr lang="en-US" b="1" dirty="0"/>
                </a:p>
              </p:txBody>
            </p:sp>
          </mc:Choice>
          <mc:Fallback>
            <p:sp>
              <p:nvSpPr>
                <p:cNvPr id="62" name="文本框 61"/>
                <p:cNvSpPr txBox="1">
                  <a:spLocks noRot="1" noChangeAspect="1" noMove="1" noResize="1" noEditPoints="1" noAdjustHandles="1" noChangeArrowheads="1" noChangeShapeType="1" noTextEdit="1"/>
                </p:cNvSpPr>
                <p:nvPr/>
              </p:nvSpPr>
              <p:spPr>
                <a:xfrm>
                  <a:off x="1271042" y="5317093"/>
                  <a:ext cx="510540" cy="290195"/>
                </a:xfrm>
                <a:prstGeom prst="rect">
                  <a:avLst/>
                </a:prstGeom>
                <a:blipFill rotWithShape="1">
                  <a:blip r:embed="rId6"/>
                </a:blipFill>
              </p:spPr>
              <p:txBody>
                <a:bodyPr/>
                <a:lstStyle/>
                <a:p>
                  <a:r>
                    <a:rPr lang="en-US" altLang="en-US">
                      <a:noFill/>
                    </a:rPr>
                    <a:t> </a:t>
                  </a:r>
                </a:p>
              </p:txBody>
            </p:sp>
          </mc:Fallback>
        </mc:AlternateContent>
        <p:cxnSp>
          <p:nvCxnSpPr>
            <p:cNvPr id="63" name="直接箭头连接符 62"/>
            <p:cNvCxnSpPr/>
            <p:nvPr/>
          </p:nvCxnSpPr>
          <p:spPr>
            <a:xfrm>
              <a:off x="2521834" y="5485632"/>
              <a:ext cx="531061" cy="0"/>
            </a:xfrm>
            <a:prstGeom prst="straightConnector1">
              <a:avLst/>
            </a:prstGeom>
            <a:ln w="60325">
              <a:solidFill>
                <a:schemeClr val="accent1">
                  <a:alpha val="7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2509118" y="7720041"/>
              <a:ext cx="531061" cy="0"/>
            </a:xfrm>
            <a:prstGeom prst="straightConnector1">
              <a:avLst/>
            </a:prstGeom>
            <a:ln w="60325">
              <a:solidFill>
                <a:srgbClr val="F2A46E"/>
              </a:solidFill>
              <a:tailEnd type="triangle"/>
            </a:ln>
          </p:spPr>
          <p:style>
            <a:lnRef idx="1">
              <a:schemeClr val="accent1"/>
            </a:lnRef>
            <a:fillRef idx="0">
              <a:schemeClr val="accent1"/>
            </a:fillRef>
            <a:effectRef idx="0">
              <a:schemeClr val="accent1"/>
            </a:effectRef>
            <a:fontRef idx="minor">
              <a:schemeClr val="tx1"/>
            </a:fontRef>
          </p:style>
        </p:cxnSp>
        <p:grpSp>
          <p:nvGrpSpPr>
            <p:cNvPr id="65" name="组合 64"/>
            <p:cNvGrpSpPr/>
            <p:nvPr/>
          </p:nvGrpSpPr>
          <p:grpSpPr>
            <a:xfrm>
              <a:off x="3369736" y="6960571"/>
              <a:ext cx="342900" cy="1512000"/>
              <a:chOff x="6790452" y="6707142"/>
              <a:chExt cx="342900" cy="1512000"/>
            </a:xfrm>
          </p:grpSpPr>
          <p:sp>
            <p:nvSpPr>
              <p:cNvPr id="66" name="矩形: 圆角 65"/>
              <p:cNvSpPr/>
              <p:nvPr/>
            </p:nvSpPr>
            <p:spPr>
              <a:xfrm>
                <a:off x="6790452" y="6707142"/>
                <a:ext cx="342900" cy="1512000"/>
              </a:xfrm>
              <a:prstGeom prst="roundRect">
                <a:avLst>
                  <a:gd name="adj" fmla="val 30556"/>
                </a:avLst>
              </a:prstGeom>
              <a:solidFill>
                <a:schemeClr val="accent2">
                  <a:lumMod val="20000"/>
                  <a:lumOff val="80000"/>
                  <a:alpha val="50000"/>
                </a:schemeClr>
              </a:solidFill>
              <a:ln w="190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6850232" y="6776692"/>
                <a:ext cx="216000" cy="216000"/>
              </a:xfrm>
              <a:prstGeom prst="ellipse">
                <a:avLst/>
              </a:prstGeom>
              <a:solidFill>
                <a:srgbClr val="F5B9B9"/>
              </a:solidFill>
              <a:ln w="28575" cap="flat" cmpd="sng" algn="ctr">
                <a:solidFill>
                  <a:srgbClr val="872121"/>
                </a:solidFill>
                <a:prstDash val="solid"/>
              </a:ln>
              <a:effectLst/>
            </p:spPr>
            <p:txBody>
              <a:bodyPr rtlCol="0" anchor="ctr"/>
              <a:lstStyle/>
              <a:p>
                <a:pPr algn="ctr" defTabSz="914400" fontAlgn="base">
                  <a:spcBef>
                    <a:spcPct val="0"/>
                  </a:spcBef>
                  <a:spcAft>
                    <a:spcPct val="0"/>
                  </a:spcAft>
                  <a:defRPr/>
                </a:pPr>
                <a:endParaRPr lang="zh-CN" altLang="en-US" kern="0">
                  <a:solidFill>
                    <a:prstClr val="white"/>
                  </a:solidFill>
                  <a:latin typeface="Century Gothic" panose="020B0502020202020204"/>
                </a:endParaRPr>
              </a:p>
            </p:txBody>
          </p:sp>
          <p:sp>
            <p:nvSpPr>
              <p:cNvPr id="68" name="椭圆 67"/>
              <p:cNvSpPr/>
              <p:nvPr/>
            </p:nvSpPr>
            <p:spPr>
              <a:xfrm>
                <a:off x="6850232" y="7063060"/>
                <a:ext cx="216000" cy="216000"/>
              </a:xfrm>
              <a:prstGeom prst="ellipse">
                <a:avLst/>
              </a:prstGeom>
              <a:solidFill>
                <a:srgbClr val="F5B9B9"/>
              </a:solidFill>
              <a:ln w="28575" cap="flat" cmpd="sng" algn="ctr">
                <a:solidFill>
                  <a:srgbClr val="872121"/>
                </a:solidFill>
                <a:prstDash val="solid"/>
              </a:ln>
              <a:effectLst/>
            </p:spPr>
            <p:txBody>
              <a:bodyPr rtlCol="0" anchor="ctr"/>
              <a:lstStyle/>
              <a:p>
                <a:pPr algn="ctr" defTabSz="914400" fontAlgn="base">
                  <a:spcBef>
                    <a:spcPct val="0"/>
                  </a:spcBef>
                  <a:spcAft>
                    <a:spcPct val="0"/>
                  </a:spcAft>
                  <a:defRPr/>
                </a:pPr>
                <a:endParaRPr lang="zh-CN" altLang="en-US" kern="0">
                  <a:solidFill>
                    <a:prstClr val="white"/>
                  </a:solidFill>
                  <a:latin typeface="Century Gothic" panose="020B0502020202020204"/>
                </a:endParaRPr>
              </a:p>
            </p:txBody>
          </p:sp>
          <p:sp>
            <p:nvSpPr>
              <p:cNvPr id="69" name="椭圆 68"/>
              <p:cNvSpPr/>
              <p:nvPr/>
            </p:nvSpPr>
            <p:spPr>
              <a:xfrm>
                <a:off x="6850232" y="7349429"/>
                <a:ext cx="216000" cy="216000"/>
              </a:xfrm>
              <a:prstGeom prst="ellipse">
                <a:avLst/>
              </a:prstGeom>
              <a:solidFill>
                <a:srgbClr val="F5B9B9"/>
              </a:solidFill>
              <a:ln w="28575" cap="flat" cmpd="sng" algn="ctr">
                <a:solidFill>
                  <a:srgbClr val="872121"/>
                </a:solidFill>
                <a:prstDash val="solid"/>
              </a:ln>
              <a:effectLst/>
            </p:spPr>
            <p:txBody>
              <a:bodyPr rtlCol="0" anchor="ctr"/>
              <a:lstStyle/>
              <a:p>
                <a:pPr algn="ctr" defTabSz="914400" fontAlgn="base">
                  <a:spcBef>
                    <a:spcPct val="0"/>
                  </a:spcBef>
                  <a:spcAft>
                    <a:spcPct val="0"/>
                  </a:spcAft>
                  <a:defRPr/>
                </a:pPr>
                <a:endParaRPr lang="zh-CN" altLang="en-US" kern="0">
                  <a:solidFill>
                    <a:prstClr val="white"/>
                  </a:solidFill>
                  <a:latin typeface="Century Gothic" panose="020B0502020202020204"/>
                </a:endParaRPr>
              </a:p>
            </p:txBody>
          </p:sp>
          <p:sp>
            <p:nvSpPr>
              <p:cNvPr id="70" name="椭圆 69"/>
              <p:cNvSpPr/>
              <p:nvPr/>
            </p:nvSpPr>
            <p:spPr>
              <a:xfrm>
                <a:off x="6850232" y="7924116"/>
                <a:ext cx="216000" cy="216000"/>
              </a:xfrm>
              <a:prstGeom prst="ellipse">
                <a:avLst/>
              </a:prstGeom>
              <a:solidFill>
                <a:srgbClr val="F5B9B9"/>
              </a:solidFill>
              <a:ln w="28575" cap="flat" cmpd="sng" algn="ctr">
                <a:solidFill>
                  <a:srgbClr val="872121"/>
                </a:solidFill>
                <a:prstDash val="solid"/>
              </a:ln>
              <a:effectLst/>
            </p:spPr>
            <p:txBody>
              <a:bodyPr rtlCol="0" anchor="ctr"/>
              <a:lstStyle/>
              <a:p>
                <a:pPr algn="ctr" defTabSz="914400" fontAlgn="base">
                  <a:spcBef>
                    <a:spcPct val="0"/>
                  </a:spcBef>
                  <a:spcAft>
                    <a:spcPct val="0"/>
                  </a:spcAft>
                  <a:defRPr/>
                </a:pPr>
                <a:endParaRPr lang="zh-CN" altLang="en-US" kern="0">
                  <a:solidFill>
                    <a:prstClr val="white"/>
                  </a:solidFill>
                  <a:latin typeface="Century Gothic" panose="020B0502020202020204"/>
                </a:endParaRPr>
              </a:p>
            </p:txBody>
          </p:sp>
          <p:grpSp>
            <p:nvGrpSpPr>
              <p:cNvPr id="71" name="组合 70"/>
              <p:cNvGrpSpPr/>
              <p:nvPr/>
            </p:nvGrpSpPr>
            <p:grpSpPr>
              <a:xfrm>
                <a:off x="6931232" y="7613903"/>
                <a:ext cx="54000" cy="264778"/>
                <a:chOff x="1835696" y="2194492"/>
                <a:chExt cx="54000" cy="264778"/>
              </a:xfrm>
              <a:solidFill>
                <a:srgbClr val="872121"/>
              </a:solidFill>
            </p:grpSpPr>
            <p:sp>
              <p:nvSpPr>
                <p:cNvPr id="72" name="椭圆 71"/>
                <p:cNvSpPr/>
                <p:nvPr/>
              </p:nvSpPr>
              <p:spPr>
                <a:xfrm>
                  <a:off x="1835696" y="2405270"/>
                  <a:ext cx="54000" cy="54000"/>
                </a:xfrm>
                <a:prstGeom prst="ellipse">
                  <a:avLst/>
                </a:prstGeom>
                <a:grpFill/>
                <a:ln w="25400" cap="flat" cmpd="sng" algn="ctr">
                  <a:noFill/>
                  <a:prstDash val="solid"/>
                </a:ln>
                <a:effectLst/>
              </p:spPr>
              <p:txBody>
                <a:bodyPr rtlCol="0" anchor="ctr"/>
                <a:lstStyle/>
                <a:p>
                  <a:pPr algn="ctr" defTabSz="914400" fontAlgn="base">
                    <a:spcBef>
                      <a:spcPct val="0"/>
                    </a:spcBef>
                    <a:spcAft>
                      <a:spcPct val="0"/>
                    </a:spcAft>
                    <a:defRPr/>
                  </a:pPr>
                  <a:endParaRPr lang="zh-CN" altLang="en-US" kern="0" dirty="0">
                    <a:solidFill>
                      <a:prstClr val="white"/>
                    </a:solidFill>
                    <a:latin typeface="Century Gothic" panose="020B0502020202020204"/>
                  </a:endParaRPr>
                </a:p>
              </p:txBody>
            </p:sp>
            <p:sp>
              <p:nvSpPr>
                <p:cNvPr id="73" name="椭圆 72"/>
                <p:cNvSpPr/>
                <p:nvPr/>
              </p:nvSpPr>
              <p:spPr>
                <a:xfrm>
                  <a:off x="1835696" y="2194492"/>
                  <a:ext cx="54000" cy="54000"/>
                </a:xfrm>
                <a:prstGeom prst="ellipse">
                  <a:avLst/>
                </a:prstGeom>
                <a:grpFill/>
                <a:ln w="25400" cap="flat" cmpd="sng" algn="ctr">
                  <a:noFill/>
                  <a:prstDash val="solid"/>
                </a:ln>
                <a:effectLst/>
              </p:spPr>
              <p:txBody>
                <a:bodyPr rtlCol="0" anchor="ctr"/>
                <a:lstStyle/>
                <a:p>
                  <a:pPr algn="ctr" defTabSz="914400" fontAlgn="base">
                    <a:spcBef>
                      <a:spcPct val="0"/>
                    </a:spcBef>
                    <a:spcAft>
                      <a:spcPct val="0"/>
                    </a:spcAft>
                    <a:defRPr/>
                  </a:pPr>
                  <a:endParaRPr lang="zh-CN" altLang="en-US" kern="0" dirty="0">
                    <a:solidFill>
                      <a:prstClr val="white"/>
                    </a:solidFill>
                    <a:latin typeface="Century Gothic" panose="020B0502020202020204"/>
                  </a:endParaRPr>
                </a:p>
              </p:txBody>
            </p:sp>
            <p:sp>
              <p:nvSpPr>
                <p:cNvPr id="74" name="椭圆 73"/>
                <p:cNvSpPr/>
                <p:nvPr/>
              </p:nvSpPr>
              <p:spPr>
                <a:xfrm>
                  <a:off x="1835696" y="2309164"/>
                  <a:ext cx="54000" cy="54000"/>
                </a:xfrm>
                <a:prstGeom prst="ellipse">
                  <a:avLst/>
                </a:prstGeom>
                <a:grpFill/>
                <a:ln w="25400" cap="flat" cmpd="sng" algn="ctr">
                  <a:noFill/>
                  <a:prstDash val="solid"/>
                </a:ln>
                <a:effectLst/>
              </p:spPr>
              <p:txBody>
                <a:bodyPr rtlCol="0" anchor="ctr"/>
                <a:lstStyle/>
                <a:p>
                  <a:pPr algn="ctr" defTabSz="914400" fontAlgn="base">
                    <a:spcBef>
                      <a:spcPct val="0"/>
                    </a:spcBef>
                    <a:spcAft>
                      <a:spcPct val="0"/>
                    </a:spcAft>
                    <a:defRPr/>
                  </a:pPr>
                  <a:endParaRPr lang="zh-CN" altLang="en-US" kern="0" dirty="0">
                    <a:solidFill>
                      <a:prstClr val="white"/>
                    </a:solidFill>
                    <a:latin typeface="Century Gothic" panose="020B0502020202020204"/>
                  </a:endParaRPr>
                </a:p>
              </p:txBody>
            </p:sp>
          </p:grpSp>
        </p:grpSp>
        <p:grpSp>
          <p:nvGrpSpPr>
            <p:cNvPr id="75" name="组合 74"/>
            <p:cNvGrpSpPr/>
            <p:nvPr/>
          </p:nvGrpSpPr>
          <p:grpSpPr>
            <a:xfrm>
              <a:off x="3973749" y="6960571"/>
              <a:ext cx="342900" cy="1512000"/>
              <a:chOff x="7556656" y="6707142"/>
              <a:chExt cx="342900" cy="1512000"/>
            </a:xfrm>
          </p:grpSpPr>
          <p:sp>
            <p:nvSpPr>
              <p:cNvPr id="76" name="矩形: 圆角 75"/>
              <p:cNvSpPr/>
              <p:nvPr/>
            </p:nvSpPr>
            <p:spPr>
              <a:xfrm>
                <a:off x="7556656" y="6707142"/>
                <a:ext cx="342900" cy="1512000"/>
              </a:xfrm>
              <a:prstGeom prst="roundRect">
                <a:avLst>
                  <a:gd name="adj" fmla="val 30556"/>
                </a:avLst>
              </a:prstGeom>
              <a:solidFill>
                <a:schemeClr val="accent1">
                  <a:lumMod val="20000"/>
                  <a:lumOff val="80000"/>
                  <a:alpha val="50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椭圆 76"/>
              <p:cNvSpPr/>
              <p:nvPr/>
            </p:nvSpPr>
            <p:spPr>
              <a:xfrm>
                <a:off x="7620107" y="6776692"/>
                <a:ext cx="216000" cy="216000"/>
              </a:xfrm>
              <a:prstGeom prst="ellipse">
                <a:avLst/>
              </a:prstGeom>
              <a:solidFill>
                <a:srgbClr val="94B6D2">
                  <a:lumMod val="60000"/>
                  <a:lumOff val="40000"/>
                </a:srgbClr>
              </a:solidFill>
              <a:ln w="28575" cap="flat" cmpd="sng" algn="ctr">
                <a:solidFill>
                  <a:srgbClr val="94B6D2">
                    <a:lumMod val="50000"/>
                  </a:srgbClr>
                </a:solidFill>
                <a:prstDash val="solid"/>
              </a:ln>
              <a:effectLst/>
            </p:spPr>
            <p:txBody>
              <a:bodyPr rtlCol="0" anchor="ctr"/>
              <a:lstStyle/>
              <a:p>
                <a:pPr algn="ctr" defTabSz="914400" fontAlgn="base">
                  <a:spcBef>
                    <a:spcPct val="0"/>
                  </a:spcBef>
                  <a:spcAft>
                    <a:spcPct val="0"/>
                  </a:spcAft>
                  <a:defRPr/>
                </a:pPr>
                <a:endParaRPr lang="zh-CN" altLang="en-US" kern="0">
                  <a:solidFill>
                    <a:prstClr val="white"/>
                  </a:solidFill>
                  <a:latin typeface="Century Gothic" panose="020B0502020202020204"/>
                </a:endParaRPr>
              </a:p>
            </p:txBody>
          </p:sp>
          <p:sp>
            <p:nvSpPr>
              <p:cNvPr id="78" name="椭圆 77"/>
              <p:cNvSpPr/>
              <p:nvPr/>
            </p:nvSpPr>
            <p:spPr>
              <a:xfrm>
                <a:off x="7620107" y="7063060"/>
                <a:ext cx="216000" cy="216000"/>
              </a:xfrm>
              <a:prstGeom prst="ellipse">
                <a:avLst/>
              </a:prstGeom>
              <a:solidFill>
                <a:srgbClr val="94B6D2">
                  <a:lumMod val="60000"/>
                  <a:lumOff val="40000"/>
                </a:srgbClr>
              </a:solidFill>
              <a:ln w="28575" cap="flat" cmpd="sng" algn="ctr">
                <a:solidFill>
                  <a:srgbClr val="94B6D2">
                    <a:lumMod val="50000"/>
                  </a:srgbClr>
                </a:solidFill>
                <a:prstDash val="solid"/>
              </a:ln>
              <a:effectLst/>
            </p:spPr>
            <p:txBody>
              <a:bodyPr rtlCol="0" anchor="ctr"/>
              <a:lstStyle/>
              <a:p>
                <a:pPr algn="ctr" defTabSz="914400" fontAlgn="base">
                  <a:spcBef>
                    <a:spcPct val="0"/>
                  </a:spcBef>
                  <a:spcAft>
                    <a:spcPct val="0"/>
                  </a:spcAft>
                  <a:defRPr/>
                </a:pPr>
                <a:endParaRPr lang="zh-CN" altLang="en-US" kern="0">
                  <a:solidFill>
                    <a:prstClr val="white"/>
                  </a:solidFill>
                  <a:latin typeface="Century Gothic" panose="020B0502020202020204"/>
                </a:endParaRPr>
              </a:p>
            </p:txBody>
          </p:sp>
          <p:sp>
            <p:nvSpPr>
              <p:cNvPr id="79" name="椭圆 78"/>
              <p:cNvSpPr/>
              <p:nvPr/>
            </p:nvSpPr>
            <p:spPr>
              <a:xfrm>
                <a:off x="7620107" y="7349429"/>
                <a:ext cx="216000" cy="216000"/>
              </a:xfrm>
              <a:prstGeom prst="ellipse">
                <a:avLst/>
              </a:prstGeom>
              <a:solidFill>
                <a:srgbClr val="94B6D2">
                  <a:lumMod val="60000"/>
                  <a:lumOff val="40000"/>
                </a:srgbClr>
              </a:solidFill>
              <a:ln w="28575" cap="flat" cmpd="sng" algn="ctr">
                <a:solidFill>
                  <a:srgbClr val="94B6D2">
                    <a:lumMod val="50000"/>
                  </a:srgbClr>
                </a:solidFill>
                <a:prstDash val="solid"/>
              </a:ln>
              <a:effectLst/>
            </p:spPr>
            <p:txBody>
              <a:bodyPr rtlCol="0" anchor="ctr"/>
              <a:lstStyle/>
              <a:p>
                <a:pPr algn="ctr" defTabSz="914400" fontAlgn="base">
                  <a:spcBef>
                    <a:spcPct val="0"/>
                  </a:spcBef>
                  <a:spcAft>
                    <a:spcPct val="0"/>
                  </a:spcAft>
                  <a:defRPr/>
                </a:pPr>
                <a:endParaRPr lang="zh-CN" altLang="en-US" kern="0">
                  <a:solidFill>
                    <a:prstClr val="white"/>
                  </a:solidFill>
                  <a:latin typeface="Century Gothic" panose="020B0502020202020204"/>
                </a:endParaRPr>
              </a:p>
            </p:txBody>
          </p:sp>
          <p:sp>
            <p:nvSpPr>
              <p:cNvPr id="80" name="椭圆 79"/>
              <p:cNvSpPr/>
              <p:nvPr/>
            </p:nvSpPr>
            <p:spPr>
              <a:xfrm>
                <a:off x="7620107" y="7924116"/>
                <a:ext cx="216000" cy="216000"/>
              </a:xfrm>
              <a:prstGeom prst="ellipse">
                <a:avLst/>
              </a:prstGeom>
              <a:solidFill>
                <a:srgbClr val="94B6D2">
                  <a:lumMod val="60000"/>
                  <a:lumOff val="40000"/>
                </a:srgbClr>
              </a:solidFill>
              <a:ln w="28575" cap="flat" cmpd="sng" algn="ctr">
                <a:solidFill>
                  <a:srgbClr val="94B6D2">
                    <a:lumMod val="50000"/>
                  </a:srgbClr>
                </a:solidFill>
                <a:prstDash val="solid"/>
              </a:ln>
              <a:effectLst/>
            </p:spPr>
            <p:txBody>
              <a:bodyPr rtlCol="0" anchor="ctr"/>
              <a:lstStyle/>
              <a:p>
                <a:pPr algn="ctr" defTabSz="914400" fontAlgn="base">
                  <a:spcBef>
                    <a:spcPct val="0"/>
                  </a:spcBef>
                  <a:spcAft>
                    <a:spcPct val="0"/>
                  </a:spcAft>
                  <a:defRPr/>
                </a:pPr>
                <a:endParaRPr lang="zh-CN" altLang="en-US" kern="0">
                  <a:solidFill>
                    <a:prstClr val="white"/>
                  </a:solidFill>
                  <a:latin typeface="Century Gothic" panose="020B0502020202020204"/>
                </a:endParaRPr>
              </a:p>
            </p:txBody>
          </p:sp>
          <p:grpSp>
            <p:nvGrpSpPr>
              <p:cNvPr id="81" name="组合 80"/>
              <p:cNvGrpSpPr/>
              <p:nvPr/>
            </p:nvGrpSpPr>
            <p:grpSpPr>
              <a:xfrm>
                <a:off x="7701107" y="7613903"/>
                <a:ext cx="54000" cy="264778"/>
                <a:chOff x="1835696" y="2194492"/>
                <a:chExt cx="54000" cy="264778"/>
              </a:xfrm>
            </p:grpSpPr>
            <p:sp>
              <p:nvSpPr>
                <p:cNvPr id="82" name="椭圆 81"/>
                <p:cNvSpPr/>
                <p:nvPr/>
              </p:nvSpPr>
              <p:spPr>
                <a:xfrm>
                  <a:off x="1835696" y="2405270"/>
                  <a:ext cx="54000" cy="54000"/>
                </a:xfrm>
                <a:prstGeom prst="ellipse">
                  <a:avLst/>
                </a:prstGeom>
                <a:solidFill>
                  <a:srgbClr val="94B6D2">
                    <a:lumMod val="50000"/>
                  </a:srgbClr>
                </a:solidFill>
                <a:ln w="25400" cap="flat" cmpd="sng" algn="ctr">
                  <a:noFill/>
                  <a:prstDash val="solid"/>
                </a:ln>
                <a:effectLst/>
              </p:spPr>
              <p:txBody>
                <a:bodyPr rtlCol="0" anchor="ctr"/>
                <a:lstStyle/>
                <a:p>
                  <a:pPr algn="ctr" defTabSz="914400" fontAlgn="base">
                    <a:spcBef>
                      <a:spcPct val="0"/>
                    </a:spcBef>
                    <a:spcAft>
                      <a:spcPct val="0"/>
                    </a:spcAft>
                    <a:defRPr/>
                  </a:pPr>
                  <a:endParaRPr lang="zh-CN" altLang="en-US" kern="0" dirty="0">
                    <a:solidFill>
                      <a:prstClr val="white"/>
                    </a:solidFill>
                    <a:latin typeface="Century Gothic" panose="020B0502020202020204"/>
                  </a:endParaRPr>
                </a:p>
              </p:txBody>
            </p:sp>
            <p:sp>
              <p:nvSpPr>
                <p:cNvPr id="83" name="椭圆 82"/>
                <p:cNvSpPr/>
                <p:nvPr/>
              </p:nvSpPr>
              <p:spPr>
                <a:xfrm>
                  <a:off x="1835696" y="2194492"/>
                  <a:ext cx="54000" cy="54000"/>
                </a:xfrm>
                <a:prstGeom prst="ellipse">
                  <a:avLst/>
                </a:prstGeom>
                <a:solidFill>
                  <a:srgbClr val="94B6D2">
                    <a:lumMod val="50000"/>
                  </a:srgbClr>
                </a:solidFill>
                <a:ln w="25400" cap="flat" cmpd="sng" algn="ctr">
                  <a:noFill/>
                  <a:prstDash val="solid"/>
                </a:ln>
                <a:effectLst/>
              </p:spPr>
              <p:txBody>
                <a:bodyPr rtlCol="0" anchor="ctr"/>
                <a:lstStyle/>
                <a:p>
                  <a:pPr algn="ctr" defTabSz="914400" fontAlgn="base">
                    <a:spcBef>
                      <a:spcPct val="0"/>
                    </a:spcBef>
                    <a:spcAft>
                      <a:spcPct val="0"/>
                    </a:spcAft>
                    <a:defRPr/>
                  </a:pPr>
                  <a:endParaRPr lang="zh-CN" altLang="en-US" kern="0" dirty="0">
                    <a:solidFill>
                      <a:prstClr val="white"/>
                    </a:solidFill>
                    <a:latin typeface="Century Gothic" panose="020B0502020202020204"/>
                  </a:endParaRPr>
                </a:p>
              </p:txBody>
            </p:sp>
            <p:sp>
              <p:nvSpPr>
                <p:cNvPr id="84" name="椭圆 83"/>
                <p:cNvSpPr/>
                <p:nvPr/>
              </p:nvSpPr>
              <p:spPr>
                <a:xfrm>
                  <a:off x="1835696" y="2309164"/>
                  <a:ext cx="54000" cy="54000"/>
                </a:xfrm>
                <a:prstGeom prst="ellipse">
                  <a:avLst/>
                </a:prstGeom>
                <a:solidFill>
                  <a:srgbClr val="94B6D2">
                    <a:lumMod val="50000"/>
                  </a:srgbClr>
                </a:solidFill>
                <a:ln w="25400" cap="flat" cmpd="sng" algn="ctr">
                  <a:noFill/>
                  <a:prstDash val="solid"/>
                </a:ln>
                <a:effectLst/>
              </p:spPr>
              <p:txBody>
                <a:bodyPr rtlCol="0" anchor="ctr"/>
                <a:lstStyle/>
                <a:p>
                  <a:pPr algn="ctr" defTabSz="914400" fontAlgn="base">
                    <a:spcBef>
                      <a:spcPct val="0"/>
                    </a:spcBef>
                    <a:spcAft>
                      <a:spcPct val="0"/>
                    </a:spcAft>
                    <a:defRPr/>
                  </a:pPr>
                  <a:endParaRPr lang="zh-CN" altLang="en-US" kern="0" dirty="0">
                    <a:solidFill>
                      <a:prstClr val="white"/>
                    </a:solidFill>
                    <a:latin typeface="Century Gothic" panose="020B0502020202020204"/>
                  </a:endParaRPr>
                </a:p>
              </p:txBody>
            </p:sp>
          </p:grpSp>
        </p:grpSp>
        <p:grpSp>
          <p:nvGrpSpPr>
            <p:cNvPr id="85" name="组合 84"/>
            <p:cNvGrpSpPr/>
            <p:nvPr/>
          </p:nvGrpSpPr>
          <p:grpSpPr>
            <a:xfrm>
              <a:off x="4765993" y="7082764"/>
              <a:ext cx="342900" cy="1238180"/>
              <a:chOff x="8551089" y="8722758"/>
              <a:chExt cx="342900" cy="1238180"/>
            </a:xfrm>
          </p:grpSpPr>
          <p:sp>
            <p:nvSpPr>
              <p:cNvPr id="86" name="矩形: 圆角 85"/>
              <p:cNvSpPr/>
              <p:nvPr/>
            </p:nvSpPr>
            <p:spPr>
              <a:xfrm>
                <a:off x="8551089" y="8722758"/>
                <a:ext cx="342900" cy="1238180"/>
              </a:xfrm>
              <a:prstGeom prst="roundRect">
                <a:avLst>
                  <a:gd name="adj" fmla="val 30556"/>
                </a:avLst>
              </a:prstGeom>
              <a:solidFill>
                <a:schemeClr val="accent1">
                  <a:lumMod val="20000"/>
                  <a:lumOff val="80000"/>
                  <a:alpha val="50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7" name="椭圆 86"/>
              <p:cNvSpPr/>
              <p:nvPr/>
            </p:nvSpPr>
            <p:spPr>
              <a:xfrm>
                <a:off x="8616821" y="8781323"/>
                <a:ext cx="216000" cy="216000"/>
              </a:xfrm>
              <a:prstGeom prst="ellipse">
                <a:avLst/>
              </a:prstGeom>
              <a:solidFill>
                <a:srgbClr val="94B6D2">
                  <a:lumMod val="60000"/>
                  <a:lumOff val="40000"/>
                </a:srgbClr>
              </a:solidFill>
              <a:ln w="28575" cap="flat" cmpd="sng" algn="ctr">
                <a:solidFill>
                  <a:srgbClr val="94B6D2">
                    <a:lumMod val="50000"/>
                  </a:srgbClr>
                </a:solidFill>
                <a:prstDash val="solid"/>
              </a:ln>
              <a:effectLst/>
            </p:spPr>
            <p:txBody>
              <a:bodyPr rtlCol="0" anchor="ctr"/>
              <a:lstStyle/>
              <a:p>
                <a:pPr algn="ctr" defTabSz="914400" fontAlgn="base">
                  <a:spcBef>
                    <a:spcPct val="0"/>
                  </a:spcBef>
                  <a:spcAft>
                    <a:spcPct val="0"/>
                  </a:spcAft>
                  <a:defRPr/>
                </a:pPr>
                <a:endParaRPr lang="zh-CN" altLang="en-US" kern="0">
                  <a:solidFill>
                    <a:prstClr val="white"/>
                  </a:solidFill>
                  <a:latin typeface="Century Gothic" panose="020B0502020202020204"/>
                </a:endParaRPr>
              </a:p>
            </p:txBody>
          </p:sp>
          <p:sp>
            <p:nvSpPr>
              <p:cNvPr id="88" name="椭圆 87"/>
              <p:cNvSpPr/>
              <p:nvPr/>
            </p:nvSpPr>
            <p:spPr>
              <a:xfrm>
                <a:off x="8616821" y="9067691"/>
                <a:ext cx="216000" cy="216000"/>
              </a:xfrm>
              <a:prstGeom prst="ellipse">
                <a:avLst/>
              </a:prstGeom>
              <a:solidFill>
                <a:srgbClr val="94B6D2">
                  <a:lumMod val="60000"/>
                  <a:lumOff val="40000"/>
                </a:srgbClr>
              </a:solidFill>
              <a:ln w="28575" cap="flat" cmpd="sng" algn="ctr">
                <a:solidFill>
                  <a:srgbClr val="94B6D2">
                    <a:lumMod val="50000"/>
                  </a:srgbClr>
                </a:solidFill>
                <a:prstDash val="solid"/>
              </a:ln>
              <a:effectLst/>
            </p:spPr>
            <p:txBody>
              <a:bodyPr rtlCol="0" anchor="ctr"/>
              <a:lstStyle/>
              <a:p>
                <a:pPr algn="ctr" defTabSz="914400" fontAlgn="base">
                  <a:spcBef>
                    <a:spcPct val="0"/>
                  </a:spcBef>
                  <a:spcAft>
                    <a:spcPct val="0"/>
                  </a:spcAft>
                  <a:defRPr/>
                </a:pPr>
                <a:endParaRPr lang="zh-CN" altLang="en-US" kern="0">
                  <a:solidFill>
                    <a:prstClr val="white"/>
                  </a:solidFill>
                  <a:latin typeface="Century Gothic" panose="020B0502020202020204"/>
                </a:endParaRPr>
              </a:p>
            </p:txBody>
          </p:sp>
          <p:sp>
            <p:nvSpPr>
              <p:cNvPr id="89" name="椭圆 88"/>
              <p:cNvSpPr/>
              <p:nvPr/>
            </p:nvSpPr>
            <p:spPr>
              <a:xfrm>
                <a:off x="8614539" y="9659402"/>
                <a:ext cx="216000" cy="216000"/>
              </a:xfrm>
              <a:prstGeom prst="ellipse">
                <a:avLst/>
              </a:prstGeom>
              <a:solidFill>
                <a:srgbClr val="94B6D2">
                  <a:lumMod val="60000"/>
                  <a:lumOff val="40000"/>
                </a:srgbClr>
              </a:solidFill>
              <a:ln w="28575" cap="flat" cmpd="sng" algn="ctr">
                <a:solidFill>
                  <a:srgbClr val="94B6D2">
                    <a:lumMod val="50000"/>
                  </a:srgbClr>
                </a:solidFill>
                <a:prstDash val="solid"/>
              </a:ln>
              <a:effectLst/>
            </p:spPr>
            <p:txBody>
              <a:bodyPr rtlCol="0" anchor="ctr"/>
              <a:lstStyle/>
              <a:p>
                <a:pPr algn="ctr" defTabSz="914400" fontAlgn="base">
                  <a:spcBef>
                    <a:spcPct val="0"/>
                  </a:spcBef>
                  <a:spcAft>
                    <a:spcPct val="0"/>
                  </a:spcAft>
                  <a:defRPr/>
                </a:pPr>
                <a:endParaRPr lang="zh-CN" altLang="en-US" kern="0">
                  <a:solidFill>
                    <a:prstClr val="white"/>
                  </a:solidFill>
                  <a:latin typeface="Century Gothic" panose="020B0502020202020204"/>
                </a:endParaRPr>
              </a:p>
            </p:txBody>
          </p:sp>
          <p:grpSp>
            <p:nvGrpSpPr>
              <p:cNvPr id="90" name="组合 89"/>
              <p:cNvGrpSpPr/>
              <p:nvPr/>
            </p:nvGrpSpPr>
            <p:grpSpPr>
              <a:xfrm>
                <a:off x="8695539" y="9349189"/>
                <a:ext cx="54000" cy="264778"/>
                <a:chOff x="1835696" y="2194492"/>
                <a:chExt cx="54000" cy="264778"/>
              </a:xfrm>
            </p:grpSpPr>
            <p:sp>
              <p:nvSpPr>
                <p:cNvPr id="91" name="椭圆 90"/>
                <p:cNvSpPr/>
                <p:nvPr/>
              </p:nvSpPr>
              <p:spPr>
                <a:xfrm>
                  <a:off x="1835696" y="2405270"/>
                  <a:ext cx="54000" cy="54000"/>
                </a:xfrm>
                <a:prstGeom prst="ellipse">
                  <a:avLst/>
                </a:prstGeom>
                <a:solidFill>
                  <a:srgbClr val="94B6D2">
                    <a:lumMod val="50000"/>
                  </a:srgbClr>
                </a:solidFill>
                <a:ln w="25400" cap="flat" cmpd="sng" algn="ctr">
                  <a:noFill/>
                  <a:prstDash val="solid"/>
                </a:ln>
                <a:effectLst/>
              </p:spPr>
              <p:txBody>
                <a:bodyPr rtlCol="0" anchor="ctr"/>
                <a:lstStyle/>
                <a:p>
                  <a:pPr algn="ctr" defTabSz="914400" fontAlgn="base">
                    <a:spcBef>
                      <a:spcPct val="0"/>
                    </a:spcBef>
                    <a:spcAft>
                      <a:spcPct val="0"/>
                    </a:spcAft>
                    <a:defRPr/>
                  </a:pPr>
                  <a:endParaRPr lang="zh-CN" altLang="en-US" kern="0" dirty="0">
                    <a:solidFill>
                      <a:prstClr val="white"/>
                    </a:solidFill>
                    <a:latin typeface="Century Gothic" panose="020B0502020202020204"/>
                  </a:endParaRPr>
                </a:p>
              </p:txBody>
            </p:sp>
            <p:sp>
              <p:nvSpPr>
                <p:cNvPr id="92" name="椭圆 91"/>
                <p:cNvSpPr/>
                <p:nvPr/>
              </p:nvSpPr>
              <p:spPr>
                <a:xfrm>
                  <a:off x="1835696" y="2194492"/>
                  <a:ext cx="54000" cy="54000"/>
                </a:xfrm>
                <a:prstGeom prst="ellipse">
                  <a:avLst/>
                </a:prstGeom>
                <a:solidFill>
                  <a:srgbClr val="94B6D2">
                    <a:lumMod val="50000"/>
                  </a:srgbClr>
                </a:solidFill>
                <a:ln w="25400" cap="flat" cmpd="sng" algn="ctr">
                  <a:noFill/>
                  <a:prstDash val="solid"/>
                </a:ln>
                <a:effectLst/>
              </p:spPr>
              <p:txBody>
                <a:bodyPr rtlCol="0" anchor="ctr"/>
                <a:lstStyle/>
                <a:p>
                  <a:pPr algn="ctr" defTabSz="914400" fontAlgn="base">
                    <a:spcBef>
                      <a:spcPct val="0"/>
                    </a:spcBef>
                    <a:spcAft>
                      <a:spcPct val="0"/>
                    </a:spcAft>
                    <a:defRPr/>
                  </a:pPr>
                  <a:endParaRPr lang="zh-CN" altLang="en-US" kern="0" dirty="0">
                    <a:solidFill>
                      <a:prstClr val="white"/>
                    </a:solidFill>
                    <a:latin typeface="Century Gothic" panose="020B0502020202020204"/>
                  </a:endParaRPr>
                </a:p>
              </p:txBody>
            </p:sp>
            <p:sp>
              <p:nvSpPr>
                <p:cNvPr id="93" name="椭圆 92"/>
                <p:cNvSpPr/>
                <p:nvPr/>
              </p:nvSpPr>
              <p:spPr>
                <a:xfrm>
                  <a:off x="1835696" y="2309164"/>
                  <a:ext cx="54000" cy="54000"/>
                </a:xfrm>
                <a:prstGeom prst="ellipse">
                  <a:avLst/>
                </a:prstGeom>
                <a:solidFill>
                  <a:srgbClr val="94B6D2">
                    <a:lumMod val="50000"/>
                  </a:srgbClr>
                </a:solidFill>
                <a:ln w="25400" cap="flat" cmpd="sng" algn="ctr">
                  <a:noFill/>
                  <a:prstDash val="solid"/>
                </a:ln>
                <a:effectLst/>
              </p:spPr>
              <p:txBody>
                <a:bodyPr rtlCol="0" anchor="ctr"/>
                <a:lstStyle/>
                <a:p>
                  <a:pPr algn="ctr" defTabSz="914400" fontAlgn="base">
                    <a:spcBef>
                      <a:spcPct val="0"/>
                    </a:spcBef>
                    <a:spcAft>
                      <a:spcPct val="0"/>
                    </a:spcAft>
                    <a:defRPr/>
                  </a:pPr>
                  <a:endParaRPr lang="zh-CN" altLang="en-US" kern="0" dirty="0">
                    <a:solidFill>
                      <a:prstClr val="white"/>
                    </a:solidFill>
                    <a:latin typeface="Century Gothic" panose="020B0502020202020204"/>
                  </a:endParaRPr>
                </a:p>
              </p:txBody>
            </p:sp>
          </p:grpSp>
        </p:grpSp>
        <p:grpSp>
          <p:nvGrpSpPr>
            <p:cNvPr id="94" name="组合 93"/>
            <p:cNvGrpSpPr/>
            <p:nvPr/>
          </p:nvGrpSpPr>
          <p:grpSpPr>
            <a:xfrm>
              <a:off x="4405765" y="7676482"/>
              <a:ext cx="256058" cy="54000"/>
              <a:chOff x="7820045" y="11245436"/>
              <a:chExt cx="256058" cy="54000"/>
            </a:xfrm>
          </p:grpSpPr>
          <p:sp>
            <p:nvSpPr>
              <p:cNvPr id="95" name="椭圆 94"/>
              <p:cNvSpPr/>
              <p:nvPr/>
            </p:nvSpPr>
            <p:spPr>
              <a:xfrm rot="16200000">
                <a:off x="8022103" y="11245436"/>
                <a:ext cx="54000" cy="54000"/>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rot="16200000">
                <a:off x="7820045" y="11245436"/>
                <a:ext cx="54000" cy="54000"/>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rot="16200000">
                <a:off x="7921074" y="11245436"/>
                <a:ext cx="54000" cy="54000"/>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8" name="Picture 10" descr="双向图片素材_免费双向PNG设计图片大全_图精灵"/>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5357" b="95000" l="1538" r="96154">
                          <a14:foregroundMark x1="29615" y1="17500" x2="48311" y2="16147"/>
                          <a14:foregroundMark x1="76955" y1="21392" x2="82308" y2="23214"/>
                          <a14:foregroundMark x1="60069" y1="15642" x2="68624" y2="18555"/>
                          <a14:foregroundMark x1="85729" y1="45104" x2="85769" y2="45357"/>
                          <a14:foregroundMark x1="84102" y1="34694" x2="84203" y2="35338"/>
                          <a14:foregroundMark x1="82308" y1="23214" x2="83194" y2="28883"/>
                          <a14:foregroundMark x1="70518" y1="49438" x2="63077" y2="51429"/>
                          <a14:foregroundMark x1="82709" y1="46176" x2="80779" y2="46692"/>
                          <a14:foregroundMark x1="85769" y1="45357" x2="85384" y2="45460"/>
                          <a14:foregroundMark x1="60120" y1="50732" x2="37308" y2="45357"/>
                          <a14:foregroundMark x1="9523" y1="54193" x2="9231" y2="54286"/>
                          <a14:foregroundMark x1="37308" y1="45357" x2="29042" y2="47985"/>
                          <a14:foregroundMark x1="16576" y1="70550" x2="19231" y2="76429"/>
                          <a14:foregroundMark x1="9231" y1="54286" x2="9305" y2="54449"/>
                          <a14:foregroundMark x1="19231" y1="76429" x2="30437" y2="87752"/>
                          <a14:foregroundMark x1="48025" y1="82954" x2="60000" y2="77857"/>
                          <a14:foregroundMark x1="60000" y1="77857" x2="65000" y2="77857"/>
                          <a14:foregroundMark x1="3846" y1="63214" x2="5953" y2="59860"/>
                          <a14:foregroundMark x1="29615" y1="91071" x2="31538" y2="95000"/>
                          <a14:foregroundMark x1="94231" y1="34643" x2="96538" y2="33929"/>
                          <a14:foregroundMark x1="67308" y1="7857" x2="66538" y2="5714"/>
                          <a14:foregroundMark x1="1538" y1="61429" x2="9615" y2="55714"/>
                          <a14:foregroundMark x1="5000" y1="61429" x2="10769" y2="71429"/>
                          <a14:backgroundMark x1="81923" y1="29643" x2="85385" y2="33929"/>
                          <a14:backgroundMark x1="72308" y1="18214" x2="72692" y2="21786"/>
                          <a14:backgroundMark x1="49615" y1="14286" x2="60769" y2="14643"/>
                          <a14:backgroundMark x1="14231" y1="61071" x2="14173" y2="61260"/>
                          <a14:backgroundMark x1="25000" y1="51786" x2="26923" y2="46429"/>
                          <a14:backgroundMark x1="23077" y1="50714" x2="26538" y2="47857"/>
                          <a14:backgroundMark x1="41154" y1="85714" x2="48077" y2="82857"/>
                          <a14:backgroundMark x1="46154" y1="85000" x2="38077" y2="85714"/>
                          <a14:backgroundMark x1="41538" y1="85714" x2="38077" y2="86071"/>
                          <a14:backgroundMark x1="38846" y1="85000" x2="38462" y2="90000"/>
                          <a14:backgroundMark x1="84231" y1="35357" x2="77308" y2="42500"/>
                          <a14:backgroundMark x1="82308" y1="35714" x2="82692" y2="38571"/>
                          <a14:backgroundMark x1="74615" y1="46786" x2="74615" y2="46786"/>
                          <a14:backgroundMark x1="74231" y1="45000" x2="72692" y2="50000"/>
                          <a14:backgroundMark x1="58846" y1="53214" x2="63462" y2="50714"/>
                          <a14:backgroundMark x1="26538" y1="46429" x2="14060" y2="61064"/>
                          <a14:backgroundMark x1="15965" y1="69056" x2="16923" y2="70357"/>
                        </a14:backgroundRemoval>
                      </a14:imgEffect>
                    </a14:imgLayer>
                  </a14:imgProps>
                </a:ext>
                <a:ext uri="{28A0092B-C50C-407E-A947-70E740481C1C}">
                  <a14:useLocalDpi xmlns:a14="http://schemas.microsoft.com/office/drawing/2010/main" val="0"/>
                </a:ext>
              </a:extLst>
            </a:blip>
            <a:srcRect/>
            <a:stretch>
              <a:fillRect/>
            </a:stretch>
          </p:blipFill>
          <p:spPr bwMode="auto">
            <a:xfrm rot="5400000">
              <a:off x="3386800" y="6364393"/>
              <a:ext cx="443679" cy="477808"/>
            </a:xfrm>
            <a:prstGeom prst="rect">
              <a:avLst/>
            </a:prstGeom>
            <a:noFill/>
            <a:extLst>
              <a:ext uri="{909E8E84-426E-40DD-AFC4-6F175D3DCCD1}">
                <a14:hiddenFill xmlns:a14="http://schemas.microsoft.com/office/drawing/2010/main">
                  <a:solidFill>
                    <a:srgbClr val="FFFFFF"/>
                  </a:solidFill>
                </a14:hiddenFill>
              </a:ext>
            </a:extLst>
          </p:spPr>
        </p:pic>
        <p:sp>
          <p:nvSpPr>
            <p:cNvPr id="99" name="文本框 98"/>
            <p:cNvSpPr txBox="1"/>
            <p:nvPr/>
          </p:nvSpPr>
          <p:spPr>
            <a:xfrm>
              <a:off x="3940339" y="6263093"/>
              <a:ext cx="1183786" cy="646331"/>
            </a:xfrm>
            <a:prstGeom prst="rect">
              <a:avLst/>
            </a:prstGeom>
            <a:noFill/>
          </p:spPr>
          <p:txBody>
            <a:bodyPr wrap="none" rtlCol="0">
              <a:spAutoFit/>
            </a:bodyPr>
            <a:lstStyle/>
            <a:p>
              <a:pPr algn="ctr"/>
              <a:r>
                <a:rPr lang="en-US" altLang="zh-CN" b="1" dirty="0"/>
                <a:t>Shared</a:t>
              </a:r>
              <a:endParaRPr lang="en-US" altLang="zh-CN" b="1" dirty="0"/>
            </a:p>
            <a:p>
              <a:pPr algn="ctr"/>
              <a:r>
                <a:rPr lang="en-US" altLang="zh-CN" b="1" dirty="0"/>
                <a:t>Parameter</a:t>
              </a:r>
              <a:endParaRPr lang="zh-CN" altLang="en-US" b="1" dirty="0"/>
            </a:p>
          </p:txBody>
        </p:sp>
        <p:pic>
          <p:nvPicPr>
            <p:cNvPr id="101" name="Picture 10" descr="双向图片素材_免费双向PNG设计图片大全_图精灵"/>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5357" b="95000" l="1538" r="96154">
                          <a14:foregroundMark x1="29615" y1="17500" x2="48311" y2="16147"/>
                          <a14:foregroundMark x1="76955" y1="21392" x2="82308" y2="23214"/>
                          <a14:foregroundMark x1="60069" y1="15642" x2="68624" y2="18555"/>
                          <a14:foregroundMark x1="85729" y1="45104" x2="85769" y2="45357"/>
                          <a14:foregroundMark x1="84102" y1="34694" x2="84203" y2="35338"/>
                          <a14:foregroundMark x1="82308" y1="23214" x2="83194" y2="28883"/>
                          <a14:foregroundMark x1="70518" y1="49438" x2="63077" y2="51429"/>
                          <a14:foregroundMark x1="82709" y1="46176" x2="80779" y2="46692"/>
                          <a14:foregroundMark x1="85769" y1="45357" x2="85384" y2="45460"/>
                          <a14:foregroundMark x1="60120" y1="50732" x2="37308" y2="45357"/>
                          <a14:foregroundMark x1="9523" y1="54193" x2="9231" y2="54286"/>
                          <a14:foregroundMark x1="37308" y1="45357" x2="29042" y2="47985"/>
                          <a14:foregroundMark x1="16576" y1="70550" x2="19231" y2="76429"/>
                          <a14:foregroundMark x1="9231" y1="54286" x2="9305" y2="54449"/>
                          <a14:foregroundMark x1="19231" y1="76429" x2="30437" y2="87752"/>
                          <a14:foregroundMark x1="48025" y1="82954" x2="60000" y2="77857"/>
                          <a14:foregroundMark x1="60000" y1="77857" x2="65000" y2="77857"/>
                          <a14:foregroundMark x1="3846" y1="63214" x2="5953" y2="59860"/>
                          <a14:foregroundMark x1="29615" y1="91071" x2="31538" y2="95000"/>
                          <a14:foregroundMark x1="94231" y1="34643" x2="96538" y2="33929"/>
                          <a14:foregroundMark x1="67308" y1="7857" x2="66538" y2="5714"/>
                          <a14:foregroundMark x1="1538" y1="61429" x2="9615" y2="55714"/>
                          <a14:foregroundMark x1="5000" y1="61429" x2="10769" y2="71429"/>
                          <a14:backgroundMark x1="81923" y1="29643" x2="85385" y2="33929"/>
                          <a14:backgroundMark x1="72308" y1="18214" x2="72692" y2="21786"/>
                          <a14:backgroundMark x1="49615" y1="14286" x2="60769" y2="14643"/>
                          <a14:backgroundMark x1="14231" y1="61071" x2="14173" y2="61260"/>
                          <a14:backgroundMark x1="25000" y1="51786" x2="26923" y2="46429"/>
                          <a14:backgroundMark x1="23077" y1="50714" x2="26538" y2="47857"/>
                          <a14:backgroundMark x1="41154" y1="85714" x2="48077" y2="82857"/>
                          <a14:backgroundMark x1="46154" y1="85000" x2="38077" y2="85714"/>
                          <a14:backgroundMark x1="41538" y1="85714" x2="38077" y2="86071"/>
                          <a14:backgroundMark x1="38846" y1="85000" x2="38462" y2="90000"/>
                          <a14:backgroundMark x1="84231" y1="35357" x2="77308" y2="42500"/>
                          <a14:backgroundMark x1="82308" y1="35714" x2="82692" y2="38571"/>
                          <a14:backgroundMark x1="74615" y1="46786" x2="74615" y2="46786"/>
                          <a14:backgroundMark x1="74231" y1="45000" x2="72692" y2="50000"/>
                          <a14:backgroundMark x1="58846" y1="53214" x2="63462" y2="50714"/>
                          <a14:backgroundMark x1="26538" y1="46429" x2="14060" y2="61064"/>
                          <a14:backgroundMark x1="15965" y1="69056" x2="16923" y2="70357"/>
                        </a14:backgroundRemoval>
                      </a14:imgEffect>
                    </a14:imgLayer>
                  </a14:imgProps>
                </a:ext>
                <a:ext uri="{28A0092B-C50C-407E-A947-70E740481C1C}">
                  <a14:useLocalDpi xmlns:a14="http://schemas.microsoft.com/office/drawing/2010/main" val="0"/>
                </a:ext>
              </a:extLst>
            </a:blip>
            <a:srcRect/>
            <a:stretch>
              <a:fillRect/>
            </a:stretch>
          </p:blipFill>
          <p:spPr bwMode="auto">
            <a:xfrm rot="5400000">
              <a:off x="5180434" y="6364393"/>
              <a:ext cx="443679" cy="477808"/>
            </a:xfrm>
            <a:prstGeom prst="rect">
              <a:avLst/>
            </a:prstGeom>
            <a:noFill/>
            <a:extLst>
              <a:ext uri="{909E8E84-426E-40DD-AFC4-6F175D3DCCD1}">
                <a14:hiddenFill xmlns:a14="http://schemas.microsoft.com/office/drawing/2010/main">
                  <a:solidFill>
                    <a:srgbClr val="FFFFFF"/>
                  </a:solidFill>
                </a14:hiddenFill>
              </a:ext>
            </a:extLst>
          </p:spPr>
        </p:pic>
        <p:sp>
          <p:nvSpPr>
            <p:cNvPr id="102" name="矩形: 圆角 101"/>
            <p:cNvSpPr/>
            <p:nvPr/>
          </p:nvSpPr>
          <p:spPr>
            <a:xfrm>
              <a:off x="5821498" y="6005149"/>
              <a:ext cx="767521" cy="1184796"/>
            </a:xfrm>
            <a:prstGeom prst="roundRect">
              <a:avLst/>
            </a:prstGeom>
            <a:solidFill>
              <a:schemeClr val="accent6">
                <a:alpha val="30000"/>
              </a:schemeClr>
            </a:solidFill>
            <a:ln w="22225">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pic>
          <p:nvPicPr>
            <p:cNvPr id="103" name="图片 10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86590" y="5885276"/>
              <a:ext cx="1017386" cy="1017386"/>
            </a:xfrm>
            <a:prstGeom prst="rect">
              <a:avLst/>
            </a:prstGeom>
          </p:spPr>
        </p:pic>
        <p:sp>
          <p:nvSpPr>
            <p:cNvPr id="104" name="文本框 103"/>
            <p:cNvSpPr txBox="1"/>
            <p:nvPr/>
          </p:nvSpPr>
          <p:spPr>
            <a:xfrm>
              <a:off x="5806973" y="6758408"/>
              <a:ext cx="816249" cy="369332"/>
            </a:xfrm>
            <a:prstGeom prst="rect">
              <a:avLst/>
            </a:prstGeom>
            <a:noFill/>
          </p:spPr>
          <p:txBody>
            <a:bodyPr wrap="none" rtlCol="0">
              <a:spAutoFit/>
            </a:bodyPr>
            <a:lstStyle/>
            <a:p>
              <a:pPr algn="ctr"/>
              <a:r>
                <a:rPr lang="en-US" altLang="zh-CN" b="1" dirty="0"/>
                <a:t>Cosine</a:t>
              </a:r>
              <a:endParaRPr lang="zh-CN" altLang="en-US" b="1" dirty="0"/>
            </a:p>
          </p:txBody>
        </p:sp>
        <p:cxnSp>
          <p:nvCxnSpPr>
            <p:cNvPr id="105" name="直接箭头连接符 104"/>
            <p:cNvCxnSpPr/>
            <p:nvPr/>
          </p:nvCxnSpPr>
          <p:spPr>
            <a:xfrm>
              <a:off x="6637367" y="6584101"/>
              <a:ext cx="531061" cy="0"/>
            </a:xfrm>
            <a:prstGeom prst="straightConnector1">
              <a:avLst/>
            </a:prstGeom>
            <a:ln w="60325">
              <a:solidFill>
                <a:schemeClr val="accent6">
                  <a:lumMod val="75000"/>
                  <a:alpha val="54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6" name="文本框 105"/>
            <p:cNvSpPr txBox="1"/>
            <p:nvPr/>
          </p:nvSpPr>
          <p:spPr>
            <a:xfrm>
              <a:off x="6412666" y="4058917"/>
              <a:ext cx="1940007" cy="461665"/>
            </a:xfrm>
            <a:prstGeom prst="rect">
              <a:avLst/>
            </a:prstGeom>
            <a:noFill/>
          </p:spPr>
          <p:txBody>
            <a:bodyPr wrap="square">
              <a:spAutoFit/>
            </a:bodyPr>
            <a:lstStyle/>
            <a:p>
              <a:pPr algn="ctr"/>
              <a:r>
                <a:rPr lang="en-US" altLang="zh-CN" sz="2400" b="1" dirty="0">
                  <a:cs typeface="Times New Roman" panose="02020603050405020304" pitchFamily="18" charset="0"/>
                </a:rPr>
                <a:t>Output</a:t>
              </a:r>
              <a:endParaRPr lang="en-US" altLang="zh-CN" sz="2400" b="1" dirty="0">
                <a:cs typeface="Times New Roman" panose="02020603050405020304" pitchFamily="18" charset="0"/>
              </a:endParaRPr>
            </a:p>
          </p:txBody>
        </p:sp>
        <p:grpSp>
          <p:nvGrpSpPr>
            <p:cNvPr id="107" name="组合 106"/>
            <p:cNvGrpSpPr/>
            <p:nvPr/>
          </p:nvGrpSpPr>
          <p:grpSpPr>
            <a:xfrm rot="16200000">
              <a:off x="6035311" y="4872899"/>
              <a:ext cx="342900" cy="1238180"/>
              <a:chOff x="8551090" y="8722758"/>
              <a:chExt cx="342900" cy="1238180"/>
            </a:xfrm>
          </p:grpSpPr>
          <p:sp>
            <p:nvSpPr>
              <p:cNvPr id="108" name="矩形: 圆角 107"/>
              <p:cNvSpPr/>
              <p:nvPr/>
            </p:nvSpPr>
            <p:spPr>
              <a:xfrm>
                <a:off x="8551090" y="8722758"/>
                <a:ext cx="342900" cy="1238180"/>
              </a:xfrm>
              <a:prstGeom prst="roundRect">
                <a:avLst>
                  <a:gd name="adj" fmla="val 30556"/>
                </a:avLst>
              </a:prstGeom>
              <a:solidFill>
                <a:schemeClr val="accent6">
                  <a:lumMod val="60000"/>
                  <a:lumOff val="40000"/>
                  <a:alpha val="31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9" name="椭圆 108"/>
              <p:cNvSpPr/>
              <p:nvPr/>
            </p:nvSpPr>
            <p:spPr>
              <a:xfrm>
                <a:off x="8616821" y="8781323"/>
                <a:ext cx="216000" cy="216000"/>
              </a:xfrm>
              <a:prstGeom prst="ellipse">
                <a:avLst/>
              </a:prstGeom>
              <a:solidFill>
                <a:srgbClr val="E2F0D9"/>
              </a:solidFill>
              <a:ln w="28575" cap="flat" cmpd="sng" algn="ctr">
                <a:solidFill>
                  <a:srgbClr val="385723"/>
                </a:solidFill>
                <a:prstDash val="solid"/>
              </a:ln>
              <a:effectLst/>
            </p:spPr>
            <p:txBody>
              <a:bodyPr rtlCol="0" anchor="ctr"/>
              <a:lstStyle/>
              <a:p>
                <a:pPr algn="ctr" defTabSz="914400" fontAlgn="base">
                  <a:spcBef>
                    <a:spcPct val="0"/>
                  </a:spcBef>
                  <a:spcAft>
                    <a:spcPct val="0"/>
                  </a:spcAft>
                  <a:defRPr/>
                </a:pPr>
                <a:endParaRPr lang="zh-CN" altLang="en-US" kern="0">
                  <a:solidFill>
                    <a:prstClr val="white"/>
                  </a:solidFill>
                  <a:latin typeface="Century Gothic" panose="020B0502020202020204"/>
                </a:endParaRPr>
              </a:p>
            </p:txBody>
          </p:sp>
          <p:sp>
            <p:nvSpPr>
              <p:cNvPr id="110" name="椭圆 109"/>
              <p:cNvSpPr/>
              <p:nvPr/>
            </p:nvSpPr>
            <p:spPr>
              <a:xfrm>
                <a:off x="8616821" y="9067691"/>
                <a:ext cx="216000" cy="216000"/>
              </a:xfrm>
              <a:prstGeom prst="ellipse">
                <a:avLst/>
              </a:prstGeom>
              <a:solidFill>
                <a:srgbClr val="E2F0D9"/>
              </a:solidFill>
              <a:ln w="28575" cap="flat" cmpd="sng" algn="ctr">
                <a:solidFill>
                  <a:srgbClr val="385723"/>
                </a:solidFill>
                <a:prstDash val="solid"/>
              </a:ln>
              <a:effectLst/>
            </p:spPr>
            <p:txBody>
              <a:bodyPr rtlCol="0" anchor="ctr"/>
              <a:lstStyle/>
              <a:p>
                <a:pPr algn="ctr" defTabSz="914400" fontAlgn="base">
                  <a:spcBef>
                    <a:spcPct val="0"/>
                  </a:spcBef>
                  <a:spcAft>
                    <a:spcPct val="0"/>
                  </a:spcAft>
                  <a:defRPr/>
                </a:pPr>
                <a:endParaRPr lang="zh-CN" altLang="en-US" kern="0">
                  <a:solidFill>
                    <a:prstClr val="white"/>
                  </a:solidFill>
                  <a:latin typeface="Century Gothic" panose="020B0502020202020204"/>
                </a:endParaRPr>
              </a:p>
            </p:txBody>
          </p:sp>
          <p:sp>
            <p:nvSpPr>
              <p:cNvPr id="111" name="椭圆 110"/>
              <p:cNvSpPr/>
              <p:nvPr/>
            </p:nvSpPr>
            <p:spPr>
              <a:xfrm>
                <a:off x="8616821" y="9669687"/>
                <a:ext cx="216000" cy="216000"/>
              </a:xfrm>
              <a:prstGeom prst="ellipse">
                <a:avLst/>
              </a:prstGeom>
              <a:solidFill>
                <a:srgbClr val="E2F0D9"/>
              </a:solidFill>
              <a:ln w="28575" cap="flat" cmpd="sng" algn="ctr">
                <a:solidFill>
                  <a:srgbClr val="385723"/>
                </a:solidFill>
                <a:prstDash val="solid"/>
              </a:ln>
              <a:effectLst/>
            </p:spPr>
            <p:txBody>
              <a:bodyPr rtlCol="0" anchor="ctr"/>
              <a:lstStyle/>
              <a:p>
                <a:pPr algn="ctr" defTabSz="914400" fontAlgn="base">
                  <a:spcBef>
                    <a:spcPct val="0"/>
                  </a:spcBef>
                  <a:spcAft>
                    <a:spcPct val="0"/>
                  </a:spcAft>
                  <a:defRPr/>
                </a:pPr>
                <a:endParaRPr lang="zh-CN" altLang="en-US" kern="0">
                  <a:solidFill>
                    <a:prstClr val="white"/>
                  </a:solidFill>
                  <a:latin typeface="Century Gothic" panose="020B0502020202020204"/>
                </a:endParaRPr>
              </a:p>
            </p:txBody>
          </p:sp>
          <p:grpSp>
            <p:nvGrpSpPr>
              <p:cNvPr id="112" name="组合 111"/>
              <p:cNvGrpSpPr/>
              <p:nvPr/>
            </p:nvGrpSpPr>
            <p:grpSpPr>
              <a:xfrm>
                <a:off x="8695539" y="9349189"/>
                <a:ext cx="54000" cy="264778"/>
                <a:chOff x="1835696" y="2194492"/>
                <a:chExt cx="54000" cy="264778"/>
              </a:xfrm>
            </p:grpSpPr>
            <p:sp>
              <p:nvSpPr>
                <p:cNvPr id="113" name="椭圆 112"/>
                <p:cNvSpPr/>
                <p:nvPr/>
              </p:nvSpPr>
              <p:spPr>
                <a:xfrm>
                  <a:off x="1835696" y="2405270"/>
                  <a:ext cx="54000" cy="54000"/>
                </a:xfrm>
                <a:prstGeom prst="ellipse">
                  <a:avLst/>
                </a:prstGeom>
                <a:solidFill>
                  <a:schemeClr val="accent6">
                    <a:lumMod val="75000"/>
                  </a:schemeClr>
                </a:solidFill>
                <a:ln w="25400" cap="flat" cmpd="sng" algn="ctr">
                  <a:noFill/>
                  <a:prstDash val="solid"/>
                </a:ln>
                <a:effectLst/>
              </p:spPr>
              <p:txBody>
                <a:bodyPr rtlCol="0" anchor="ctr"/>
                <a:lstStyle/>
                <a:p>
                  <a:pPr algn="ctr" defTabSz="914400" fontAlgn="base">
                    <a:spcBef>
                      <a:spcPct val="0"/>
                    </a:spcBef>
                    <a:spcAft>
                      <a:spcPct val="0"/>
                    </a:spcAft>
                    <a:defRPr/>
                  </a:pPr>
                  <a:endParaRPr lang="zh-CN" altLang="en-US" kern="0" dirty="0">
                    <a:solidFill>
                      <a:prstClr val="white"/>
                    </a:solidFill>
                    <a:latin typeface="Century Gothic" panose="020B0502020202020204"/>
                  </a:endParaRPr>
                </a:p>
              </p:txBody>
            </p:sp>
            <p:sp>
              <p:nvSpPr>
                <p:cNvPr id="114" name="椭圆 113"/>
                <p:cNvSpPr/>
                <p:nvPr/>
              </p:nvSpPr>
              <p:spPr>
                <a:xfrm>
                  <a:off x="1835696" y="2194492"/>
                  <a:ext cx="54000" cy="54000"/>
                </a:xfrm>
                <a:prstGeom prst="ellipse">
                  <a:avLst/>
                </a:prstGeom>
                <a:solidFill>
                  <a:schemeClr val="accent6">
                    <a:lumMod val="75000"/>
                  </a:schemeClr>
                </a:solidFill>
                <a:ln w="25400" cap="flat" cmpd="sng" algn="ctr">
                  <a:noFill/>
                  <a:prstDash val="solid"/>
                </a:ln>
                <a:effectLst/>
              </p:spPr>
              <p:txBody>
                <a:bodyPr rtlCol="0" anchor="ctr"/>
                <a:lstStyle/>
                <a:p>
                  <a:pPr algn="ctr" defTabSz="914400" fontAlgn="base">
                    <a:spcBef>
                      <a:spcPct val="0"/>
                    </a:spcBef>
                    <a:spcAft>
                      <a:spcPct val="0"/>
                    </a:spcAft>
                    <a:defRPr/>
                  </a:pPr>
                  <a:endParaRPr lang="zh-CN" altLang="en-US" kern="0" dirty="0">
                    <a:solidFill>
                      <a:prstClr val="white"/>
                    </a:solidFill>
                    <a:latin typeface="Century Gothic" panose="020B0502020202020204"/>
                  </a:endParaRPr>
                </a:p>
              </p:txBody>
            </p:sp>
            <p:sp>
              <p:nvSpPr>
                <p:cNvPr id="115" name="椭圆 114"/>
                <p:cNvSpPr/>
                <p:nvPr/>
              </p:nvSpPr>
              <p:spPr>
                <a:xfrm>
                  <a:off x="1835696" y="2301553"/>
                  <a:ext cx="54000" cy="54000"/>
                </a:xfrm>
                <a:prstGeom prst="ellipse">
                  <a:avLst/>
                </a:prstGeom>
                <a:solidFill>
                  <a:schemeClr val="accent6">
                    <a:lumMod val="75000"/>
                  </a:schemeClr>
                </a:solidFill>
                <a:ln w="25400" cap="flat" cmpd="sng" algn="ctr">
                  <a:noFill/>
                  <a:prstDash val="solid"/>
                </a:ln>
                <a:effectLst/>
              </p:spPr>
              <p:txBody>
                <a:bodyPr rtlCol="0" anchor="ctr"/>
                <a:lstStyle/>
                <a:p>
                  <a:pPr algn="ctr" defTabSz="914400" fontAlgn="base">
                    <a:spcBef>
                      <a:spcPct val="0"/>
                    </a:spcBef>
                    <a:spcAft>
                      <a:spcPct val="0"/>
                    </a:spcAft>
                    <a:defRPr/>
                  </a:pPr>
                  <a:endParaRPr lang="zh-CN" altLang="en-US" kern="0" dirty="0">
                    <a:solidFill>
                      <a:prstClr val="white"/>
                    </a:solidFill>
                    <a:latin typeface="Century Gothic" panose="020B0502020202020204"/>
                  </a:endParaRPr>
                </a:p>
              </p:txBody>
            </p:sp>
          </p:grpSp>
        </p:grpSp>
        <p:grpSp>
          <p:nvGrpSpPr>
            <p:cNvPr id="116" name="组合 115"/>
            <p:cNvGrpSpPr/>
            <p:nvPr/>
          </p:nvGrpSpPr>
          <p:grpSpPr>
            <a:xfrm>
              <a:off x="5208012" y="5468943"/>
              <a:ext cx="256058" cy="54000"/>
              <a:chOff x="7820045" y="11245436"/>
              <a:chExt cx="256058" cy="54000"/>
            </a:xfrm>
          </p:grpSpPr>
          <p:sp>
            <p:nvSpPr>
              <p:cNvPr id="117" name="椭圆 116"/>
              <p:cNvSpPr/>
              <p:nvPr/>
            </p:nvSpPr>
            <p:spPr>
              <a:xfrm rot="16200000">
                <a:off x="8022103" y="11245436"/>
                <a:ext cx="54000" cy="54000"/>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rot="16200000">
                <a:off x="7820045" y="11245436"/>
                <a:ext cx="54000" cy="54000"/>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p:cNvSpPr/>
              <p:nvPr/>
            </p:nvSpPr>
            <p:spPr>
              <a:xfrm rot="16200000">
                <a:off x="7921074" y="11245436"/>
                <a:ext cx="54000" cy="54000"/>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0" name="组合 119"/>
            <p:cNvGrpSpPr/>
            <p:nvPr/>
          </p:nvGrpSpPr>
          <p:grpSpPr>
            <a:xfrm rot="16200000">
              <a:off x="6030078" y="7083337"/>
              <a:ext cx="342900" cy="1238180"/>
              <a:chOff x="8551090" y="8722758"/>
              <a:chExt cx="342900" cy="1238180"/>
            </a:xfrm>
          </p:grpSpPr>
          <p:sp>
            <p:nvSpPr>
              <p:cNvPr id="121" name="矩形: 圆角 120"/>
              <p:cNvSpPr/>
              <p:nvPr/>
            </p:nvSpPr>
            <p:spPr>
              <a:xfrm>
                <a:off x="8551090" y="8722758"/>
                <a:ext cx="342900" cy="1238180"/>
              </a:xfrm>
              <a:prstGeom prst="roundRect">
                <a:avLst>
                  <a:gd name="adj" fmla="val 30556"/>
                </a:avLst>
              </a:prstGeom>
              <a:solidFill>
                <a:schemeClr val="accent6">
                  <a:lumMod val="60000"/>
                  <a:lumOff val="40000"/>
                  <a:alpha val="31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2" name="椭圆 121"/>
              <p:cNvSpPr/>
              <p:nvPr/>
            </p:nvSpPr>
            <p:spPr>
              <a:xfrm>
                <a:off x="8616821" y="8781323"/>
                <a:ext cx="216000" cy="216000"/>
              </a:xfrm>
              <a:prstGeom prst="ellipse">
                <a:avLst/>
              </a:prstGeom>
              <a:solidFill>
                <a:srgbClr val="E2F0D9"/>
              </a:solidFill>
              <a:ln w="28575" cap="flat" cmpd="sng" algn="ctr">
                <a:solidFill>
                  <a:srgbClr val="385723"/>
                </a:solidFill>
                <a:prstDash val="solid"/>
              </a:ln>
              <a:effectLst/>
            </p:spPr>
            <p:txBody>
              <a:bodyPr rtlCol="0" anchor="ctr"/>
              <a:lstStyle/>
              <a:p>
                <a:pPr algn="ctr" defTabSz="914400" fontAlgn="base">
                  <a:spcBef>
                    <a:spcPct val="0"/>
                  </a:spcBef>
                  <a:spcAft>
                    <a:spcPct val="0"/>
                  </a:spcAft>
                  <a:defRPr/>
                </a:pPr>
                <a:endParaRPr lang="zh-CN" altLang="en-US" kern="0">
                  <a:solidFill>
                    <a:prstClr val="white"/>
                  </a:solidFill>
                  <a:latin typeface="Century Gothic" panose="020B0502020202020204"/>
                </a:endParaRPr>
              </a:p>
            </p:txBody>
          </p:sp>
          <p:sp>
            <p:nvSpPr>
              <p:cNvPr id="123" name="椭圆 122"/>
              <p:cNvSpPr/>
              <p:nvPr/>
            </p:nvSpPr>
            <p:spPr>
              <a:xfrm>
                <a:off x="8616821" y="9067691"/>
                <a:ext cx="216000" cy="216000"/>
              </a:xfrm>
              <a:prstGeom prst="ellipse">
                <a:avLst/>
              </a:prstGeom>
              <a:solidFill>
                <a:srgbClr val="E2F0D9"/>
              </a:solidFill>
              <a:ln w="28575" cap="flat" cmpd="sng" algn="ctr">
                <a:solidFill>
                  <a:srgbClr val="385723"/>
                </a:solidFill>
                <a:prstDash val="solid"/>
              </a:ln>
              <a:effectLst/>
            </p:spPr>
            <p:txBody>
              <a:bodyPr rtlCol="0" anchor="ctr"/>
              <a:lstStyle/>
              <a:p>
                <a:pPr algn="ctr" defTabSz="914400" fontAlgn="base">
                  <a:spcBef>
                    <a:spcPct val="0"/>
                  </a:spcBef>
                  <a:spcAft>
                    <a:spcPct val="0"/>
                  </a:spcAft>
                  <a:defRPr/>
                </a:pPr>
                <a:endParaRPr lang="zh-CN" altLang="en-US" kern="0">
                  <a:solidFill>
                    <a:prstClr val="white"/>
                  </a:solidFill>
                  <a:latin typeface="Century Gothic" panose="020B0502020202020204"/>
                </a:endParaRPr>
              </a:p>
            </p:txBody>
          </p:sp>
          <p:sp>
            <p:nvSpPr>
              <p:cNvPr id="124" name="椭圆 123"/>
              <p:cNvSpPr/>
              <p:nvPr/>
            </p:nvSpPr>
            <p:spPr>
              <a:xfrm>
                <a:off x="8616821" y="9669687"/>
                <a:ext cx="216000" cy="216000"/>
              </a:xfrm>
              <a:prstGeom prst="ellipse">
                <a:avLst/>
              </a:prstGeom>
              <a:solidFill>
                <a:srgbClr val="E2F0D9"/>
              </a:solidFill>
              <a:ln w="28575" cap="flat" cmpd="sng" algn="ctr">
                <a:solidFill>
                  <a:srgbClr val="385723"/>
                </a:solidFill>
                <a:prstDash val="solid"/>
              </a:ln>
              <a:effectLst/>
            </p:spPr>
            <p:txBody>
              <a:bodyPr rtlCol="0" anchor="ctr"/>
              <a:lstStyle/>
              <a:p>
                <a:pPr algn="ctr" defTabSz="914400" fontAlgn="base">
                  <a:spcBef>
                    <a:spcPct val="0"/>
                  </a:spcBef>
                  <a:spcAft>
                    <a:spcPct val="0"/>
                  </a:spcAft>
                  <a:defRPr/>
                </a:pPr>
                <a:endParaRPr lang="zh-CN" altLang="en-US" kern="0">
                  <a:solidFill>
                    <a:prstClr val="white"/>
                  </a:solidFill>
                  <a:latin typeface="Century Gothic" panose="020B0502020202020204"/>
                </a:endParaRPr>
              </a:p>
            </p:txBody>
          </p:sp>
          <p:grpSp>
            <p:nvGrpSpPr>
              <p:cNvPr id="125" name="组合 124"/>
              <p:cNvGrpSpPr/>
              <p:nvPr/>
            </p:nvGrpSpPr>
            <p:grpSpPr>
              <a:xfrm>
                <a:off x="8695539" y="9349189"/>
                <a:ext cx="54000" cy="264778"/>
                <a:chOff x="1835696" y="2194492"/>
                <a:chExt cx="54000" cy="264778"/>
              </a:xfrm>
            </p:grpSpPr>
            <p:sp>
              <p:nvSpPr>
                <p:cNvPr id="126" name="椭圆 125"/>
                <p:cNvSpPr/>
                <p:nvPr/>
              </p:nvSpPr>
              <p:spPr>
                <a:xfrm>
                  <a:off x="1835696" y="2405270"/>
                  <a:ext cx="54000" cy="54000"/>
                </a:xfrm>
                <a:prstGeom prst="ellipse">
                  <a:avLst/>
                </a:prstGeom>
                <a:solidFill>
                  <a:schemeClr val="accent6">
                    <a:lumMod val="75000"/>
                  </a:schemeClr>
                </a:solidFill>
                <a:ln w="25400" cap="flat" cmpd="sng" algn="ctr">
                  <a:noFill/>
                  <a:prstDash val="solid"/>
                </a:ln>
                <a:effectLst/>
              </p:spPr>
              <p:txBody>
                <a:bodyPr rtlCol="0" anchor="ctr"/>
                <a:lstStyle/>
                <a:p>
                  <a:pPr algn="ctr" defTabSz="914400" fontAlgn="base">
                    <a:spcBef>
                      <a:spcPct val="0"/>
                    </a:spcBef>
                    <a:spcAft>
                      <a:spcPct val="0"/>
                    </a:spcAft>
                    <a:defRPr/>
                  </a:pPr>
                  <a:endParaRPr lang="zh-CN" altLang="en-US" kern="0" dirty="0">
                    <a:solidFill>
                      <a:prstClr val="white"/>
                    </a:solidFill>
                    <a:latin typeface="Century Gothic" panose="020B0502020202020204"/>
                  </a:endParaRPr>
                </a:p>
              </p:txBody>
            </p:sp>
            <p:sp>
              <p:nvSpPr>
                <p:cNvPr id="127" name="椭圆 126"/>
                <p:cNvSpPr/>
                <p:nvPr/>
              </p:nvSpPr>
              <p:spPr>
                <a:xfrm>
                  <a:off x="1835696" y="2194492"/>
                  <a:ext cx="54000" cy="54000"/>
                </a:xfrm>
                <a:prstGeom prst="ellipse">
                  <a:avLst/>
                </a:prstGeom>
                <a:solidFill>
                  <a:schemeClr val="accent6">
                    <a:lumMod val="75000"/>
                  </a:schemeClr>
                </a:solidFill>
                <a:ln w="25400" cap="flat" cmpd="sng" algn="ctr">
                  <a:noFill/>
                  <a:prstDash val="solid"/>
                </a:ln>
                <a:effectLst/>
              </p:spPr>
              <p:txBody>
                <a:bodyPr rtlCol="0" anchor="ctr"/>
                <a:lstStyle/>
                <a:p>
                  <a:pPr algn="ctr" defTabSz="914400" fontAlgn="base">
                    <a:spcBef>
                      <a:spcPct val="0"/>
                    </a:spcBef>
                    <a:spcAft>
                      <a:spcPct val="0"/>
                    </a:spcAft>
                    <a:defRPr/>
                  </a:pPr>
                  <a:endParaRPr lang="zh-CN" altLang="en-US" kern="0" dirty="0">
                    <a:solidFill>
                      <a:prstClr val="white"/>
                    </a:solidFill>
                    <a:latin typeface="Century Gothic" panose="020B0502020202020204"/>
                  </a:endParaRPr>
                </a:p>
              </p:txBody>
            </p:sp>
            <p:sp>
              <p:nvSpPr>
                <p:cNvPr id="128" name="椭圆 127"/>
                <p:cNvSpPr/>
                <p:nvPr/>
              </p:nvSpPr>
              <p:spPr>
                <a:xfrm>
                  <a:off x="1835696" y="2301553"/>
                  <a:ext cx="54000" cy="54000"/>
                </a:xfrm>
                <a:prstGeom prst="ellipse">
                  <a:avLst/>
                </a:prstGeom>
                <a:solidFill>
                  <a:schemeClr val="accent6">
                    <a:lumMod val="75000"/>
                  </a:schemeClr>
                </a:solidFill>
                <a:ln w="25400" cap="flat" cmpd="sng" algn="ctr">
                  <a:noFill/>
                  <a:prstDash val="solid"/>
                </a:ln>
                <a:effectLst/>
              </p:spPr>
              <p:txBody>
                <a:bodyPr rtlCol="0" anchor="ctr"/>
                <a:lstStyle/>
                <a:p>
                  <a:pPr algn="ctr" defTabSz="914400" fontAlgn="base">
                    <a:spcBef>
                      <a:spcPct val="0"/>
                    </a:spcBef>
                    <a:spcAft>
                      <a:spcPct val="0"/>
                    </a:spcAft>
                    <a:defRPr/>
                  </a:pPr>
                  <a:endParaRPr lang="zh-CN" altLang="en-US" kern="0" dirty="0">
                    <a:solidFill>
                      <a:prstClr val="white"/>
                    </a:solidFill>
                    <a:latin typeface="Century Gothic" panose="020B0502020202020204"/>
                  </a:endParaRPr>
                </a:p>
              </p:txBody>
            </p:sp>
          </p:grpSp>
        </p:grpSp>
        <p:grpSp>
          <p:nvGrpSpPr>
            <p:cNvPr id="129" name="组合 128"/>
            <p:cNvGrpSpPr/>
            <p:nvPr/>
          </p:nvGrpSpPr>
          <p:grpSpPr>
            <a:xfrm>
              <a:off x="5202779" y="7679381"/>
              <a:ext cx="256058" cy="54000"/>
              <a:chOff x="7820045" y="11245436"/>
              <a:chExt cx="256058" cy="54000"/>
            </a:xfrm>
          </p:grpSpPr>
          <p:sp>
            <p:nvSpPr>
              <p:cNvPr id="130" name="椭圆 129"/>
              <p:cNvSpPr/>
              <p:nvPr/>
            </p:nvSpPr>
            <p:spPr>
              <a:xfrm rot="16200000">
                <a:off x="8022103" y="11245436"/>
                <a:ext cx="54000" cy="54000"/>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rot="16200000">
                <a:off x="7820045" y="11245436"/>
                <a:ext cx="54000" cy="54000"/>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rot="16200000">
                <a:off x="7921074" y="11245436"/>
                <a:ext cx="54000" cy="54000"/>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3" name="直接箭头连接符 132"/>
            <p:cNvCxnSpPr/>
            <p:nvPr/>
          </p:nvCxnSpPr>
          <p:spPr>
            <a:xfrm>
              <a:off x="6214102" y="5693148"/>
              <a:ext cx="0" cy="272904"/>
            </a:xfrm>
            <a:prstGeom prst="straightConnector1">
              <a:avLst/>
            </a:prstGeom>
            <a:ln w="50800">
              <a:solidFill>
                <a:schemeClr val="accent6">
                  <a:lumMod val="75000"/>
                  <a:alpha val="54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p:nvPr/>
          </p:nvCxnSpPr>
          <p:spPr>
            <a:xfrm flipV="1">
              <a:off x="6205258" y="7220529"/>
              <a:ext cx="0" cy="273600"/>
            </a:xfrm>
            <a:prstGeom prst="straightConnector1">
              <a:avLst/>
            </a:prstGeom>
            <a:ln w="50800">
              <a:solidFill>
                <a:schemeClr val="accent6">
                  <a:lumMod val="75000"/>
                  <a:alpha val="54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ext Box 1"/>
          <p:cNvSpPr txBox="1"/>
          <p:nvPr/>
        </p:nvSpPr>
        <p:spPr>
          <a:xfrm>
            <a:off x="16205835" y="8125460"/>
            <a:ext cx="1663065" cy="448310"/>
          </a:xfrm>
          <a:prstGeom prst="rect">
            <a:avLst/>
          </a:prstGeom>
          <a:noFill/>
        </p:spPr>
        <p:txBody>
          <a:bodyPr wrap="square" rtlCol="0">
            <a:noAutofit/>
          </a:bodyPr>
          <a:p>
            <a:r>
              <a:rPr lang="en-US" altLang="zh-CN" b="1" dirty="0">
                <a:cs typeface="Times New Roman" panose="02020603050405020304" pitchFamily="18" charset="0"/>
                <a:sym typeface="+mn-ea"/>
              </a:rPr>
              <a:t>Proximity Loss</a:t>
            </a:r>
            <a:endParaRPr lang="en-US" altLang="zh-CN" b="1" dirty="0">
              <a:cs typeface="Times New Roman" panose="02020603050405020304" pitchFamily="18" charset="0"/>
            </a:endParaRPr>
          </a:p>
          <a:p>
            <a:endParaRPr lang="en-US"/>
          </a:p>
        </p:txBody>
      </p:sp>
      <mc:AlternateContent xmlns:mc="http://schemas.openxmlformats.org/markup-compatibility/2006">
        <mc:Choice xmlns:a14="http://schemas.microsoft.com/office/drawing/2010/main" Requires="a14">
          <p:sp>
            <p:nvSpPr>
              <p:cNvPr id="3" name="文本框 61"/>
              <p:cNvSpPr txBox="1"/>
              <p:nvPr/>
            </p:nvSpPr>
            <p:spPr>
              <a:xfrm>
                <a:off x="10879414" y="7541210"/>
                <a:ext cx="430530" cy="288925"/>
              </a:xfrm>
              <a:prstGeom prst="rect">
                <a:avLst/>
              </a:prstGeom>
              <a:noFill/>
            </p:spPr>
            <p:txBody>
              <a:bodyPr wrap="none" lIns="0" tIns="0" rIns="0" bIns="0" rtlCol="0">
                <a:spAutoFit/>
              </a:bodyPr>
              <a:p>
                <a:pPr algn="l"/>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cs typeface="Cambria Math" panose="02040503050406030204" pitchFamily="18" charset="0"/>
                            </a:rPr>
                          </m:ctrlPr>
                        </m:sSubSupPr>
                        <m:e>
                          <m:r>
                            <a:rPr lang="en-US" altLang="zh-CN" b="1">
                              <a:latin typeface="Cambria Math" panose="02040503050406030204" pitchFamily="18" charset="0"/>
                            </a:rPr>
                            <m:t>𝐗</m:t>
                          </m:r>
                        </m:e>
                        <m:sub>
                          <m:r>
                            <m:rPr>
                              <m:sty m:val="p"/>
                            </m:rPr>
                            <a:rPr lang="en-US" altLang="zh-CN">
                              <a:latin typeface="Cambria Math" panose="02040503050406030204" pitchFamily="18" charset="0"/>
                            </a:rPr>
                            <m:t>ST</m:t>
                          </m:r>
                        </m:sub>
                        <m:sup>
                          <m:r>
                            <m:rPr>
                              <m:sty m:val="p"/>
                            </m:rPr>
                            <a:rPr lang="en-US" altLang="zh-CN">
                              <a:latin typeface="Cambria Math" panose="02040503050406030204" pitchFamily="18" charset="0"/>
                              <a:cs typeface="Cambria Math" panose="02040503050406030204" pitchFamily="18" charset="0"/>
                            </a:rPr>
                            <m:t>B</m:t>
                          </m:r>
                        </m:sup>
                      </m:sSubSup>
                    </m:oMath>
                  </m:oMathPara>
                </a14:m>
                <a:endParaRPr lang="en-US" b="1" dirty="0"/>
              </a:p>
            </p:txBody>
          </p:sp>
        </mc:Choice>
        <mc:Fallback>
          <p:sp>
            <p:nvSpPr>
              <p:cNvPr id="3" name="文本框 61"/>
              <p:cNvSpPr txBox="1">
                <a:spLocks noRot="1" noChangeAspect="1" noMove="1" noResize="1" noEditPoints="1" noAdjustHandles="1" noChangeArrowheads="1" noChangeShapeType="1" noTextEdit="1"/>
              </p:cNvSpPr>
              <p:nvPr/>
            </p:nvSpPr>
            <p:spPr>
              <a:xfrm>
                <a:off x="10879414" y="7541210"/>
                <a:ext cx="430530" cy="288925"/>
              </a:xfrm>
              <a:prstGeom prst="rect">
                <a:avLst/>
              </a:prstGeom>
              <a:blipFill rotWithShape="1">
                <a:blip r:embed="rId10"/>
                <a:stretch>
                  <a:fillRect l="-138" t="-202" r="-3549" b="202"/>
                </a:stretch>
              </a:blipFill>
            </p:spPr>
            <p:txBody>
              <a:bodyPr/>
              <a:lstStyle/>
              <a:p>
                <a:r>
                  <a:rPr lang="en-US" altLang="en-US">
                    <a:noFill/>
                  </a:rPr>
                  <a:t> </a:t>
                </a:r>
              </a:p>
            </p:txBody>
          </p:sp>
        </mc:Fallback>
      </mc:AlternateContent>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1391</Words>
  <Application>WPS Presentation</Application>
  <PresentationFormat>自定义</PresentationFormat>
  <Paragraphs>232</Paragraphs>
  <Slides>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vt:i4>
      </vt:variant>
    </vt:vector>
  </HeadingPairs>
  <TitlesOfParts>
    <vt:vector size="17" baseType="lpstr">
      <vt:lpstr>Arial</vt:lpstr>
      <vt:lpstr>宋体</vt:lpstr>
      <vt:lpstr>Wingdings</vt:lpstr>
      <vt:lpstr>Cambria Math</vt:lpstr>
      <vt:lpstr>Times New Roman</vt:lpstr>
      <vt:lpstr>Calibri</vt:lpstr>
      <vt:lpstr>Century Gothic</vt:lpstr>
      <vt:lpstr>微软雅黑</vt:lpstr>
      <vt:lpstr>Arial Unicode MS</vt:lpstr>
      <vt:lpstr>等线 Light</vt:lpstr>
      <vt:lpstr>Calibri Light</vt:lpstr>
      <vt:lpstr>等线</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yc g</dc:creator>
  <cp:lastModifiedBy>73473</cp:lastModifiedBy>
  <cp:revision>15</cp:revision>
  <dcterms:created xsi:type="dcterms:W3CDTF">2024-03-13T08:16:00Z</dcterms:created>
  <dcterms:modified xsi:type="dcterms:W3CDTF">2024-03-14T08:10:35Z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83D53364284F40649ECFCE126EBD46D3_12</vt:lpwstr>
  </property>
  <property fmtid="{D5CDD505-2E9C-101B-9397-08002B2CF9AE}" pid="3" name="KSOProductBuildVer">
    <vt:lpwstr>1033-12.2.0.13489</vt:lpwstr>
  </property>
</Properties>
</file>