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70" r:id="rId2"/>
    <p:sldId id="583" r:id="rId3"/>
    <p:sldId id="644" r:id="rId4"/>
    <p:sldId id="652" r:id="rId5"/>
    <p:sldId id="653" r:id="rId6"/>
    <p:sldId id="654" r:id="rId7"/>
    <p:sldId id="655" r:id="rId8"/>
    <p:sldId id="656" r:id="rId9"/>
    <p:sldId id="657" r:id="rId10"/>
    <p:sldId id="658" r:id="rId11"/>
    <p:sldId id="659" r:id="rId12"/>
    <p:sldId id="660" r:id="rId13"/>
    <p:sldId id="661" r:id="rId14"/>
    <p:sldId id="671" r:id="rId15"/>
    <p:sldId id="662" r:id="rId16"/>
    <p:sldId id="672" r:id="rId17"/>
    <p:sldId id="663" r:id="rId18"/>
    <p:sldId id="673" r:id="rId19"/>
    <p:sldId id="674" r:id="rId20"/>
    <p:sldId id="677" r:id="rId21"/>
    <p:sldId id="675" r:id="rId22"/>
    <p:sldId id="670" r:id="rId23"/>
    <p:sldId id="328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">
          <p15:clr>
            <a:srgbClr val="A4A3A4"/>
          </p15:clr>
        </p15:guide>
        <p15:guide id="2" orient="horz" pos="4032">
          <p15:clr>
            <a:srgbClr val="A4A3A4"/>
          </p15:clr>
        </p15:guide>
        <p15:guide id="3" pos="7229">
          <p15:clr>
            <a:srgbClr val="A4A3A4"/>
          </p15:clr>
        </p15:guide>
        <p15:guide id="4" pos="5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苏 杰" initials="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B9BD5"/>
    <a:srgbClr val="6584C0"/>
    <a:srgbClr val="0000FF"/>
    <a:srgbClr val="D60000"/>
    <a:srgbClr val="404040"/>
    <a:srgbClr val="68A24D"/>
    <a:srgbClr val="9E0000"/>
    <a:srgbClr val="8E0000"/>
    <a:srgbClr val="FF5B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2" autoAdjust="0"/>
    <p:restoredTop sz="77833" autoAdjust="0"/>
  </p:normalViewPr>
  <p:slideViewPr>
    <p:cSldViewPr snapToGrid="0">
      <p:cViewPr varScale="1">
        <p:scale>
          <a:sx n="68" d="100"/>
          <a:sy n="68" d="100"/>
        </p:scale>
        <p:origin x="1195" y="58"/>
      </p:cViewPr>
      <p:guideLst>
        <p:guide orient="horz" pos="388"/>
        <p:guide orient="horz" pos="4032"/>
        <p:guide pos="7229"/>
        <p:guide pos="50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D4192-0C33-494A-A60E-AC3D5217A083}" type="datetime1">
              <a:rPr lang="zh-CN" altLang="en-US" smtClean="0"/>
              <a:t>2020/3/23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E9D9F-1A3F-4CD4-9451-24DCF34F0A2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2D3C349-AE73-452A-8052-55302209F509}" type="datetime1">
              <a:rPr lang="zh-CN" altLang="en-US" smtClean="0"/>
              <a:t>2020/3/23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6869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en-US" sz="1200"/>
              <a:t>单击此处编辑母版文本样式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第二级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第三级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第四级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32FA0D1-8D60-4C1F-BED9-29C8DD8A41F9}" type="slidenum">
              <a:rPr lang="zh-CN" altLang="en-US"/>
              <a:t>‹#›</a:t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3524FC7-E7BD-4904-8DA1-322DAC7E1BEB}" type="datetime1">
              <a:rPr lang="zh-CN" altLang="en-US" smtClean="0"/>
              <a:t>2020/3/23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2FA0D1-8D60-4C1F-BED9-29C8DD8A41F9}" type="slidenum">
              <a:rPr lang="zh-CN" altLang="en-US" smtClean="0"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5D9EE92-CE4D-439A-9632-F35810613396}" type="datetime1">
              <a:rPr lang="zh-CN" altLang="en-US" smtClean="0"/>
              <a:t>2020/3/23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2FA0D1-8D60-4C1F-BED9-29C8DD8A41F9}" type="slidenum">
              <a:rPr lang="zh-CN" altLang="en-US" smtClean="0"/>
              <a:t>2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0" y="0"/>
            <a:ext cx="0" cy="0"/>
          </a:xfrm>
        </p:spPr>
      </p:sp>
      <p:sp>
        <p:nvSpPr>
          <p:cNvPr id="2867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25475" y="1822450"/>
            <a:ext cx="78867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1.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找到特征的亚像素边缘点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2.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找到该亚像素边缘点的梯度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3.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在亚像素边缘点两侧沿梯度方向各区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点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，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每个点应为亚像素点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2D3C349-AE73-452A-8052-55302209F509}" type="datetime1">
              <a:rPr lang="zh-CN" altLang="en-US" smtClean="0"/>
              <a:t>2020/3/23</a:t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2FA0D1-8D60-4C1F-BED9-29C8DD8A41F9}" type="slidenum">
              <a:rPr lang="zh-CN" altLang="en-US" smtClean="0"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6386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0808950" y="-22225"/>
            <a:ext cx="38100" cy="22225"/>
          </a:xfrm>
        </p:spPr>
      </p:sp>
      <p:sp>
        <p:nvSpPr>
          <p:cNvPr id="6553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02F169-8EF9-4824-AC03-AD1A358A680D}" type="datetime1">
              <a:rPr lang="zh-CN" altLang="en-US" smtClean="0"/>
              <a:t>2020/3/23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F73E0-F6CD-4A57-94A6-3AFE79DE8281}" type="datetime1">
              <a:rPr lang="zh-CN" altLang="en-US" smtClean="0"/>
              <a:t>2020/3/23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A0D13-FDA3-4053-988A-DCD429F79DAF}" type="datetime1">
              <a:rPr lang="zh-CN" altLang="en-US" smtClean="0"/>
              <a:t>2020/3/23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4284-4885-4204-8CB7-C3E07F0BA2D9}" type="datetime1">
              <a:rPr lang="zh-CN" altLang="en-US" smtClean="0"/>
              <a:t>2020/3/23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及意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14F9E-7822-4AE2-8A2C-2AB5C4675E48}" type="datetime1">
              <a:rPr lang="zh-CN" altLang="en-US" smtClean="0"/>
              <a:t>2020/3/23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814161"/>
            <a:ext cx="12192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8"/>
          <p:cNvGrpSpPr>
            <a:grpSpLocks noChangeAspect="1"/>
          </p:cNvGrpSpPr>
          <p:nvPr userDrawn="1"/>
        </p:nvGrpSpPr>
        <p:grpSpPr bwMode="auto">
          <a:xfrm>
            <a:off x="190501" y="66886"/>
            <a:ext cx="886883" cy="665163"/>
            <a:chOff x="0" y="0"/>
            <a:chExt cx="666069" cy="664458"/>
          </a:xfrm>
        </p:grpSpPr>
        <p:sp>
          <p:nvSpPr>
            <p:cNvPr id="11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1076519" y="278351"/>
            <a:ext cx="5334688" cy="535810"/>
          </a:xfrm>
        </p:spPr>
        <p:txBody>
          <a:bodyPr/>
          <a:lstStyle>
            <a:lvl1pPr>
              <a:defRPr lang="zh-CN" altLang="en-US" sz="2400" b="1" kern="1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9" name="矩形 20"/>
          <p:cNvSpPr>
            <a:spLocks noChangeArrowheads="1"/>
          </p:cNvSpPr>
          <p:nvPr/>
        </p:nvSpPr>
        <p:spPr bwMode="auto">
          <a:xfrm>
            <a:off x="11624808" y="6527800"/>
            <a:ext cx="575592" cy="33813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 dirty="0"/>
          </a:p>
        </p:txBody>
      </p:sp>
      <p:sp>
        <p:nvSpPr>
          <p:cNvPr id="14" name="文本框 21"/>
          <p:cNvSpPr>
            <a:spLocks noChangeArrowheads="1"/>
          </p:cNvSpPr>
          <p:nvPr userDrawn="1"/>
        </p:nvSpPr>
        <p:spPr bwMode="auto">
          <a:xfrm>
            <a:off x="11487153" y="6527800"/>
            <a:ext cx="8509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739AF30-F29E-4C34-8459-185B3584D0FE}" type="slidenum"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‹#›</a:t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678" y="10982"/>
            <a:ext cx="778322" cy="778322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8978133" y="214474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公众号：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3D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视觉工坊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3D1D8-AA0F-4D9A-8BEB-EF1D297AAA82}" type="datetime1">
              <a:rPr lang="zh-CN" altLang="en-US" smtClean="0"/>
              <a:t>2020/3/23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C992D-D493-488A-B702-26292685F0E6}" type="datetime1">
              <a:rPr lang="zh-CN" altLang="en-US" smtClean="0"/>
              <a:t>2020/3/23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9BFE3-1E71-4892-A748-D2FF5FC7FAE2}" type="datetime1">
              <a:rPr lang="zh-CN" altLang="en-US" smtClean="0"/>
              <a:t>2020/3/23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5291C-DA2C-40A7-AAC2-8EF9F9F09977}" type="datetime1">
              <a:rPr lang="zh-CN" altLang="en-US" smtClean="0"/>
              <a:t>2020/3/23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55062-C742-448E-B33C-6AAA36615836}" type="datetime1">
              <a:rPr lang="zh-CN" altLang="en-US" smtClean="0"/>
              <a:t>2020/3/23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8972D-BFA4-4604-922B-84E9D71ECE1B}" type="datetime1">
              <a:rPr lang="zh-CN" altLang="en-US" smtClean="0"/>
              <a:t>2020/3/23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1CF7E-EF52-4DDA-80FB-0856D5D1B0A4}" type="datetime1">
              <a:rPr lang="zh-CN" altLang="en-US" smtClean="0"/>
              <a:t>2020/3/23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CC8172-34D8-4D5C-AB0C-FAC31A9C985E}" type="datetime1">
              <a:rPr lang="zh-CN" altLang="en-US" smtClean="0"/>
              <a:t>2020/3/23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矩形 5"/>
          <p:cNvSpPr>
            <a:spLocks noChangeArrowheads="1"/>
          </p:cNvSpPr>
          <p:nvPr/>
        </p:nvSpPr>
        <p:spPr bwMode="auto">
          <a:xfrm>
            <a:off x="1524000" y="1450977"/>
            <a:ext cx="9144000" cy="9937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文本框 6"/>
          <p:cNvSpPr>
            <a:spLocks noChangeArrowheads="1"/>
          </p:cNvSpPr>
          <p:nvPr/>
        </p:nvSpPr>
        <p:spPr bwMode="auto">
          <a:xfrm>
            <a:off x="2112965" y="1604963"/>
            <a:ext cx="7966075" cy="685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3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相机标定的基本原理与经验分享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sp>
        <p:nvSpPr>
          <p:cNvPr id="3077" name="文本框 32"/>
          <p:cNvSpPr>
            <a:spLocks noChangeArrowheads="1"/>
          </p:cNvSpPr>
          <p:nvPr/>
        </p:nvSpPr>
        <p:spPr bwMode="auto">
          <a:xfrm>
            <a:off x="2143125" y="2471740"/>
            <a:ext cx="7924800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Times New Roman" panose="02020603050405020304" pitchFamily="18" charset="0"/>
              </a:rPr>
              <a:t>Grasping Position Estimation of Unknown Objects Based on Deep Learning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ahoma" panose="020B0604030504040204" pitchFamily="34" charset="0"/>
              <a:sym typeface="Times New Roman" panose="02020603050405020304" pitchFamily="18" charset="0"/>
            </a:endParaRPr>
          </a:p>
        </p:txBody>
      </p:sp>
      <p:pic>
        <p:nvPicPr>
          <p:cNvPr id="3078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4" b="25458"/>
          <a:stretch>
            <a:fillRect/>
          </a:stretch>
        </p:blipFill>
        <p:spPr bwMode="auto">
          <a:xfrm>
            <a:off x="1524002" y="0"/>
            <a:ext cx="25574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矩形 16"/>
          <p:cNvSpPr>
            <a:spLocks noChangeArrowheads="1"/>
          </p:cNvSpPr>
          <p:nvPr/>
        </p:nvSpPr>
        <p:spPr bwMode="auto">
          <a:xfrm>
            <a:off x="6447258" y="4095998"/>
            <a:ext cx="3984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anose="020B0503020204020204" pitchFamily="34" charset="-122"/>
              </a:rPr>
              <a:t>主  讲  人：沈毅君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anose="020B0503020204020204" pitchFamily="34" charset="-122"/>
              </a:rPr>
              <a:t>公  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anose="020B0503020204020204" pitchFamily="34" charset="-122"/>
              </a:rPr>
              <a:t>众  号：</a:t>
            </a:r>
            <a:r>
              <a:rPr lang="en-US" altLang="zh-CN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3D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微软雅黑" panose="020B0503020204020204" pitchFamily="34" charset="-122"/>
              </a:rPr>
              <a:t>视觉工坊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014" y="3667451"/>
            <a:ext cx="3334902" cy="25029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矩形 1"/>
          <p:cNvSpPr/>
          <p:nvPr/>
        </p:nvSpPr>
        <p:spPr>
          <a:xfrm>
            <a:off x="1706880" y="635"/>
            <a:ext cx="2191385" cy="8756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00" y="0"/>
            <a:ext cx="1358900" cy="135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张氏标定法</a:t>
            </a:r>
          </a:p>
        </p:txBody>
      </p:sp>
      <p:sp>
        <p:nvSpPr>
          <p:cNvPr id="3" name="内容占位符 1"/>
          <p:cNvSpPr txBox="1">
            <a:spLocks/>
          </p:cNvSpPr>
          <p:nvPr/>
        </p:nvSpPr>
        <p:spPr bwMode="auto">
          <a:xfrm>
            <a:off x="803275" y="5855676"/>
            <a:ext cx="10672763" cy="54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2500" lnSpcReduction="20000"/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Zhang Z . A Flexible New Technique for Camera Calibration[J]. IEEE Transactions on Pattern Analysis and Machine Intelligence, 2000, 22(11):1330-1334</a:t>
            </a:r>
            <a:r>
              <a:rPr lang="en-US" altLang="zh-CN" sz="1400" b="1" dirty="0" smtClean="0"/>
              <a:t>.</a:t>
            </a:r>
            <a:endParaRPr lang="zh-CN" altLang="en-US" sz="1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69" y="1058455"/>
            <a:ext cx="5238750" cy="10953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3275" y="1305566"/>
            <a:ext cx="21478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目标函数</a:t>
            </a:r>
            <a:r>
              <a:rPr lang="zh-CN" altLang="en-US" sz="2800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03275" y="2551190"/>
            <a:ext cx="82894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直接用最优化方法去做为什么不行？</a:t>
            </a:r>
            <a:endParaRPr lang="zh-CN" altLang="en-US" sz="28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3275" y="3559983"/>
            <a:ext cx="8977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要优化的量太多，如果初始值不好很容易陷入局部最优</a:t>
            </a:r>
            <a:endParaRPr lang="zh-CN" altLang="en-US" sz="28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7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张氏标定法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4" y="976772"/>
            <a:ext cx="10470468" cy="4795331"/>
          </a:xfrm>
          <a:prstGeom prst="rect">
            <a:avLst/>
          </a:prstGeom>
        </p:spPr>
      </p:pic>
      <p:sp>
        <p:nvSpPr>
          <p:cNvPr id="5" name="内容占位符 1"/>
          <p:cNvSpPr txBox="1">
            <a:spLocks/>
          </p:cNvSpPr>
          <p:nvPr/>
        </p:nvSpPr>
        <p:spPr bwMode="auto">
          <a:xfrm>
            <a:off x="803275" y="5855676"/>
            <a:ext cx="10672763" cy="54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2500" lnSpcReduction="20000"/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Zhang Z . A Flexible New Technique for Camera Calibration[J]. IEEE Transactions on Pattern Analysis and Machine Intelligence, 2000, 22(11):1330-1334</a:t>
            </a:r>
            <a:r>
              <a:rPr lang="en-US" altLang="zh-CN" sz="1400" b="1" dirty="0" smtClean="0"/>
              <a:t>.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1841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张氏标定法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08" y="2784601"/>
            <a:ext cx="6011839" cy="28243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908" y="1167657"/>
            <a:ext cx="6195258" cy="1616944"/>
          </a:xfrm>
          <a:prstGeom prst="rect">
            <a:avLst/>
          </a:prstGeom>
        </p:spPr>
      </p:pic>
      <p:sp>
        <p:nvSpPr>
          <p:cNvPr id="6" name="内容占位符 1"/>
          <p:cNvSpPr txBox="1">
            <a:spLocks/>
          </p:cNvSpPr>
          <p:nvPr/>
        </p:nvSpPr>
        <p:spPr bwMode="auto">
          <a:xfrm>
            <a:off x="803275" y="5855676"/>
            <a:ext cx="10672763" cy="54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2500" lnSpcReduction="20000"/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Zhang Z . A Flexible New Technique for Camera Calibration[J]. IEEE Transactions on Pattern Analysis and Machine Intelligence, 2000, 22(11):1330-1334</a:t>
            </a:r>
            <a:r>
              <a:rPr lang="en-US" altLang="zh-CN" sz="1400" b="1" dirty="0" smtClean="0"/>
              <a:t>.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435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张氏标定法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4" y="1152070"/>
            <a:ext cx="10537922" cy="33967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3274" y="4686770"/>
            <a:ext cx="10672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to (9) is well known as the eigenvector of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associated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eigenvalue.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内容占位符 1"/>
          <p:cNvSpPr txBox="1">
            <a:spLocks/>
          </p:cNvSpPr>
          <p:nvPr/>
        </p:nvSpPr>
        <p:spPr bwMode="auto">
          <a:xfrm>
            <a:off x="803275" y="5855676"/>
            <a:ext cx="10672763" cy="54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2500" lnSpcReduction="20000"/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Zhang Z . A Flexible New Technique for Camera Calibration[J]. IEEE Transactions on Pattern Analysis and Machine Intelligence, 2000, 22(11):1330-1334</a:t>
            </a:r>
            <a:r>
              <a:rPr lang="en-US" altLang="zh-CN" sz="1400" b="1" dirty="0" smtClean="0"/>
              <a:t>.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1776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张氏标定法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1217081"/>
            <a:ext cx="10672763" cy="277828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671" y="4484754"/>
            <a:ext cx="5491420" cy="9386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3275" y="3965990"/>
            <a:ext cx="7693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如果加入畸变因子：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1"/>
          <p:cNvSpPr txBox="1">
            <a:spLocks/>
          </p:cNvSpPr>
          <p:nvPr/>
        </p:nvSpPr>
        <p:spPr bwMode="auto">
          <a:xfrm>
            <a:off x="803275" y="5855676"/>
            <a:ext cx="10672763" cy="54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 fontScale="92500" lnSpcReduction="20000"/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Zhang Z . A Flexible New Technique for Camera Calibration[J]. IEEE Transactions on Pattern Analysis and Machine Intelligence, 2000, 22(11):1330-1334</a:t>
            </a:r>
            <a:r>
              <a:rPr lang="en-US" altLang="zh-CN" sz="1400" b="1" dirty="0" smtClean="0"/>
              <a:t>.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7652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一些改进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803274" y="5810906"/>
            <a:ext cx="10672763" cy="54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Datta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, Kim J S , 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Kanade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 . Accurate camera calibration using iterative refinement of control points[C]// IEEE International Conference on Computer Vision Workshops. IEEE, 2014.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3274" y="1194569"/>
            <a:ext cx="10910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明确张正友的方法没有限制棋盘格或者圆环。</a:t>
            </a: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zh-C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圆环与棋盘格的优缺点分别是什么？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15" y="2954357"/>
            <a:ext cx="10829080" cy="26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93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一些改进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803275" y="5813869"/>
            <a:ext cx="10672763" cy="545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Shen Y , Zhang X , Cheng W , et al. Quasi-eccentricity error modeling and compensation in vision metrology[J]. Measurement science and Technology, 2018, 29(4).</a:t>
            </a:r>
            <a:endParaRPr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43760" y="1152247"/>
            <a:ext cx="107322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圆检测精度高，表现为中心拟合精度高，但是具有偏心误差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棋盘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格检测精度低，但是不存在偏心误差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498" y="2633848"/>
            <a:ext cx="4884801" cy="288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7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实际操作</a:t>
            </a:r>
          </a:p>
        </p:txBody>
      </p:sp>
      <p:sp>
        <p:nvSpPr>
          <p:cNvPr id="3" name="矩形 2"/>
          <p:cNvSpPr/>
          <p:nvPr/>
        </p:nvSpPr>
        <p:spPr>
          <a:xfrm>
            <a:off x="1076518" y="1228281"/>
            <a:ext cx="96816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有现成函数，如果想更方便需要自己编写一个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界面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81588" y="1928562"/>
            <a:ext cx="81794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cv::calibrateCamera(object_points,image_points,imageSize,cam_intr_para,distCoeffs,rvecs,tvecs);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179" y="2759559"/>
            <a:ext cx="6116056" cy="385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4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实际操作</a:t>
            </a:r>
          </a:p>
        </p:txBody>
      </p:sp>
      <p:sp>
        <p:nvSpPr>
          <p:cNvPr id="3" name="矩形 2"/>
          <p:cNvSpPr/>
          <p:nvPr/>
        </p:nvSpPr>
        <p:spPr>
          <a:xfrm>
            <a:off x="1076519" y="1144305"/>
            <a:ext cx="76932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拍摄机位和数量的选择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/>
          <a:srcRect b="29160"/>
          <a:stretch/>
        </p:blipFill>
        <p:spPr>
          <a:xfrm>
            <a:off x="6802559" y="1936114"/>
            <a:ext cx="3934460" cy="42747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676" y="1936114"/>
            <a:ext cx="4181475" cy="2028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676" y="3964939"/>
            <a:ext cx="4073880" cy="213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1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实际操作</a:t>
            </a:r>
          </a:p>
        </p:txBody>
      </p:sp>
      <p:sp>
        <p:nvSpPr>
          <p:cNvPr id="3" name="矩形 2"/>
          <p:cNvSpPr/>
          <p:nvPr/>
        </p:nvSpPr>
        <p:spPr>
          <a:xfrm>
            <a:off x="1076519" y="1228281"/>
            <a:ext cx="76932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eriod" startAt="3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标定结果的评判标准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Re-projection error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还有什么？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0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5" t="30781" r="13707" b="21474"/>
          <a:stretch/>
        </p:blipFill>
        <p:spPr bwMode="auto">
          <a:xfrm>
            <a:off x="4991127" y="2361236"/>
            <a:ext cx="5246660" cy="369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547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" name="文本框 7"/>
          <p:cNvSpPr txBox="1">
            <a:spLocks noChangeArrowheads="1"/>
          </p:cNvSpPr>
          <p:nvPr/>
        </p:nvSpPr>
        <p:spPr bwMode="auto">
          <a:xfrm>
            <a:off x="1631952" y="190452"/>
            <a:ext cx="19431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目 录</a:t>
            </a:r>
          </a:p>
        </p:txBody>
      </p:sp>
      <p:sp>
        <p:nvSpPr>
          <p:cNvPr id="33" name="矩形 32"/>
          <p:cNvSpPr/>
          <p:nvPr/>
        </p:nvSpPr>
        <p:spPr>
          <a:xfrm>
            <a:off x="4418847" y="1574382"/>
            <a:ext cx="576263" cy="576263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337883" y="1487068"/>
            <a:ext cx="576262" cy="57626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122182" y="1514202"/>
            <a:ext cx="329692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prstClr val="black">
                    <a:alpha val="7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相机模型</a:t>
            </a:r>
          </a:p>
        </p:txBody>
      </p:sp>
      <p:sp>
        <p:nvSpPr>
          <p:cNvPr id="36" name="矩形 35"/>
          <p:cNvSpPr/>
          <p:nvPr/>
        </p:nvSpPr>
        <p:spPr>
          <a:xfrm>
            <a:off x="4418847" y="2499893"/>
            <a:ext cx="576263" cy="576262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337883" y="2410993"/>
            <a:ext cx="576262" cy="57626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418847" y="3425407"/>
            <a:ext cx="576263" cy="576263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337883" y="3336507"/>
            <a:ext cx="576262" cy="576263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122182" y="2410822"/>
            <a:ext cx="39238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buFont typeface="Arial" panose="020B0604020202020204" pitchFamily="34" charset="0"/>
              <a:buNone/>
              <a:defRPr sz="3200" b="1">
                <a:solidFill>
                  <a:prstClr val="black">
                    <a:alpha val="7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张正友标定简介</a:t>
            </a:r>
          </a:p>
        </p:txBody>
      </p:sp>
      <p:sp>
        <p:nvSpPr>
          <p:cNvPr id="41" name="矩形 40"/>
          <p:cNvSpPr/>
          <p:nvPr/>
        </p:nvSpPr>
        <p:spPr>
          <a:xfrm>
            <a:off x="4418847" y="4350918"/>
            <a:ext cx="576263" cy="576262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337883" y="4263607"/>
            <a:ext cx="576262" cy="57467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5122182" y="3360147"/>
            <a:ext cx="270065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buFont typeface="Arial" panose="020B0604020202020204" pitchFamily="34" charset="0"/>
              <a:buNone/>
              <a:defRPr sz="3200" b="1">
                <a:solidFill>
                  <a:prstClr val="black">
                    <a:alpha val="7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一些改进方法</a:t>
            </a:r>
          </a:p>
        </p:txBody>
      </p:sp>
      <p:sp>
        <p:nvSpPr>
          <p:cNvPr id="44" name="矩形 43"/>
          <p:cNvSpPr/>
          <p:nvPr/>
        </p:nvSpPr>
        <p:spPr>
          <a:xfrm>
            <a:off x="4418847" y="5276432"/>
            <a:ext cx="576263" cy="574675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37883" y="5187532"/>
            <a:ext cx="576262" cy="576263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122182" y="4278992"/>
            <a:ext cx="35426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buFont typeface="Arial" panose="020B0604020202020204" pitchFamily="34" charset="0"/>
              <a:buNone/>
              <a:defRPr sz="3200" b="1">
                <a:solidFill>
                  <a:prstClr val="black">
                    <a:alpha val="7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/>
              <a:t>实际标定</a:t>
            </a:r>
            <a:r>
              <a:rPr lang="zh-CN" altLang="en-US" dirty="0" smtClean="0"/>
              <a:t>操作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122182" y="5217522"/>
            <a:ext cx="329628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buFont typeface="Arial" panose="020B0604020202020204" pitchFamily="34" charset="0"/>
              <a:buNone/>
              <a:defRPr sz="3200" b="1">
                <a:solidFill>
                  <a:prstClr val="black">
                    <a:alpha val="7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经验</a:t>
            </a:r>
            <a:r>
              <a:rPr lang="zh-CN" altLang="en-US" dirty="0"/>
              <a:t>分享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8" grpId="1" animBg="1"/>
      <p:bldP spid="39" grpId="1" animBg="1"/>
      <p:bldP spid="41" grpId="1" animBg="1"/>
      <p:bldP spid="42" grpId="1" animBg="1"/>
      <p:bldP spid="43" grpId="1"/>
      <p:bldP spid="44" grpId="1" animBg="1"/>
      <p:bldP spid="45" grpId="1" animBg="1"/>
      <p:bldP spid="46" grpId="1"/>
      <p:bldP spid="4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实际操作</a:t>
            </a:r>
          </a:p>
        </p:txBody>
      </p:sp>
      <p:sp>
        <p:nvSpPr>
          <p:cNvPr id="3" name="矩形 2"/>
          <p:cNvSpPr/>
          <p:nvPr/>
        </p:nvSpPr>
        <p:spPr>
          <a:xfrm>
            <a:off x="1076519" y="1228281"/>
            <a:ext cx="769327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 startAt="3"/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单目：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PnP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双目测量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46" y="5063175"/>
            <a:ext cx="10547174" cy="133762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064882" y="2605076"/>
            <a:ext cx="3984096" cy="2250763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8240198" y="1072395"/>
            <a:ext cx="2969669" cy="378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8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6518" y="278351"/>
            <a:ext cx="5830467" cy="535810"/>
          </a:xfrm>
        </p:spPr>
        <p:txBody>
          <a:bodyPr/>
          <a:lstStyle/>
          <a:p>
            <a:r>
              <a:rPr lang="zh-CN" altLang="en-US" dirty="0"/>
              <a:t>经验之谈</a:t>
            </a:r>
            <a:r>
              <a:rPr lang="en-US" altLang="zh-CN" dirty="0"/>
              <a:t>-</a:t>
            </a:r>
            <a:r>
              <a:rPr lang="zh-CN" altLang="en-US" dirty="0"/>
              <a:t>从图像锐度谈为何要用背光板</a:t>
            </a:r>
          </a:p>
        </p:txBody>
      </p:sp>
      <p:sp>
        <p:nvSpPr>
          <p:cNvPr id="3" name="矩形 2"/>
          <p:cNvSpPr/>
          <p:nvPr/>
        </p:nvSpPr>
        <p:spPr>
          <a:xfrm>
            <a:off x="803275" y="1097283"/>
            <a:ext cx="106727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特征的理想成像边缘是阶跃的边缘（</a:t>
            </a:r>
            <a:r>
              <a:rPr lang="en-US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0-255</a:t>
            </a:r>
            <a:r>
              <a:rPr lang="zh-CN" altLang="zh-CN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），但是在实际成像中是不可能达到这样的效果的，在前景与背景中间会有一段过渡带。我们引入锐度的概念来表示特征边缘的锐利程度，他和边缘的亮度值相关。锐度值可以反映出图像的成像质量。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8004059" y="2796409"/>
            <a:ext cx="1743456" cy="2580242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904272"/>
              </p:ext>
            </p:extLst>
          </p:nvPr>
        </p:nvGraphicFramePr>
        <p:xfrm>
          <a:off x="2755566" y="3491281"/>
          <a:ext cx="4023360" cy="1190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5" imgW="1473200" imgH="431800" progId="Equation.DSMT4">
                  <p:embed/>
                </p:oleObj>
              </mc:Choice>
              <mc:Fallback>
                <p:oleObj name="Equation" r:id="rId5" imgW="1473200" imgH="4318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566" y="3491281"/>
                        <a:ext cx="4023360" cy="11904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803275" y="5745142"/>
            <a:ext cx="106727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Rangayyan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Rangaraj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. Algorithm for the computation of region-based image edge profile acutance[J]. Journal of Electronic Imaging, 1995, 4(1):62.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76518" y="278351"/>
            <a:ext cx="5830467" cy="535810"/>
          </a:xfrm>
        </p:spPr>
        <p:txBody>
          <a:bodyPr/>
          <a:lstStyle/>
          <a:p>
            <a:r>
              <a:rPr lang="zh-CN" altLang="en-US" dirty="0"/>
              <a:t>经验之谈</a:t>
            </a:r>
            <a:r>
              <a:rPr lang="en-US" altLang="zh-CN" dirty="0"/>
              <a:t>-</a:t>
            </a:r>
            <a:r>
              <a:rPr lang="zh-CN" altLang="en-US" dirty="0"/>
              <a:t>从图像锐度谈为何要用背光板</a:t>
            </a:r>
          </a:p>
        </p:txBody>
      </p:sp>
      <p:pic>
        <p:nvPicPr>
          <p:cNvPr id="4" name="Picture 2" descr="9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91" t="23599" r="17404" b="42397"/>
          <a:stretch/>
        </p:blipFill>
        <p:spPr bwMode="auto">
          <a:xfrm>
            <a:off x="1051854" y="2080629"/>
            <a:ext cx="4434546" cy="3564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33" y="1979271"/>
            <a:ext cx="4814831" cy="366583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8732" y="1216563"/>
            <a:ext cx="96203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cs typeface="Times New Roman" panose="02020603050405020304" pitchFamily="18" charset="0"/>
              </a:rPr>
              <a:t>特征</a:t>
            </a:r>
            <a:r>
              <a:rPr lang="zh-CN" altLang="en-US" sz="24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点检测的基础是直线圆特征的检测，而特征检测直接和梯度挂钩</a:t>
            </a:r>
            <a:endParaRPr lang="zh-CN" altLang="en-US" sz="24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6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02" name="组合 2"/>
          <p:cNvGrpSpPr/>
          <p:nvPr/>
        </p:nvGrpSpPr>
        <p:grpSpPr bwMode="auto">
          <a:xfrm>
            <a:off x="7515225" y="2434330"/>
            <a:ext cx="3153410" cy="1362075"/>
            <a:chOff x="0" y="0"/>
            <a:chExt cx="579549" cy="1361673"/>
          </a:xfrm>
        </p:grpSpPr>
        <p:sp>
          <p:nvSpPr>
            <p:cNvPr id="64528" name="矩形 11"/>
            <p:cNvSpPr>
              <a:spLocks noChangeArrowheads="1"/>
            </p:cNvSpPr>
            <p:nvPr/>
          </p:nvSpPr>
          <p:spPr bwMode="auto">
            <a:xfrm>
              <a:off x="0" y="0"/>
              <a:ext cx="579549" cy="993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529" name="矩形 30"/>
            <p:cNvSpPr>
              <a:spLocks noChangeArrowheads="1"/>
            </p:cNvSpPr>
            <p:nvPr/>
          </p:nvSpPr>
          <p:spPr bwMode="auto">
            <a:xfrm>
              <a:off x="0" y="1088249"/>
              <a:ext cx="579549" cy="2734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5305" name="组合 1"/>
          <p:cNvGrpSpPr/>
          <p:nvPr/>
        </p:nvGrpSpPr>
        <p:grpSpPr bwMode="auto">
          <a:xfrm>
            <a:off x="1524002" y="2433640"/>
            <a:ext cx="5991225" cy="1402917"/>
            <a:chOff x="0" y="0"/>
            <a:chExt cx="5991142" cy="1401793"/>
          </a:xfrm>
        </p:grpSpPr>
        <p:sp>
          <p:nvSpPr>
            <p:cNvPr id="64524" name="矩形 29"/>
            <p:cNvSpPr>
              <a:spLocks noChangeArrowheads="1"/>
            </p:cNvSpPr>
            <p:nvPr/>
          </p:nvSpPr>
          <p:spPr bwMode="auto">
            <a:xfrm>
              <a:off x="0" y="1088249"/>
              <a:ext cx="5991141" cy="2734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525" name="矩形 5"/>
            <p:cNvSpPr>
              <a:spLocks noChangeArrowheads="1"/>
            </p:cNvSpPr>
            <p:nvPr/>
          </p:nvSpPr>
          <p:spPr bwMode="auto">
            <a:xfrm>
              <a:off x="0" y="0"/>
              <a:ext cx="5991142" cy="993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526" name="文本框 6"/>
            <p:cNvSpPr>
              <a:spLocks noChangeArrowheads="1"/>
            </p:cNvSpPr>
            <p:nvPr/>
          </p:nvSpPr>
          <p:spPr bwMode="auto">
            <a:xfrm>
              <a:off x="2242007" y="144869"/>
              <a:ext cx="3749133" cy="685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25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感谢聆听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4527" name="文本框 32"/>
            <p:cNvSpPr>
              <a:spLocks noChangeArrowheads="1"/>
            </p:cNvSpPr>
            <p:nvPr/>
          </p:nvSpPr>
          <p:spPr bwMode="auto">
            <a:xfrm>
              <a:off x="3247352" y="1003332"/>
              <a:ext cx="2743788" cy="398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25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cs typeface="Tahoma" panose="020B0604030504040204" pitchFamily="34" charset="0"/>
                  <a:sym typeface="Times New Roman" panose="02020603050405020304" pitchFamily="18" charset="0"/>
                </a:rPr>
                <a:t>Thanks for Listening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5310" name="组合 4"/>
          <p:cNvGrpSpPr/>
          <p:nvPr/>
        </p:nvGrpSpPr>
        <p:grpSpPr bwMode="auto">
          <a:xfrm>
            <a:off x="2133600" y="2505077"/>
            <a:ext cx="1225550" cy="1223963"/>
            <a:chOff x="0" y="0"/>
            <a:chExt cx="1224000" cy="1223998"/>
          </a:xfrm>
        </p:grpSpPr>
        <p:sp>
          <p:nvSpPr>
            <p:cNvPr id="64522" name="椭圆 19"/>
            <p:cNvSpPr>
              <a:spLocks noChangeArrowheads="1"/>
            </p:cNvSpPr>
            <p:nvPr/>
          </p:nvSpPr>
          <p:spPr bwMode="auto">
            <a:xfrm>
              <a:off x="0" y="0"/>
              <a:ext cx="1224000" cy="122399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523" name="Freeform 5"/>
            <p:cNvSpPr>
              <a:spLocks noEditPoints="1" noChangeArrowheads="1"/>
            </p:cNvSpPr>
            <p:nvPr/>
          </p:nvSpPr>
          <p:spPr bwMode="auto">
            <a:xfrm>
              <a:off x="224046" y="247153"/>
              <a:ext cx="775907" cy="729691"/>
            </a:xfrm>
            <a:custGeom>
              <a:avLst/>
              <a:gdLst>
                <a:gd name="T0" fmla="*/ 2147483646 w 97"/>
                <a:gd name="T1" fmla="*/ 2147483646 h 91"/>
                <a:gd name="T2" fmla="*/ 2147483646 w 97"/>
                <a:gd name="T3" fmla="*/ 2147483646 h 91"/>
                <a:gd name="T4" fmla="*/ 2147483646 w 97"/>
                <a:gd name="T5" fmla="*/ 2147483646 h 91"/>
                <a:gd name="T6" fmla="*/ 2147483646 w 97"/>
                <a:gd name="T7" fmla="*/ 2147483646 h 91"/>
                <a:gd name="T8" fmla="*/ 2147483646 w 97"/>
                <a:gd name="T9" fmla="*/ 2147483646 h 91"/>
                <a:gd name="T10" fmla="*/ 2147483646 w 97"/>
                <a:gd name="T11" fmla="*/ 2147483646 h 91"/>
                <a:gd name="T12" fmla="*/ 2147483646 w 97"/>
                <a:gd name="T13" fmla="*/ 2147483646 h 91"/>
                <a:gd name="T14" fmla="*/ 2147483646 w 97"/>
                <a:gd name="T15" fmla="*/ 2147483646 h 91"/>
                <a:gd name="T16" fmla="*/ 2147483646 w 97"/>
                <a:gd name="T17" fmla="*/ 2147483646 h 91"/>
                <a:gd name="T18" fmla="*/ 2147483646 w 97"/>
                <a:gd name="T19" fmla="*/ 2147483646 h 91"/>
                <a:gd name="T20" fmla="*/ 2147483646 w 97"/>
                <a:gd name="T21" fmla="*/ 2147483646 h 91"/>
                <a:gd name="T22" fmla="*/ 2147483646 w 97"/>
                <a:gd name="T23" fmla="*/ 2147483646 h 91"/>
                <a:gd name="T24" fmla="*/ 2147483646 w 97"/>
                <a:gd name="T25" fmla="*/ 2147483646 h 91"/>
                <a:gd name="T26" fmla="*/ 2147483646 w 97"/>
                <a:gd name="T27" fmla="*/ 2147483646 h 91"/>
                <a:gd name="T28" fmla="*/ 2147483646 w 97"/>
                <a:gd name="T29" fmla="*/ 2147483646 h 91"/>
                <a:gd name="T30" fmla="*/ 2147483646 w 97"/>
                <a:gd name="T31" fmla="*/ 2147483646 h 91"/>
                <a:gd name="T32" fmla="*/ 2147483646 w 97"/>
                <a:gd name="T33" fmla="*/ 2147483646 h 91"/>
                <a:gd name="T34" fmla="*/ 2147483646 w 97"/>
                <a:gd name="T35" fmla="*/ 2147483646 h 91"/>
                <a:gd name="T36" fmla="*/ 2147483646 w 97"/>
                <a:gd name="T37" fmla="*/ 2147483646 h 91"/>
                <a:gd name="T38" fmla="*/ 2147483646 w 97"/>
                <a:gd name="T39" fmla="*/ 2147483646 h 91"/>
                <a:gd name="T40" fmla="*/ 2147483646 w 97"/>
                <a:gd name="T41" fmla="*/ 2147483646 h 91"/>
                <a:gd name="T42" fmla="*/ 2147483646 w 97"/>
                <a:gd name="T43" fmla="*/ 2147483646 h 91"/>
                <a:gd name="T44" fmla="*/ 2147483646 w 97"/>
                <a:gd name="T45" fmla="*/ 2147483646 h 91"/>
                <a:gd name="T46" fmla="*/ 2147483646 w 97"/>
                <a:gd name="T47" fmla="*/ 2147483646 h 91"/>
                <a:gd name="T48" fmla="*/ 2147483646 w 97"/>
                <a:gd name="T49" fmla="*/ 2147483646 h 91"/>
                <a:gd name="T50" fmla="*/ 2147483646 w 97"/>
                <a:gd name="T51" fmla="*/ 2147483646 h 91"/>
                <a:gd name="T52" fmla="*/ 2147483646 w 97"/>
                <a:gd name="T53" fmla="*/ 2147483646 h 91"/>
                <a:gd name="T54" fmla="*/ 2147483646 w 97"/>
                <a:gd name="T55" fmla="*/ 2147483646 h 91"/>
                <a:gd name="T56" fmla="*/ 2147483646 w 97"/>
                <a:gd name="T57" fmla="*/ 2147483646 h 91"/>
                <a:gd name="T58" fmla="*/ 2147483646 w 97"/>
                <a:gd name="T59" fmla="*/ 2147483646 h 91"/>
                <a:gd name="T60" fmla="*/ 2147483646 w 97"/>
                <a:gd name="T61" fmla="*/ 2147483646 h 91"/>
                <a:gd name="T62" fmla="*/ 2147483646 w 97"/>
                <a:gd name="T63" fmla="*/ 2147483646 h 91"/>
                <a:gd name="T64" fmla="*/ 2147483646 w 97"/>
                <a:gd name="T65" fmla="*/ 2147483646 h 91"/>
                <a:gd name="T66" fmla="*/ 2147483646 w 97"/>
                <a:gd name="T67" fmla="*/ 2147483646 h 91"/>
                <a:gd name="T68" fmla="*/ 2147483646 w 97"/>
                <a:gd name="T69" fmla="*/ 2147483646 h 91"/>
                <a:gd name="T70" fmla="*/ 2147483646 w 97"/>
                <a:gd name="T71" fmla="*/ 2147483646 h 91"/>
                <a:gd name="T72" fmla="*/ 2147483646 w 97"/>
                <a:gd name="T73" fmla="*/ 2147483646 h 91"/>
                <a:gd name="T74" fmla="*/ 0 w 97"/>
                <a:gd name="T75" fmla="*/ 2147483646 h 9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7"/>
                <a:gd name="T115" fmla="*/ 0 h 91"/>
                <a:gd name="T116" fmla="*/ 97 w 97"/>
                <a:gd name="T117" fmla="*/ 91 h 9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4521" name="图片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4" b="25458"/>
          <a:stretch>
            <a:fillRect/>
          </a:stretch>
        </p:blipFill>
        <p:spPr bwMode="auto">
          <a:xfrm>
            <a:off x="1524002" y="0"/>
            <a:ext cx="25574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574800" y="0"/>
            <a:ext cx="2329815" cy="876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5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25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3"/>
          <p:cNvSpPr>
            <a:spLocks noChangeArrowheads="1"/>
          </p:cNvSpPr>
          <p:nvPr/>
        </p:nvSpPr>
        <p:spPr bwMode="auto">
          <a:xfrm>
            <a:off x="1524001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9667" y="184150"/>
            <a:ext cx="2865762" cy="53581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相机模型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66900" y="1577129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66900" y="1543694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39041" y="1139199"/>
            <a:ext cx="3259429" cy="7727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0" y="956758"/>
            <a:ext cx="10716537" cy="5718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相机模型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80" y="1158239"/>
            <a:ext cx="4957686" cy="4240047"/>
          </a:xfrm>
          <a:prstGeom prst="rect">
            <a:avLst/>
          </a:prstGeom>
        </p:spPr>
      </p:pic>
      <p:pic>
        <p:nvPicPr>
          <p:cNvPr id="2050" name="Picture 2" descr="图片截取自网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8" y="1957483"/>
            <a:ext cx="6284181" cy="303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4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相机模型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06" y="1615420"/>
            <a:ext cx="12042394" cy="350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相机模型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6" y="1215342"/>
            <a:ext cx="11496637" cy="551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相机模型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80" y="995422"/>
            <a:ext cx="10822258" cy="489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7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相机模型</a:t>
            </a:r>
          </a:p>
        </p:txBody>
      </p:sp>
      <p:sp>
        <p:nvSpPr>
          <p:cNvPr id="3" name="矩形 2"/>
          <p:cNvSpPr/>
          <p:nvPr/>
        </p:nvSpPr>
        <p:spPr>
          <a:xfrm>
            <a:off x="803275" y="1193223"/>
            <a:ext cx="82894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相机畸变模型，我们一般只考虑径向畸变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和切向畸变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2033950"/>
            <a:ext cx="9979081" cy="177929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941" y="4284749"/>
            <a:ext cx="6151458" cy="211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相机模型</a:t>
            </a:r>
          </a:p>
        </p:txBody>
      </p:sp>
      <p:sp>
        <p:nvSpPr>
          <p:cNvPr id="3" name="矩形 2"/>
          <p:cNvSpPr/>
          <p:nvPr/>
        </p:nvSpPr>
        <p:spPr>
          <a:xfrm>
            <a:off x="1076519" y="1230447"/>
            <a:ext cx="8724007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相机标定要标定什么？</a:t>
            </a: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内参：</a:t>
            </a:r>
            <a:r>
              <a:rPr lang="en-US" altLang="zh-C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fy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cx cy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altLang="zh-CN" sz="4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</a:t>
            </a:r>
            <a:r>
              <a:rPr lang="zh-CN" alt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参：</a:t>
            </a:r>
            <a:r>
              <a:rPr lang="en-US" altLang="zh-CN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t</a:t>
            </a:r>
            <a:endParaRPr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8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FFFFFF"/>
      </a:accent3>
      <a:accent4>
        <a:srgbClr val="000000"/>
      </a:accent4>
      <a:accent5>
        <a:srgbClr val="AABBDC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FFFFFF"/>
      </a:accent3>
      <a:accent4>
        <a:srgbClr val="000000"/>
      </a:accent4>
      <a:accent5>
        <a:srgbClr val="AABBDC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701</Words>
  <Application>Microsoft Office PowerPoint</Application>
  <PresentationFormat>宽屏</PresentationFormat>
  <Paragraphs>87</Paragraphs>
  <Slides>23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楷体</vt:lpstr>
      <vt:lpstr>宋体</vt:lpstr>
      <vt:lpstr>微软雅黑</vt:lpstr>
      <vt:lpstr>Arial</vt:lpstr>
      <vt:lpstr>Calibri</vt:lpstr>
      <vt:lpstr>Calibri Light</vt:lpstr>
      <vt:lpstr>Tahoma</vt:lpstr>
      <vt:lpstr>Times New Roman</vt:lpstr>
      <vt:lpstr>Wingdings</vt:lpstr>
      <vt:lpstr>Office 主题</vt:lpstr>
      <vt:lpstr>Equation</vt:lpstr>
      <vt:lpstr>PowerPoint 演示文稿</vt:lpstr>
      <vt:lpstr>PowerPoint 演示文稿</vt:lpstr>
      <vt:lpstr>相机模型</vt:lpstr>
      <vt:lpstr>相机模型</vt:lpstr>
      <vt:lpstr>相机模型</vt:lpstr>
      <vt:lpstr>相机模型</vt:lpstr>
      <vt:lpstr>相机模型</vt:lpstr>
      <vt:lpstr>相机模型</vt:lpstr>
      <vt:lpstr>相机模型</vt:lpstr>
      <vt:lpstr>张氏标定法</vt:lpstr>
      <vt:lpstr>张氏标定法</vt:lpstr>
      <vt:lpstr>张氏标定法</vt:lpstr>
      <vt:lpstr>张氏标定法</vt:lpstr>
      <vt:lpstr>张氏标定法</vt:lpstr>
      <vt:lpstr>一些改进</vt:lpstr>
      <vt:lpstr>一些改进</vt:lpstr>
      <vt:lpstr>实际操作</vt:lpstr>
      <vt:lpstr>实际操作</vt:lpstr>
      <vt:lpstr>实际操作</vt:lpstr>
      <vt:lpstr>实际操作</vt:lpstr>
      <vt:lpstr>经验之谈-从图像锐度谈为何要用背光板</vt:lpstr>
      <vt:lpstr>经验之谈-从图像锐度谈为何要用背光板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Yijun Shen</cp:lastModifiedBy>
  <cp:revision>1303</cp:revision>
  <dcterms:created xsi:type="dcterms:W3CDTF">2015-01-13T10:49:00Z</dcterms:created>
  <dcterms:modified xsi:type="dcterms:W3CDTF">2020-03-23T13:37:41Z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