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0" r:id="rId2"/>
    <p:sldMasterId id="2147483656" r:id="rId3"/>
    <p:sldMasterId id="2147483692" r:id="rId4"/>
    <p:sldMasterId id="2147483706" r:id="rId5"/>
    <p:sldMasterId id="2147483712" r:id="rId6"/>
    <p:sldMasterId id="2147483717" r:id="rId7"/>
    <p:sldMasterId id="2147483722" r:id="rId8"/>
    <p:sldMasterId id="2147483752" r:id="rId9"/>
    <p:sldMasterId id="2147483758" r:id="rId10"/>
  </p:sldMasterIdLst>
  <p:notesMasterIdLst>
    <p:notesMasterId r:id="rId37"/>
  </p:notesMasterIdLst>
  <p:handoutMasterIdLst>
    <p:handoutMasterId r:id="rId38"/>
  </p:handoutMasterIdLst>
  <p:sldIdLst>
    <p:sldId id="987" r:id="rId11"/>
    <p:sldId id="427" r:id="rId12"/>
    <p:sldId id="431" r:id="rId13"/>
    <p:sldId id="1125" r:id="rId14"/>
    <p:sldId id="1126" r:id="rId15"/>
    <p:sldId id="1123" r:id="rId16"/>
    <p:sldId id="1031" r:id="rId17"/>
    <p:sldId id="992" r:id="rId18"/>
    <p:sldId id="994" r:id="rId19"/>
    <p:sldId id="1028" r:id="rId20"/>
    <p:sldId id="995" r:id="rId21"/>
    <p:sldId id="996" r:id="rId22"/>
    <p:sldId id="1124" r:id="rId23"/>
    <p:sldId id="1029" r:id="rId24"/>
    <p:sldId id="997" r:id="rId25"/>
    <p:sldId id="999" r:id="rId26"/>
    <p:sldId id="1000" r:id="rId27"/>
    <p:sldId id="1032" r:id="rId28"/>
    <p:sldId id="1002" r:id="rId29"/>
    <p:sldId id="1003" r:id="rId30"/>
    <p:sldId id="1004" r:id="rId31"/>
    <p:sldId id="475" r:id="rId32"/>
    <p:sldId id="1005" r:id="rId33"/>
    <p:sldId id="1006" r:id="rId34"/>
    <p:sldId id="1007" r:id="rId35"/>
    <p:sldId id="1033" r:id="rId36"/>
  </p:sldIdLst>
  <p:sldSz cx="9144000" cy="6858000" type="screen4x3"/>
  <p:notesSz cx="6797675" cy="987266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7"/>
    <p:restoredTop sz="76582"/>
  </p:normalViewPr>
  <p:slideViewPr>
    <p:cSldViewPr snapToGrid="0" snapToObjects="1">
      <p:cViewPr varScale="1">
        <p:scale>
          <a:sx n="66" d="100"/>
          <a:sy n="66" d="100"/>
        </p:scale>
        <p:origin x="1829" y="58"/>
      </p:cViewPr>
      <p:guideLst>
        <p:guide orient="horz" pos="1003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3109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bui\Documents\phd_thesis\comments\comments_5_June\bar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bui\Documents\phd_thesis\comments\comments_5_June\bar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bui\Documents\phd_thesis\comments\comments_5_June\barcha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277777777777777E-2"/>
          <c:y val="0.18421859355705672"/>
          <c:w val="0.96944444444444444"/>
          <c:h val="0.488934239225236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DSM!$B$39</c:f>
              <c:strCache>
                <c:ptCount val="1"/>
                <c:pt idx="0">
                  <c:v># Generated Test Cases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K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DSM!$A$40:$A$47</c:f>
              <c:strCache>
                <c:ptCount val="8"/>
                <c:pt idx="0">
                  <c:v>Socket</c:v>
                </c:pt>
                <c:pt idx="1">
                  <c:v>HashSet</c:v>
                </c:pt>
                <c:pt idx="2">
                  <c:v>LinkedList</c:v>
                </c:pt>
                <c:pt idx="3">
                  <c:v>StackAr</c:v>
                </c:pt>
                <c:pt idx="4">
                  <c:v>NFST</c:v>
                </c:pt>
                <c:pt idx="5">
                  <c:v>Signature</c:v>
                </c:pt>
                <c:pt idx="6">
                  <c:v>StringTokenizer</c:v>
                </c:pt>
                <c:pt idx="7">
                  <c:v>ZipOutputStream</c:v>
                </c:pt>
              </c:strCache>
            </c:strRef>
          </c:cat>
          <c:val>
            <c:numRef>
              <c:f>DSM!$B$40:$B$47</c:f>
              <c:numCache>
                <c:formatCode>#,##0</c:formatCode>
                <c:ptCount val="8"/>
                <c:pt idx="0">
                  <c:v>80035</c:v>
                </c:pt>
                <c:pt idx="1">
                  <c:v>23181</c:v>
                </c:pt>
                <c:pt idx="2">
                  <c:v>13731</c:v>
                </c:pt>
                <c:pt idx="3">
                  <c:v>549648</c:v>
                </c:pt>
                <c:pt idx="4">
                  <c:v>158998</c:v>
                </c:pt>
                <c:pt idx="5">
                  <c:v>79096</c:v>
                </c:pt>
                <c:pt idx="6">
                  <c:v>148649</c:v>
                </c:pt>
                <c:pt idx="7">
                  <c:v>162971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65-4754-909C-E1D70736E7CD}"/>
            </c:ext>
          </c:extLst>
        </c:ser>
        <c:ser>
          <c:idx val="1"/>
          <c:order val="1"/>
          <c:tx>
            <c:strRef>
              <c:f>DSM!$C$39</c:f>
              <c:strCache>
                <c:ptCount val="1"/>
                <c:pt idx="0">
                  <c:v># Recorded Method Calls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K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DSM!$A$40:$A$47</c:f>
              <c:strCache>
                <c:ptCount val="8"/>
                <c:pt idx="0">
                  <c:v>Socket</c:v>
                </c:pt>
                <c:pt idx="1">
                  <c:v>HashSet</c:v>
                </c:pt>
                <c:pt idx="2">
                  <c:v>LinkedList</c:v>
                </c:pt>
                <c:pt idx="3">
                  <c:v>StackAr</c:v>
                </c:pt>
                <c:pt idx="4">
                  <c:v>NFST</c:v>
                </c:pt>
                <c:pt idx="5">
                  <c:v>Signature</c:v>
                </c:pt>
                <c:pt idx="6">
                  <c:v>StringTokenizer</c:v>
                </c:pt>
                <c:pt idx="7">
                  <c:v>ZipOutputStream</c:v>
                </c:pt>
              </c:strCache>
            </c:strRef>
          </c:cat>
          <c:val>
            <c:numRef>
              <c:f>DSM!$C$40:$C$47</c:f>
              <c:numCache>
                <c:formatCode>#,##0</c:formatCode>
                <c:ptCount val="8"/>
                <c:pt idx="0">
                  <c:v>130876</c:v>
                </c:pt>
                <c:pt idx="1">
                  <c:v>257428</c:v>
                </c:pt>
                <c:pt idx="2">
                  <c:v>4847</c:v>
                </c:pt>
                <c:pt idx="3">
                  <c:v>132826</c:v>
                </c:pt>
                <c:pt idx="4">
                  <c:v>95149</c:v>
                </c:pt>
                <c:pt idx="5">
                  <c:v>205386</c:v>
                </c:pt>
                <c:pt idx="6">
                  <c:v>336924</c:v>
                </c:pt>
                <c:pt idx="7">
                  <c:v>43626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65-4754-909C-E1D70736E7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66994608"/>
        <c:axId val="1760598736"/>
      </c:barChart>
      <c:catAx>
        <c:axId val="1766994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I"/>
          </a:p>
        </c:txPr>
        <c:crossAx val="1760598736"/>
        <c:crosses val="autoZero"/>
        <c:auto val="1"/>
        <c:lblAlgn val="ctr"/>
        <c:lblOffset val="100"/>
        <c:noMultiLvlLbl val="0"/>
      </c:catAx>
      <c:valAx>
        <c:axId val="1760598736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7669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5729549431321085E-2"/>
          <c:y val="0.88083013893466078"/>
          <c:w val="0.55673531824146982"/>
          <c:h val="0.106031322039162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395741077358034E-2"/>
          <c:y val="0.1997046301539363"/>
          <c:w val="0.96920851784528395"/>
          <c:h val="0.377127077615913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DSM!$B$2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rgbClr val="0070C0"/>
                    </a:solidFill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K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DSM!$A$3:$A$9</c:f>
              <c:strCache>
                <c:ptCount val="7"/>
                <c:pt idx="0">
                  <c:v>DSM</c:v>
                </c:pt>
                <c:pt idx="1">
                  <c:v>Traditional 1-tail</c:v>
                </c:pt>
                <c:pt idx="2">
                  <c:v>Traditional 2-tail</c:v>
                </c:pt>
                <c:pt idx="3">
                  <c:v>CONTRACTOR++</c:v>
                </c:pt>
                <c:pt idx="4">
                  <c:v>SEKT 1-tail</c:v>
                </c:pt>
                <c:pt idx="5">
                  <c:v>SEKT 2-tail</c:v>
                </c:pt>
                <c:pt idx="6">
                  <c:v>Optimistic TEMI</c:v>
                </c:pt>
              </c:strCache>
            </c:strRef>
          </c:cat>
          <c:val>
            <c:numRef>
              <c:f>DSM!$B$3:$B$9</c:f>
              <c:numCache>
                <c:formatCode>0.00%</c:formatCode>
                <c:ptCount val="7"/>
                <c:pt idx="0">
                  <c:v>0.8276</c:v>
                </c:pt>
                <c:pt idx="1">
                  <c:v>0.77280000000000004</c:v>
                </c:pt>
                <c:pt idx="2">
                  <c:v>0.87319999999999998</c:v>
                </c:pt>
                <c:pt idx="3">
                  <c:v>0.73329999999999995</c:v>
                </c:pt>
                <c:pt idx="4">
                  <c:v>0.85919999999999996</c:v>
                </c:pt>
                <c:pt idx="5">
                  <c:v>0.89600000000000002</c:v>
                </c:pt>
                <c:pt idx="6">
                  <c:v>0.77510000000000001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DAE-A109-E2E2FD48748B}"/>
            </c:ext>
          </c:extLst>
        </c:ser>
        <c:ser>
          <c:idx val="1"/>
          <c:order val="1"/>
          <c:tx>
            <c:strRef>
              <c:f>DSM!$C$2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accent2"/>
                    </a:solidFill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K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DSM!$A$3:$A$9</c:f>
              <c:strCache>
                <c:ptCount val="7"/>
                <c:pt idx="0">
                  <c:v>DSM</c:v>
                </c:pt>
                <c:pt idx="1">
                  <c:v>Traditional 1-tail</c:v>
                </c:pt>
                <c:pt idx="2">
                  <c:v>Traditional 2-tail</c:v>
                </c:pt>
                <c:pt idx="3">
                  <c:v>CONTRACTOR++</c:v>
                </c:pt>
                <c:pt idx="4">
                  <c:v>SEKT 1-tail</c:v>
                </c:pt>
                <c:pt idx="5">
                  <c:v>SEKT 2-tail</c:v>
                </c:pt>
                <c:pt idx="6">
                  <c:v>Optimistic TEMI</c:v>
                </c:pt>
              </c:strCache>
            </c:strRef>
          </c:cat>
          <c:val>
            <c:numRef>
              <c:f>DSM!$C$3:$C$9</c:f>
              <c:numCache>
                <c:formatCode>0.00%</c:formatCode>
                <c:ptCount val="7"/>
                <c:pt idx="0">
                  <c:v>0.72299999999999998</c:v>
                </c:pt>
                <c:pt idx="1">
                  <c:v>0.49370000000000003</c:v>
                </c:pt>
                <c:pt idx="2">
                  <c:v>0.37230000000000002</c:v>
                </c:pt>
                <c:pt idx="3">
                  <c:v>0.52769999999999995</c:v>
                </c:pt>
                <c:pt idx="4">
                  <c:v>0.4536</c:v>
                </c:pt>
                <c:pt idx="5">
                  <c:v>0.32840000000000003</c:v>
                </c:pt>
                <c:pt idx="6">
                  <c:v>0.53910000000000002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DAE-A109-E2E2FD48748B}"/>
            </c:ext>
          </c:extLst>
        </c:ser>
        <c:ser>
          <c:idx val="2"/>
          <c:order val="2"/>
          <c:tx>
            <c:strRef>
              <c:f>DSM!$D$2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K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DSM!$A$3:$A$9</c:f>
              <c:strCache>
                <c:ptCount val="7"/>
                <c:pt idx="0">
                  <c:v>DSM</c:v>
                </c:pt>
                <c:pt idx="1">
                  <c:v>Traditional 1-tail</c:v>
                </c:pt>
                <c:pt idx="2">
                  <c:v>Traditional 2-tail</c:v>
                </c:pt>
                <c:pt idx="3">
                  <c:v>CONTRACTOR++</c:v>
                </c:pt>
                <c:pt idx="4">
                  <c:v>SEKT 1-tail</c:v>
                </c:pt>
                <c:pt idx="5">
                  <c:v>SEKT 2-tail</c:v>
                </c:pt>
                <c:pt idx="6">
                  <c:v>Optimistic TEMI</c:v>
                </c:pt>
              </c:strCache>
            </c:strRef>
          </c:cat>
          <c:val>
            <c:numRef>
              <c:f>DSM!$D$3:$D$9</c:f>
              <c:numCache>
                <c:formatCode>0.00%</c:formatCode>
                <c:ptCount val="7"/>
                <c:pt idx="0">
                  <c:v>0.71970000000000001</c:v>
                </c:pt>
                <c:pt idx="1">
                  <c:v>0.53969999999999996</c:v>
                </c:pt>
                <c:pt idx="2">
                  <c:v>0.4531</c:v>
                </c:pt>
                <c:pt idx="3">
                  <c:v>0.54690000000000005</c:v>
                </c:pt>
                <c:pt idx="4">
                  <c:v>0.52590000000000003</c:v>
                </c:pt>
                <c:pt idx="5">
                  <c:v>0.42580000000000001</c:v>
                </c:pt>
                <c:pt idx="6">
                  <c:v>0.5544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DAE-A109-E2E2FD4874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39"/>
        <c:overlap val="-34"/>
        <c:axId val="1884560015"/>
        <c:axId val="1947624671"/>
      </c:barChart>
      <c:catAx>
        <c:axId val="1884560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KI"/>
          </a:p>
        </c:txPr>
        <c:crossAx val="1947624671"/>
        <c:crosses val="autoZero"/>
        <c:auto val="1"/>
        <c:lblAlgn val="ctr"/>
        <c:lblOffset val="100"/>
        <c:noMultiLvlLbl val="0"/>
      </c:catAx>
      <c:valAx>
        <c:axId val="1947624671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884560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046760072638805"/>
          <c:y val="0"/>
          <c:w val="0.50584079371051471"/>
          <c:h val="6.7332998388620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K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latin typeface="+mn-lt"/>
          <a:ea typeface="Tahoma" panose="020B0604030504040204" pitchFamily="34" charset="0"/>
          <a:cs typeface="Tahoma" panose="020B0604030504040204" pitchFamily="34" charset="0"/>
        </a:defRPr>
      </a:pPr>
      <a:endParaRPr lang="en-KI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673981191222569E-2"/>
          <c:y val="0.17550752770931111"/>
          <c:w val="0.96865203761755481"/>
          <c:h val="0.71314885348735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DSM!$B$61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eaVert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K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DSM!$A$62:$A$64</c:f>
              <c:strCache>
                <c:ptCount val="3"/>
                <c:pt idx="0">
                  <c:v>LSTM</c:v>
                </c:pt>
                <c:pt idx="1">
                  <c:v>RNN</c:v>
                </c:pt>
                <c:pt idx="2">
                  <c:v>GRU</c:v>
                </c:pt>
              </c:strCache>
            </c:strRef>
          </c:cat>
          <c:val>
            <c:numRef>
              <c:f>DSM!$B$62:$B$64</c:f>
              <c:numCache>
                <c:formatCode>0.00%</c:formatCode>
                <c:ptCount val="3"/>
                <c:pt idx="0">
                  <c:v>0.8276</c:v>
                </c:pt>
                <c:pt idx="1">
                  <c:v>0.74619999999999997</c:v>
                </c:pt>
                <c:pt idx="2">
                  <c:v>0.81910000000000005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5-499A-92C7-4DBD550747AB}"/>
            </c:ext>
          </c:extLst>
        </c:ser>
        <c:ser>
          <c:idx val="1"/>
          <c:order val="1"/>
          <c:tx>
            <c:strRef>
              <c:f>DSM!$C$61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eaVert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K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DSM!$A$62:$A$64</c:f>
              <c:strCache>
                <c:ptCount val="3"/>
                <c:pt idx="0">
                  <c:v>LSTM</c:v>
                </c:pt>
                <c:pt idx="1">
                  <c:v>RNN</c:v>
                </c:pt>
                <c:pt idx="2">
                  <c:v>GRU</c:v>
                </c:pt>
              </c:strCache>
            </c:strRef>
          </c:cat>
          <c:val>
            <c:numRef>
              <c:f>DSM!$C$62:$C$64</c:f>
              <c:numCache>
                <c:formatCode>0.00%</c:formatCode>
                <c:ptCount val="3"/>
                <c:pt idx="0">
                  <c:v>0.72299999999999998</c:v>
                </c:pt>
                <c:pt idx="1">
                  <c:v>0.72850000000000004</c:v>
                </c:pt>
                <c:pt idx="2">
                  <c:v>0.71020000000000005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5-499A-92C7-4DBD550747AB}"/>
            </c:ext>
          </c:extLst>
        </c:ser>
        <c:ser>
          <c:idx val="2"/>
          <c:order val="2"/>
          <c:tx>
            <c:strRef>
              <c:f>DSM!$D$61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eaVert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K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DSM!$A$62:$A$64</c:f>
              <c:strCache>
                <c:ptCount val="3"/>
                <c:pt idx="0">
                  <c:v>LSTM</c:v>
                </c:pt>
                <c:pt idx="1">
                  <c:v>RNN</c:v>
                </c:pt>
                <c:pt idx="2">
                  <c:v>GRU</c:v>
                </c:pt>
              </c:strCache>
            </c:strRef>
          </c:cat>
          <c:val>
            <c:numRef>
              <c:f>DSM!$D$62:$D$64</c:f>
              <c:numCache>
                <c:formatCode>0.00%</c:formatCode>
                <c:ptCount val="3"/>
                <c:pt idx="0">
                  <c:v>0.71970000000000001</c:v>
                </c:pt>
                <c:pt idx="1">
                  <c:v>0.66690000000000005</c:v>
                </c:pt>
                <c:pt idx="2">
                  <c:v>0.71279999999999999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05-499A-92C7-4DBD550747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38033263"/>
        <c:axId val="839031391"/>
      </c:barChart>
      <c:catAx>
        <c:axId val="838033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I"/>
          </a:p>
        </c:txPr>
        <c:crossAx val="839031391"/>
        <c:crosses val="autoZero"/>
        <c:auto val="1"/>
        <c:lblAlgn val="ctr"/>
        <c:lblOffset val="100"/>
        <c:noMultiLvlLbl val="0"/>
      </c:catAx>
      <c:valAx>
        <c:axId val="839031391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83803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395924540495419"/>
          <c:y val="1.4118450090630444E-2"/>
          <c:w val="0.51498262061784883"/>
          <c:h val="7.667837707489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en-K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6899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6899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A6ECB55D-6767-4602-9CF7-BB49201B31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73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239"/>
            <a:ext cx="5438775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899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6899"/>
            <a:ext cx="2946400" cy="4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71E56C93-7977-4FE5-82DC-8856DAA5FEE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75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A2FB36-FC92-4122-9D92-DD371466738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4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50000"/>
              <a:buFont typeface="Wingdings" panose="05000000000000000000" pitchFamily="2" charset="2"/>
              <a:buChar char="q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A893A3-16B7-4AAA-BAD1-B500526D14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33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A893A3-16B7-4AAA-BAD1-B500526D14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757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893A3-16B7-4AAA-BAD1-B500526D1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4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A893A3-16B7-4AAA-BAD1-B500526D14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86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6C93-7977-4FE5-82DC-8856DAA5FEE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71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6C93-7977-4FE5-82DC-8856DAA5FEE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41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6C93-7977-4FE5-82DC-8856DAA5FEE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42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6C93-7977-4FE5-82DC-8856DAA5FEE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5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6C93-7977-4FE5-82DC-8856DAA5FEE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02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A893A3-16B7-4AAA-BAD1-B500526D14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78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893A3-16B7-4AAA-BAD1-B500526D14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5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6C93-7977-4FE5-82DC-8856DAA5FEE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074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6C93-7977-4FE5-82DC-8856DAA5FEE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56C93-7977-4FE5-82DC-8856DAA5FE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13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893A3-16B7-4AAA-BAD1-B500526D14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893A3-16B7-4AAA-BAD1-B500526D1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3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893A3-16B7-4AAA-BAD1-B500526D1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6C93-7977-4FE5-82DC-8856DAA5FEE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3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A893A3-16B7-4AAA-BAD1-B500526D14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87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A893A3-16B7-4AAA-BAD1-B500526D14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24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A893A3-16B7-4AAA-BAD1-B500526D14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4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30195-C896-4FBC-84E5-EA8BA5D96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0903F-5F16-4531-9CA5-0959CE33CB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600200"/>
            <a:ext cx="2162175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1600200"/>
            <a:ext cx="6334125" cy="3429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E65B0-6E96-4C00-A723-69AF7FF28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069E29CA-D1D0-496D-AEDB-B19103C19DC2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3846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FB639394-B3BD-4F94-8CF0-351A27964731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24358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43F794D2-6905-4077-831E-6C047667EB29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89640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BEF1C64B-01E6-4056-959E-000E3F45BA50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6577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89A8A92C-A646-4641-8AAE-666EEB43C3D0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80646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9B09AF4E-6D7D-476C-BC81-D80AD0CEEBFF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52274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FF949A1E-CDA7-4021-98B5-670899EFAAF6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27267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B2C73733-4448-4B64-AAA9-1FE477D479C4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887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35F9C-903B-4D05-8742-D20118DE6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0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A0B8E005-37D9-4992-A2A0-481B8503240C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30673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E1A0D6A9-B31B-4F4F-93B0-0C22E2584599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77513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1846A24C-681E-497C-9A2E-96CD9FEB1909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468715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FE0B8619-EEDC-404F-AABC-31EB5B7FCB20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56718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E302267C-81C8-4C74-A0AC-C612E334418F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51002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D8D52C8B-43FB-45AA-819E-11868768EA86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93332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7D84E89D-52E6-4F00-B019-268F57D5E01F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47425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11D02819-FE5F-4C60-A53B-C136887DAD55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04027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60350"/>
            <a:ext cx="4229100" cy="621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60350"/>
            <a:ext cx="4229100" cy="621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B9789E5C-CD1D-45F6-852F-60959F0D12D3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67122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90D12515-41B9-4658-9CF1-9C3AE49B5EF5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2833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9B2B7-CA4B-4BEE-8A1D-239AC4CC9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0538DD25-D6C9-4BFE-AB44-2460335428C0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0826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67A6FB34-862B-414C-84EC-A7992EE3F1A4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81701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4E1B2560-71AB-4321-964F-0A651CA6FA33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28279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050A12DE-1D26-4D39-9809-9ABC1E89DB98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743216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5B7922E8-F1E9-40CD-A937-B391BFBE7E5A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82350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60350"/>
            <a:ext cx="2152650" cy="62166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60350"/>
            <a:ext cx="6305550" cy="6216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5B4D7F20-FDDB-4049-8E73-D0336BCBF633}" type="slidenum">
              <a:rPr lang="en-US" b="1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68558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7E28401A-4A4C-44A6-95EB-759866704D8D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719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88B5C106-26A1-4B00-A5C7-96741119E78E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220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9F4251D4-5AA0-4A7C-BD1E-0AE9557FDBB4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906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33F5D4B8-4D40-46E7-86B9-0495C1AE81FF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1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3429000"/>
            <a:ext cx="42291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42291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247DD-AB12-44CF-AB30-CDB4F4A9B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1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84833862-B3C4-4A56-B9E0-293A8F5FD2E8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824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0B6EF297-741F-4148-A4A8-78C68B4960FA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2403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14C7B10B-3C05-4A5A-AB99-23F6FDC6098B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6645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199CE956-20FE-48BF-BAD2-D3C2EE136810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0712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0A053A02-3F22-4811-828E-00EE25B9E335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965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6CEC8EC8-7F05-4BC0-9913-11D5B265949C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5058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B4C327A6-39CD-490C-BB0A-782F10A593A1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485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5E3127C1-5C2E-4692-88AB-F7535D7A5426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911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F88A0CA9-EE2E-4DE7-A4B6-C906C9993D1D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0987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8" rIns="68595" bIns="3429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3001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Gotham Bold"/>
                <a:ea typeface="+mj-ea"/>
                <a:cs typeface="Gotham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j-ea"/>
                <a:cs typeface="Gotham Book"/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88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4991F-5A8A-4B62-999E-301C152A73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8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b="0" i="0">
                <a:latin typeface="Gotham Bold"/>
                <a:cs typeface="Gotham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92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72512" y="6476226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9855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691465" y="6523463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77962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104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8" rIns="68595" bIns="3429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3001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Gotham Bold"/>
                <a:ea typeface="+mj-ea"/>
                <a:cs typeface="Gotham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j-ea"/>
                <a:cs typeface="Gotham Book"/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2762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b="0" i="0">
                <a:latin typeface="Gotham Bold"/>
                <a:cs typeface="Gotham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65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72512" y="6476226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70693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691465" y="6523463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45324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8" rIns="68595" bIns="3429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3001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Gotham Bold"/>
                <a:ea typeface="+mj-ea"/>
                <a:cs typeface="Gotham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j-ea"/>
                <a:cs typeface="Gotham Book"/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387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b="0" i="0">
                <a:latin typeface="Gotham Bold"/>
                <a:cs typeface="Gotham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824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414BB-481C-4D09-A8E7-0F02A4D374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12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72512" y="6476226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30642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691465" y="6523463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01958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8" rIns="68595" bIns="3429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3001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Gotham Bold"/>
                <a:ea typeface="+mj-ea"/>
                <a:cs typeface="Gotham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j-ea"/>
                <a:cs typeface="Gotham Book"/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2181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b="0" i="0">
                <a:latin typeface="Gotham Bold"/>
                <a:cs typeface="Gotham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281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72512" y="6476226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00664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691465" y="6523463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0563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8125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8" rIns="68595" bIns="3429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3001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Gotham Bold"/>
                <a:ea typeface="+mj-ea"/>
                <a:cs typeface="Gotham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j-ea"/>
                <a:cs typeface="Gotham Book"/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7525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b="0" i="0">
                <a:latin typeface="Gotham Bold"/>
                <a:cs typeface="Gotham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408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72512" y="6476226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863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74F2B-0456-4918-B574-336EF97268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19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691465" y="6523463"/>
            <a:ext cx="388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otham Light"/>
                <a:ea typeface="+mn-ea"/>
                <a:cs typeface="Gotham Light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otham Light"/>
              <a:ea typeface="+mn-ea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6458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5562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844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7E28401A-4A4C-44A6-95EB-759866704D8D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6948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88B5C106-26A1-4B00-A5C7-96741119E78E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5837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9F4251D4-5AA0-4A7C-BD1E-0AE9557FDBB4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7392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33F5D4B8-4D40-46E7-86B9-0495C1AE81FF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7193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84833862-B3C4-4A56-B9E0-293A8F5FD2E8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4376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0B6EF297-741F-4148-A4A8-78C68B4960FA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7101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14C7B10B-3C05-4A5A-AB99-23F6FDC6098B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438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199CE956-20FE-48BF-BAD2-D3C2EE136810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63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FBB71-E71D-4ADC-9405-37083771F0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20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0A053A02-3F22-4811-828E-00EE25B9E335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3970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6CEC8EC8-7F05-4BC0-9913-11D5B265949C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364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B4C327A6-39CD-490C-BB0A-782F10A593A1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784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5E3127C1-5C2E-4692-88AB-F7535D7A5426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2113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F88A0CA9-EE2E-4DE7-A4B6-C906C9993D1D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6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8F175-B680-4238-95D9-773BB316B2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1676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SMU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2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160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Printed on </a:t>
            </a:r>
          </a:p>
        </p:txBody>
      </p:sp>
      <p:sp>
        <p:nvSpPr>
          <p:cNvPr id="28160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fld id="{8DE797EF-09A5-41FA-A20C-1000825505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10CB7FA7-5248-406A-B65F-925BF0A76D61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54" name="Rectangle 11"/>
          <p:cNvSpPr>
            <a:spLocks noChangeArrowheads="1"/>
          </p:cNvSpPr>
          <p:nvPr userDrawn="1"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79999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pic>
        <p:nvPicPr>
          <p:cNvPr id="2055" name="Picture 20" descr="SI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6172200"/>
            <a:ext cx="1460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21" descr="SMU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096000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7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D08DF1C3-1785-4A16-A78C-A0B113817358}" type="slidenum">
              <a:rPr lang="en-US" b="1"/>
              <a:pPr/>
              <a:t>‹#›</a:t>
            </a:fld>
            <a:endParaRPr lang="en-US" b="1"/>
          </a:p>
        </p:txBody>
      </p:sp>
      <p:sp>
        <p:nvSpPr>
          <p:cNvPr id="2054" name="Rectangle 11"/>
          <p:cNvSpPr>
            <a:spLocks noChangeArrowheads="1"/>
          </p:cNvSpPr>
          <p:nvPr userDrawn="1"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79999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5" name="Picture 20" descr="SI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6317163"/>
            <a:ext cx="1460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21" descr="SMU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162906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MU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60350"/>
            <a:ext cx="86106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695D7C07-3EB9-42B0-9311-B5135780D055}" type="slidenum">
              <a:rPr lang="en-US" b="1"/>
              <a:pPr/>
              <a:t>‹#›</a:t>
            </a:fld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–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5373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10CB7FA7-5248-406A-B65F-925BF0A76D61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54" name="Rectangle 11"/>
          <p:cNvSpPr>
            <a:spLocks noChangeArrowheads="1"/>
          </p:cNvSpPr>
          <p:nvPr userDrawn="1"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79999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pic>
        <p:nvPicPr>
          <p:cNvPr id="2055" name="Picture 20" descr="SI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6172200"/>
            <a:ext cx="1460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21" descr="SMU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096000"/>
            <a:ext cx="12382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48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6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§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F01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E4A8"/>
        </a:buClr>
        <a:buFont typeface="Wingdings" pitchFamily="2" charset="2"/>
        <a:buChar char="§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5" y="63563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278870"/>
            <a:ext cx="520700" cy="5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 ftr="0" dt="0"/>
  <p:txStyles>
    <p:titleStyle>
      <a:lvl1pPr algn="l" defTabSz="914484" rtl="0" eaLnBrk="1" latinLnBrk="0" hangingPunct="1">
        <a:spcBef>
          <a:spcPct val="0"/>
        </a:spcBef>
        <a:buNone/>
        <a:defRPr sz="2701" b="0" i="0" kern="1200">
          <a:solidFill>
            <a:schemeClr val="tx1"/>
          </a:solidFill>
          <a:latin typeface="Gotham Bold"/>
          <a:ea typeface="+mj-ea"/>
          <a:cs typeface="Gotham Bold"/>
        </a:defRPr>
      </a:lvl1pPr>
    </p:titleStyle>
    <p:bodyStyle>
      <a:lvl1pPr marL="342931" indent="-342931" algn="l" defTabSz="91448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Gotham Book"/>
          <a:ea typeface="+mn-ea"/>
          <a:cs typeface="Gotham Book"/>
        </a:defRPr>
      </a:lvl1pPr>
      <a:lvl2pPr marL="743018" indent="-285776" algn="l" defTabSz="91448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Gotham Book"/>
          <a:ea typeface="+mn-ea"/>
          <a:cs typeface="Gotham Book"/>
        </a:defRPr>
      </a:lvl2pPr>
      <a:lvl3pPr marL="114310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otham Book"/>
          <a:ea typeface="+mn-ea"/>
          <a:cs typeface="Gotham Book"/>
        </a:defRPr>
      </a:lvl3pPr>
      <a:lvl4pPr marL="1600347" indent="-228621" algn="l" defTabSz="9144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4pPr>
      <a:lvl5pPr marL="2057589" indent="-228621" algn="l" defTabSz="9144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5" y="63563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81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hf hdr="0" ftr="0" dt="0"/>
  <p:txStyles>
    <p:titleStyle>
      <a:lvl1pPr algn="l" defTabSz="914484" rtl="0" eaLnBrk="1" latinLnBrk="0" hangingPunct="1">
        <a:spcBef>
          <a:spcPct val="0"/>
        </a:spcBef>
        <a:buNone/>
        <a:defRPr sz="2701" b="0" i="0" kern="1200">
          <a:solidFill>
            <a:schemeClr val="tx1"/>
          </a:solidFill>
          <a:latin typeface="Gotham Bold"/>
          <a:ea typeface="+mj-ea"/>
          <a:cs typeface="Gotham Bold"/>
        </a:defRPr>
      </a:lvl1pPr>
    </p:titleStyle>
    <p:bodyStyle>
      <a:lvl1pPr marL="342931" indent="-342931" algn="l" defTabSz="91448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Gotham Book"/>
          <a:ea typeface="+mn-ea"/>
          <a:cs typeface="Gotham Book"/>
        </a:defRPr>
      </a:lvl1pPr>
      <a:lvl2pPr marL="743018" indent="-285776" algn="l" defTabSz="91448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Gotham Book"/>
          <a:ea typeface="+mn-ea"/>
          <a:cs typeface="Gotham Book"/>
        </a:defRPr>
      </a:lvl2pPr>
      <a:lvl3pPr marL="114310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otham Book"/>
          <a:ea typeface="+mn-ea"/>
          <a:cs typeface="Gotham Book"/>
        </a:defRPr>
      </a:lvl3pPr>
      <a:lvl4pPr marL="1600347" indent="-228621" algn="l" defTabSz="9144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4pPr>
      <a:lvl5pPr marL="2057589" indent="-228621" algn="l" defTabSz="9144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5" y="63563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33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hf hdr="0" ftr="0" dt="0"/>
  <p:txStyles>
    <p:titleStyle>
      <a:lvl1pPr algn="l" defTabSz="914484" rtl="0" eaLnBrk="1" latinLnBrk="0" hangingPunct="1">
        <a:spcBef>
          <a:spcPct val="0"/>
        </a:spcBef>
        <a:buNone/>
        <a:defRPr sz="2701" b="0" i="0" kern="1200">
          <a:solidFill>
            <a:schemeClr val="tx1"/>
          </a:solidFill>
          <a:latin typeface="Gotham Bold"/>
          <a:ea typeface="+mj-ea"/>
          <a:cs typeface="Gotham Bold"/>
        </a:defRPr>
      </a:lvl1pPr>
    </p:titleStyle>
    <p:bodyStyle>
      <a:lvl1pPr marL="342931" indent="-342931" algn="l" defTabSz="91448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Gotham Book"/>
          <a:ea typeface="+mn-ea"/>
          <a:cs typeface="Gotham Book"/>
        </a:defRPr>
      </a:lvl1pPr>
      <a:lvl2pPr marL="743018" indent="-285776" algn="l" defTabSz="91448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Gotham Book"/>
          <a:ea typeface="+mn-ea"/>
          <a:cs typeface="Gotham Book"/>
        </a:defRPr>
      </a:lvl2pPr>
      <a:lvl3pPr marL="114310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otham Book"/>
          <a:ea typeface="+mn-ea"/>
          <a:cs typeface="Gotham Book"/>
        </a:defRPr>
      </a:lvl3pPr>
      <a:lvl4pPr marL="1600347" indent="-228621" algn="l" defTabSz="9144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4pPr>
      <a:lvl5pPr marL="2057589" indent="-228621" algn="l" defTabSz="9144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5" y="63563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278870"/>
            <a:ext cx="520700" cy="5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hf hdr="0" ftr="0" dt="0"/>
  <p:txStyles>
    <p:titleStyle>
      <a:lvl1pPr algn="l" defTabSz="914484" rtl="0" eaLnBrk="1" latinLnBrk="0" hangingPunct="1">
        <a:spcBef>
          <a:spcPct val="0"/>
        </a:spcBef>
        <a:buNone/>
        <a:defRPr sz="2701" b="0" i="0" kern="1200">
          <a:solidFill>
            <a:schemeClr val="tx1"/>
          </a:solidFill>
          <a:latin typeface="Gotham Bold"/>
          <a:ea typeface="+mj-ea"/>
          <a:cs typeface="Gotham Bold"/>
        </a:defRPr>
      </a:lvl1pPr>
    </p:titleStyle>
    <p:bodyStyle>
      <a:lvl1pPr marL="342931" indent="-342931" algn="l" defTabSz="91448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Gotham Book"/>
          <a:ea typeface="+mn-ea"/>
          <a:cs typeface="Gotham Book"/>
        </a:defRPr>
      </a:lvl1pPr>
      <a:lvl2pPr marL="743018" indent="-285776" algn="l" defTabSz="91448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Gotham Book"/>
          <a:ea typeface="+mn-ea"/>
          <a:cs typeface="Gotham Book"/>
        </a:defRPr>
      </a:lvl2pPr>
      <a:lvl3pPr marL="114310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otham Book"/>
          <a:ea typeface="+mn-ea"/>
          <a:cs typeface="Gotham Book"/>
        </a:defRPr>
      </a:lvl3pPr>
      <a:lvl4pPr marL="1600347" indent="-228621" algn="l" defTabSz="9144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4pPr>
      <a:lvl5pPr marL="2057589" indent="-228621" algn="l" defTabSz="9144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5" y="635635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278870"/>
            <a:ext cx="520700" cy="5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hf hdr="0" ftr="0" dt="0"/>
  <p:txStyles>
    <p:titleStyle>
      <a:lvl1pPr algn="l" defTabSz="914484" rtl="0" eaLnBrk="1" latinLnBrk="0" hangingPunct="1">
        <a:spcBef>
          <a:spcPct val="0"/>
        </a:spcBef>
        <a:buNone/>
        <a:defRPr sz="2701" b="0" i="0" kern="1200">
          <a:solidFill>
            <a:schemeClr val="tx1"/>
          </a:solidFill>
          <a:latin typeface="Gotham Bold"/>
          <a:ea typeface="+mj-ea"/>
          <a:cs typeface="Gotham Bold"/>
        </a:defRPr>
      </a:lvl1pPr>
    </p:titleStyle>
    <p:bodyStyle>
      <a:lvl1pPr marL="342931" indent="-342931" algn="l" defTabSz="91448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Gotham Book"/>
          <a:ea typeface="+mn-ea"/>
          <a:cs typeface="Gotham Book"/>
        </a:defRPr>
      </a:lvl1pPr>
      <a:lvl2pPr marL="743018" indent="-285776" algn="l" defTabSz="91448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Gotham Book"/>
          <a:ea typeface="+mn-ea"/>
          <a:cs typeface="Gotham Book"/>
        </a:defRPr>
      </a:lvl2pPr>
      <a:lvl3pPr marL="114310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otham Book"/>
          <a:ea typeface="+mn-ea"/>
          <a:cs typeface="Gotham Book"/>
        </a:defRPr>
      </a:lvl3pPr>
      <a:lvl4pPr marL="1600347" indent="-228621" algn="l" defTabSz="9144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4pPr>
      <a:lvl5pPr marL="2057589" indent="-228621" algn="l" defTabSz="9144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Gotham Book"/>
          <a:ea typeface="+mn-ea"/>
          <a:cs typeface="Gotham Book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31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sv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2796"/>
            <a:ext cx="7772400" cy="2232248"/>
          </a:xfrm>
        </p:spPr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Deep Specification Mining</a:t>
            </a:r>
            <a:endParaRPr lang="en-US" sz="4000" b="1" dirty="0"/>
          </a:p>
        </p:txBody>
      </p:sp>
      <p:sp>
        <p:nvSpPr>
          <p:cNvPr id="267294" name="Text Box 30"/>
          <p:cNvSpPr txBox="1">
            <a:spLocks noChangeArrowheads="1"/>
          </p:cNvSpPr>
          <p:nvPr/>
        </p:nvSpPr>
        <p:spPr bwMode="auto">
          <a:xfrm>
            <a:off x="0" y="3043968"/>
            <a:ext cx="9144000" cy="25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7620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84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Duy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T. B. Lê and David Lo</a:t>
            </a:r>
          </a:p>
          <a:p>
            <a:pPr lvl="0" algn="ctr"/>
            <a:r>
              <a:rPr lang="en-US" sz="2800" i="1" dirty="0">
                <a:solidFill>
                  <a:srgbClr val="333399"/>
                </a:solidFill>
                <a:latin typeface="Tahoma"/>
              </a:rPr>
              <a:t>27th ACM SIGSOFT International Symposium on Software Testing and Analysis (ISSTA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2018)</a:t>
            </a: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73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6129218"/>
            <a:ext cx="9142468" cy="5070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SG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1F209-2941-4863-87B6-77830BC2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4" y="-235738"/>
            <a:ext cx="8305800" cy="1077218"/>
          </a:xfrm>
        </p:spPr>
        <p:txBody>
          <a:bodyPr/>
          <a:lstStyle/>
          <a:p>
            <a:r>
              <a:rPr lang="en-US" b="1" dirty="0">
                <a:solidFill>
                  <a:srgbClr val="333399"/>
                </a:solidFill>
              </a:rPr>
              <a:t>Step 3: FSA Construction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F1C9B-5BA9-405D-B2F6-2262D42E8DF2}"/>
              </a:ext>
            </a:extLst>
          </p:cNvPr>
          <p:cNvSpPr txBox="1"/>
          <p:nvPr/>
        </p:nvSpPr>
        <p:spPr>
          <a:xfrm>
            <a:off x="1151620" y="4279363"/>
            <a:ext cx="1528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Traces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F3B1C-4694-4EA2-88E5-3C0CEE08D63B}"/>
              </a:ext>
            </a:extLst>
          </p:cNvPr>
          <p:cNvSpPr txBox="1"/>
          <p:nvPr/>
        </p:nvSpPr>
        <p:spPr>
          <a:xfrm>
            <a:off x="647564" y="2699595"/>
            <a:ext cx="1521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 Sampling</a:t>
            </a:r>
          </a:p>
        </p:txBody>
      </p:sp>
      <p:sp>
        <p:nvSpPr>
          <p:cNvPr id="16" name="Right Arrow 34">
            <a:extLst>
              <a:ext uri="{FF2B5EF4-FFF2-40B4-BE49-F238E27FC236}">
                <a16:creationId xmlns:a16="http://schemas.microsoft.com/office/drawing/2014/main" id="{A2D85EFF-9804-4265-B15D-3B6D72B75F08}"/>
              </a:ext>
            </a:extLst>
          </p:cNvPr>
          <p:cNvSpPr/>
          <p:nvPr/>
        </p:nvSpPr>
        <p:spPr>
          <a:xfrm>
            <a:off x="1115616" y="3854789"/>
            <a:ext cx="342900" cy="332319"/>
          </a:xfrm>
          <a:prstGeom prst="rightArrow">
            <a:avLst>
              <a:gd name="adj1" fmla="val 50000"/>
              <a:gd name="adj2" fmla="val 67722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1FDDC1-5E33-4A88-8B98-8A6BA6940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22424"/>
            <a:ext cx="585991" cy="585991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00581B-C38D-4E4B-B8AA-CF72731DA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26295">
            <a:off x="675924" y="3094876"/>
            <a:ext cx="1354254" cy="10145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AC48DD-B38A-4E28-9553-13E32B9C4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4" y="3419716"/>
            <a:ext cx="881297" cy="8812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D3ACAF-D333-49D0-BBE3-E34E78BF143D}"/>
              </a:ext>
            </a:extLst>
          </p:cNvPr>
          <p:cNvSpPr txBox="1"/>
          <p:nvPr/>
        </p:nvSpPr>
        <p:spPr>
          <a:xfrm>
            <a:off x="-72516" y="4279363"/>
            <a:ext cx="1309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 Traces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F3B1C-4694-4EA2-88E5-3C0CEE08D63B}"/>
              </a:ext>
            </a:extLst>
          </p:cNvPr>
          <p:cNvSpPr txBox="1"/>
          <p:nvPr/>
        </p:nvSpPr>
        <p:spPr>
          <a:xfrm>
            <a:off x="3728340" y="2594112"/>
            <a:ext cx="2153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Extraction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11DBE2B-CF18-4B9D-933D-B234647DBA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24" y="3317116"/>
            <a:ext cx="568621" cy="50702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507AEB0-8536-47FC-BC61-3DB9BE7024D2}"/>
              </a:ext>
            </a:extLst>
          </p:cNvPr>
          <p:cNvGrpSpPr/>
          <p:nvPr/>
        </p:nvGrpSpPr>
        <p:grpSpPr>
          <a:xfrm>
            <a:off x="2447764" y="3261157"/>
            <a:ext cx="1938623" cy="1108580"/>
            <a:chOff x="1052486" y="744705"/>
            <a:chExt cx="8699427" cy="497466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521075-6802-4FBD-9A23-D3487934BBFD}"/>
                </a:ext>
              </a:extLst>
            </p:cNvPr>
            <p:cNvSpPr/>
            <p:nvPr/>
          </p:nvSpPr>
          <p:spPr>
            <a:xfrm>
              <a:off x="1952632" y="744705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S0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A757CD2-ECE5-4709-B485-70B7DBDA5E65}"/>
                </a:ext>
              </a:extLst>
            </p:cNvPr>
            <p:cNvSpPr/>
            <p:nvPr/>
          </p:nvSpPr>
          <p:spPr>
            <a:xfrm>
              <a:off x="8988239" y="3579102"/>
              <a:ext cx="763674" cy="763674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S9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7F01D73-3B50-4B19-9E32-999A4D15F7CA}"/>
                </a:ext>
              </a:extLst>
            </p:cNvPr>
            <p:cNvSpPr/>
            <p:nvPr/>
          </p:nvSpPr>
          <p:spPr>
            <a:xfrm>
              <a:off x="1952632" y="2143385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711EC6-0704-41BE-810F-D8199A42256F}"/>
                </a:ext>
              </a:extLst>
            </p:cNvPr>
            <p:cNvCxnSpPr>
              <a:stCxn id="25" idx="4"/>
              <a:endCxn id="27" idx="0"/>
            </p:cNvCxnSpPr>
            <p:nvPr/>
          </p:nvCxnSpPr>
          <p:spPr>
            <a:xfrm>
              <a:off x="2334469" y="1508379"/>
              <a:ext cx="0" cy="6350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D7C6AC-C18C-4BAF-ACA6-02FD7454E6AA}"/>
                </a:ext>
              </a:extLst>
            </p:cNvPr>
            <p:cNvSpPr txBox="1"/>
            <p:nvPr/>
          </p:nvSpPr>
          <p:spPr>
            <a:xfrm>
              <a:off x="1052486" y="1602346"/>
              <a:ext cx="1209927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&lt;START&gt;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CB13EA-7374-4A01-BCC4-9BA8D7E5A32D}"/>
                </a:ext>
              </a:extLst>
            </p:cNvPr>
            <p:cNvSpPr/>
            <p:nvPr/>
          </p:nvSpPr>
          <p:spPr>
            <a:xfrm>
              <a:off x="1937768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D4F19F2-C83C-41A0-88EE-EDC2426CCF82}"/>
                </a:ext>
              </a:extLst>
            </p:cNvPr>
            <p:cNvCxnSpPr>
              <a:stCxn id="27" idx="4"/>
              <a:endCxn id="30" idx="0"/>
            </p:cNvCxnSpPr>
            <p:nvPr/>
          </p:nvCxnSpPr>
          <p:spPr>
            <a:xfrm flipH="1">
              <a:off x="2319605" y="2907059"/>
              <a:ext cx="14864" cy="672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1FBDC5-5906-4DD0-B360-BD36A57C60A3}"/>
                </a:ext>
              </a:extLst>
            </p:cNvPr>
            <p:cNvSpPr txBox="1"/>
            <p:nvPr/>
          </p:nvSpPr>
          <p:spPr>
            <a:xfrm>
              <a:off x="1465652" y="3001027"/>
              <a:ext cx="1044475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&lt;</a:t>
              </a:r>
              <a:r>
                <a:rPr kumimoji="0" lang="en-US" sz="1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init</a:t>
              </a: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A97A52-CA25-45BC-8EEE-D45BF6B2E137}"/>
                </a:ext>
              </a:extLst>
            </p:cNvPr>
            <p:cNvSpPr/>
            <p:nvPr/>
          </p:nvSpPr>
          <p:spPr>
            <a:xfrm>
              <a:off x="4146678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S6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69DFEF-D48B-43D6-8D29-59017F017DFF}"/>
                </a:ext>
              </a:extLst>
            </p:cNvPr>
            <p:cNvCxnSpPr>
              <a:stCxn id="30" idx="6"/>
            </p:cNvCxnSpPr>
            <p:nvPr/>
          </p:nvCxnSpPr>
          <p:spPr>
            <a:xfrm>
              <a:off x="2701442" y="3960939"/>
              <a:ext cx="14452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51619-3A4B-44D8-A3C6-E2FE41552633}"/>
                </a:ext>
              </a:extLst>
            </p:cNvPr>
            <p:cNvSpPr txBox="1"/>
            <p:nvPr/>
          </p:nvSpPr>
          <p:spPr>
            <a:xfrm>
              <a:off x="2681682" y="3602171"/>
              <a:ext cx="1332209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putNextEntry</a:t>
              </a:r>
              <a:endParaRPr kumimoji="0" lang="en-US" sz="15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B4B373-F675-4EE9-9BB8-B245693CEBF7}"/>
                </a:ext>
              </a:extLst>
            </p:cNvPr>
            <p:cNvCxnSpPr>
              <a:stCxn id="33" idx="6"/>
              <a:endCxn id="40" idx="2"/>
            </p:cNvCxnSpPr>
            <p:nvPr/>
          </p:nvCxnSpPr>
          <p:spPr>
            <a:xfrm>
              <a:off x="4910352" y="3960939"/>
              <a:ext cx="733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C086C1-4AC7-4F4D-8ECC-568AC8E15BE2}"/>
                </a:ext>
              </a:extLst>
            </p:cNvPr>
            <p:cNvSpPr txBox="1"/>
            <p:nvPr/>
          </p:nvSpPr>
          <p:spPr>
            <a:xfrm>
              <a:off x="4940580" y="3593331"/>
              <a:ext cx="1015702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write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E6D017F-3907-4ED1-ABFE-ABBB43A74B5A}"/>
                </a:ext>
              </a:extLst>
            </p:cNvPr>
            <p:cNvSpPr/>
            <p:nvPr/>
          </p:nvSpPr>
          <p:spPr>
            <a:xfrm>
              <a:off x="5643495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S7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03AD8E0-B8E0-4ED2-8ED4-9F1817A5F613}"/>
                </a:ext>
              </a:extLst>
            </p:cNvPr>
            <p:cNvSpPr/>
            <p:nvPr/>
          </p:nvSpPr>
          <p:spPr>
            <a:xfrm>
              <a:off x="7315867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2CD0381-7340-44CC-A7E5-50C3B8C7D163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>
              <a:off x="6407169" y="3960939"/>
              <a:ext cx="9086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84EDDD-E2D4-41FB-BDEB-04C2CAD4B948}"/>
                </a:ext>
              </a:extLst>
            </p:cNvPr>
            <p:cNvSpPr txBox="1"/>
            <p:nvPr/>
          </p:nvSpPr>
          <p:spPr>
            <a:xfrm>
              <a:off x="6491062" y="3599434"/>
              <a:ext cx="662362" cy="93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close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891F7C-785B-4821-B70A-A27E4B3CB02A}"/>
                </a:ext>
              </a:extLst>
            </p:cNvPr>
            <p:cNvCxnSpPr>
              <a:stCxn id="41" idx="6"/>
              <a:endCxn id="26" idx="2"/>
            </p:cNvCxnSpPr>
            <p:nvPr/>
          </p:nvCxnSpPr>
          <p:spPr>
            <a:xfrm>
              <a:off x="8079541" y="3960939"/>
              <a:ext cx="9086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0CD6D0-6880-47DE-BFB5-14835ED98BC1}"/>
                </a:ext>
              </a:extLst>
            </p:cNvPr>
            <p:cNvSpPr txBox="1"/>
            <p:nvPr/>
          </p:nvSpPr>
          <p:spPr>
            <a:xfrm>
              <a:off x="8012991" y="3591608"/>
              <a:ext cx="975248" cy="72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&lt;END&gt;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C7A2FE9-EE32-4950-A7C3-9FF6CF5D1FD4}"/>
                </a:ext>
              </a:extLst>
            </p:cNvPr>
            <p:cNvSpPr/>
            <p:nvPr/>
          </p:nvSpPr>
          <p:spPr>
            <a:xfrm>
              <a:off x="7315866" y="4863512"/>
              <a:ext cx="855862" cy="855862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S12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8EA8D2-6796-4315-8BB1-30C27CF9B5B3}"/>
                </a:ext>
              </a:extLst>
            </p:cNvPr>
            <p:cNvSpPr/>
            <p:nvPr/>
          </p:nvSpPr>
          <p:spPr>
            <a:xfrm>
              <a:off x="4146678" y="4887541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S10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76C8703-956E-4267-A2D3-7E15C6A7EF43}"/>
                </a:ext>
              </a:extLst>
            </p:cNvPr>
            <p:cNvCxnSpPr>
              <a:stCxn id="30" idx="5"/>
              <a:endCxn id="47" idx="2"/>
            </p:cNvCxnSpPr>
            <p:nvPr/>
          </p:nvCxnSpPr>
          <p:spPr>
            <a:xfrm>
              <a:off x="2589605" y="4230939"/>
              <a:ext cx="1557073" cy="1038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63234F-0E62-45A6-9C11-519D7D383410}"/>
                </a:ext>
              </a:extLst>
            </p:cNvPr>
            <p:cNvSpPr txBox="1"/>
            <p:nvPr/>
          </p:nvSpPr>
          <p:spPr>
            <a:xfrm rot="2100000">
              <a:off x="2898761" y="4364912"/>
              <a:ext cx="1238700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closeEntry</a:t>
              </a:r>
              <a:endParaRPr kumimoji="0" lang="en-US" sz="15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937842A-37A9-4FDC-B036-F7D151061D33}"/>
                </a:ext>
              </a:extLst>
            </p:cNvPr>
            <p:cNvCxnSpPr>
              <a:stCxn id="52" idx="6"/>
            </p:cNvCxnSpPr>
            <p:nvPr/>
          </p:nvCxnSpPr>
          <p:spPr>
            <a:xfrm>
              <a:off x="6407169" y="5269378"/>
              <a:ext cx="916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99CDDA-3DBB-4E46-BD3A-24F707576E00}"/>
                </a:ext>
              </a:extLst>
            </p:cNvPr>
            <p:cNvSpPr txBox="1"/>
            <p:nvPr/>
          </p:nvSpPr>
          <p:spPr>
            <a:xfrm>
              <a:off x="6371777" y="4906683"/>
              <a:ext cx="972317" cy="72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&lt;END&gt;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B8C81F-F7C7-47FF-BABA-01F3B600E84D}"/>
                </a:ext>
              </a:extLst>
            </p:cNvPr>
            <p:cNvSpPr/>
            <p:nvPr/>
          </p:nvSpPr>
          <p:spPr>
            <a:xfrm>
              <a:off x="5643495" y="4887541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S11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FEAD050-23D5-41BD-B217-A0410F86ED6C}"/>
                </a:ext>
              </a:extLst>
            </p:cNvPr>
            <p:cNvCxnSpPr>
              <a:stCxn id="47" idx="6"/>
              <a:endCxn id="52" idx="2"/>
            </p:cNvCxnSpPr>
            <p:nvPr/>
          </p:nvCxnSpPr>
          <p:spPr>
            <a:xfrm>
              <a:off x="4910352" y="5269378"/>
              <a:ext cx="733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1D3A9D-95AB-4D51-A7A6-4F862878EEE4}"/>
                </a:ext>
              </a:extLst>
            </p:cNvPr>
            <p:cNvSpPr txBox="1"/>
            <p:nvPr/>
          </p:nvSpPr>
          <p:spPr>
            <a:xfrm>
              <a:off x="4945745" y="4906683"/>
              <a:ext cx="1037286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close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C5D8B93-D00B-4E61-9990-D84AED63E748}"/>
                </a:ext>
              </a:extLst>
            </p:cNvPr>
            <p:cNvSpPr/>
            <p:nvPr/>
          </p:nvSpPr>
          <p:spPr>
            <a:xfrm>
              <a:off x="7315867" y="2089973"/>
              <a:ext cx="763674" cy="768096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S5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7AFD23-D6A4-4C88-A49F-908ED6AFAC4F}"/>
                </a:ext>
              </a:extLst>
            </p:cNvPr>
            <p:cNvSpPr/>
            <p:nvPr/>
          </p:nvSpPr>
          <p:spPr>
            <a:xfrm>
              <a:off x="4146678" y="215002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S3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CDD6110-AC7E-4F5F-948E-14F24A5638DF}"/>
                </a:ext>
              </a:extLst>
            </p:cNvPr>
            <p:cNvCxnSpPr>
              <a:stCxn id="58" idx="6"/>
              <a:endCxn id="55" idx="2"/>
            </p:cNvCxnSpPr>
            <p:nvPr/>
          </p:nvCxnSpPr>
          <p:spPr>
            <a:xfrm flipV="1">
              <a:off x="6407169" y="2474021"/>
              <a:ext cx="908698" cy="512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AD2AAA6-02EA-49DF-8DEA-B40F4E9FE53E}"/>
                </a:ext>
              </a:extLst>
            </p:cNvPr>
            <p:cNvSpPr/>
            <p:nvPr/>
          </p:nvSpPr>
          <p:spPr>
            <a:xfrm>
              <a:off x="5643495" y="2143385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189729-7289-4583-8A6E-0734817D0341}"/>
                </a:ext>
              </a:extLst>
            </p:cNvPr>
            <p:cNvSpPr txBox="1"/>
            <p:nvPr/>
          </p:nvSpPr>
          <p:spPr>
            <a:xfrm>
              <a:off x="4945745" y="2162525"/>
              <a:ext cx="1037286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close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244CF86-A888-4097-88AE-A8D06C26ED1A}"/>
                </a:ext>
              </a:extLst>
            </p:cNvPr>
            <p:cNvCxnSpPr>
              <a:stCxn id="56" idx="6"/>
              <a:endCxn id="58" idx="2"/>
            </p:cNvCxnSpPr>
            <p:nvPr/>
          </p:nvCxnSpPr>
          <p:spPr>
            <a:xfrm flipV="1">
              <a:off x="4910352" y="2525222"/>
              <a:ext cx="733143" cy="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83B71F-8BCF-4247-8091-7536624C7BF3}"/>
                </a:ext>
              </a:extLst>
            </p:cNvPr>
            <p:cNvSpPr txBox="1"/>
            <p:nvPr/>
          </p:nvSpPr>
          <p:spPr>
            <a:xfrm>
              <a:off x="6412519" y="2168628"/>
              <a:ext cx="819458" cy="93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&lt;END&gt;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F8AFD5C-39B6-4030-91A2-9DCDBBC0B435}"/>
                </a:ext>
              </a:extLst>
            </p:cNvPr>
            <p:cNvCxnSpPr>
              <a:stCxn id="30" idx="7"/>
              <a:endCxn id="56" idx="2"/>
            </p:cNvCxnSpPr>
            <p:nvPr/>
          </p:nvCxnSpPr>
          <p:spPr>
            <a:xfrm flipV="1">
              <a:off x="2589605" y="2531859"/>
              <a:ext cx="1557073" cy="1159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B9DEE0-BE89-4F44-A4FE-3C5A7470EC39}"/>
                </a:ext>
              </a:extLst>
            </p:cNvPr>
            <p:cNvSpPr txBox="1"/>
            <p:nvPr/>
          </p:nvSpPr>
          <p:spPr>
            <a:xfrm rot="19380000">
              <a:off x="2695638" y="2764598"/>
              <a:ext cx="1037286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close</a:t>
              </a:r>
            </a:p>
          </p:txBody>
        </p:sp>
      </p:grpSp>
      <p:sp>
        <p:nvSpPr>
          <p:cNvPr id="64" name="Arrow: Right 2">
            <a:extLst>
              <a:ext uri="{FF2B5EF4-FFF2-40B4-BE49-F238E27FC236}">
                <a16:creationId xmlns:a16="http://schemas.microsoft.com/office/drawing/2014/main" id="{A7A5A84A-23C1-4627-B6D6-064C1CD6B355}"/>
              </a:ext>
            </a:extLst>
          </p:cNvPr>
          <p:cNvSpPr/>
          <p:nvPr/>
        </p:nvSpPr>
        <p:spPr>
          <a:xfrm>
            <a:off x="2231740" y="3876799"/>
            <a:ext cx="346986" cy="26223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EF14CB-084C-4C75-A37D-EFB3FD15D00C}"/>
              </a:ext>
            </a:extLst>
          </p:cNvPr>
          <p:cNvSpPr txBox="1"/>
          <p:nvPr/>
        </p:nvSpPr>
        <p:spPr>
          <a:xfrm>
            <a:off x="2713128" y="4330065"/>
            <a:ext cx="1528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Prefix Tree Acceptor</a:t>
            </a:r>
          </a:p>
        </p:txBody>
      </p:sp>
      <p:sp>
        <p:nvSpPr>
          <p:cNvPr id="67" name="Arrow: Right 58">
            <a:extLst>
              <a:ext uri="{FF2B5EF4-FFF2-40B4-BE49-F238E27FC236}">
                <a16:creationId xmlns:a16="http://schemas.microsoft.com/office/drawing/2014/main" id="{46CC56EC-83AE-40F0-A32F-99E7571B6223}"/>
              </a:ext>
            </a:extLst>
          </p:cNvPr>
          <p:cNvSpPr/>
          <p:nvPr/>
        </p:nvSpPr>
        <p:spPr>
          <a:xfrm>
            <a:off x="4563149" y="3851354"/>
            <a:ext cx="483570" cy="26223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65D5D5F-888C-4787-863F-ED52AF47A2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54" y="3390805"/>
            <a:ext cx="686019" cy="68601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30CD894-FA45-40C9-9C0A-9848BD00D369}"/>
              </a:ext>
            </a:extLst>
          </p:cNvPr>
          <p:cNvSpPr txBox="1"/>
          <p:nvPr/>
        </p:nvSpPr>
        <p:spPr>
          <a:xfrm>
            <a:off x="4609538" y="4127896"/>
            <a:ext cx="1732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385C68-9D71-43A2-A6FC-BB679E89EBDE}"/>
              </a:ext>
            </a:extLst>
          </p:cNvPr>
          <p:cNvSpPr txBox="1"/>
          <p:nvPr/>
        </p:nvSpPr>
        <p:spPr>
          <a:xfrm>
            <a:off x="5993267" y="4051818"/>
            <a:ext cx="200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 Candidate</a:t>
            </a:r>
          </a:p>
        </p:txBody>
      </p:sp>
      <p:sp>
        <p:nvSpPr>
          <p:cNvPr id="71" name="Arrow: Curved Down 23">
            <a:extLst>
              <a:ext uri="{FF2B5EF4-FFF2-40B4-BE49-F238E27FC236}">
                <a16:creationId xmlns:a16="http://schemas.microsoft.com/office/drawing/2014/main" id="{EBAAC662-D898-430B-9938-2261401DBB5B}"/>
              </a:ext>
            </a:extLst>
          </p:cNvPr>
          <p:cNvSpPr/>
          <p:nvPr/>
        </p:nvSpPr>
        <p:spPr>
          <a:xfrm>
            <a:off x="5688927" y="2650366"/>
            <a:ext cx="1522264" cy="638381"/>
          </a:xfrm>
          <a:prstGeom prst="curved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3DE38B-4781-4158-8D74-BEEBCC6175CF}"/>
              </a:ext>
            </a:extLst>
          </p:cNvPr>
          <p:cNvSpPr txBox="1"/>
          <p:nvPr/>
        </p:nvSpPr>
        <p:spPr>
          <a:xfrm>
            <a:off x="5731899" y="2204065"/>
            <a:ext cx="1436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</a:t>
            </a:r>
          </a:p>
        </p:txBody>
      </p:sp>
      <p:sp>
        <p:nvSpPr>
          <p:cNvPr id="73" name="Arrow: Curved Up 26">
            <a:extLst>
              <a:ext uri="{FF2B5EF4-FFF2-40B4-BE49-F238E27FC236}">
                <a16:creationId xmlns:a16="http://schemas.microsoft.com/office/drawing/2014/main" id="{006B7F91-1AFD-40A2-8601-52B809259E1B}"/>
              </a:ext>
            </a:extLst>
          </p:cNvPr>
          <p:cNvSpPr/>
          <p:nvPr/>
        </p:nvSpPr>
        <p:spPr>
          <a:xfrm>
            <a:off x="5577907" y="4758526"/>
            <a:ext cx="1655892" cy="760063"/>
          </a:xfrm>
          <a:prstGeom prst="curved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AB1877-B97C-4F66-A495-0DC303C32836}"/>
              </a:ext>
            </a:extLst>
          </p:cNvPr>
          <p:cNvSpPr txBox="1"/>
          <p:nvPr/>
        </p:nvSpPr>
        <p:spPr>
          <a:xfrm>
            <a:off x="4865826" y="5647891"/>
            <a:ext cx="266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Hierarchical Clustering</a:t>
            </a:r>
          </a:p>
        </p:txBody>
      </p:sp>
      <p:pic>
        <p:nvPicPr>
          <p:cNvPr id="75" name="Graphic 15">
            <a:extLst>
              <a:ext uri="{FF2B5EF4-FFF2-40B4-BE49-F238E27FC236}">
                <a16:creationId xmlns:a16="http://schemas.microsoft.com/office/drawing/2014/main" id="{6C52F9D0-536D-41FC-AB7E-420CF3E244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9345" y="3381173"/>
            <a:ext cx="668055" cy="668055"/>
          </a:xfrm>
          <a:prstGeom prst="rect">
            <a:avLst/>
          </a:prstGeom>
        </p:spPr>
      </p:pic>
      <p:sp>
        <p:nvSpPr>
          <p:cNvPr id="76" name="Rounded Rectangle 26">
            <a:extLst>
              <a:ext uri="{FF2B5EF4-FFF2-40B4-BE49-F238E27FC236}">
                <a16:creationId xmlns:a16="http://schemas.microsoft.com/office/drawing/2014/main" id="{87909B1D-6DB2-45A0-9209-D38C0E2EEFA8}"/>
              </a:ext>
            </a:extLst>
          </p:cNvPr>
          <p:cNvSpPr/>
          <p:nvPr/>
        </p:nvSpPr>
        <p:spPr>
          <a:xfrm>
            <a:off x="7956376" y="3701325"/>
            <a:ext cx="1520158" cy="67691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</a:t>
            </a:r>
          </a:p>
        </p:txBody>
      </p:sp>
      <p:pic>
        <p:nvPicPr>
          <p:cNvPr id="77" name="Picture 7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D528096-F555-4DE0-AA3E-225D5323C5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56" y="3146413"/>
            <a:ext cx="729437" cy="729437"/>
          </a:xfrm>
          <a:prstGeom prst="rect">
            <a:avLst/>
          </a:prstGeom>
        </p:spPr>
      </p:pic>
      <p:sp>
        <p:nvSpPr>
          <p:cNvPr id="78" name="Right Arrow 19">
            <a:extLst>
              <a:ext uri="{FF2B5EF4-FFF2-40B4-BE49-F238E27FC236}">
                <a16:creationId xmlns:a16="http://schemas.microsoft.com/office/drawing/2014/main" id="{0ED607BA-B9E7-47BB-A673-D7193D214F6B}"/>
              </a:ext>
            </a:extLst>
          </p:cNvPr>
          <p:cNvSpPr/>
          <p:nvPr/>
        </p:nvSpPr>
        <p:spPr>
          <a:xfrm>
            <a:off x="7622053" y="3897427"/>
            <a:ext cx="565243" cy="284711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216337-B7EE-424B-A3D8-C6B4A7DF61D0}"/>
              </a:ext>
            </a:extLst>
          </p:cNvPr>
          <p:cNvSpPr txBox="1"/>
          <p:nvPr/>
        </p:nvSpPr>
        <p:spPr>
          <a:xfrm>
            <a:off x="6904127" y="2353481"/>
            <a:ext cx="200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828DCC2-DD13-4539-BBBA-F00EADE10E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97" y="944724"/>
            <a:ext cx="913475" cy="91286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0D57E5E-6633-44B9-9090-4906B3C721BC}"/>
              </a:ext>
            </a:extLst>
          </p:cNvPr>
          <p:cNvSpPr txBox="1"/>
          <p:nvPr/>
        </p:nvSpPr>
        <p:spPr>
          <a:xfrm>
            <a:off x="4131940" y="1740842"/>
            <a:ext cx="1345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RNNLM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96176B8-5771-462B-B437-6893E4EEA882}"/>
              </a:ext>
            </a:extLst>
          </p:cNvPr>
          <p:cNvSpPr/>
          <p:nvPr/>
        </p:nvSpPr>
        <p:spPr bwMode="auto">
          <a:xfrm>
            <a:off x="4526726" y="2145203"/>
            <a:ext cx="556416" cy="513087"/>
          </a:xfrm>
          <a:prstGeom prst="plus">
            <a:avLst>
              <a:gd name="adj" fmla="val 39130"/>
            </a:avLst>
          </a:prstGeom>
          <a:ln>
            <a:headEnd type="non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K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21" grpId="0"/>
      <p:bldP spid="64" grpId="0" animBg="1"/>
      <p:bldP spid="66" grpId="0"/>
      <p:bldP spid="67" grpId="0" animBg="1"/>
      <p:bldP spid="69" grpId="0"/>
      <p:bldP spid="70" grpId="0"/>
      <p:bldP spid="71" grpId="0" animBg="1"/>
      <p:bldP spid="72" grpId="0"/>
      <p:bldP spid="73" grpId="0" animBg="1"/>
      <p:bldP spid="74" grpId="0"/>
      <p:bldP spid="76" grpId="0"/>
      <p:bldP spid="78" grpId="0" animBg="1"/>
      <p:bldP spid="79" grpId="0"/>
      <p:bldP spid="81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00581B-C38D-4E4B-B8AA-CF72731DA9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26295">
            <a:off x="3678202" y="1107571"/>
            <a:ext cx="1354254" cy="1014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73DA3-18A6-4C6D-939F-6C4E53FE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260648"/>
            <a:ext cx="8305800" cy="584775"/>
          </a:xfrm>
        </p:spPr>
        <p:txBody>
          <a:bodyPr/>
          <a:lstStyle/>
          <a:p>
            <a:r>
              <a:rPr lang="en-US" b="1" dirty="0">
                <a:solidFill>
                  <a:srgbClr val="333399"/>
                </a:solidFill>
                <a:latin typeface="Tahoma (Headings)"/>
              </a:rPr>
              <a:t>3A: Trace Sampling</a:t>
            </a:r>
            <a:endParaRPr lang="en-US" sz="3200" b="1" dirty="0">
              <a:solidFill>
                <a:srgbClr val="333399"/>
              </a:solidFill>
              <a:latin typeface="Tahoma (Headings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56E6-5E0A-49BB-AD99-3C77ABEC2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F1C9B-5BA9-405D-B2F6-2262D42E8DF2}"/>
              </a:ext>
            </a:extLst>
          </p:cNvPr>
          <p:cNvSpPr txBox="1"/>
          <p:nvPr/>
        </p:nvSpPr>
        <p:spPr>
          <a:xfrm>
            <a:off x="4612193" y="2300230"/>
            <a:ext cx="1528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Traces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F3B1C-4694-4EA2-88E5-3C0CEE08D63B}"/>
              </a:ext>
            </a:extLst>
          </p:cNvPr>
          <p:cNvSpPr txBox="1"/>
          <p:nvPr/>
        </p:nvSpPr>
        <p:spPr>
          <a:xfrm>
            <a:off x="4616032" y="845423"/>
            <a:ext cx="1521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 Sampling</a:t>
            </a:r>
          </a:p>
        </p:txBody>
      </p:sp>
      <p:sp>
        <p:nvSpPr>
          <p:cNvPr id="10" name="Right Arrow 34">
            <a:extLst>
              <a:ext uri="{FF2B5EF4-FFF2-40B4-BE49-F238E27FC236}">
                <a16:creationId xmlns:a16="http://schemas.microsoft.com/office/drawing/2014/main" id="{A2D85EFF-9804-4265-B15D-3B6D72B75F08}"/>
              </a:ext>
            </a:extLst>
          </p:cNvPr>
          <p:cNvSpPr/>
          <p:nvPr/>
        </p:nvSpPr>
        <p:spPr>
          <a:xfrm>
            <a:off x="4056293" y="1867484"/>
            <a:ext cx="722777" cy="332319"/>
          </a:xfrm>
          <a:prstGeom prst="rightArrow">
            <a:avLst>
              <a:gd name="adj1" fmla="val 50000"/>
              <a:gd name="adj2" fmla="val 67722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3DF7CF-9800-4C0A-BAF5-261B1A2E7D67}"/>
              </a:ext>
            </a:extLst>
          </p:cNvPr>
          <p:cNvSpPr txBox="1">
            <a:spLocks/>
          </p:cNvSpPr>
          <p:nvPr/>
        </p:nvSpPr>
        <p:spPr bwMode="auto">
          <a:xfrm>
            <a:off x="167640" y="3359231"/>
            <a:ext cx="8823960" cy="2657749"/>
          </a:xfrm>
          <a:prstGeom prst="flowChartAlternateProcess">
            <a:avLst/>
          </a:prstGeom>
          <a:ln w="57150" cap="flat" cmpd="sng" algn="ctr">
            <a:solidFill>
              <a:schemeClr val="accent1"/>
            </a:solidFill>
            <a:prstDash val="dash"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just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ý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313793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Collected traces are big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313793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 costly to mine spec</a:t>
            </a:r>
          </a:p>
          <a:p>
            <a:pPr algn="just">
              <a:buClr>
                <a:schemeClr val="tx1"/>
              </a:buClr>
              <a:buSzPct val="15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traces of minimal lengths that cover all co-occurrence pairs of methods</a:t>
            </a:r>
          </a:p>
          <a:p>
            <a:pPr lvl="1"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StringTokenizer</a:t>
            </a:r>
            <a:r>
              <a:rPr lang="en-US" sz="2200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dirty="0" err="1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nextToken</a:t>
            </a:r>
            <a:r>
              <a:rPr lang="en-US" sz="2200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&amp; </a:t>
            </a:r>
            <a:r>
              <a:rPr lang="en-US" sz="2200" dirty="0" err="1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hasMoreTokens</a:t>
            </a:r>
            <a:r>
              <a:rPr lang="en-US" sz="2200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()==False</a:t>
            </a:r>
          </a:p>
          <a:p>
            <a:pPr lvl="1"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StringTokenizer</a:t>
            </a:r>
            <a:r>
              <a:rPr lang="en-US" sz="2200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dirty="0" err="1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hasMoreTokens</a:t>
            </a:r>
            <a:r>
              <a:rPr lang="en-US" sz="2200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()==True &amp;  </a:t>
            </a:r>
            <a:r>
              <a:rPr lang="en-US" sz="2200" dirty="0" err="1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hasMoreTokens</a:t>
            </a:r>
            <a:r>
              <a:rPr lang="en-US" sz="2200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()==False </a:t>
            </a:r>
            <a:r>
              <a:rPr lang="en-US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✕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1FDDC1-5E33-4A88-8B98-8A6BA69401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75" y="1590930"/>
            <a:ext cx="722778" cy="7227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AC48DD-B38A-4E28-9553-13E32B9C4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9" y="1432411"/>
            <a:ext cx="881297" cy="8812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D3ACAF-D333-49D0-BBE3-E34E78BF143D}"/>
              </a:ext>
            </a:extLst>
          </p:cNvPr>
          <p:cNvSpPr txBox="1"/>
          <p:nvPr/>
        </p:nvSpPr>
        <p:spPr>
          <a:xfrm>
            <a:off x="2792564" y="2285762"/>
            <a:ext cx="1309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 Traces</a:t>
            </a:r>
          </a:p>
        </p:txBody>
      </p:sp>
    </p:spTree>
    <p:extLst>
      <p:ext uri="{BB962C8B-B14F-4D97-AF65-F5344CB8AC3E}">
        <p14:creationId xmlns:p14="http://schemas.microsoft.com/office/powerpoint/2010/main" val="7931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C5BD7D7C-1B16-48AC-B99F-5168D08EC5A2}"/>
              </a:ext>
            </a:extLst>
          </p:cNvPr>
          <p:cNvSpPr txBox="1"/>
          <p:nvPr/>
        </p:nvSpPr>
        <p:spPr>
          <a:xfrm>
            <a:off x="4018722" y="5760869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C06FCA-0AC7-4E3D-9C30-9E21C1746C4D}"/>
              </a:ext>
            </a:extLst>
          </p:cNvPr>
          <p:cNvSpPr txBox="1"/>
          <p:nvPr/>
        </p:nvSpPr>
        <p:spPr>
          <a:xfrm>
            <a:off x="1590103" y="4809275"/>
            <a:ext cx="3121575" cy="70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putNextEntry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CA53548-0547-4F48-A68A-605757D98597}"/>
              </a:ext>
            </a:extLst>
          </p:cNvPr>
          <p:cNvSpPr txBox="1"/>
          <p:nvPr/>
        </p:nvSpPr>
        <p:spPr>
          <a:xfrm>
            <a:off x="4018722" y="3811118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73DA3-18A6-4C6D-939F-6C4E53FE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4" y="118208"/>
            <a:ext cx="8868936" cy="584775"/>
          </a:xfrm>
        </p:spPr>
        <p:txBody>
          <a:bodyPr/>
          <a:lstStyle/>
          <a:p>
            <a:r>
              <a:rPr lang="en-US" sz="3200" b="1" dirty="0">
                <a:solidFill>
                  <a:srgbClr val="333399"/>
                </a:solidFill>
                <a:latin typeface="Tahoma (Headings)"/>
              </a:rPr>
              <a:t>3B: Prefix Tree Acceptor (PTA) </a:t>
            </a:r>
            <a:r>
              <a:rPr lang="en-US" sz="2800" b="1" dirty="0">
                <a:solidFill>
                  <a:srgbClr val="333399"/>
                </a:solidFill>
                <a:latin typeface="Tahoma (Headings)"/>
              </a:rPr>
              <a:t>Construction</a:t>
            </a:r>
            <a:endParaRPr lang="en-US" sz="3200" b="1" dirty="0">
              <a:solidFill>
                <a:srgbClr val="333399"/>
              </a:solidFill>
              <a:latin typeface="Tahoma (Headings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56E6-5E0A-49BB-AD99-3C77ABEC2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07E379-A18C-4749-8BA8-EFCF2C398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76" y="1001057"/>
            <a:ext cx="762695" cy="76269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5BEEE8C-33A1-450F-A5EB-B10CFA8EDD65}"/>
              </a:ext>
            </a:extLst>
          </p:cNvPr>
          <p:cNvSpPr txBox="1"/>
          <p:nvPr/>
        </p:nvSpPr>
        <p:spPr>
          <a:xfrm>
            <a:off x="3413813" y="1763928"/>
            <a:ext cx="1887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Selected Traces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9272A3E-C075-4DB8-9823-016F15188849}"/>
              </a:ext>
            </a:extLst>
          </p:cNvPr>
          <p:cNvSpPr/>
          <p:nvPr/>
        </p:nvSpPr>
        <p:spPr>
          <a:xfrm>
            <a:off x="852743" y="2534868"/>
            <a:ext cx="743036" cy="68787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S0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9431E69-A5B8-4B8A-B14A-F689F0A38B4E}"/>
              </a:ext>
            </a:extLst>
          </p:cNvPr>
          <p:cNvSpPr/>
          <p:nvPr/>
        </p:nvSpPr>
        <p:spPr>
          <a:xfrm>
            <a:off x="8142804" y="4863841"/>
            <a:ext cx="743036" cy="687872"/>
          </a:xfrm>
          <a:prstGeom prst="ellipse">
            <a:avLst/>
          </a:prstGeom>
          <a:ln w="762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S9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0F4CD2B-2AB2-4634-B0F2-0A932451650D}"/>
              </a:ext>
            </a:extLst>
          </p:cNvPr>
          <p:cNvSpPr/>
          <p:nvPr/>
        </p:nvSpPr>
        <p:spPr>
          <a:xfrm>
            <a:off x="852743" y="3707574"/>
            <a:ext cx="743036" cy="68787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E785B09-0409-40C7-8215-C7A8105B636E}"/>
              </a:ext>
            </a:extLst>
          </p:cNvPr>
          <p:cNvCxnSpPr>
            <a:stCxn id="108" idx="4"/>
            <a:endCxn id="110" idx="0"/>
          </p:cNvCxnSpPr>
          <p:nvPr/>
        </p:nvCxnSpPr>
        <p:spPr>
          <a:xfrm>
            <a:off x="1224262" y="3222741"/>
            <a:ext cx="0" cy="484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FFAFC16-2E8C-41EB-B584-D5649A0CE743}"/>
              </a:ext>
            </a:extLst>
          </p:cNvPr>
          <p:cNvSpPr txBox="1"/>
          <p:nvPr/>
        </p:nvSpPr>
        <p:spPr>
          <a:xfrm>
            <a:off x="1237169" y="3201461"/>
            <a:ext cx="2414106" cy="70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&lt;START&gt;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C09FCAC-EC75-4088-806F-29592EB800BA}"/>
              </a:ext>
            </a:extLst>
          </p:cNvPr>
          <p:cNvSpPr/>
          <p:nvPr/>
        </p:nvSpPr>
        <p:spPr>
          <a:xfrm>
            <a:off x="838281" y="4863841"/>
            <a:ext cx="743035" cy="68787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S2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DA9FFC-8B44-4126-962D-9DA31CE91D14}"/>
              </a:ext>
            </a:extLst>
          </p:cNvPr>
          <p:cNvCxnSpPr>
            <a:stCxn id="110" idx="4"/>
            <a:endCxn id="113" idx="0"/>
          </p:cNvCxnSpPr>
          <p:nvPr/>
        </p:nvCxnSpPr>
        <p:spPr>
          <a:xfrm flipH="1">
            <a:off x="1209798" y="4395448"/>
            <a:ext cx="14463" cy="468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6F559E-080D-4A8C-A140-28642AFA7E3E}"/>
              </a:ext>
            </a:extLst>
          </p:cNvPr>
          <p:cNvSpPr txBox="1"/>
          <p:nvPr/>
        </p:nvSpPr>
        <p:spPr>
          <a:xfrm>
            <a:off x="282970" y="4405881"/>
            <a:ext cx="1677853" cy="70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B48232D-0B36-47F0-A76E-CF174338000D}"/>
              </a:ext>
            </a:extLst>
          </p:cNvPr>
          <p:cNvSpPr/>
          <p:nvPr/>
        </p:nvSpPr>
        <p:spPr>
          <a:xfrm>
            <a:off x="3253101" y="4863841"/>
            <a:ext cx="743036" cy="68787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462151-9C38-44E4-93C5-E81751F3DE0E}"/>
              </a:ext>
            </a:extLst>
          </p:cNvPr>
          <p:cNvCxnSpPr>
            <a:cxnSpLocks/>
            <a:stCxn id="113" idx="6"/>
            <a:endCxn id="116" idx="2"/>
          </p:cNvCxnSpPr>
          <p:nvPr/>
        </p:nvCxnSpPr>
        <p:spPr>
          <a:xfrm>
            <a:off x="1581316" y="5207777"/>
            <a:ext cx="16717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E4A3E71-AA7B-4562-BE85-ED842DB611E2}"/>
              </a:ext>
            </a:extLst>
          </p:cNvPr>
          <p:cNvCxnSpPr>
            <a:stCxn id="116" idx="6"/>
            <a:endCxn id="121" idx="2"/>
          </p:cNvCxnSpPr>
          <p:nvPr/>
        </p:nvCxnSpPr>
        <p:spPr>
          <a:xfrm>
            <a:off x="3996137" y="5207777"/>
            <a:ext cx="8175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4CE92C2-12C8-4808-9E15-F550BC9000F2}"/>
              </a:ext>
            </a:extLst>
          </p:cNvPr>
          <p:cNvSpPr txBox="1"/>
          <p:nvPr/>
        </p:nvSpPr>
        <p:spPr>
          <a:xfrm>
            <a:off x="4012213" y="4820648"/>
            <a:ext cx="781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6991129-D0AC-492D-90EB-200ABDCE117D}"/>
              </a:ext>
            </a:extLst>
          </p:cNvPr>
          <p:cNvSpPr/>
          <p:nvPr/>
        </p:nvSpPr>
        <p:spPr>
          <a:xfrm>
            <a:off x="4813725" y="4863841"/>
            <a:ext cx="743036" cy="68787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S7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B009617-2445-4939-B28A-45063E870629}"/>
              </a:ext>
            </a:extLst>
          </p:cNvPr>
          <p:cNvSpPr/>
          <p:nvPr/>
        </p:nvSpPr>
        <p:spPr>
          <a:xfrm>
            <a:off x="6437575" y="4863841"/>
            <a:ext cx="743036" cy="68787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S8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5EE2B63-3427-4CFD-A150-A0B33DA64712}"/>
              </a:ext>
            </a:extLst>
          </p:cNvPr>
          <p:cNvCxnSpPr>
            <a:stCxn id="121" idx="6"/>
            <a:endCxn id="122" idx="2"/>
          </p:cNvCxnSpPr>
          <p:nvPr/>
        </p:nvCxnSpPr>
        <p:spPr>
          <a:xfrm>
            <a:off x="5556761" y="5207777"/>
            <a:ext cx="880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574B4C2-E83A-4BE8-A57C-0FDEC74BF6AD}"/>
              </a:ext>
            </a:extLst>
          </p:cNvPr>
          <p:cNvSpPr txBox="1"/>
          <p:nvPr/>
        </p:nvSpPr>
        <p:spPr>
          <a:xfrm>
            <a:off x="5527426" y="4815201"/>
            <a:ext cx="943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B96093A-2813-4C1F-9E15-2C07F85FEC1C}"/>
              </a:ext>
            </a:extLst>
          </p:cNvPr>
          <p:cNvCxnSpPr>
            <a:stCxn id="122" idx="6"/>
            <a:endCxn id="109" idx="2"/>
          </p:cNvCxnSpPr>
          <p:nvPr/>
        </p:nvCxnSpPr>
        <p:spPr>
          <a:xfrm>
            <a:off x="7180611" y="5207777"/>
            <a:ext cx="9621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99E28F2-4F59-4F32-B1FF-374CB191513F}"/>
              </a:ext>
            </a:extLst>
          </p:cNvPr>
          <p:cNvSpPr txBox="1"/>
          <p:nvPr/>
        </p:nvSpPr>
        <p:spPr>
          <a:xfrm>
            <a:off x="7164644" y="4809275"/>
            <a:ext cx="158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&lt;END&gt;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0C29D77-A7AD-4A8F-AFE4-2672599FBD5D}"/>
              </a:ext>
            </a:extLst>
          </p:cNvPr>
          <p:cNvSpPr/>
          <p:nvPr/>
        </p:nvSpPr>
        <p:spPr>
          <a:xfrm>
            <a:off x="6377093" y="5730439"/>
            <a:ext cx="864000" cy="806886"/>
          </a:xfrm>
          <a:prstGeom prst="ellipse">
            <a:avLst/>
          </a:prstGeom>
          <a:ln w="762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S12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7568750-F87F-4FD1-8D0C-61F027F7228F}"/>
              </a:ext>
            </a:extLst>
          </p:cNvPr>
          <p:cNvSpPr/>
          <p:nvPr/>
        </p:nvSpPr>
        <p:spPr>
          <a:xfrm>
            <a:off x="3132137" y="5726005"/>
            <a:ext cx="864000" cy="81575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S10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F960D52-3ACE-40E5-98E0-87DBC187C01F}"/>
              </a:ext>
            </a:extLst>
          </p:cNvPr>
          <p:cNvCxnSpPr>
            <a:cxnSpLocks/>
            <a:stCxn id="113" idx="5"/>
            <a:endCxn id="128" idx="2"/>
          </p:cNvCxnSpPr>
          <p:nvPr/>
        </p:nvCxnSpPr>
        <p:spPr>
          <a:xfrm>
            <a:off x="1472501" y="5450976"/>
            <a:ext cx="1659636" cy="682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5289B26-3A73-470A-8F19-04389CFEA52D}"/>
              </a:ext>
            </a:extLst>
          </p:cNvPr>
          <p:cNvSpPr txBox="1"/>
          <p:nvPr/>
        </p:nvSpPr>
        <p:spPr>
          <a:xfrm rot="1419863">
            <a:off x="1483890" y="5865071"/>
            <a:ext cx="1372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closeEntry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E9E06CB-A3B9-4AFA-9C10-A85A6F6F04AA}"/>
              </a:ext>
            </a:extLst>
          </p:cNvPr>
          <p:cNvCxnSpPr>
            <a:cxnSpLocks/>
            <a:stCxn id="133" idx="6"/>
            <a:endCxn id="127" idx="2"/>
          </p:cNvCxnSpPr>
          <p:nvPr/>
        </p:nvCxnSpPr>
        <p:spPr>
          <a:xfrm>
            <a:off x="5617243" y="6133882"/>
            <a:ext cx="759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C186368-29A4-4AFF-83BC-7EEDAC78F629}"/>
              </a:ext>
            </a:extLst>
          </p:cNvPr>
          <p:cNvSpPr txBox="1"/>
          <p:nvPr/>
        </p:nvSpPr>
        <p:spPr>
          <a:xfrm>
            <a:off x="5374234" y="5758578"/>
            <a:ext cx="1249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&lt;END&gt;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0254120-21CE-43B5-9638-D5548678EAE9}"/>
              </a:ext>
            </a:extLst>
          </p:cNvPr>
          <p:cNvSpPr/>
          <p:nvPr/>
        </p:nvSpPr>
        <p:spPr>
          <a:xfrm>
            <a:off x="4753243" y="5730440"/>
            <a:ext cx="864000" cy="8068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S11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8F8950E-11BE-4924-8235-BFE314B32627}"/>
              </a:ext>
            </a:extLst>
          </p:cNvPr>
          <p:cNvCxnSpPr>
            <a:cxnSpLocks/>
            <a:stCxn id="128" idx="6"/>
            <a:endCxn id="133" idx="2"/>
          </p:cNvCxnSpPr>
          <p:nvPr/>
        </p:nvCxnSpPr>
        <p:spPr>
          <a:xfrm>
            <a:off x="3996137" y="6133882"/>
            <a:ext cx="75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F59DC140-7E18-457B-B95B-A88E909EA8B9}"/>
              </a:ext>
            </a:extLst>
          </p:cNvPr>
          <p:cNvSpPr/>
          <p:nvPr/>
        </p:nvSpPr>
        <p:spPr>
          <a:xfrm>
            <a:off x="6437575" y="3883158"/>
            <a:ext cx="743036" cy="691856"/>
          </a:xfrm>
          <a:prstGeom prst="ellipse">
            <a:avLst/>
          </a:prstGeom>
          <a:ln w="7620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S5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0A43C08-45AB-4721-991C-B1598C772BD4}"/>
              </a:ext>
            </a:extLst>
          </p:cNvPr>
          <p:cNvSpPr/>
          <p:nvPr/>
        </p:nvSpPr>
        <p:spPr>
          <a:xfrm>
            <a:off x="3253101" y="3885151"/>
            <a:ext cx="743036" cy="68787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S3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8A5ED0A-78DF-4056-AEED-5A2D1A913057}"/>
              </a:ext>
            </a:extLst>
          </p:cNvPr>
          <p:cNvCxnSpPr>
            <a:stCxn id="139" idx="6"/>
            <a:endCxn id="136" idx="2"/>
          </p:cNvCxnSpPr>
          <p:nvPr/>
        </p:nvCxnSpPr>
        <p:spPr>
          <a:xfrm flipV="1">
            <a:off x="5556761" y="4229086"/>
            <a:ext cx="88081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A95987AB-B6DD-4346-9E4A-52D46E8A7608}"/>
              </a:ext>
            </a:extLst>
          </p:cNvPr>
          <p:cNvSpPr/>
          <p:nvPr/>
        </p:nvSpPr>
        <p:spPr>
          <a:xfrm>
            <a:off x="4813725" y="3885151"/>
            <a:ext cx="743036" cy="68787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+mn-ea"/>
                <a:cs typeface="+mn-cs"/>
              </a:rPr>
              <a:t>S4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B9173C-636B-4694-95FD-A748D762E13A}"/>
              </a:ext>
            </a:extLst>
          </p:cNvPr>
          <p:cNvCxnSpPr>
            <a:stCxn id="137" idx="6"/>
            <a:endCxn id="139" idx="2"/>
          </p:cNvCxnSpPr>
          <p:nvPr/>
        </p:nvCxnSpPr>
        <p:spPr>
          <a:xfrm>
            <a:off x="3996137" y="4229088"/>
            <a:ext cx="8175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D4BB35D-B75D-4A71-B105-461DB68C3D24}"/>
              </a:ext>
            </a:extLst>
          </p:cNvPr>
          <p:cNvSpPr txBox="1"/>
          <p:nvPr/>
        </p:nvSpPr>
        <p:spPr>
          <a:xfrm>
            <a:off x="5435451" y="3812385"/>
            <a:ext cx="1127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&lt;END&gt;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87DFEC3-B0D9-43EE-B1AD-95FFF11C524F}"/>
              </a:ext>
            </a:extLst>
          </p:cNvPr>
          <p:cNvCxnSpPr>
            <a:stCxn id="113" idx="7"/>
            <a:endCxn id="137" idx="2"/>
          </p:cNvCxnSpPr>
          <p:nvPr/>
        </p:nvCxnSpPr>
        <p:spPr>
          <a:xfrm flipV="1">
            <a:off x="1472501" y="4229088"/>
            <a:ext cx="1780600" cy="735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75100A1-E383-4B25-8B24-363DBE77897D}"/>
              </a:ext>
            </a:extLst>
          </p:cNvPr>
          <p:cNvSpPr txBox="1"/>
          <p:nvPr/>
        </p:nvSpPr>
        <p:spPr>
          <a:xfrm rot="20237685">
            <a:off x="1925027" y="4262104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</a:t>
            </a:r>
          </a:p>
        </p:txBody>
      </p:sp>
      <p:sp>
        <p:nvSpPr>
          <p:cNvPr id="99" name="Arrow: Right 2">
            <a:extLst>
              <a:ext uri="{FF2B5EF4-FFF2-40B4-BE49-F238E27FC236}">
                <a16:creationId xmlns:a16="http://schemas.microsoft.com/office/drawing/2014/main" id="{A7A5A84A-23C1-4627-B6D6-064C1CD6B355}"/>
              </a:ext>
            </a:extLst>
          </p:cNvPr>
          <p:cNvSpPr/>
          <p:nvPr/>
        </p:nvSpPr>
        <p:spPr>
          <a:xfrm rot="5400000">
            <a:off x="3906612" y="2801508"/>
            <a:ext cx="902024" cy="35295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35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3DA3-18A6-4C6D-939F-6C4E53FE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63" y="138376"/>
            <a:ext cx="8429249" cy="481013"/>
          </a:xfrm>
        </p:spPr>
        <p:txBody>
          <a:bodyPr/>
          <a:lstStyle/>
          <a:p>
            <a:r>
              <a:rPr lang="en-US" b="1" dirty="0">
                <a:solidFill>
                  <a:srgbClr val="313793"/>
                </a:solidFill>
              </a:rPr>
              <a:t>3C: 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56E6-5E0A-49BB-AD99-3C77ABEC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F3B1C-4694-4EA2-88E5-3C0CEE08D63B}"/>
              </a:ext>
            </a:extLst>
          </p:cNvPr>
          <p:cNvSpPr txBox="1"/>
          <p:nvPr/>
        </p:nvSpPr>
        <p:spPr>
          <a:xfrm>
            <a:off x="2600512" y="1541225"/>
            <a:ext cx="2153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Extraction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1DBE2B-CF18-4B9D-933D-B234647DB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34" y="1852923"/>
            <a:ext cx="568621" cy="5070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0CD894-FA45-40C9-9C0A-9848BD00D369}"/>
              </a:ext>
            </a:extLst>
          </p:cNvPr>
          <p:cNvSpPr txBox="1"/>
          <p:nvPr/>
        </p:nvSpPr>
        <p:spPr>
          <a:xfrm>
            <a:off x="3408963" y="2718441"/>
            <a:ext cx="1732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07E379-A18C-4749-8BA8-EFCF2C398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7" y="2155055"/>
            <a:ext cx="585991" cy="58599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507AEB0-8536-47FC-BC61-3DB9BE7024D2}"/>
              </a:ext>
            </a:extLst>
          </p:cNvPr>
          <p:cNvGrpSpPr/>
          <p:nvPr/>
        </p:nvGrpSpPr>
        <p:grpSpPr>
          <a:xfrm>
            <a:off x="1388501" y="1719742"/>
            <a:ext cx="1960905" cy="1108580"/>
            <a:chOff x="952495" y="744705"/>
            <a:chExt cx="8799418" cy="497466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521075-6802-4FBD-9A23-D3487934BBFD}"/>
                </a:ext>
              </a:extLst>
            </p:cNvPr>
            <p:cNvSpPr/>
            <p:nvPr/>
          </p:nvSpPr>
          <p:spPr>
            <a:xfrm>
              <a:off x="1952632" y="744705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757CD2-ECE5-4709-B485-70B7DBDA5E65}"/>
                </a:ext>
              </a:extLst>
            </p:cNvPr>
            <p:cNvSpPr/>
            <p:nvPr/>
          </p:nvSpPr>
          <p:spPr>
            <a:xfrm>
              <a:off x="8988239" y="3579102"/>
              <a:ext cx="763674" cy="763674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S9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7F01D73-3B50-4B19-9E32-999A4D15F7CA}"/>
                </a:ext>
              </a:extLst>
            </p:cNvPr>
            <p:cNvSpPr/>
            <p:nvPr/>
          </p:nvSpPr>
          <p:spPr>
            <a:xfrm>
              <a:off x="1952632" y="2143385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711EC6-0704-41BE-810F-D8199A42256F}"/>
                </a:ext>
              </a:extLst>
            </p:cNvPr>
            <p:cNvCxnSpPr>
              <a:stCxn id="20" idx="4"/>
              <a:endCxn id="22" idx="0"/>
            </p:cNvCxnSpPr>
            <p:nvPr/>
          </p:nvCxnSpPr>
          <p:spPr>
            <a:xfrm>
              <a:off x="2334469" y="1508379"/>
              <a:ext cx="0" cy="6350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D7C6AC-C18C-4BAF-ACA6-02FD7454E6AA}"/>
                </a:ext>
              </a:extLst>
            </p:cNvPr>
            <p:cNvSpPr txBox="1"/>
            <p:nvPr/>
          </p:nvSpPr>
          <p:spPr>
            <a:xfrm>
              <a:off x="952495" y="1602346"/>
              <a:ext cx="1209927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&lt;START&gt;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CB13EA-7374-4A01-BCC4-9BA8D7E5A32D}"/>
                </a:ext>
              </a:extLst>
            </p:cNvPr>
            <p:cNvSpPr/>
            <p:nvPr/>
          </p:nvSpPr>
          <p:spPr>
            <a:xfrm>
              <a:off x="1937768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S2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D4F19F2-C83C-41A0-88EE-EDC2426CCF82}"/>
                </a:ext>
              </a:extLst>
            </p:cNvPr>
            <p:cNvCxnSpPr>
              <a:stCxn id="22" idx="4"/>
              <a:endCxn id="25" idx="0"/>
            </p:cNvCxnSpPr>
            <p:nvPr/>
          </p:nvCxnSpPr>
          <p:spPr>
            <a:xfrm flipH="1">
              <a:off x="2319605" y="2907059"/>
              <a:ext cx="14864" cy="672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FBDC5-5906-4DD0-B360-BD36A57C60A3}"/>
                </a:ext>
              </a:extLst>
            </p:cNvPr>
            <p:cNvSpPr txBox="1"/>
            <p:nvPr/>
          </p:nvSpPr>
          <p:spPr>
            <a:xfrm>
              <a:off x="1341389" y="3001027"/>
              <a:ext cx="1080447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US" sz="15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</a:t>
              </a:r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&gt;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A97A52-CA25-45BC-8EEE-D45BF6B2E137}"/>
                </a:ext>
              </a:extLst>
            </p:cNvPr>
            <p:cNvSpPr/>
            <p:nvPr/>
          </p:nvSpPr>
          <p:spPr>
            <a:xfrm>
              <a:off x="4146678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S6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E69DFEF-D48B-43D6-8D29-59017F017DFF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2701442" y="3960939"/>
              <a:ext cx="14452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F51619-3A4B-44D8-A3C6-E2FE41552633}"/>
                </a:ext>
              </a:extLst>
            </p:cNvPr>
            <p:cNvSpPr txBox="1"/>
            <p:nvPr/>
          </p:nvSpPr>
          <p:spPr>
            <a:xfrm>
              <a:off x="2574498" y="3602171"/>
              <a:ext cx="1332209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putNextEntry</a:t>
              </a:r>
              <a:endParaRPr lang="en-US" sz="1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B4B373-F675-4EE9-9BB8-B245693CEBF7}"/>
                </a:ext>
              </a:extLst>
            </p:cNvPr>
            <p:cNvCxnSpPr>
              <a:stCxn id="28" idx="6"/>
              <a:endCxn id="33" idx="2"/>
            </p:cNvCxnSpPr>
            <p:nvPr/>
          </p:nvCxnSpPr>
          <p:spPr>
            <a:xfrm>
              <a:off x="4910352" y="3960939"/>
              <a:ext cx="733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C086C1-4AC7-4F4D-8ECC-568AC8E15BE2}"/>
                </a:ext>
              </a:extLst>
            </p:cNvPr>
            <p:cNvSpPr txBox="1"/>
            <p:nvPr/>
          </p:nvSpPr>
          <p:spPr>
            <a:xfrm>
              <a:off x="4835201" y="3593331"/>
              <a:ext cx="1015702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write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6D017F-3907-4ED1-ABFE-ABBB43A74B5A}"/>
                </a:ext>
              </a:extLst>
            </p:cNvPr>
            <p:cNvSpPr/>
            <p:nvPr/>
          </p:nvSpPr>
          <p:spPr>
            <a:xfrm>
              <a:off x="5643495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3AD8E0-B8E0-4ED2-8ED4-9F1817A5F613}"/>
                </a:ext>
              </a:extLst>
            </p:cNvPr>
            <p:cNvSpPr/>
            <p:nvPr/>
          </p:nvSpPr>
          <p:spPr>
            <a:xfrm>
              <a:off x="7315867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S8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CD0381-7340-44CC-A7E5-50C3B8C7D163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>
              <a:off x="6407169" y="3960939"/>
              <a:ext cx="9086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84EDDD-E2D4-41FB-BDEB-04C2CAD4B948}"/>
                </a:ext>
              </a:extLst>
            </p:cNvPr>
            <p:cNvSpPr txBox="1"/>
            <p:nvPr/>
          </p:nvSpPr>
          <p:spPr>
            <a:xfrm>
              <a:off x="6491061" y="3599434"/>
              <a:ext cx="662362" cy="93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6891F7C-785B-4821-B70A-A27E4B3CB02A}"/>
                </a:ext>
              </a:extLst>
            </p:cNvPr>
            <p:cNvCxnSpPr>
              <a:stCxn id="34" idx="6"/>
              <a:endCxn id="21" idx="2"/>
            </p:cNvCxnSpPr>
            <p:nvPr/>
          </p:nvCxnSpPr>
          <p:spPr>
            <a:xfrm>
              <a:off x="8079541" y="3960939"/>
              <a:ext cx="9086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0CD6D0-6880-47DE-BFB5-14835ED98BC1}"/>
                </a:ext>
              </a:extLst>
            </p:cNvPr>
            <p:cNvSpPr txBox="1"/>
            <p:nvPr/>
          </p:nvSpPr>
          <p:spPr>
            <a:xfrm>
              <a:off x="8012990" y="3591608"/>
              <a:ext cx="975248" cy="72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&lt;END&gt;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C7A2FE9-EE32-4950-A7C3-9FF6CF5D1FD4}"/>
                </a:ext>
              </a:extLst>
            </p:cNvPr>
            <p:cNvSpPr/>
            <p:nvPr/>
          </p:nvSpPr>
          <p:spPr>
            <a:xfrm>
              <a:off x="7315866" y="4863512"/>
              <a:ext cx="855862" cy="855862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8EA8D2-6796-4315-8BB1-30C27CF9B5B3}"/>
                </a:ext>
              </a:extLst>
            </p:cNvPr>
            <p:cNvSpPr/>
            <p:nvPr/>
          </p:nvSpPr>
          <p:spPr>
            <a:xfrm>
              <a:off x="4146678" y="4887541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S10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6C8703-956E-4267-A2D3-7E15C6A7EF43}"/>
                </a:ext>
              </a:extLst>
            </p:cNvPr>
            <p:cNvCxnSpPr>
              <a:stCxn id="25" idx="5"/>
              <a:endCxn id="40" idx="2"/>
            </p:cNvCxnSpPr>
            <p:nvPr/>
          </p:nvCxnSpPr>
          <p:spPr>
            <a:xfrm>
              <a:off x="2589605" y="4230939"/>
              <a:ext cx="1557073" cy="1038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63234F-0E62-45A6-9C11-519D7D383410}"/>
                </a:ext>
              </a:extLst>
            </p:cNvPr>
            <p:cNvSpPr txBox="1"/>
            <p:nvPr/>
          </p:nvSpPr>
          <p:spPr>
            <a:xfrm rot="2100000">
              <a:off x="2905957" y="4364912"/>
              <a:ext cx="1224314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closeEntry</a:t>
              </a:r>
              <a:endParaRPr lang="en-US" sz="1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937842A-37A9-4FDC-B036-F7D151061D33}"/>
                </a:ext>
              </a:extLst>
            </p:cNvPr>
            <p:cNvCxnSpPr>
              <a:stCxn id="45" idx="6"/>
            </p:cNvCxnSpPr>
            <p:nvPr/>
          </p:nvCxnSpPr>
          <p:spPr>
            <a:xfrm>
              <a:off x="6407169" y="5269378"/>
              <a:ext cx="916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9CDDA-3DBB-4E46-BD3A-24F707576E00}"/>
                </a:ext>
              </a:extLst>
            </p:cNvPr>
            <p:cNvSpPr txBox="1"/>
            <p:nvPr/>
          </p:nvSpPr>
          <p:spPr>
            <a:xfrm>
              <a:off x="6371777" y="4906683"/>
              <a:ext cx="972318" cy="72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&lt;END&gt;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BB8C81F-F7C7-47FF-BABA-01F3B600E84D}"/>
                </a:ext>
              </a:extLst>
            </p:cNvPr>
            <p:cNvSpPr/>
            <p:nvPr/>
          </p:nvSpPr>
          <p:spPr>
            <a:xfrm>
              <a:off x="5643495" y="4887541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S11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FEAD050-23D5-41BD-B217-A0410F86ED6C}"/>
                </a:ext>
              </a:extLst>
            </p:cNvPr>
            <p:cNvCxnSpPr>
              <a:stCxn id="40" idx="6"/>
              <a:endCxn id="45" idx="2"/>
            </p:cNvCxnSpPr>
            <p:nvPr/>
          </p:nvCxnSpPr>
          <p:spPr>
            <a:xfrm>
              <a:off x="4910352" y="5269378"/>
              <a:ext cx="733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1D3A9D-95AB-4D51-A7A6-4F862878EEE4}"/>
                </a:ext>
              </a:extLst>
            </p:cNvPr>
            <p:cNvSpPr txBox="1"/>
            <p:nvPr/>
          </p:nvSpPr>
          <p:spPr>
            <a:xfrm>
              <a:off x="4847555" y="4906683"/>
              <a:ext cx="1022900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5D8B93-D00B-4E61-9990-D84AED63E748}"/>
                </a:ext>
              </a:extLst>
            </p:cNvPr>
            <p:cNvSpPr/>
            <p:nvPr/>
          </p:nvSpPr>
          <p:spPr>
            <a:xfrm>
              <a:off x="7315867" y="2089973"/>
              <a:ext cx="763674" cy="768096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S5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7AFD23-D6A4-4C88-A49F-908ED6AFAC4F}"/>
                </a:ext>
              </a:extLst>
            </p:cNvPr>
            <p:cNvSpPr/>
            <p:nvPr/>
          </p:nvSpPr>
          <p:spPr>
            <a:xfrm>
              <a:off x="4146678" y="215002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S3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CDD6110-AC7E-4F5F-948E-14F24A5638DF}"/>
                </a:ext>
              </a:extLst>
            </p:cNvPr>
            <p:cNvCxnSpPr>
              <a:stCxn id="51" idx="6"/>
              <a:endCxn id="48" idx="2"/>
            </p:cNvCxnSpPr>
            <p:nvPr/>
          </p:nvCxnSpPr>
          <p:spPr>
            <a:xfrm flipV="1">
              <a:off x="6407169" y="2474021"/>
              <a:ext cx="908698" cy="512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AD2AAA6-02EA-49DF-8DEA-B40F4E9FE53E}"/>
                </a:ext>
              </a:extLst>
            </p:cNvPr>
            <p:cNvSpPr/>
            <p:nvPr/>
          </p:nvSpPr>
          <p:spPr>
            <a:xfrm>
              <a:off x="5643495" y="2143385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189729-7289-4583-8A6E-0734817D0341}"/>
                </a:ext>
              </a:extLst>
            </p:cNvPr>
            <p:cNvSpPr txBox="1"/>
            <p:nvPr/>
          </p:nvSpPr>
          <p:spPr>
            <a:xfrm>
              <a:off x="4847555" y="2162525"/>
              <a:ext cx="1022900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244CF86-A888-4097-88AE-A8D06C26ED1A}"/>
                </a:ext>
              </a:extLst>
            </p:cNvPr>
            <p:cNvCxnSpPr>
              <a:stCxn id="49" idx="6"/>
              <a:endCxn id="51" idx="2"/>
            </p:cNvCxnSpPr>
            <p:nvPr/>
          </p:nvCxnSpPr>
          <p:spPr>
            <a:xfrm flipV="1">
              <a:off x="4910352" y="2525222"/>
              <a:ext cx="733143" cy="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83B71F-8BCF-4247-8091-7536624C7BF3}"/>
                </a:ext>
              </a:extLst>
            </p:cNvPr>
            <p:cNvSpPr txBox="1"/>
            <p:nvPr/>
          </p:nvSpPr>
          <p:spPr>
            <a:xfrm>
              <a:off x="6412518" y="2168628"/>
              <a:ext cx="819458" cy="93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&lt;END&gt;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F8AFD5C-39B6-4030-91A2-9DCDBBC0B435}"/>
                </a:ext>
              </a:extLst>
            </p:cNvPr>
            <p:cNvCxnSpPr>
              <a:stCxn id="25" idx="7"/>
              <a:endCxn id="49" idx="2"/>
            </p:cNvCxnSpPr>
            <p:nvPr/>
          </p:nvCxnSpPr>
          <p:spPr>
            <a:xfrm flipV="1">
              <a:off x="2589605" y="2531859"/>
              <a:ext cx="1557073" cy="1159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B9DEE0-BE89-4F44-A4FE-3C5A7470EC39}"/>
                </a:ext>
              </a:extLst>
            </p:cNvPr>
            <p:cNvSpPr txBox="1"/>
            <p:nvPr/>
          </p:nvSpPr>
          <p:spPr>
            <a:xfrm rot="19380000">
              <a:off x="2702829" y="2764598"/>
              <a:ext cx="1022900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A7A5A84A-23C1-4627-B6D6-064C1CD6B355}"/>
              </a:ext>
            </a:extLst>
          </p:cNvPr>
          <p:cNvSpPr/>
          <p:nvPr/>
        </p:nvSpPr>
        <p:spPr>
          <a:xfrm>
            <a:off x="1122337" y="2316930"/>
            <a:ext cx="398519" cy="26223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EEE8C-33A1-450F-A5EB-B10CFA8EDD65}"/>
              </a:ext>
            </a:extLst>
          </p:cNvPr>
          <p:cNvSpPr txBox="1"/>
          <p:nvPr/>
        </p:nvSpPr>
        <p:spPr>
          <a:xfrm>
            <a:off x="-163997" y="2693385"/>
            <a:ext cx="1887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Traces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EF14CB-084C-4C75-A37D-EFB3FD15D00C}"/>
              </a:ext>
            </a:extLst>
          </p:cNvPr>
          <p:cNvSpPr txBox="1"/>
          <p:nvPr/>
        </p:nvSpPr>
        <p:spPr>
          <a:xfrm>
            <a:off x="1656365" y="2843562"/>
            <a:ext cx="1528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Prefix Tree Acceptor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6CC56EC-83AE-40F0-A32F-99E7571B6223}"/>
              </a:ext>
            </a:extLst>
          </p:cNvPr>
          <p:cNvSpPr/>
          <p:nvPr/>
        </p:nvSpPr>
        <p:spPr>
          <a:xfrm>
            <a:off x="3460150" y="2302309"/>
            <a:ext cx="398519" cy="26223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65D5D5F-888C-4787-863F-ED52AF47A2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04" y="2047562"/>
            <a:ext cx="686019" cy="686019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D2BE84FA-5F42-402E-B203-A8F3F4F12DB8}"/>
              </a:ext>
            </a:extLst>
          </p:cNvPr>
          <p:cNvSpPr/>
          <p:nvPr/>
        </p:nvSpPr>
        <p:spPr>
          <a:xfrm>
            <a:off x="4601542" y="1731223"/>
            <a:ext cx="496733" cy="1430540"/>
          </a:xfrm>
          <a:prstGeom prst="leftBrace">
            <a:avLst>
              <a:gd name="adj1" fmla="val 24254"/>
              <a:gd name="adj2" fmla="val 49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6587BB4-E112-4BD8-88B0-ACEA2EE1C95E}"/>
              </a:ext>
            </a:extLst>
          </p:cNvPr>
          <p:cNvSpPr/>
          <p:nvPr/>
        </p:nvSpPr>
        <p:spPr>
          <a:xfrm>
            <a:off x="5357803" y="1615067"/>
            <a:ext cx="627166" cy="62716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B0ADFC4A-1C29-4DB1-A1C3-904FE95AF96C}"/>
              </a:ext>
            </a:extLst>
          </p:cNvPr>
          <p:cNvSpPr/>
          <p:nvPr/>
        </p:nvSpPr>
        <p:spPr>
          <a:xfrm>
            <a:off x="5343168" y="2432069"/>
            <a:ext cx="627166" cy="62716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133FD6-746F-4DA7-AECB-5619B56B0F0E}"/>
              </a:ext>
            </a:extLst>
          </p:cNvPr>
          <p:cNvSpPr txBox="1"/>
          <p:nvPr/>
        </p:nvSpPr>
        <p:spPr>
          <a:xfrm>
            <a:off x="5859292" y="1775968"/>
            <a:ext cx="319510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 Invoked Methods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0990E-A514-4BA3-B69F-53BAC48D57DD}"/>
              </a:ext>
            </a:extLst>
          </p:cNvPr>
          <p:cNvSpPr txBox="1"/>
          <p:nvPr/>
        </p:nvSpPr>
        <p:spPr>
          <a:xfrm>
            <a:off x="5969426" y="2333876"/>
            <a:ext cx="28201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50" b="1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 of Next Invoked Method (estimated by RNNLM)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913FA6-A710-4732-89C8-627D98FF7018}"/>
              </a:ext>
            </a:extLst>
          </p:cNvPr>
          <p:cNvGrpSpPr/>
          <p:nvPr/>
        </p:nvGrpSpPr>
        <p:grpSpPr>
          <a:xfrm>
            <a:off x="-10222" y="3381679"/>
            <a:ext cx="4798112" cy="2422629"/>
            <a:chOff x="1270169" y="993483"/>
            <a:chExt cx="8481744" cy="4394183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9272A3E-C075-4DB8-9823-016F15188849}"/>
                </a:ext>
              </a:extLst>
            </p:cNvPr>
            <p:cNvSpPr/>
            <p:nvPr/>
          </p:nvSpPr>
          <p:spPr>
            <a:xfrm>
              <a:off x="1952632" y="993483"/>
              <a:ext cx="763675" cy="763675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S0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9431E69-A5B8-4B8A-B14A-F689F0A38B4E}"/>
                </a:ext>
              </a:extLst>
            </p:cNvPr>
            <p:cNvSpPr/>
            <p:nvPr/>
          </p:nvSpPr>
          <p:spPr>
            <a:xfrm>
              <a:off x="8988238" y="3579102"/>
              <a:ext cx="763675" cy="763674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S9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0F4CD2B-2AB2-4634-B0F2-0A932451650D}"/>
                </a:ext>
              </a:extLst>
            </p:cNvPr>
            <p:cNvSpPr/>
            <p:nvPr/>
          </p:nvSpPr>
          <p:spPr>
            <a:xfrm>
              <a:off x="1952632" y="2295418"/>
              <a:ext cx="763675" cy="763675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E785B09-0409-40C7-8215-C7A8105B636E}"/>
                </a:ext>
              </a:extLst>
            </p:cNvPr>
            <p:cNvCxnSpPr>
              <a:stCxn id="108" idx="4"/>
              <a:endCxn id="110" idx="0"/>
            </p:cNvCxnSpPr>
            <p:nvPr/>
          </p:nvCxnSpPr>
          <p:spPr>
            <a:xfrm>
              <a:off x="2334470" y="1757158"/>
              <a:ext cx="0" cy="5382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FAFC16-2E8C-41EB-B584-D5649A0CE743}"/>
                </a:ext>
              </a:extLst>
            </p:cNvPr>
            <p:cNvSpPr txBox="1"/>
            <p:nvPr/>
          </p:nvSpPr>
          <p:spPr>
            <a:xfrm>
              <a:off x="1270169" y="1798395"/>
              <a:ext cx="1221880" cy="41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&lt;START&gt;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C09FCAC-EC75-4088-806F-29592EB800BA}"/>
                </a:ext>
              </a:extLst>
            </p:cNvPr>
            <p:cNvSpPr/>
            <p:nvPr/>
          </p:nvSpPr>
          <p:spPr>
            <a:xfrm>
              <a:off x="1937768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S2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DA9FFC-8B44-4126-962D-9DA31CE91D14}"/>
                </a:ext>
              </a:extLst>
            </p:cNvPr>
            <p:cNvCxnSpPr>
              <a:stCxn id="110" idx="4"/>
              <a:endCxn id="113" idx="0"/>
            </p:cNvCxnSpPr>
            <p:nvPr/>
          </p:nvCxnSpPr>
          <p:spPr>
            <a:xfrm flipH="1">
              <a:off x="2319605" y="3059093"/>
              <a:ext cx="14865" cy="520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56F559E-080D-4A8C-A140-28642AFA7E3E}"/>
                </a:ext>
              </a:extLst>
            </p:cNvPr>
            <p:cNvSpPr txBox="1"/>
            <p:nvPr/>
          </p:nvSpPr>
          <p:spPr>
            <a:xfrm>
              <a:off x="1434521" y="3125418"/>
              <a:ext cx="893173" cy="41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lang="en-US" sz="9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&gt;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B48232D-0B36-47F0-A76E-CF174338000D}"/>
                </a:ext>
              </a:extLst>
            </p:cNvPr>
            <p:cNvSpPr/>
            <p:nvPr/>
          </p:nvSpPr>
          <p:spPr>
            <a:xfrm>
              <a:off x="4146678" y="3579102"/>
              <a:ext cx="763675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S6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0462151-9C38-44E4-93C5-E81751F3DE0E}"/>
                </a:ext>
              </a:extLst>
            </p:cNvPr>
            <p:cNvCxnSpPr>
              <a:stCxn id="113" idx="6"/>
            </p:cNvCxnSpPr>
            <p:nvPr/>
          </p:nvCxnSpPr>
          <p:spPr>
            <a:xfrm>
              <a:off x="2701442" y="3960939"/>
              <a:ext cx="14452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7C06FCA-0AC7-4E3D-9C30-9E21C1746C4D}"/>
                </a:ext>
              </a:extLst>
            </p:cNvPr>
            <p:cNvSpPr txBox="1"/>
            <p:nvPr/>
          </p:nvSpPr>
          <p:spPr>
            <a:xfrm>
              <a:off x="2725228" y="3602172"/>
              <a:ext cx="1505245" cy="41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putNextEntry</a:t>
              </a:r>
              <a:endPara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E4A3E71-AA7B-4562-BE85-ED842DB611E2}"/>
                </a:ext>
              </a:extLst>
            </p:cNvPr>
            <p:cNvCxnSpPr>
              <a:stCxn id="116" idx="6"/>
              <a:endCxn id="121" idx="2"/>
            </p:cNvCxnSpPr>
            <p:nvPr/>
          </p:nvCxnSpPr>
          <p:spPr>
            <a:xfrm>
              <a:off x="4910353" y="3960940"/>
              <a:ext cx="733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CE92C2-12C8-4808-9E15-F550BC9000F2}"/>
                </a:ext>
              </a:extLst>
            </p:cNvPr>
            <p:cNvSpPr txBox="1"/>
            <p:nvPr/>
          </p:nvSpPr>
          <p:spPr>
            <a:xfrm>
              <a:off x="4819525" y="3554757"/>
              <a:ext cx="771326" cy="41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write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6991129-D0AC-492D-90EB-200ABDCE117D}"/>
                </a:ext>
              </a:extLst>
            </p:cNvPr>
            <p:cNvSpPr/>
            <p:nvPr/>
          </p:nvSpPr>
          <p:spPr>
            <a:xfrm>
              <a:off x="5643494" y="3579102"/>
              <a:ext cx="763675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S7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B009617-2445-4939-B28A-45063E870629}"/>
                </a:ext>
              </a:extLst>
            </p:cNvPr>
            <p:cNvSpPr/>
            <p:nvPr/>
          </p:nvSpPr>
          <p:spPr>
            <a:xfrm>
              <a:off x="7315867" y="3579102"/>
              <a:ext cx="763675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S8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5EE2B63-3427-4CFD-A150-A0B33DA64712}"/>
                </a:ext>
              </a:extLst>
            </p:cNvPr>
            <p:cNvCxnSpPr>
              <a:stCxn id="121" idx="6"/>
              <a:endCxn id="122" idx="2"/>
            </p:cNvCxnSpPr>
            <p:nvPr/>
          </p:nvCxnSpPr>
          <p:spPr>
            <a:xfrm>
              <a:off x="6407169" y="3960940"/>
              <a:ext cx="9086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574B4C2-E83A-4BE8-A57C-0FDEC74BF6AD}"/>
                </a:ext>
              </a:extLst>
            </p:cNvPr>
            <p:cNvSpPr txBox="1"/>
            <p:nvPr/>
          </p:nvSpPr>
          <p:spPr>
            <a:xfrm>
              <a:off x="6354522" y="3597505"/>
              <a:ext cx="853028" cy="41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9B96093A-2813-4C1F-9E15-2C07F85FEC1C}"/>
                </a:ext>
              </a:extLst>
            </p:cNvPr>
            <p:cNvCxnSpPr>
              <a:stCxn id="122" idx="6"/>
              <a:endCxn id="109" idx="2"/>
            </p:cNvCxnSpPr>
            <p:nvPr/>
          </p:nvCxnSpPr>
          <p:spPr>
            <a:xfrm>
              <a:off x="8079542" y="3960940"/>
              <a:ext cx="9086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99E28F2-4F59-4F32-B1FF-374CB191513F}"/>
                </a:ext>
              </a:extLst>
            </p:cNvPr>
            <p:cNvSpPr txBox="1"/>
            <p:nvPr/>
          </p:nvSpPr>
          <p:spPr>
            <a:xfrm>
              <a:off x="7938423" y="3591779"/>
              <a:ext cx="1130794" cy="41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&lt;END&gt;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0C29D77-A7AD-4A8F-AFE4-2672599FBD5D}"/>
                </a:ext>
              </a:extLst>
            </p:cNvPr>
            <p:cNvSpPr/>
            <p:nvPr/>
          </p:nvSpPr>
          <p:spPr>
            <a:xfrm>
              <a:off x="7315866" y="4531803"/>
              <a:ext cx="855862" cy="855863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7568750-F87F-4FD1-8D0C-61F027F7228F}"/>
                </a:ext>
              </a:extLst>
            </p:cNvPr>
            <p:cNvSpPr/>
            <p:nvPr/>
          </p:nvSpPr>
          <p:spPr>
            <a:xfrm>
              <a:off x="4146678" y="4555836"/>
              <a:ext cx="763675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S10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F960D52-3ACE-40E5-98E0-87DBC187C01F}"/>
                </a:ext>
              </a:extLst>
            </p:cNvPr>
            <p:cNvCxnSpPr>
              <a:stCxn id="113" idx="5"/>
              <a:endCxn id="128" idx="2"/>
            </p:cNvCxnSpPr>
            <p:nvPr/>
          </p:nvCxnSpPr>
          <p:spPr>
            <a:xfrm>
              <a:off x="2589605" y="4230939"/>
              <a:ext cx="1557074" cy="7067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5289B26-3A73-470A-8F19-04389CFEA52D}"/>
                </a:ext>
              </a:extLst>
            </p:cNvPr>
            <p:cNvSpPr txBox="1"/>
            <p:nvPr/>
          </p:nvSpPr>
          <p:spPr>
            <a:xfrm rot="1721678">
              <a:off x="2947309" y="4245317"/>
              <a:ext cx="1244548" cy="41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closeEntry</a:t>
              </a:r>
              <a:endPara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E9E06CB-A3B9-4AFA-9C10-A85A6F6F04AA}"/>
                </a:ext>
              </a:extLst>
            </p:cNvPr>
            <p:cNvCxnSpPr>
              <a:stCxn id="133" idx="6"/>
            </p:cNvCxnSpPr>
            <p:nvPr/>
          </p:nvCxnSpPr>
          <p:spPr>
            <a:xfrm>
              <a:off x="6407169" y="4937671"/>
              <a:ext cx="9167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C186368-29A4-4AFF-83BC-7EEDAC78F629}"/>
                </a:ext>
              </a:extLst>
            </p:cNvPr>
            <p:cNvSpPr txBox="1"/>
            <p:nvPr/>
          </p:nvSpPr>
          <p:spPr>
            <a:xfrm>
              <a:off x="6259233" y="4587721"/>
              <a:ext cx="1115769" cy="41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&lt;END&gt;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0254120-21CE-43B5-9638-D5548678EAE9}"/>
                </a:ext>
              </a:extLst>
            </p:cNvPr>
            <p:cNvSpPr/>
            <p:nvPr/>
          </p:nvSpPr>
          <p:spPr>
            <a:xfrm>
              <a:off x="5643494" y="4555836"/>
              <a:ext cx="763675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S11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A8F8950E-11BE-4924-8235-BFE314B32627}"/>
                </a:ext>
              </a:extLst>
            </p:cNvPr>
            <p:cNvCxnSpPr>
              <a:stCxn id="128" idx="6"/>
              <a:endCxn id="133" idx="2"/>
            </p:cNvCxnSpPr>
            <p:nvPr/>
          </p:nvCxnSpPr>
          <p:spPr>
            <a:xfrm>
              <a:off x="4910353" y="4937674"/>
              <a:ext cx="733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5BD7D7C-1B16-48AC-B99F-5168D08EC5A2}"/>
                </a:ext>
              </a:extLst>
            </p:cNvPr>
            <p:cNvSpPr txBox="1"/>
            <p:nvPr/>
          </p:nvSpPr>
          <p:spPr>
            <a:xfrm>
              <a:off x="4848257" y="4536406"/>
              <a:ext cx="774158" cy="41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59DC140-7E18-457B-B95B-A88E909EA8B9}"/>
                </a:ext>
              </a:extLst>
            </p:cNvPr>
            <p:cNvSpPr/>
            <p:nvPr/>
          </p:nvSpPr>
          <p:spPr>
            <a:xfrm>
              <a:off x="7312006" y="2490351"/>
              <a:ext cx="763675" cy="768096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S5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0A43C08-45AB-4721-991C-B1598C772BD4}"/>
                </a:ext>
              </a:extLst>
            </p:cNvPr>
            <p:cNvSpPr/>
            <p:nvPr/>
          </p:nvSpPr>
          <p:spPr>
            <a:xfrm>
              <a:off x="4146678" y="2492563"/>
              <a:ext cx="763675" cy="763675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S3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8A5ED0A-78DF-4056-AEED-5A2D1A913057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 flipV="1">
              <a:off x="6407169" y="2874400"/>
              <a:ext cx="90483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95987AB-B6DD-4346-9E4A-52D46E8A7608}"/>
                </a:ext>
              </a:extLst>
            </p:cNvPr>
            <p:cNvSpPr/>
            <p:nvPr/>
          </p:nvSpPr>
          <p:spPr>
            <a:xfrm>
              <a:off x="5643494" y="2492563"/>
              <a:ext cx="763675" cy="763675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CA53548-0547-4F48-A68A-605757D98597}"/>
                </a:ext>
              </a:extLst>
            </p:cNvPr>
            <p:cNvSpPr txBox="1"/>
            <p:nvPr/>
          </p:nvSpPr>
          <p:spPr>
            <a:xfrm>
              <a:off x="4848257" y="2455664"/>
              <a:ext cx="774158" cy="41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BB9173C-636B-4694-95FD-A748D762E13A}"/>
                </a:ext>
              </a:extLst>
            </p:cNvPr>
            <p:cNvCxnSpPr>
              <a:stCxn id="137" idx="6"/>
              <a:endCxn id="139" idx="2"/>
            </p:cNvCxnSpPr>
            <p:nvPr/>
          </p:nvCxnSpPr>
          <p:spPr>
            <a:xfrm>
              <a:off x="4910353" y="2874401"/>
              <a:ext cx="733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D4BB35D-B75D-4A71-B105-461DB68C3D24}"/>
                </a:ext>
              </a:extLst>
            </p:cNvPr>
            <p:cNvSpPr txBox="1"/>
            <p:nvPr/>
          </p:nvSpPr>
          <p:spPr>
            <a:xfrm>
              <a:off x="6279604" y="2515191"/>
              <a:ext cx="1075030" cy="41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&lt;END&gt;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87DFEC3-B0D9-43EE-B1AD-95FFF11C524F}"/>
                </a:ext>
              </a:extLst>
            </p:cNvPr>
            <p:cNvCxnSpPr>
              <a:stCxn id="113" idx="7"/>
              <a:endCxn id="137" idx="2"/>
            </p:cNvCxnSpPr>
            <p:nvPr/>
          </p:nvCxnSpPr>
          <p:spPr>
            <a:xfrm flipV="1">
              <a:off x="2589605" y="2874401"/>
              <a:ext cx="1557074" cy="816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75100A1-E383-4B25-8B24-363DBE77897D}"/>
                </a:ext>
              </a:extLst>
            </p:cNvPr>
            <p:cNvSpPr txBox="1"/>
            <p:nvPr/>
          </p:nvSpPr>
          <p:spPr>
            <a:xfrm rot="19882388">
              <a:off x="2827203" y="2814227"/>
              <a:ext cx="774158" cy="41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</p:grp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310C7746-2C49-4DA4-B1D4-09AC02A8CDAE}"/>
              </a:ext>
            </a:extLst>
          </p:cNvPr>
          <p:cNvSpPr/>
          <p:nvPr/>
        </p:nvSpPr>
        <p:spPr>
          <a:xfrm>
            <a:off x="5163312" y="1541224"/>
            <a:ext cx="3870960" cy="1685846"/>
          </a:xfrm>
          <a:prstGeom prst="roundRect">
            <a:avLst/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23CA9D5-FE17-4F2F-A287-5D6BAAA5E99A}"/>
              </a:ext>
            </a:extLst>
          </p:cNvPr>
          <p:cNvSpPr txBox="1"/>
          <p:nvPr/>
        </p:nvSpPr>
        <p:spPr>
          <a:xfrm>
            <a:off x="6628669" y="1216073"/>
            <a:ext cx="230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state of PTA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8303F09D-34A7-402A-8A99-0A4AA523338A}"/>
              </a:ext>
            </a:extLst>
          </p:cNvPr>
          <p:cNvSpPr/>
          <p:nvPr/>
        </p:nvSpPr>
        <p:spPr>
          <a:xfrm rot="3885900">
            <a:off x="1382606" y="3684627"/>
            <a:ext cx="462770" cy="473723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0D04796-76D7-4B7F-B0A2-A780B8479B90}"/>
              </a:ext>
            </a:extLst>
          </p:cNvPr>
          <p:cNvSpPr/>
          <p:nvPr/>
        </p:nvSpPr>
        <p:spPr>
          <a:xfrm>
            <a:off x="4923754" y="4309987"/>
            <a:ext cx="4130643" cy="1805654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I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313" indent="-214313" algn="l">
              <a:buFont typeface="Wingdings" panose="05000000000000000000" pitchFamily="2" charset="2"/>
              <a:buChar char="F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5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&lt;START&gt;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</a:t>
            </a:r>
            <a:r>
              <a:rPr lang="en-US" sz="15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sz="15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</a:t>
            </a:r>
          </a:p>
          <a:p>
            <a:pPr marL="214313" indent="-214313" algn="l">
              <a:buFont typeface="Wingdings" panose="05000000000000000000" pitchFamily="2" charset="2"/>
              <a:buChar char="F"/>
            </a:pP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putNextEntry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closeEntry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</a:t>
            </a:r>
            <a:r>
              <a:rPr lang="en-US" sz="15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&lt;END&gt;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</a:t>
            </a:r>
          </a:p>
          <a:p>
            <a:pPr marL="214313" indent="-214313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II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313" indent="-214313" algn="l">
              <a:buFont typeface="Wingdings" panose="05000000000000000000" pitchFamily="2" charset="2"/>
              <a:buChar char="F"/>
            </a:pP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P</a:t>
            </a:r>
            <a:r>
              <a:rPr lang="en-US" sz="15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&lt;END&gt;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0.4</a:t>
            </a:r>
          </a:p>
          <a:p>
            <a:pPr marL="214313" indent="-214313" algn="l">
              <a:buFont typeface="Wingdings" panose="05000000000000000000" pitchFamily="2" charset="2"/>
              <a:buChar char="F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5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&lt;START&gt;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P</a:t>
            </a:r>
            <a:r>
              <a:rPr lang="en-US" sz="15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sz="15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putNextEntry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5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closeEntry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0.04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BB33E52-1CDA-4ED3-809B-BFC47D2B15B7}"/>
              </a:ext>
            </a:extLst>
          </p:cNvPr>
          <p:cNvSpPr txBox="1"/>
          <p:nvPr/>
        </p:nvSpPr>
        <p:spPr>
          <a:xfrm>
            <a:off x="5313572" y="3773175"/>
            <a:ext cx="360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features of S3 state</a:t>
            </a:r>
          </a:p>
        </p:txBody>
      </p:sp>
    </p:spTree>
    <p:extLst>
      <p:ext uri="{BB962C8B-B14F-4D97-AF65-F5344CB8AC3E}">
        <p14:creationId xmlns:p14="http://schemas.microsoft.com/office/powerpoint/2010/main" val="14104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3DA3-18A6-4C6D-939F-6C4E53FE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19" y="251937"/>
            <a:ext cx="8429249" cy="584775"/>
          </a:xfrm>
        </p:spPr>
        <p:txBody>
          <a:bodyPr/>
          <a:lstStyle/>
          <a:p>
            <a:r>
              <a:rPr lang="en-US" sz="3200" b="1" dirty="0">
                <a:solidFill>
                  <a:srgbClr val="333399"/>
                </a:solidFill>
              </a:rPr>
              <a:t>3C: Node Merging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56E6-5E0A-49BB-AD99-3C77ABEC2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F3B1C-4694-4EA2-88E5-3C0CEE08D63B}"/>
              </a:ext>
            </a:extLst>
          </p:cNvPr>
          <p:cNvSpPr txBox="1"/>
          <p:nvPr/>
        </p:nvSpPr>
        <p:spPr>
          <a:xfrm>
            <a:off x="1048898" y="923276"/>
            <a:ext cx="2672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Extraction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1DBE2B-CF18-4B9D-933D-B234647DB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54" y="1712400"/>
            <a:ext cx="568621" cy="5070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0CD894-FA45-40C9-9C0A-9848BD00D369}"/>
              </a:ext>
            </a:extLst>
          </p:cNvPr>
          <p:cNvSpPr txBox="1"/>
          <p:nvPr/>
        </p:nvSpPr>
        <p:spPr>
          <a:xfrm>
            <a:off x="2191708" y="2568996"/>
            <a:ext cx="1732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07AEB0-8536-47FC-BC61-3DB9BE7024D2}"/>
              </a:ext>
            </a:extLst>
          </p:cNvPr>
          <p:cNvGrpSpPr/>
          <p:nvPr/>
        </p:nvGrpSpPr>
        <p:grpSpPr>
          <a:xfrm>
            <a:off x="106549" y="1513664"/>
            <a:ext cx="1938623" cy="1108580"/>
            <a:chOff x="1052486" y="744705"/>
            <a:chExt cx="8699427" cy="497466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521075-6802-4FBD-9A23-D3487934BBFD}"/>
                </a:ext>
              </a:extLst>
            </p:cNvPr>
            <p:cNvSpPr/>
            <p:nvPr/>
          </p:nvSpPr>
          <p:spPr>
            <a:xfrm>
              <a:off x="1952632" y="744705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757CD2-ECE5-4709-B485-70B7DBDA5E65}"/>
                </a:ext>
              </a:extLst>
            </p:cNvPr>
            <p:cNvSpPr/>
            <p:nvPr/>
          </p:nvSpPr>
          <p:spPr>
            <a:xfrm>
              <a:off x="8988239" y="3579102"/>
              <a:ext cx="763674" cy="763674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S9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7F01D73-3B50-4B19-9E32-999A4D15F7CA}"/>
                </a:ext>
              </a:extLst>
            </p:cNvPr>
            <p:cNvSpPr/>
            <p:nvPr/>
          </p:nvSpPr>
          <p:spPr>
            <a:xfrm>
              <a:off x="1952632" y="2143385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711EC6-0704-41BE-810F-D8199A42256F}"/>
                </a:ext>
              </a:extLst>
            </p:cNvPr>
            <p:cNvCxnSpPr>
              <a:stCxn id="20" idx="4"/>
              <a:endCxn id="22" idx="0"/>
            </p:cNvCxnSpPr>
            <p:nvPr/>
          </p:nvCxnSpPr>
          <p:spPr>
            <a:xfrm>
              <a:off x="2334469" y="1508379"/>
              <a:ext cx="0" cy="6350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D7C6AC-C18C-4BAF-ACA6-02FD7454E6AA}"/>
                </a:ext>
              </a:extLst>
            </p:cNvPr>
            <p:cNvSpPr txBox="1"/>
            <p:nvPr/>
          </p:nvSpPr>
          <p:spPr>
            <a:xfrm>
              <a:off x="1052486" y="1602346"/>
              <a:ext cx="1209927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&lt;START&gt;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CB13EA-7374-4A01-BCC4-9BA8D7E5A32D}"/>
                </a:ext>
              </a:extLst>
            </p:cNvPr>
            <p:cNvSpPr/>
            <p:nvPr/>
          </p:nvSpPr>
          <p:spPr>
            <a:xfrm>
              <a:off x="1937768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S2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D4F19F2-C83C-41A0-88EE-EDC2426CCF82}"/>
                </a:ext>
              </a:extLst>
            </p:cNvPr>
            <p:cNvCxnSpPr>
              <a:stCxn id="22" idx="4"/>
              <a:endCxn id="25" idx="0"/>
            </p:cNvCxnSpPr>
            <p:nvPr/>
          </p:nvCxnSpPr>
          <p:spPr>
            <a:xfrm flipH="1">
              <a:off x="2319605" y="2907059"/>
              <a:ext cx="14864" cy="672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FBDC5-5906-4DD0-B360-BD36A57C60A3}"/>
                </a:ext>
              </a:extLst>
            </p:cNvPr>
            <p:cNvSpPr txBox="1"/>
            <p:nvPr/>
          </p:nvSpPr>
          <p:spPr>
            <a:xfrm>
              <a:off x="1465652" y="3001027"/>
              <a:ext cx="1080447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</a:t>
              </a:r>
              <a:r>
                <a:rPr kumimoji="0" lang="en-US" sz="1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</a:t>
              </a: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&gt;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A97A52-CA25-45BC-8EEE-D45BF6B2E137}"/>
                </a:ext>
              </a:extLst>
            </p:cNvPr>
            <p:cNvSpPr/>
            <p:nvPr/>
          </p:nvSpPr>
          <p:spPr>
            <a:xfrm>
              <a:off x="4146678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S6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E69DFEF-D48B-43D6-8D29-59017F017DFF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2701442" y="3960939"/>
              <a:ext cx="14452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F51619-3A4B-44D8-A3C6-E2FE41552633}"/>
                </a:ext>
              </a:extLst>
            </p:cNvPr>
            <p:cNvSpPr txBox="1"/>
            <p:nvPr/>
          </p:nvSpPr>
          <p:spPr>
            <a:xfrm>
              <a:off x="2681682" y="3602171"/>
              <a:ext cx="1332209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putNextEntry</a:t>
              </a:r>
              <a:endParaRPr kumimoji="0" lang="en-US" sz="15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B4B373-F675-4EE9-9BB8-B245693CEBF7}"/>
                </a:ext>
              </a:extLst>
            </p:cNvPr>
            <p:cNvCxnSpPr>
              <a:stCxn id="28" idx="6"/>
              <a:endCxn id="33" idx="2"/>
            </p:cNvCxnSpPr>
            <p:nvPr/>
          </p:nvCxnSpPr>
          <p:spPr>
            <a:xfrm>
              <a:off x="4910352" y="3960939"/>
              <a:ext cx="733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C086C1-4AC7-4F4D-8ECC-568AC8E15BE2}"/>
                </a:ext>
              </a:extLst>
            </p:cNvPr>
            <p:cNvSpPr txBox="1"/>
            <p:nvPr/>
          </p:nvSpPr>
          <p:spPr>
            <a:xfrm>
              <a:off x="4940580" y="3593331"/>
              <a:ext cx="1015702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write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E6D017F-3907-4ED1-ABFE-ABBB43A74B5A}"/>
                </a:ext>
              </a:extLst>
            </p:cNvPr>
            <p:cNvSpPr/>
            <p:nvPr/>
          </p:nvSpPr>
          <p:spPr>
            <a:xfrm>
              <a:off x="5643495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3AD8E0-B8E0-4ED2-8ED4-9F1817A5F613}"/>
                </a:ext>
              </a:extLst>
            </p:cNvPr>
            <p:cNvSpPr/>
            <p:nvPr/>
          </p:nvSpPr>
          <p:spPr>
            <a:xfrm>
              <a:off x="7315867" y="357910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S8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CD0381-7340-44CC-A7E5-50C3B8C7D163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>
              <a:off x="6407169" y="3960939"/>
              <a:ext cx="9086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84EDDD-E2D4-41FB-BDEB-04C2CAD4B948}"/>
                </a:ext>
              </a:extLst>
            </p:cNvPr>
            <p:cNvSpPr txBox="1"/>
            <p:nvPr/>
          </p:nvSpPr>
          <p:spPr>
            <a:xfrm>
              <a:off x="6491062" y="3599434"/>
              <a:ext cx="662362" cy="93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6891F7C-785B-4821-B70A-A27E4B3CB02A}"/>
                </a:ext>
              </a:extLst>
            </p:cNvPr>
            <p:cNvCxnSpPr>
              <a:stCxn id="34" idx="6"/>
              <a:endCxn id="21" idx="2"/>
            </p:cNvCxnSpPr>
            <p:nvPr/>
          </p:nvCxnSpPr>
          <p:spPr>
            <a:xfrm>
              <a:off x="8079541" y="3960939"/>
              <a:ext cx="9086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0CD6D0-6880-47DE-BFB5-14835ED98BC1}"/>
                </a:ext>
              </a:extLst>
            </p:cNvPr>
            <p:cNvSpPr txBox="1"/>
            <p:nvPr/>
          </p:nvSpPr>
          <p:spPr>
            <a:xfrm>
              <a:off x="8012991" y="3591608"/>
              <a:ext cx="975248" cy="72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&lt;END&gt;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C7A2FE9-EE32-4950-A7C3-9FF6CF5D1FD4}"/>
                </a:ext>
              </a:extLst>
            </p:cNvPr>
            <p:cNvSpPr/>
            <p:nvPr/>
          </p:nvSpPr>
          <p:spPr>
            <a:xfrm>
              <a:off x="7315866" y="4863512"/>
              <a:ext cx="855862" cy="855862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8EA8D2-6796-4315-8BB1-30C27CF9B5B3}"/>
                </a:ext>
              </a:extLst>
            </p:cNvPr>
            <p:cNvSpPr/>
            <p:nvPr/>
          </p:nvSpPr>
          <p:spPr>
            <a:xfrm>
              <a:off x="4146678" y="4887541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S10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6C8703-956E-4267-A2D3-7E15C6A7EF43}"/>
                </a:ext>
              </a:extLst>
            </p:cNvPr>
            <p:cNvCxnSpPr>
              <a:stCxn id="25" idx="5"/>
              <a:endCxn id="40" idx="2"/>
            </p:cNvCxnSpPr>
            <p:nvPr/>
          </p:nvCxnSpPr>
          <p:spPr>
            <a:xfrm>
              <a:off x="2589605" y="4230939"/>
              <a:ext cx="1557073" cy="1038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63234F-0E62-45A6-9C11-519D7D383410}"/>
                </a:ext>
              </a:extLst>
            </p:cNvPr>
            <p:cNvSpPr txBox="1"/>
            <p:nvPr/>
          </p:nvSpPr>
          <p:spPr>
            <a:xfrm rot="2100000">
              <a:off x="2898761" y="4364912"/>
              <a:ext cx="1238700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closeEntry</a:t>
              </a:r>
              <a:endParaRPr kumimoji="0" lang="en-US" sz="15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937842A-37A9-4FDC-B036-F7D151061D33}"/>
                </a:ext>
              </a:extLst>
            </p:cNvPr>
            <p:cNvCxnSpPr>
              <a:stCxn id="45" idx="6"/>
            </p:cNvCxnSpPr>
            <p:nvPr/>
          </p:nvCxnSpPr>
          <p:spPr>
            <a:xfrm>
              <a:off x="6407169" y="5269378"/>
              <a:ext cx="916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9CDDA-3DBB-4E46-BD3A-24F707576E00}"/>
                </a:ext>
              </a:extLst>
            </p:cNvPr>
            <p:cNvSpPr txBox="1"/>
            <p:nvPr/>
          </p:nvSpPr>
          <p:spPr>
            <a:xfrm>
              <a:off x="6371777" y="4906683"/>
              <a:ext cx="972317" cy="72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&lt;END&gt;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BB8C81F-F7C7-47FF-BABA-01F3B600E84D}"/>
                </a:ext>
              </a:extLst>
            </p:cNvPr>
            <p:cNvSpPr/>
            <p:nvPr/>
          </p:nvSpPr>
          <p:spPr>
            <a:xfrm>
              <a:off x="5643495" y="4887541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S11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FEAD050-23D5-41BD-B217-A0410F86ED6C}"/>
                </a:ext>
              </a:extLst>
            </p:cNvPr>
            <p:cNvCxnSpPr>
              <a:stCxn id="40" idx="6"/>
              <a:endCxn id="45" idx="2"/>
            </p:cNvCxnSpPr>
            <p:nvPr/>
          </p:nvCxnSpPr>
          <p:spPr>
            <a:xfrm>
              <a:off x="4910352" y="5269378"/>
              <a:ext cx="733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1D3A9D-95AB-4D51-A7A6-4F862878EEE4}"/>
                </a:ext>
              </a:extLst>
            </p:cNvPr>
            <p:cNvSpPr txBox="1"/>
            <p:nvPr/>
          </p:nvSpPr>
          <p:spPr>
            <a:xfrm>
              <a:off x="4945745" y="4906683"/>
              <a:ext cx="1037286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5D8B93-D00B-4E61-9990-D84AED63E748}"/>
                </a:ext>
              </a:extLst>
            </p:cNvPr>
            <p:cNvSpPr/>
            <p:nvPr/>
          </p:nvSpPr>
          <p:spPr>
            <a:xfrm>
              <a:off x="7315867" y="2089973"/>
              <a:ext cx="763674" cy="768096"/>
            </a:xfrm>
            <a:prstGeom prst="ellipse">
              <a:avLst/>
            </a:prstGeom>
            <a:ln w="76200" cmpd="dbl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S5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7AFD23-D6A4-4C88-A49F-908ED6AFAC4F}"/>
                </a:ext>
              </a:extLst>
            </p:cNvPr>
            <p:cNvSpPr/>
            <p:nvPr/>
          </p:nvSpPr>
          <p:spPr>
            <a:xfrm>
              <a:off x="4146678" y="2150022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S3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CDD6110-AC7E-4F5F-948E-14F24A5638DF}"/>
                </a:ext>
              </a:extLst>
            </p:cNvPr>
            <p:cNvCxnSpPr>
              <a:stCxn id="51" idx="6"/>
              <a:endCxn id="48" idx="2"/>
            </p:cNvCxnSpPr>
            <p:nvPr/>
          </p:nvCxnSpPr>
          <p:spPr>
            <a:xfrm flipV="1">
              <a:off x="6407169" y="2474021"/>
              <a:ext cx="908698" cy="512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AD2AAA6-02EA-49DF-8DEA-B40F4E9FE53E}"/>
                </a:ext>
              </a:extLst>
            </p:cNvPr>
            <p:cNvSpPr/>
            <p:nvPr/>
          </p:nvSpPr>
          <p:spPr>
            <a:xfrm>
              <a:off x="5643495" y="2143385"/>
              <a:ext cx="763674" cy="763674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189729-7289-4583-8A6E-0734817D0341}"/>
                </a:ext>
              </a:extLst>
            </p:cNvPr>
            <p:cNvSpPr txBox="1"/>
            <p:nvPr/>
          </p:nvSpPr>
          <p:spPr>
            <a:xfrm>
              <a:off x="4945745" y="2162525"/>
              <a:ext cx="1037286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244CF86-A888-4097-88AE-A8D06C26ED1A}"/>
                </a:ext>
              </a:extLst>
            </p:cNvPr>
            <p:cNvCxnSpPr>
              <a:stCxn id="49" idx="6"/>
              <a:endCxn id="51" idx="2"/>
            </p:cNvCxnSpPr>
            <p:nvPr/>
          </p:nvCxnSpPr>
          <p:spPr>
            <a:xfrm flipV="1">
              <a:off x="4910352" y="2525222"/>
              <a:ext cx="733143" cy="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83B71F-8BCF-4247-8091-7536624C7BF3}"/>
                </a:ext>
              </a:extLst>
            </p:cNvPr>
            <p:cNvSpPr txBox="1"/>
            <p:nvPr/>
          </p:nvSpPr>
          <p:spPr>
            <a:xfrm>
              <a:off x="6412519" y="2168628"/>
              <a:ext cx="819458" cy="93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&lt;END&gt;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F8AFD5C-39B6-4030-91A2-9DCDBBC0B435}"/>
                </a:ext>
              </a:extLst>
            </p:cNvPr>
            <p:cNvCxnSpPr>
              <a:stCxn id="25" idx="7"/>
              <a:endCxn id="49" idx="2"/>
            </p:cNvCxnSpPr>
            <p:nvPr/>
          </p:nvCxnSpPr>
          <p:spPr>
            <a:xfrm flipV="1">
              <a:off x="2589605" y="2531859"/>
              <a:ext cx="1557073" cy="1159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B9DEE0-BE89-4F44-A4FE-3C5A7470EC39}"/>
                </a:ext>
              </a:extLst>
            </p:cNvPr>
            <p:cNvSpPr txBox="1"/>
            <p:nvPr/>
          </p:nvSpPr>
          <p:spPr>
            <a:xfrm rot="19380000">
              <a:off x="2695638" y="2764598"/>
              <a:ext cx="1037286" cy="51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</a:t>
              </a:r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6CC56EC-83AE-40F0-A32F-99E7571B6223}"/>
              </a:ext>
            </a:extLst>
          </p:cNvPr>
          <p:cNvSpPr/>
          <p:nvPr/>
        </p:nvSpPr>
        <p:spPr>
          <a:xfrm>
            <a:off x="2156870" y="2202980"/>
            <a:ext cx="398519" cy="26223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65D5D5F-888C-4787-863F-ED52AF47A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84" y="1948233"/>
            <a:ext cx="686019" cy="686019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D2BE84FA-5F42-402E-B203-A8F3F4F12DB8}"/>
              </a:ext>
            </a:extLst>
          </p:cNvPr>
          <p:cNvSpPr/>
          <p:nvPr/>
        </p:nvSpPr>
        <p:spPr>
          <a:xfrm>
            <a:off x="3550732" y="1631894"/>
            <a:ext cx="496733" cy="1430540"/>
          </a:xfrm>
          <a:prstGeom prst="leftBrace">
            <a:avLst>
              <a:gd name="adj1" fmla="val 24254"/>
              <a:gd name="adj2" fmla="val 49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6587BB4-E112-4BD8-88B0-ACEA2EE1C95E}"/>
              </a:ext>
            </a:extLst>
          </p:cNvPr>
          <p:cNvSpPr/>
          <p:nvPr/>
        </p:nvSpPr>
        <p:spPr>
          <a:xfrm>
            <a:off x="4286998" y="1623749"/>
            <a:ext cx="627166" cy="62716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B0ADFC4A-1C29-4DB1-A1C3-904FE95AF96C}"/>
              </a:ext>
            </a:extLst>
          </p:cNvPr>
          <p:cNvSpPr/>
          <p:nvPr/>
        </p:nvSpPr>
        <p:spPr>
          <a:xfrm>
            <a:off x="4272363" y="2440751"/>
            <a:ext cx="627166" cy="62716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133FD6-746F-4DA7-AECB-5619B56B0F0E}"/>
              </a:ext>
            </a:extLst>
          </p:cNvPr>
          <p:cNvSpPr txBox="1"/>
          <p:nvPr/>
        </p:nvSpPr>
        <p:spPr>
          <a:xfrm>
            <a:off x="4884908" y="1784650"/>
            <a:ext cx="3662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 Invoked Methods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0990E-A514-4BA3-B69F-53BAC48D57DD}"/>
              </a:ext>
            </a:extLst>
          </p:cNvPr>
          <p:cNvSpPr txBox="1"/>
          <p:nvPr/>
        </p:nvSpPr>
        <p:spPr>
          <a:xfrm>
            <a:off x="4898621" y="2342558"/>
            <a:ext cx="4213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 of Next Invoked Method (estimated by RNNLM)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310C7746-2C49-4DA4-B1D4-09AC02A8CDAE}"/>
              </a:ext>
            </a:extLst>
          </p:cNvPr>
          <p:cNvSpPr/>
          <p:nvPr/>
        </p:nvSpPr>
        <p:spPr>
          <a:xfrm>
            <a:off x="4202235" y="1416630"/>
            <a:ext cx="4834261" cy="2134938"/>
          </a:xfrm>
          <a:prstGeom prst="roundRect">
            <a:avLst/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23CA9D5-FE17-4F2F-A287-5D6BAAA5E99A}"/>
              </a:ext>
            </a:extLst>
          </p:cNvPr>
          <p:cNvSpPr txBox="1"/>
          <p:nvPr/>
        </p:nvSpPr>
        <p:spPr>
          <a:xfrm>
            <a:off x="5437040" y="985743"/>
            <a:ext cx="27735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state of PTA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E45105AB-2FCF-41E9-858A-F886602BEA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" y="4265680"/>
            <a:ext cx="791038" cy="791038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A5BE3A0F-4452-42B9-8674-D2DBF8DA4921}"/>
              </a:ext>
            </a:extLst>
          </p:cNvPr>
          <p:cNvSpPr txBox="1"/>
          <p:nvPr/>
        </p:nvSpPr>
        <p:spPr>
          <a:xfrm>
            <a:off x="-242046" y="4919720"/>
            <a:ext cx="1732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A385C68-9D71-43A2-A6FC-BB679E89EBDE}"/>
              </a:ext>
            </a:extLst>
          </p:cNvPr>
          <p:cNvSpPr txBox="1"/>
          <p:nvPr/>
        </p:nvSpPr>
        <p:spPr>
          <a:xfrm>
            <a:off x="2509730" y="4920881"/>
            <a:ext cx="2552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Candidates</a:t>
            </a:r>
          </a:p>
        </p:txBody>
      </p:sp>
      <p:sp>
        <p:nvSpPr>
          <p:cNvPr id="153" name="Arrow: Curved Down 23">
            <a:extLst>
              <a:ext uri="{FF2B5EF4-FFF2-40B4-BE49-F238E27FC236}">
                <a16:creationId xmlns:a16="http://schemas.microsoft.com/office/drawing/2014/main" id="{EBAAC662-D898-430B-9938-2261401DBB5B}"/>
              </a:ext>
            </a:extLst>
          </p:cNvPr>
          <p:cNvSpPr/>
          <p:nvPr/>
        </p:nvSpPr>
        <p:spPr>
          <a:xfrm>
            <a:off x="796888" y="3781948"/>
            <a:ext cx="3078480" cy="520124"/>
          </a:xfrm>
          <a:prstGeom prst="curved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3DE38B-4781-4158-8D74-BEEBCC6175CF}"/>
              </a:ext>
            </a:extLst>
          </p:cNvPr>
          <p:cNvSpPr txBox="1"/>
          <p:nvPr/>
        </p:nvSpPr>
        <p:spPr>
          <a:xfrm>
            <a:off x="1652883" y="3317372"/>
            <a:ext cx="14247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</a:t>
            </a:r>
          </a:p>
        </p:txBody>
      </p:sp>
      <p:sp>
        <p:nvSpPr>
          <p:cNvPr id="155" name="Arrow: Curved Up 26">
            <a:extLst>
              <a:ext uri="{FF2B5EF4-FFF2-40B4-BE49-F238E27FC236}">
                <a16:creationId xmlns:a16="http://schemas.microsoft.com/office/drawing/2014/main" id="{006B7F91-1AFD-40A2-8601-52B809259E1B}"/>
              </a:ext>
            </a:extLst>
          </p:cNvPr>
          <p:cNvSpPr/>
          <p:nvPr/>
        </p:nvSpPr>
        <p:spPr>
          <a:xfrm>
            <a:off x="796888" y="5294985"/>
            <a:ext cx="3200401" cy="746760"/>
          </a:xfrm>
          <a:prstGeom prst="curved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3AB1877-B97C-4F66-A495-0DC303C32836}"/>
              </a:ext>
            </a:extLst>
          </p:cNvPr>
          <p:cNvSpPr txBox="1"/>
          <p:nvPr/>
        </p:nvSpPr>
        <p:spPr>
          <a:xfrm>
            <a:off x="987806" y="5986627"/>
            <a:ext cx="266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Clustering</a:t>
            </a:r>
          </a:p>
        </p:txBody>
      </p:sp>
      <p:pic>
        <p:nvPicPr>
          <p:cNvPr id="157" name="Graphic 15">
            <a:extLst>
              <a:ext uri="{FF2B5EF4-FFF2-40B4-BE49-F238E27FC236}">
                <a16:creationId xmlns:a16="http://schemas.microsoft.com/office/drawing/2014/main" id="{6C52F9D0-536D-41FC-AB7E-420CF3E244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8968" y="4417742"/>
            <a:ext cx="607447" cy="607447"/>
          </a:xfrm>
          <a:prstGeom prst="rect">
            <a:avLst/>
          </a:prstGeom>
        </p:spPr>
      </p:pic>
      <p:sp>
        <p:nvSpPr>
          <p:cNvPr id="158" name="Rectangle: Rounded Corners 28">
            <a:extLst>
              <a:ext uri="{FF2B5EF4-FFF2-40B4-BE49-F238E27FC236}">
                <a16:creationId xmlns:a16="http://schemas.microsoft.com/office/drawing/2014/main" id="{B652DB5E-060C-4868-A78D-18739BC8EC2E}"/>
              </a:ext>
            </a:extLst>
          </p:cNvPr>
          <p:cNvSpPr/>
          <p:nvPr/>
        </p:nvSpPr>
        <p:spPr>
          <a:xfrm>
            <a:off x="5034840" y="4184200"/>
            <a:ext cx="3967079" cy="1724012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marR="0" lvl="0" indent="-257175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MAX_CLUSTER = 20</a:t>
            </a:r>
          </a:p>
          <a:p>
            <a:pPr marL="257175" marR="0" lvl="0" indent="-257175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FSA candidates: 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 x (MAX_CLUSTER-1)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8BC18D5-C963-448D-8A1E-DC7686C4F0FF}"/>
              </a:ext>
            </a:extLst>
          </p:cNvPr>
          <p:cNvSpPr txBox="1"/>
          <p:nvPr/>
        </p:nvSpPr>
        <p:spPr>
          <a:xfrm>
            <a:off x="4903342" y="3735794"/>
            <a:ext cx="4176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Clusters Settings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4122AE-DAAF-7044-88B4-C82563304064}"/>
              </a:ext>
            </a:extLst>
          </p:cNvPr>
          <p:cNvSpPr txBox="1"/>
          <p:nvPr/>
        </p:nvSpPr>
        <p:spPr>
          <a:xfrm>
            <a:off x="220053" y="2626168"/>
            <a:ext cx="1732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Prefix Tree Acceptor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4016FA-820B-5D42-97E4-56D701D3E9D9}"/>
              </a:ext>
            </a:extLst>
          </p:cNvPr>
          <p:cNvSpPr txBox="1"/>
          <p:nvPr/>
        </p:nvSpPr>
        <p:spPr>
          <a:xfrm>
            <a:off x="987806" y="4325615"/>
            <a:ext cx="1732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Prefix Tree Acceptor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476106-E156-9642-85DF-DD9050890E4A}"/>
              </a:ext>
            </a:extLst>
          </p:cNvPr>
          <p:cNvSpPr/>
          <p:nvPr/>
        </p:nvSpPr>
        <p:spPr>
          <a:xfrm>
            <a:off x="705775" y="4294149"/>
            <a:ext cx="6046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6100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  <p:bldP spid="153" grpId="0" animBg="1"/>
      <p:bldP spid="154" grpId="0"/>
      <p:bldP spid="155" grpId="0" animBg="1"/>
      <p:bldP spid="156" grpId="0"/>
      <p:bldP spid="158" grpId="0" animBg="1"/>
      <p:bldP spid="159" grpId="0"/>
      <p:bldP spid="10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B48F-EF69-481B-B103-83D34AFA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13" y="-112665"/>
            <a:ext cx="8546248" cy="1077218"/>
          </a:xfrm>
        </p:spPr>
        <p:txBody>
          <a:bodyPr/>
          <a:lstStyle/>
          <a:p>
            <a:r>
              <a:rPr lang="en-US" b="1" dirty="0">
                <a:solidFill>
                  <a:srgbClr val="333399"/>
                </a:solidFill>
              </a:rPr>
              <a:t>3D: Candidate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F8611-39B7-4274-9DB3-050D45C66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55396" y="6521338"/>
            <a:ext cx="1295400" cy="184026"/>
          </a:xfrm>
        </p:spPr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85C68-9D71-43A2-A6FC-BB679E89EBDE}"/>
              </a:ext>
            </a:extLst>
          </p:cNvPr>
          <p:cNvSpPr txBox="1"/>
          <p:nvPr/>
        </p:nvSpPr>
        <p:spPr>
          <a:xfrm>
            <a:off x="287877" y="3669487"/>
            <a:ext cx="200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 Candidates</a:t>
            </a:r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87909B1D-6DB2-45A0-9209-D38C0E2EEFA8}"/>
              </a:ext>
            </a:extLst>
          </p:cNvPr>
          <p:cNvSpPr/>
          <p:nvPr/>
        </p:nvSpPr>
        <p:spPr>
          <a:xfrm>
            <a:off x="2152924" y="3066490"/>
            <a:ext cx="1520158" cy="67691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</a:t>
            </a:r>
          </a:p>
        </p:txBody>
      </p:sp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D528096-F555-4DE0-AA3E-225D5323C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17" y="2512637"/>
            <a:ext cx="729437" cy="729437"/>
          </a:xfrm>
          <a:prstGeom prst="rect">
            <a:avLst/>
          </a:prstGeom>
        </p:spPr>
      </p:pic>
      <p:sp>
        <p:nvSpPr>
          <p:cNvPr id="19" name="Right Arrow 19">
            <a:extLst>
              <a:ext uri="{FF2B5EF4-FFF2-40B4-BE49-F238E27FC236}">
                <a16:creationId xmlns:a16="http://schemas.microsoft.com/office/drawing/2014/main" id="{0ED607BA-B9E7-47BB-A673-D7193D214F6B}"/>
              </a:ext>
            </a:extLst>
          </p:cNvPr>
          <p:cNvSpPr/>
          <p:nvPr/>
        </p:nvSpPr>
        <p:spPr>
          <a:xfrm>
            <a:off x="1951952" y="3262592"/>
            <a:ext cx="342900" cy="284711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16337-B7EE-424B-A3D8-C6B4A7DF61D0}"/>
              </a:ext>
            </a:extLst>
          </p:cNvPr>
          <p:cNvSpPr txBox="1"/>
          <p:nvPr/>
        </p:nvSpPr>
        <p:spPr>
          <a:xfrm>
            <a:off x="1143388" y="1623700"/>
            <a:ext cx="200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Candidate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5">
                <a:extLst>
                  <a:ext uri="{FF2B5EF4-FFF2-40B4-BE49-F238E27FC236}">
                    <a16:creationId xmlns:a16="http://schemas.microsoft.com/office/drawing/2014/main" id="{7A221F31-90F8-4E9B-9DB5-EB6B32CE1475}"/>
                  </a:ext>
                </a:extLst>
              </p:cNvPr>
              <p:cNvSpPr/>
              <p:nvPr/>
            </p:nvSpPr>
            <p:spPr>
              <a:xfrm>
                <a:off x="4046788" y="2512637"/>
                <a:ext cx="4698423" cy="2808312"/>
              </a:xfrm>
              <a:prstGeom prst="roundRect">
                <a:avLst/>
              </a:prstGeom>
              <a:ln w="57150"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0" marR="0" lvl="0" indent="0" algn="l" defTabSz="6858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m:rPr>
                          <m:nor/>
                        </m:rPr>
                        <a:rPr kumimoji="0" 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𝑚𝑒𝑎𝑠𝑢𝑟𝑒</m:t>
                      </m:r>
                      <m:r>
                        <a:rPr kumimoji="0" 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=2×</m:t>
                      </m:r>
                      <m:f>
                        <m:f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𝑃𝑟𝑒𝑐𝑖𝑠𝑖𝑜𝑛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𝑅𝑒𝑐𝑎𝑙𝑙</m:t>
                          </m:r>
                        </m:num>
                        <m:den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𝑃𝑟𝑒𝑐𝑖𝑠𝑖𝑜𝑛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Cambria Math" panose="02040503050406030204" pitchFamily="18" charset="0"/>
                  <a:cs typeface="+mn-cs"/>
                </a:endParaRPr>
              </a:p>
              <a:p>
                <a:pPr marL="257175" marR="0" lvl="0" indent="-257175" algn="l" defTabSz="6858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þ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Estimate Precision</a:t>
                </a:r>
              </a:p>
              <a:p>
                <a:pPr marL="257175" marR="0" lvl="0" indent="-257175" algn="l" defTabSz="6858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þ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Estimate Recall</a:t>
                </a:r>
              </a:p>
            </p:txBody>
          </p:sp>
        </mc:Choice>
        <mc:Fallback xmlns="">
          <p:sp>
            <p:nvSpPr>
              <p:cNvPr id="22" name="Rectangle: Rounded Corners 25">
                <a:extLst>
                  <a:ext uri="{FF2B5EF4-FFF2-40B4-BE49-F238E27FC236}">
                    <a16:creationId xmlns:a16="http://schemas.microsoft.com/office/drawing/2014/main" id="{7A221F31-90F8-4E9B-9DB5-EB6B32C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88" y="2512637"/>
                <a:ext cx="4698423" cy="280831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3776B8E-805E-43BA-8EFD-08D1C9345F47}"/>
              </a:ext>
            </a:extLst>
          </p:cNvPr>
          <p:cNvSpPr txBox="1"/>
          <p:nvPr/>
        </p:nvSpPr>
        <p:spPr>
          <a:xfrm>
            <a:off x="3912138" y="1660078"/>
            <a:ext cx="4967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select most promising candidate?</a:t>
            </a:r>
          </a:p>
        </p:txBody>
      </p:sp>
      <p:pic>
        <p:nvPicPr>
          <p:cNvPr id="26" name="Graphic 18">
            <a:extLst>
              <a:ext uri="{FF2B5EF4-FFF2-40B4-BE49-F238E27FC236}">
                <a16:creationId xmlns:a16="http://schemas.microsoft.com/office/drawing/2014/main" id="{174A7ABF-0E3D-4B0F-8B72-1E1EC9E83B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372" y="3075019"/>
            <a:ext cx="638207" cy="6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BB35-4988-40A0-9973-CDD4AAEA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4" y="320505"/>
            <a:ext cx="8305800" cy="507831"/>
          </a:xfrm>
        </p:spPr>
        <p:txBody>
          <a:bodyPr/>
          <a:lstStyle/>
          <a:p>
            <a:r>
              <a:rPr lang="en-US" b="1" dirty="0">
                <a:solidFill>
                  <a:srgbClr val="333399"/>
                </a:solidFill>
              </a:rPr>
              <a:t>Estimating Recall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2AF1F-C643-4ABF-8105-1AA08AF5B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CD9C21-1D53-4123-AD6A-E5980DD76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07" y="1642177"/>
            <a:ext cx="2198159" cy="180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A5392-703D-4945-B14C-C97FF18E8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3" y="2167820"/>
            <a:ext cx="1119851" cy="1119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650CFF-15B6-455E-A9C2-F1422A16943F}"/>
              </a:ext>
            </a:extLst>
          </p:cNvPr>
          <p:cNvSpPr txBox="1"/>
          <p:nvPr/>
        </p:nvSpPr>
        <p:spPr>
          <a:xfrm>
            <a:off x="15841" y="3287671"/>
            <a:ext cx="220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</a:p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Traces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76E3F-769F-4636-A90D-45F5A9D6CA5D}"/>
              </a:ext>
            </a:extLst>
          </p:cNvPr>
          <p:cNvSpPr txBox="1"/>
          <p:nvPr/>
        </p:nvSpPr>
        <p:spPr>
          <a:xfrm>
            <a:off x="2682839" y="3449252"/>
            <a:ext cx="205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 Candidate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5ADB1E-1169-4615-80D4-9CBA15357D72}"/>
              </a:ext>
            </a:extLst>
          </p:cNvPr>
          <p:cNvSpPr/>
          <p:nvPr/>
        </p:nvSpPr>
        <p:spPr>
          <a:xfrm>
            <a:off x="1739261" y="2506809"/>
            <a:ext cx="892083" cy="44187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576AA6-0635-4DD3-A4EE-6A98859DB313}"/>
              </a:ext>
            </a:extLst>
          </p:cNvPr>
          <p:cNvSpPr/>
          <p:nvPr/>
        </p:nvSpPr>
        <p:spPr>
          <a:xfrm>
            <a:off x="4631845" y="2506809"/>
            <a:ext cx="892083" cy="44187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48FB1D-E0C8-425D-A445-48DAD5951BD3}"/>
              </a:ext>
            </a:extLst>
          </p:cNvPr>
          <p:cNvSpPr/>
          <p:nvPr/>
        </p:nvSpPr>
        <p:spPr>
          <a:xfrm>
            <a:off x="5611282" y="1928203"/>
            <a:ext cx="3393018" cy="1599086"/>
          </a:xfrm>
          <a:prstGeom prst="roundRect">
            <a:avLst/>
          </a:prstGeom>
          <a:ln w="571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percentage of training traces accepted by the FSA candidate.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7B564-6DA8-4288-BAE6-4DB69325A59A}"/>
              </a:ext>
            </a:extLst>
          </p:cNvPr>
          <p:cNvSpPr txBox="1"/>
          <p:nvPr/>
        </p:nvSpPr>
        <p:spPr>
          <a:xfrm>
            <a:off x="5925842" y="1388809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Estimated Recall</a:t>
            </a:r>
          </a:p>
        </p:txBody>
      </p:sp>
    </p:spTree>
    <p:extLst>
      <p:ext uri="{BB962C8B-B14F-4D97-AF65-F5344CB8AC3E}">
        <p14:creationId xmlns:p14="http://schemas.microsoft.com/office/powerpoint/2010/main" val="423308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F2E2-3C7C-4160-AE4B-AB656D52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72" y="328881"/>
            <a:ext cx="8305800" cy="507831"/>
          </a:xfrm>
        </p:spPr>
        <p:txBody>
          <a:bodyPr/>
          <a:lstStyle/>
          <a:p>
            <a:r>
              <a:rPr lang="en-US" b="1" dirty="0">
                <a:solidFill>
                  <a:srgbClr val="333399"/>
                </a:solidFill>
              </a:rPr>
              <a:t>Estimating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B61F-5984-4B3A-9095-D53BE1D04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48600" y="6495513"/>
            <a:ext cx="1295400" cy="304800"/>
          </a:xfrm>
        </p:spPr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1F07AE-B452-4470-9C54-F2E68645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6" y="3725500"/>
            <a:ext cx="2198159" cy="1807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1FA43-3CFA-4350-99F8-EAD616AED613}"/>
              </a:ext>
            </a:extLst>
          </p:cNvPr>
          <p:cNvSpPr txBox="1"/>
          <p:nvPr/>
        </p:nvSpPr>
        <p:spPr>
          <a:xfrm>
            <a:off x="397072" y="5497950"/>
            <a:ext cx="2001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 Candidate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E9340-CEBE-4CD3-A337-578608A04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2" y="1616186"/>
            <a:ext cx="1119851" cy="1119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F2926-B18F-40AB-B8CE-5BFA1BCCC11A}"/>
              </a:ext>
            </a:extLst>
          </p:cNvPr>
          <p:cNvSpPr txBox="1"/>
          <p:nvPr/>
        </p:nvSpPr>
        <p:spPr>
          <a:xfrm>
            <a:off x="119756" y="2736037"/>
            <a:ext cx="2593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</a:p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Traces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2995097-9E3E-48EB-A9AD-EE433BAD2310}"/>
              </a:ext>
            </a:extLst>
          </p:cNvPr>
          <p:cNvSpPr/>
          <p:nvPr/>
        </p:nvSpPr>
        <p:spPr>
          <a:xfrm>
            <a:off x="2359679" y="4529639"/>
            <a:ext cx="617220" cy="44187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9A066C-00AB-4E4D-BC15-5B896729F215}"/>
              </a:ext>
            </a:extLst>
          </p:cNvPr>
          <p:cNvSpPr/>
          <p:nvPr/>
        </p:nvSpPr>
        <p:spPr>
          <a:xfrm>
            <a:off x="2359679" y="2120116"/>
            <a:ext cx="617220" cy="44187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4A61750F-D9F8-4D1E-834E-78AF0F335891}"/>
              </a:ext>
            </a:extLst>
          </p:cNvPr>
          <p:cNvSpPr/>
          <p:nvPr/>
        </p:nvSpPr>
        <p:spPr>
          <a:xfrm>
            <a:off x="3083328" y="4199534"/>
            <a:ext cx="1762246" cy="1102082"/>
          </a:xfrm>
          <a:prstGeom prst="flowChartMultidocumen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5DBCEDF9-30D3-4A78-AC69-6189CC34665C}"/>
              </a:ext>
            </a:extLst>
          </p:cNvPr>
          <p:cNvSpPr/>
          <p:nvPr/>
        </p:nvSpPr>
        <p:spPr>
          <a:xfrm>
            <a:off x="3083328" y="1798896"/>
            <a:ext cx="1762246" cy="1102082"/>
          </a:xfrm>
          <a:prstGeom prst="flowChartMultidocumen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8FA9E-D754-4C54-94F8-A717C1EEBFB6}"/>
              </a:ext>
            </a:extLst>
          </p:cNvPr>
          <p:cNvSpPr txBox="1"/>
          <p:nvPr/>
        </p:nvSpPr>
        <p:spPr>
          <a:xfrm>
            <a:off x="3746282" y="3725500"/>
            <a:ext cx="436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E26B2-F0D1-466C-846C-9A3964B5142F}"/>
              </a:ext>
            </a:extLst>
          </p:cNvPr>
          <p:cNvSpPr txBox="1"/>
          <p:nvPr/>
        </p:nvSpPr>
        <p:spPr>
          <a:xfrm>
            <a:off x="3765518" y="1333701"/>
            <a:ext cx="3978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582865-1B5E-42D9-BC18-A9DA8FA07568}"/>
              </a:ext>
            </a:extLst>
          </p:cNvPr>
          <p:cNvSpPr/>
          <p:nvPr/>
        </p:nvSpPr>
        <p:spPr>
          <a:xfrm>
            <a:off x="5263729" y="1661629"/>
            <a:ext cx="3660156" cy="1544446"/>
          </a:xfrm>
          <a:prstGeom prst="roundRect">
            <a:avLst/>
          </a:prstGeom>
          <a:ln w="571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85763" marR="0" lvl="0" indent="-385763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appear consecutively</a:t>
            </a:r>
          </a:p>
          <a:p>
            <a:pPr marL="385763" marR="0" lvl="0" indent="-385763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þ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called right before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7DFB63-0A3A-4910-861C-CB30BA254360}"/>
              </a:ext>
            </a:extLst>
          </p:cNvPr>
          <p:cNvSpPr/>
          <p:nvPr/>
        </p:nvSpPr>
        <p:spPr>
          <a:xfrm>
            <a:off x="6349472" y="1154521"/>
            <a:ext cx="149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,m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293F2F3-2B29-4D9D-898B-7A32C617653C}"/>
                  </a:ext>
                </a:extLst>
              </p:cNvPr>
              <p:cNvSpPr/>
              <p:nvPr/>
            </p:nvSpPr>
            <p:spPr>
              <a:xfrm>
                <a:off x="5513140" y="4191894"/>
                <a:ext cx="3161335" cy="1028384"/>
              </a:xfrm>
              <a:prstGeom prst="roundRect">
                <a:avLst/>
              </a:prstGeom>
              <a:ln w="57150"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B050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2200" b="1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/>
                      </m:box>
                    </m:oMath>
                  </m:oMathPara>
                </a14:m>
                <a:endParaRPr kumimoji="0" lang="en-US" sz="2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293F2F3-2B29-4D9D-898B-7A32C6176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40" y="4191894"/>
                <a:ext cx="3161335" cy="102838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F5DCB75-593B-408E-9F68-F49B7D65281D}"/>
              </a:ext>
            </a:extLst>
          </p:cNvPr>
          <p:cNvSpPr/>
          <p:nvPr/>
        </p:nvSpPr>
        <p:spPr>
          <a:xfrm>
            <a:off x="5600449" y="3670539"/>
            <a:ext cx="29867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Estimated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0AE466-8922-41EF-86A0-59AAA7539396}"/>
                  </a:ext>
                </a:extLst>
              </p:cNvPr>
              <p:cNvSpPr txBox="1"/>
              <p:nvPr/>
            </p:nvSpPr>
            <p:spPr>
              <a:xfrm>
                <a:off x="6544747" y="4400607"/>
                <a:ext cx="1098121" cy="69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0AE466-8922-41EF-86A0-59AAA7539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47" y="4400607"/>
                <a:ext cx="1098121" cy="699935"/>
              </a:xfrm>
              <a:prstGeom prst="rect">
                <a:avLst/>
              </a:prstGeom>
              <a:blipFill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8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  <p:bldP spid="17" grpId="0"/>
      <p:bldP spid="22" grpId="0" animBg="1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76286-9458-4D5E-AEFA-5ECD48CD9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17" y="3247072"/>
            <a:ext cx="770540" cy="770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F2D33-A9A9-4E61-AAD2-27BFC8AE6849}"/>
              </a:ext>
            </a:extLst>
          </p:cNvPr>
          <p:cNvSpPr txBox="1"/>
          <p:nvPr/>
        </p:nvSpPr>
        <p:spPr>
          <a:xfrm>
            <a:off x="2783887" y="4118167"/>
            <a:ext cx="1732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07844-FC71-4A19-B838-7F5D3D73F6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01" y="3204692"/>
            <a:ext cx="913475" cy="91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7A1E1-01F7-45D5-AD36-858E437DA642}"/>
              </a:ext>
            </a:extLst>
          </p:cNvPr>
          <p:cNvSpPr txBox="1"/>
          <p:nvPr/>
        </p:nvSpPr>
        <p:spPr>
          <a:xfrm>
            <a:off x="4524447" y="4138009"/>
            <a:ext cx="1451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RNN </a:t>
            </a:r>
            <a:r>
              <a:rPr lang="en-US" sz="2200" b="1" dirty="0">
                <a:solidFill>
                  <a:srgbClr val="33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Lang.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DF9E1-2D75-4DC0-9F2E-A1DBCB5639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96" y="2502321"/>
            <a:ext cx="917291" cy="786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650C22-698A-4B60-A1DB-3B3113D680AB}"/>
              </a:ext>
            </a:extLst>
          </p:cNvPr>
          <p:cNvSpPr txBox="1"/>
          <p:nvPr/>
        </p:nvSpPr>
        <p:spPr>
          <a:xfrm>
            <a:off x="3647476" y="1652290"/>
            <a:ext cx="1817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</a:t>
            </a:r>
          </a:p>
        </p:txBody>
      </p:sp>
      <p:sp>
        <p:nvSpPr>
          <p:cNvPr id="10" name="Right Arrow 15">
            <a:extLst>
              <a:ext uri="{FF2B5EF4-FFF2-40B4-BE49-F238E27FC236}">
                <a16:creationId xmlns:a16="http://schemas.microsoft.com/office/drawing/2014/main" id="{B238B10A-24D7-4DCE-9955-2750DDD7EE57}"/>
              </a:ext>
            </a:extLst>
          </p:cNvPr>
          <p:cNvSpPr/>
          <p:nvPr/>
        </p:nvSpPr>
        <p:spPr>
          <a:xfrm>
            <a:off x="4382338" y="3475377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3AD07-FFD4-434A-8CEF-8DC0675795B6}"/>
              </a:ext>
            </a:extLst>
          </p:cNvPr>
          <p:cNvSpPr txBox="1"/>
          <p:nvPr/>
        </p:nvSpPr>
        <p:spPr>
          <a:xfrm>
            <a:off x="-159213" y="4118167"/>
            <a:ext cx="165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rgbClr val="33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Class</a:t>
            </a: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3E1CFDCD-1C16-4706-8188-C54D9431672D}"/>
              </a:ext>
            </a:extLst>
          </p:cNvPr>
          <p:cNvSpPr/>
          <p:nvPr/>
        </p:nvSpPr>
        <p:spPr>
          <a:xfrm>
            <a:off x="7531751" y="3340699"/>
            <a:ext cx="1520158" cy="67691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</a:t>
            </a:r>
          </a:p>
        </p:txBody>
      </p:sp>
      <p:sp>
        <p:nvSpPr>
          <p:cNvPr id="16" name="Right Arrow 37">
            <a:extLst>
              <a:ext uri="{FF2B5EF4-FFF2-40B4-BE49-F238E27FC236}">
                <a16:creationId xmlns:a16="http://schemas.microsoft.com/office/drawing/2014/main" id="{2B1E9DAD-3378-4548-B81E-09F38BB6F7EF}"/>
              </a:ext>
            </a:extLst>
          </p:cNvPr>
          <p:cNvSpPr/>
          <p:nvPr/>
        </p:nvSpPr>
        <p:spPr>
          <a:xfrm>
            <a:off x="2706940" y="3464545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B7D0B-B7B1-40E9-BB43-2AC8AE569034}"/>
              </a:ext>
            </a:extLst>
          </p:cNvPr>
          <p:cNvSpPr txBox="1"/>
          <p:nvPr/>
        </p:nvSpPr>
        <p:spPr>
          <a:xfrm>
            <a:off x="2214747" y="2000029"/>
            <a:ext cx="1584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03BD2-4588-4687-B88F-7A775DA6062A}"/>
              </a:ext>
            </a:extLst>
          </p:cNvPr>
          <p:cNvSpPr txBox="1"/>
          <p:nvPr/>
        </p:nvSpPr>
        <p:spPr>
          <a:xfrm>
            <a:off x="5664344" y="2445682"/>
            <a:ext cx="2067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</a:t>
            </a:r>
            <a:b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Construction</a:t>
            </a:r>
          </a:p>
        </p:txBody>
      </p:sp>
      <p:sp>
        <p:nvSpPr>
          <p:cNvPr id="21" name="Right Arrow 34">
            <a:extLst>
              <a:ext uri="{FF2B5EF4-FFF2-40B4-BE49-F238E27FC236}">
                <a16:creationId xmlns:a16="http://schemas.microsoft.com/office/drawing/2014/main" id="{5136F12F-5942-4FA1-B5F5-0D05684D061F}"/>
              </a:ext>
            </a:extLst>
          </p:cNvPr>
          <p:cNvSpPr/>
          <p:nvPr/>
        </p:nvSpPr>
        <p:spPr>
          <a:xfrm>
            <a:off x="5802052" y="3510093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Right Arrow 19">
            <a:extLst>
              <a:ext uri="{FF2B5EF4-FFF2-40B4-BE49-F238E27FC236}">
                <a16:creationId xmlns:a16="http://schemas.microsoft.com/office/drawing/2014/main" id="{5C3081C5-3128-49DB-9883-434A248DAC1E}"/>
              </a:ext>
            </a:extLst>
          </p:cNvPr>
          <p:cNvSpPr/>
          <p:nvPr/>
        </p:nvSpPr>
        <p:spPr>
          <a:xfrm>
            <a:off x="7236296" y="3513922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93F18CD-42C4-41F8-BEC8-65F3A3C2A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182" y="3222403"/>
            <a:ext cx="895764" cy="895764"/>
          </a:xfrm>
          <a:prstGeom prst="rect">
            <a:avLst/>
          </a:prstGeom>
        </p:spPr>
      </p:pic>
      <p:sp>
        <p:nvSpPr>
          <p:cNvPr id="33" name="Right Arrow 37">
            <a:extLst>
              <a:ext uri="{FF2B5EF4-FFF2-40B4-BE49-F238E27FC236}">
                <a16:creationId xmlns:a16="http://schemas.microsoft.com/office/drawing/2014/main" id="{4A0022A4-2FF2-4580-BBA6-63513D70E809}"/>
              </a:ext>
            </a:extLst>
          </p:cNvPr>
          <p:cNvSpPr/>
          <p:nvPr/>
        </p:nvSpPr>
        <p:spPr>
          <a:xfrm>
            <a:off x="1186491" y="3459090"/>
            <a:ext cx="257625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B0AF08-65A4-4B2B-8E96-AAD66F9E51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7" y="3047376"/>
            <a:ext cx="1081699" cy="10816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127482-B926-4F5B-BCAC-430B0512AECA}"/>
              </a:ext>
            </a:extLst>
          </p:cNvPr>
          <p:cNvSpPr txBox="1"/>
          <p:nvPr/>
        </p:nvSpPr>
        <p:spPr>
          <a:xfrm>
            <a:off x="1262825" y="4118167"/>
            <a:ext cx="144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19F516-E750-4250-A9BD-29C4535375D3}"/>
              </a:ext>
            </a:extLst>
          </p:cNvPr>
          <p:cNvSpPr txBox="1"/>
          <p:nvPr/>
        </p:nvSpPr>
        <p:spPr>
          <a:xfrm>
            <a:off x="359532" y="1990731"/>
            <a:ext cx="1854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Randoop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7682016-9129-4830-A4EF-D343519236E6}"/>
              </a:ext>
            </a:extLst>
          </p:cNvPr>
          <p:cNvSpPr txBox="1">
            <a:spLocks/>
          </p:cNvSpPr>
          <p:nvPr/>
        </p:nvSpPr>
        <p:spPr>
          <a:xfrm>
            <a:off x="302840" y="125631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914484" rtl="0" eaLnBrk="1" latinLnBrk="0" hangingPunct="1">
              <a:spcBef>
                <a:spcPct val="0"/>
              </a:spcBef>
              <a:buNone/>
              <a:defRPr sz="2701" b="0" i="0" kern="1200">
                <a:solidFill>
                  <a:schemeClr val="tx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marL="0" marR="0" lvl="0" indent="0" algn="l" defTabSz="9144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Specification Mining (DSM)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A59BEB7-DDDD-46B2-B6B7-574AF31FC91B}"/>
              </a:ext>
            </a:extLst>
          </p:cNvPr>
          <p:cNvSpPr/>
          <p:nvPr/>
        </p:nvSpPr>
        <p:spPr>
          <a:xfrm>
            <a:off x="7407746" y="271878"/>
            <a:ext cx="1650349" cy="1670165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</a:t>
            </a:r>
          </a:p>
        </p:txBody>
      </p:sp>
      <p:pic>
        <p:nvPicPr>
          <p:cNvPr id="25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E97995C-E402-49DB-958A-F65C87730C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94" y="3354943"/>
            <a:ext cx="729437" cy="729437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3E8178D7-24EE-434B-803C-12B1287BEA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1003" y="2315060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A0457A3-1042-5943-90B0-EB68131038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1" y="2294023"/>
            <a:ext cx="980639" cy="7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3EDF-BF76-406C-9F91-4DDFB312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Evaluation: Inferring Library Specs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D925A-6D61-469C-B126-716BD4AD87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64EAD8-EBD8-45F1-82D6-33016D63B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34286"/>
              </p:ext>
            </p:extLst>
          </p:nvPr>
        </p:nvGraphicFramePr>
        <p:xfrm>
          <a:off x="195229" y="5069328"/>
          <a:ext cx="8796371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057">
                  <a:extLst>
                    <a:ext uri="{9D8B030D-6E8A-4147-A177-3AD203B41FA5}">
                      <a16:colId xmlns:a16="http://schemas.microsoft.com/office/drawing/2014/main" val="2160962404"/>
                    </a:ext>
                  </a:extLst>
                </a:gridCol>
                <a:gridCol w="6821314">
                  <a:extLst>
                    <a:ext uri="{9D8B030D-6E8A-4147-A177-3AD203B41FA5}">
                      <a16:colId xmlns:a16="http://schemas.microsoft.com/office/drawing/2014/main" val="1815098274"/>
                    </a:ext>
                  </a:extLst>
                </a:gridCol>
              </a:tblGrid>
              <a:tr h="7002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Library Class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Socket,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HashSet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LinkedList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StackAr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NFST, Signature,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StringTokenizer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ZipOutputStream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98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7C76286-9458-4D5E-AEFA-5ECD48CD9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44" y="2679578"/>
            <a:ext cx="770540" cy="770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5F2D33-A9A9-4E61-AAD2-27BFC8AE6849}"/>
              </a:ext>
            </a:extLst>
          </p:cNvPr>
          <p:cNvSpPr txBox="1"/>
          <p:nvPr/>
        </p:nvSpPr>
        <p:spPr>
          <a:xfrm>
            <a:off x="2850614" y="3550673"/>
            <a:ext cx="1732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07844-FC71-4A19-B838-7F5D3D73F6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16" y="2637198"/>
            <a:ext cx="913475" cy="913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E7A1E1-01F7-45D5-AD36-858E437DA642}"/>
              </a:ext>
            </a:extLst>
          </p:cNvPr>
          <p:cNvSpPr txBox="1"/>
          <p:nvPr/>
        </p:nvSpPr>
        <p:spPr>
          <a:xfrm>
            <a:off x="4681108" y="3575601"/>
            <a:ext cx="1451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RNN Based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DF9E1-2D75-4DC0-9F2E-A1DBCB5639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23" y="1934827"/>
            <a:ext cx="917291" cy="786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650C22-698A-4B60-A1DB-3B3113D680AB}"/>
              </a:ext>
            </a:extLst>
          </p:cNvPr>
          <p:cNvSpPr txBox="1"/>
          <p:nvPr/>
        </p:nvSpPr>
        <p:spPr>
          <a:xfrm>
            <a:off x="3858055" y="1429465"/>
            <a:ext cx="1989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</a:t>
            </a:r>
          </a:p>
        </p:txBody>
      </p:sp>
      <p:sp>
        <p:nvSpPr>
          <p:cNvPr id="12" name="Right Arrow 15">
            <a:extLst>
              <a:ext uri="{FF2B5EF4-FFF2-40B4-BE49-F238E27FC236}">
                <a16:creationId xmlns:a16="http://schemas.microsoft.com/office/drawing/2014/main" id="{B238B10A-24D7-4DCE-9955-2750DDD7EE57}"/>
              </a:ext>
            </a:extLst>
          </p:cNvPr>
          <p:cNvSpPr/>
          <p:nvPr/>
        </p:nvSpPr>
        <p:spPr>
          <a:xfrm>
            <a:off x="4449065" y="2907883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3AD07-FFD4-434A-8CEF-8DC0675795B6}"/>
              </a:ext>
            </a:extLst>
          </p:cNvPr>
          <p:cNvSpPr txBox="1"/>
          <p:nvPr/>
        </p:nvSpPr>
        <p:spPr>
          <a:xfrm>
            <a:off x="-92486" y="3550673"/>
            <a:ext cx="165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13793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rgbClr val="313793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3E1CFDCD-1C16-4706-8188-C54D9431672D}"/>
              </a:ext>
            </a:extLst>
          </p:cNvPr>
          <p:cNvSpPr/>
          <p:nvPr/>
        </p:nvSpPr>
        <p:spPr>
          <a:xfrm>
            <a:off x="7428988" y="2773205"/>
            <a:ext cx="1520158" cy="67691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</a:t>
            </a: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2B1E9DAD-3378-4548-B81E-09F38BB6F7EF}"/>
              </a:ext>
            </a:extLst>
          </p:cNvPr>
          <p:cNvSpPr/>
          <p:nvPr/>
        </p:nvSpPr>
        <p:spPr>
          <a:xfrm>
            <a:off x="2773667" y="2897051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B7D0B-B7B1-40E9-BB43-2AC8AE569034}"/>
              </a:ext>
            </a:extLst>
          </p:cNvPr>
          <p:cNvSpPr txBox="1"/>
          <p:nvPr/>
        </p:nvSpPr>
        <p:spPr>
          <a:xfrm>
            <a:off x="2281474" y="1432535"/>
            <a:ext cx="1385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03BD2-4588-4687-B88F-7A775DA6062A}"/>
              </a:ext>
            </a:extLst>
          </p:cNvPr>
          <p:cNvSpPr txBox="1"/>
          <p:nvPr/>
        </p:nvSpPr>
        <p:spPr>
          <a:xfrm>
            <a:off x="5868218" y="3550673"/>
            <a:ext cx="1732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</a:t>
            </a:r>
            <a:b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Construction</a:t>
            </a:r>
          </a:p>
        </p:txBody>
      </p:sp>
      <p:sp>
        <p:nvSpPr>
          <p:cNvPr id="18" name="Right Arrow 34">
            <a:extLst>
              <a:ext uri="{FF2B5EF4-FFF2-40B4-BE49-F238E27FC236}">
                <a16:creationId xmlns:a16="http://schemas.microsoft.com/office/drawing/2014/main" id="{5136F12F-5942-4FA1-B5F5-0D05684D061F}"/>
              </a:ext>
            </a:extLst>
          </p:cNvPr>
          <p:cNvSpPr/>
          <p:nvPr/>
        </p:nvSpPr>
        <p:spPr>
          <a:xfrm>
            <a:off x="5868779" y="2942599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Right Arrow 19">
            <a:extLst>
              <a:ext uri="{FF2B5EF4-FFF2-40B4-BE49-F238E27FC236}">
                <a16:creationId xmlns:a16="http://schemas.microsoft.com/office/drawing/2014/main" id="{5C3081C5-3128-49DB-9883-434A248DAC1E}"/>
              </a:ext>
            </a:extLst>
          </p:cNvPr>
          <p:cNvSpPr/>
          <p:nvPr/>
        </p:nvSpPr>
        <p:spPr>
          <a:xfrm>
            <a:off x="7257538" y="2907883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" name="Graphic 31">
            <a:extLst>
              <a:ext uri="{FF2B5EF4-FFF2-40B4-BE49-F238E27FC236}">
                <a16:creationId xmlns:a16="http://schemas.microsoft.com/office/drawing/2014/main" id="{F93F18CD-42C4-41F8-BEC8-65F3A3C2A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909" y="2654909"/>
            <a:ext cx="895764" cy="895764"/>
          </a:xfrm>
          <a:prstGeom prst="rect">
            <a:avLst/>
          </a:prstGeom>
        </p:spPr>
      </p:pic>
      <p:sp>
        <p:nvSpPr>
          <p:cNvPr id="21" name="Right Arrow 37">
            <a:extLst>
              <a:ext uri="{FF2B5EF4-FFF2-40B4-BE49-F238E27FC236}">
                <a16:creationId xmlns:a16="http://schemas.microsoft.com/office/drawing/2014/main" id="{4A0022A4-2FF2-4580-BBA6-63513D70E809}"/>
              </a:ext>
            </a:extLst>
          </p:cNvPr>
          <p:cNvSpPr/>
          <p:nvPr/>
        </p:nvSpPr>
        <p:spPr>
          <a:xfrm>
            <a:off x="1253218" y="2891596"/>
            <a:ext cx="257625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B0AF08-65A4-4B2B-8E96-AAD66F9E51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14" y="2479882"/>
            <a:ext cx="1081699" cy="10816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127482-B926-4F5B-BCAC-430B0512AECA}"/>
              </a:ext>
            </a:extLst>
          </p:cNvPr>
          <p:cNvSpPr txBox="1"/>
          <p:nvPr/>
        </p:nvSpPr>
        <p:spPr>
          <a:xfrm>
            <a:off x="1253218" y="3561581"/>
            <a:ext cx="144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39B460-DE82-4ABB-A1D1-96EA38C117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5" y="1978037"/>
            <a:ext cx="501845" cy="5018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19F516-E750-4250-A9BD-29C4535375D3}"/>
              </a:ext>
            </a:extLst>
          </p:cNvPr>
          <p:cNvSpPr txBox="1"/>
          <p:nvPr/>
        </p:nvSpPr>
        <p:spPr>
          <a:xfrm>
            <a:off x="426902" y="1362899"/>
            <a:ext cx="1854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err="1">
                <a:ln>
                  <a:noFill/>
                </a:ln>
                <a:solidFill>
                  <a:srgbClr val="313793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Randoop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rgbClr val="313793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8" name="Picture 2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37AB2B-2079-4E7D-A555-E7101C66B1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7" y="2770958"/>
            <a:ext cx="729437" cy="7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FB31905-C813-4B9C-877D-EBEF7877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26" y="2818117"/>
            <a:ext cx="1254197" cy="649831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BA96CC8-D2D4-477D-B109-17471CB9E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28" y="2677491"/>
            <a:ext cx="1254197" cy="649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C8350-AB57-4D52-82FB-DB593223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135467"/>
            <a:ext cx="8974667" cy="569063"/>
          </a:xfrm>
        </p:spPr>
        <p:txBody>
          <a:bodyPr/>
          <a:lstStyle/>
          <a:p>
            <a:r>
              <a:rPr lang="en-US" sz="2400" b="1" dirty="0">
                <a:solidFill>
                  <a:srgbClr val="313793"/>
                </a:solidFill>
              </a:rPr>
              <a:t>Software Systems Usually Lack Formal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C8F7-BA82-40D6-99FC-9DA702D44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B32B9-9516-41DA-98FF-0F4E5C9B43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50741E6-218A-40F7-9022-EDFA119687BA}"/>
              </a:ext>
            </a:extLst>
          </p:cNvPr>
          <p:cNvSpPr/>
          <p:nvPr/>
        </p:nvSpPr>
        <p:spPr>
          <a:xfrm>
            <a:off x="203269" y="828058"/>
            <a:ext cx="8657510" cy="86537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SOFTWARE EVOLUTION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3FB4611-0E64-4B38-AD93-7557BEC8981B}"/>
              </a:ext>
            </a:extLst>
          </p:cNvPr>
          <p:cNvSpPr/>
          <p:nvPr/>
        </p:nvSpPr>
        <p:spPr>
          <a:xfrm>
            <a:off x="473846" y="1707690"/>
            <a:ext cx="822960" cy="45622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V1.0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C3985A8-6E82-4C4C-971A-5867FED8A02A}"/>
              </a:ext>
            </a:extLst>
          </p:cNvPr>
          <p:cNvSpPr/>
          <p:nvPr/>
        </p:nvSpPr>
        <p:spPr>
          <a:xfrm>
            <a:off x="1897185" y="1707690"/>
            <a:ext cx="822960" cy="45622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V1.1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E02BEB5-DC6A-4F58-95DE-F0F424F7CF79}"/>
              </a:ext>
            </a:extLst>
          </p:cNvPr>
          <p:cNvSpPr/>
          <p:nvPr/>
        </p:nvSpPr>
        <p:spPr>
          <a:xfrm>
            <a:off x="3295606" y="1707690"/>
            <a:ext cx="822960" cy="45622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V1.2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1C0303C-3E78-4F05-BA88-254D51633E98}"/>
              </a:ext>
            </a:extLst>
          </p:cNvPr>
          <p:cNvSpPr/>
          <p:nvPr/>
        </p:nvSpPr>
        <p:spPr>
          <a:xfrm>
            <a:off x="6602113" y="1707690"/>
            <a:ext cx="822960" cy="456224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V1.10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585C3C-6129-4C73-AB35-93EBC5BC1DB6}"/>
              </a:ext>
            </a:extLst>
          </p:cNvPr>
          <p:cNvSpPr/>
          <p:nvPr/>
        </p:nvSpPr>
        <p:spPr>
          <a:xfrm>
            <a:off x="1431601" y="1816739"/>
            <a:ext cx="342900" cy="23812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55D543-1C75-43E6-9408-887FF112E292}"/>
              </a:ext>
            </a:extLst>
          </p:cNvPr>
          <p:cNvSpPr/>
          <p:nvPr/>
        </p:nvSpPr>
        <p:spPr>
          <a:xfrm>
            <a:off x="2856150" y="1816739"/>
            <a:ext cx="342900" cy="23812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0D4F3E7-639C-4424-8916-9AD615E9022C}"/>
              </a:ext>
            </a:extLst>
          </p:cNvPr>
          <p:cNvSpPr/>
          <p:nvPr/>
        </p:nvSpPr>
        <p:spPr>
          <a:xfrm>
            <a:off x="4258048" y="1816739"/>
            <a:ext cx="342900" cy="23812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71DAD1-B287-439B-9D49-D3C3879514CF}"/>
              </a:ext>
            </a:extLst>
          </p:cNvPr>
          <p:cNvSpPr/>
          <p:nvPr/>
        </p:nvSpPr>
        <p:spPr>
          <a:xfrm>
            <a:off x="5834226" y="1815956"/>
            <a:ext cx="342900" cy="23812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1CFB90-A71E-4595-9489-2721488E4D8D}"/>
              </a:ext>
            </a:extLst>
          </p:cNvPr>
          <p:cNvSpPr txBox="1"/>
          <p:nvPr/>
        </p:nvSpPr>
        <p:spPr>
          <a:xfrm>
            <a:off x="7519723" y="1693428"/>
            <a:ext cx="31130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CBDE5-1B4F-428A-B8DF-41A31366CF98}"/>
              </a:ext>
            </a:extLst>
          </p:cNvPr>
          <p:cNvSpPr txBox="1"/>
          <p:nvPr/>
        </p:nvSpPr>
        <p:spPr>
          <a:xfrm>
            <a:off x="5052748" y="1693428"/>
            <a:ext cx="31130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…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D2843C8-3928-4FA8-8923-58B3321FFCBD}"/>
              </a:ext>
            </a:extLst>
          </p:cNvPr>
          <p:cNvSpPr/>
          <p:nvPr/>
        </p:nvSpPr>
        <p:spPr>
          <a:xfrm>
            <a:off x="487562" y="2414447"/>
            <a:ext cx="795528" cy="569214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id="{B6DA0593-E1E5-448C-9DF8-48A7570BC891}"/>
              </a:ext>
            </a:extLst>
          </p:cNvPr>
          <p:cNvSpPr/>
          <p:nvPr/>
        </p:nvSpPr>
        <p:spPr>
          <a:xfrm>
            <a:off x="1924617" y="2414447"/>
            <a:ext cx="795528" cy="569214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</p:txBody>
      </p:sp>
      <p:sp>
        <p:nvSpPr>
          <p:cNvPr id="48" name="Flowchart: Multidocument 47">
            <a:extLst>
              <a:ext uri="{FF2B5EF4-FFF2-40B4-BE49-F238E27FC236}">
                <a16:creationId xmlns:a16="http://schemas.microsoft.com/office/drawing/2014/main" id="{87DFA7C4-926E-4CD1-BAD0-7C0B83C5A90F}"/>
              </a:ext>
            </a:extLst>
          </p:cNvPr>
          <p:cNvSpPr/>
          <p:nvPr/>
        </p:nvSpPr>
        <p:spPr>
          <a:xfrm>
            <a:off x="3295606" y="2414447"/>
            <a:ext cx="795528" cy="569214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88AEB3BF-0304-4DA4-A4B3-4ACD8B8CCB67}"/>
              </a:ext>
            </a:extLst>
          </p:cNvPr>
          <p:cNvSpPr/>
          <p:nvPr/>
        </p:nvSpPr>
        <p:spPr>
          <a:xfrm>
            <a:off x="6559018" y="2414447"/>
            <a:ext cx="795528" cy="569214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33299971-EDAE-44FE-8D2A-4ED98959FC4E}"/>
              </a:ext>
            </a:extLst>
          </p:cNvPr>
          <p:cNvSpPr/>
          <p:nvPr/>
        </p:nvSpPr>
        <p:spPr>
          <a:xfrm>
            <a:off x="1465437" y="2579992"/>
            <a:ext cx="342900" cy="2381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D4DBA8D5-A648-452B-BF81-3E457C238927}"/>
              </a:ext>
            </a:extLst>
          </p:cNvPr>
          <p:cNvSpPr/>
          <p:nvPr/>
        </p:nvSpPr>
        <p:spPr>
          <a:xfrm>
            <a:off x="2836425" y="2579992"/>
            <a:ext cx="342900" cy="2381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3953909-0BC3-4E38-B2AA-EF89A37187E9}"/>
              </a:ext>
            </a:extLst>
          </p:cNvPr>
          <p:cNvSpPr/>
          <p:nvPr/>
        </p:nvSpPr>
        <p:spPr>
          <a:xfrm>
            <a:off x="4279435" y="2579992"/>
            <a:ext cx="342900" cy="2381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A0E247-7F50-404F-86D0-AD4A8DC51251}"/>
              </a:ext>
            </a:extLst>
          </p:cNvPr>
          <p:cNvSpPr/>
          <p:nvPr/>
        </p:nvSpPr>
        <p:spPr>
          <a:xfrm>
            <a:off x="6025225" y="2607630"/>
            <a:ext cx="342900" cy="2381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0EC5F4-5379-421A-AD0D-1F3B751BAAB8}"/>
              </a:ext>
            </a:extLst>
          </p:cNvPr>
          <p:cNvSpPr txBox="1"/>
          <p:nvPr/>
        </p:nvSpPr>
        <p:spPr>
          <a:xfrm>
            <a:off x="5087241" y="2537472"/>
            <a:ext cx="31130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…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D6839E87-C5D8-4102-88C7-D97966449753}"/>
              </a:ext>
            </a:extLst>
          </p:cNvPr>
          <p:cNvSpPr/>
          <p:nvPr/>
        </p:nvSpPr>
        <p:spPr>
          <a:xfrm>
            <a:off x="1642483" y="4923339"/>
            <a:ext cx="6067583" cy="1734445"/>
          </a:xfrm>
          <a:prstGeom prst="flowChartAlternateProcess">
            <a:avLst/>
          </a:prstGeom>
          <a:solidFill>
            <a:schemeClr val="bg1"/>
          </a:solidFill>
          <a:ln w="571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" indent="-257175" algn="l">
              <a:lnSpc>
                <a:spcPct val="150000"/>
              </a:lnSpc>
              <a:buClr>
                <a:srgbClr val="FF0000"/>
              </a:buClr>
              <a:buSzPct val="150000"/>
              <a:buFont typeface="Wingdings" panose="05000000000000000000" pitchFamily="2" charset="2"/>
              <a:buChar char=""/>
            </a:pPr>
            <a:r>
              <a:rPr lang="en-US" sz="2200" dirty="0"/>
              <a:t>More difficult to find code comprehension</a:t>
            </a:r>
          </a:p>
          <a:p>
            <a:pPr marL="257175" indent="-257175" algn="l">
              <a:lnSpc>
                <a:spcPct val="150000"/>
              </a:lnSpc>
              <a:buClr>
                <a:srgbClr val="FF0000"/>
              </a:buClr>
              <a:buSzPct val="150000"/>
              <a:buFont typeface="Wingdings" panose="05000000000000000000" pitchFamily="2" charset="2"/>
              <a:buChar char=""/>
            </a:pPr>
            <a:r>
              <a:rPr lang="en-US" sz="2200" dirty="0"/>
              <a:t>More bugs due to wrong assumptions</a:t>
            </a:r>
          </a:p>
          <a:p>
            <a:pPr marL="257175" indent="-257175" algn="l">
              <a:lnSpc>
                <a:spcPct val="150000"/>
              </a:lnSpc>
              <a:buClr>
                <a:srgbClr val="FF0000"/>
              </a:buClr>
              <a:buSzPct val="150000"/>
              <a:buFont typeface="Wingdings" panose="05000000000000000000" pitchFamily="2" charset="2"/>
              <a:buChar char=""/>
            </a:pPr>
            <a:r>
              <a:rPr lang="en-US" sz="2200" dirty="0"/>
              <a:t>Hard to use bugs finding &amp; testing tools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20400-CD1A-434F-8CB1-5907E5D892F7}"/>
              </a:ext>
            </a:extLst>
          </p:cNvPr>
          <p:cNvSpPr txBox="1"/>
          <p:nvPr/>
        </p:nvSpPr>
        <p:spPr>
          <a:xfrm>
            <a:off x="1519384" y="4447436"/>
            <a:ext cx="6313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Negative Impact on Software Quality &amp; Reliability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8FF6F82-37A5-CF4B-96B3-49AAF4F4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049" y="3574460"/>
            <a:ext cx="3516449" cy="5146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2200" dirty="0"/>
              <a:t>No Formal Specifications 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A1340070-4463-0345-B698-452DFA586ED6}"/>
              </a:ext>
            </a:extLst>
          </p:cNvPr>
          <p:cNvSpPr/>
          <p:nvPr/>
        </p:nvSpPr>
        <p:spPr>
          <a:xfrm>
            <a:off x="4247650" y="4169761"/>
            <a:ext cx="857248" cy="33791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30" grpId="0" uiExpand="1" build="p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5CD0-90B1-4185-85AD-04C55C1C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28881"/>
            <a:ext cx="8305800" cy="507831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Statistics of Generated Test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B1C19-8DAC-41DC-99C2-39064441F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532DA7-2A57-4533-AB54-022073767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640863"/>
              </p:ext>
            </p:extLst>
          </p:nvPr>
        </p:nvGraphicFramePr>
        <p:xfrm>
          <a:off x="0" y="1014761"/>
          <a:ext cx="9144000" cy="5222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564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33" y="332656"/>
            <a:ext cx="8305800" cy="507831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Baselines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233" y="1107859"/>
            <a:ext cx="8305799" cy="4036678"/>
          </a:xfrm>
        </p:spPr>
        <p:txBody>
          <a:bodyPr/>
          <a:lstStyle/>
          <a:p>
            <a:r>
              <a:rPr lang="en-US" sz="2400" dirty="0">
                <a:solidFill>
                  <a:srgbClr val="333399"/>
                </a:solidFill>
              </a:rPr>
              <a:t>Traces-only</a:t>
            </a:r>
          </a:p>
          <a:p>
            <a:pPr lvl="1"/>
            <a:r>
              <a:rPr lang="en-US" sz="2200" dirty="0">
                <a:solidFill>
                  <a:srgbClr val="333399"/>
                </a:solidFill>
              </a:rPr>
              <a:t>Traditional 1-tails &amp; Traditional 2-tails</a:t>
            </a:r>
            <a:r>
              <a:rPr lang="vi-VN" sz="2200" dirty="0">
                <a:solidFill>
                  <a:srgbClr val="333399"/>
                </a:solidFill>
              </a:rPr>
              <a:t> [1]</a:t>
            </a:r>
            <a:endParaRPr lang="en-US" sz="2200" dirty="0">
              <a:solidFill>
                <a:srgbClr val="333399"/>
              </a:solidFill>
            </a:endParaRPr>
          </a:p>
          <a:p>
            <a:r>
              <a:rPr lang="en-US" sz="2400" dirty="0">
                <a:solidFill>
                  <a:srgbClr val="333399"/>
                </a:solidFill>
              </a:rPr>
              <a:t>Daikon invariants</a:t>
            </a:r>
          </a:p>
          <a:p>
            <a:pPr lvl="1"/>
            <a:r>
              <a:rPr lang="en-US" sz="2200" dirty="0">
                <a:solidFill>
                  <a:srgbClr val="333399"/>
                </a:solidFill>
              </a:rPr>
              <a:t>CONTRACTOR++</a:t>
            </a:r>
            <a:r>
              <a:rPr lang="vi-VN" sz="2200" dirty="0">
                <a:solidFill>
                  <a:srgbClr val="333399"/>
                </a:solidFill>
              </a:rPr>
              <a:t> [2]</a:t>
            </a:r>
            <a:endParaRPr lang="en-US" sz="2200" dirty="0">
              <a:solidFill>
                <a:srgbClr val="333399"/>
              </a:solidFill>
            </a:endParaRPr>
          </a:p>
          <a:p>
            <a:pPr lvl="1"/>
            <a:r>
              <a:rPr lang="en-US" sz="2200" dirty="0">
                <a:solidFill>
                  <a:srgbClr val="333399"/>
                </a:solidFill>
              </a:rPr>
              <a:t>SEKT 1-tails &amp; SEKT 2-tails</a:t>
            </a:r>
            <a:r>
              <a:rPr lang="vi-VN" sz="2200" dirty="0">
                <a:solidFill>
                  <a:srgbClr val="333399"/>
                </a:solidFill>
              </a:rPr>
              <a:t> [2]</a:t>
            </a:r>
            <a:endParaRPr lang="en-US" sz="2200" dirty="0">
              <a:solidFill>
                <a:srgbClr val="333399"/>
              </a:solidFill>
            </a:endParaRPr>
          </a:p>
          <a:p>
            <a:pPr lvl="1"/>
            <a:r>
              <a:rPr lang="en-US" sz="2200" dirty="0">
                <a:solidFill>
                  <a:srgbClr val="333399"/>
                </a:solidFill>
              </a:rPr>
              <a:t>Optimistic TEMI </a:t>
            </a:r>
            <a:r>
              <a:rPr lang="vi-VN" sz="2200" dirty="0">
                <a:solidFill>
                  <a:srgbClr val="333399"/>
                </a:solidFill>
              </a:rPr>
              <a:t>[2]</a:t>
            </a:r>
            <a:endParaRPr lang="en-US" sz="22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266" y="4042792"/>
            <a:ext cx="8604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A. W. Biermann and J. A. Feldman, “On the synthesis of finite- state machines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samples of their behavior”, IEEE Transactions on Computers, 1972 </a:t>
            </a: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I. Krka, Y.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N.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Medvidovic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“Automatic mining of specifications from invocation traces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method invariants”, FSE 2014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E6A13F-5486-47FA-82E1-0140480F253B}"/>
              </a:ext>
            </a:extLst>
          </p:cNvPr>
          <p:cNvSpPr/>
          <p:nvPr/>
        </p:nvSpPr>
        <p:spPr>
          <a:xfrm rot="20730826">
            <a:off x="6707763" y="1460306"/>
            <a:ext cx="2084222" cy="208422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6 Baselines</a:t>
            </a:r>
          </a:p>
        </p:txBody>
      </p:sp>
    </p:spTree>
    <p:extLst>
      <p:ext uri="{BB962C8B-B14F-4D97-AF65-F5344CB8AC3E}">
        <p14:creationId xmlns:p14="http://schemas.microsoft.com/office/powerpoint/2010/main" val="939831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AAD4-2E92-4011-9ACA-C6BBD0EE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31" y="212465"/>
            <a:ext cx="8305800" cy="481013"/>
          </a:xfrm>
        </p:spPr>
        <p:txBody>
          <a:bodyPr/>
          <a:lstStyle/>
          <a:p>
            <a:r>
              <a:rPr lang="en-US" dirty="0">
                <a:solidFill>
                  <a:srgbClr val="313793"/>
                </a:solidFill>
              </a:rPr>
              <a:t>Evaluation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388A9-93E4-430F-86D9-E8B22130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40ADBF-ADAA-4395-8B60-6CC450DC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" y="2224178"/>
            <a:ext cx="1272754" cy="1046313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19B963-7AB1-4AA0-9C93-892DEB50E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54" y="2224178"/>
            <a:ext cx="1272754" cy="10463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C8AD-11D7-4A1B-9715-E08BCAB07BF9}"/>
              </a:ext>
            </a:extLst>
          </p:cNvPr>
          <p:cNvCxnSpPr>
            <a:cxnSpLocks/>
          </p:cNvCxnSpPr>
          <p:nvPr/>
        </p:nvCxnSpPr>
        <p:spPr>
          <a:xfrm>
            <a:off x="1440618" y="1678848"/>
            <a:ext cx="0" cy="3494933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A2337A-67E0-4DE5-A840-68E93D1994EA}"/>
              </a:ext>
            </a:extLst>
          </p:cNvPr>
          <p:cNvSpPr txBox="1"/>
          <p:nvPr/>
        </p:nvSpPr>
        <p:spPr>
          <a:xfrm>
            <a:off x="117049" y="1601027"/>
            <a:ext cx="12032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Inferred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76BA5-D4A3-48D7-A43E-1C9B4AD55615}"/>
              </a:ext>
            </a:extLst>
          </p:cNvPr>
          <p:cNvSpPr txBox="1"/>
          <p:nvPr/>
        </p:nvSpPr>
        <p:spPr>
          <a:xfrm>
            <a:off x="1462263" y="1618335"/>
            <a:ext cx="15329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Model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378AE842-681C-41D1-9E62-C4DEA2FA7F23}"/>
              </a:ext>
            </a:extLst>
          </p:cNvPr>
          <p:cNvSpPr/>
          <p:nvPr/>
        </p:nvSpPr>
        <p:spPr>
          <a:xfrm>
            <a:off x="3394390" y="1847863"/>
            <a:ext cx="598255" cy="578957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B8F36689-AF46-4EAC-B526-68DE2958A275}"/>
              </a:ext>
            </a:extLst>
          </p:cNvPr>
          <p:cNvSpPr/>
          <p:nvPr/>
        </p:nvSpPr>
        <p:spPr>
          <a:xfrm>
            <a:off x="1825064" y="3687261"/>
            <a:ext cx="807334" cy="781291"/>
          </a:xfrm>
          <a:prstGeom prst="flowChartMagneticDisk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5B667-373D-4AB4-9C36-C51BDCEFE710}"/>
              </a:ext>
            </a:extLst>
          </p:cNvPr>
          <p:cNvSpPr txBox="1"/>
          <p:nvPr/>
        </p:nvSpPr>
        <p:spPr>
          <a:xfrm>
            <a:off x="3078202" y="2553611"/>
            <a:ext cx="12032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Inferred Traces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B7CB17-9F78-4CED-9B75-5A92690BC93B}"/>
              </a:ext>
            </a:extLst>
          </p:cNvPr>
          <p:cNvSpPr txBox="1"/>
          <p:nvPr/>
        </p:nvSpPr>
        <p:spPr>
          <a:xfrm>
            <a:off x="1487510" y="4483847"/>
            <a:ext cx="14824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Traces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5CC95-E259-4AFA-AA3A-2F7E1BF14413}"/>
              </a:ext>
            </a:extLst>
          </p:cNvPr>
          <p:cNvSpPr txBox="1"/>
          <p:nvPr/>
        </p:nvSpPr>
        <p:spPr>
          <a:xfrm>
            <a:off x="6638050" y="1242107"/>
            <a:ext cx="14221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A516C93-78CB-4EA5-86C2-68FCFB4E2410}"/>
              </a:ext>
            </a:extLst>
          </p:cNvPr>
          <p:cNvSpPr/>
          <p:nvPr/>
        </p:nvSpPr>
        <p:spPr>
          <a:xfrm>
            <a:off x="4171140" y="1965933"/>
            <a:ext cx="453803" cy="36347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879B93-0DAA-4E80-9592-4E2F7A98A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31" y="1825949"/>
            <a:ext cx="782694" cy="643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4ABBE5-FBF0-4037-8820-19E3D341FF48}"/>
              </a:ext>
            </a:extLst>
          </p:cNvPr>
          <p:cNvSpPr txBox="1"/>
          <p:nvPr/>
        </p:nvSpPr>
        <p:spPr>
          <a:xfrm>
            <a:off x="4135743" y="1242107"/>
            <a:ext cx="15329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Model</a:t>
            </a:r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2CEEA13C-3D14-4262-8134-F7CE32CBF0B5}"/>
              </a:ext>
            </a:extLst>
          </p:cNvPr>
          <p:cNvSpPr/>
          <p:nvPr/>
        </p:nvSpPr>
        <p:spPr>
          <a:xfrm>
            <a:off x="223865" y="3682589"/>
            <a:ext cx="807334" cy="781291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FA59B9-C60B-4E2E-877D-05B35A2AF430}"/>
              </a:ext>
            </a:extLst>
          </p:cNvPr>
          <p:cNvSpPr txBox="1"/>
          <p:nvPr/>
        </p:nvSpPr>
        <p:spPr>
          <a:xfrm>
            <a:off x="10197" y="4703414"/>
            <a:ext cx="12032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Inferred Traces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EAE5E849-9AC7-4617-B885-9C839C0AB0F1}"/>
              </a:ext>
            </a:extLst>
          </p:cNvPr>
          <p:cNvSpPr/>
          <p:nvPr/>
        </p:nvSpPr>
        <p:spPr>
          <a:xfrm>
            <a:off x="3354908" y="3833843"/>
            <a:ext cx="649875" cy="628911"/>
          </a:xfrm>
          <a:prstGeom prst="flowChartMagneticDisk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1BB8BD-116E-48F0-A940-F28BACB66C5C}"/>
              </a:ext>
            </a:extLst>
          </p:cNvPr>
          <p:cNvSpPr txBox="1"/>
          <p:nvPr/>
        </p:nvSpPr>
        <p:spPr>
          <a:xfrm>
            <a:off x="2990856" y="4576456"/>
            <a:ext cx="14824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Traces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5ED5E20-1603-4BD8-8C57-AE8F29466567}"/>
              </a:ext>
            </a:extLst>
          </p:cNvPr>
          <p:cNvSpPr/>
          <p:nvPr/>
        </p:nvSpPr>
        <p:spPr>
          <a:xfrm>
            <a:off x="4143569" y="3988778"/>
            <a:ext cx="453803" cy="36347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335006-7D44-4E31-837A-6CDC14D2C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93" y="3878276"/>
            <a:ext cx="710970" cy="58447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009B23-81BE-41E7-A32A-9B8B020AC4C9}"/>
              </a:ext>
            </a:extLst>
          </p:cNvPr>
          <p:cNvSpPr txBox="1"/>
          <p:nvPr/>
        </p:nvSpPr>
        <p:spPr>
          <a:xfrm>
            <a:off x="4317835" y="3304907"/>
            <a:ext cx="12032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Inferred Model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692FC7-D1B7-44C8-9677-797CD8047CDD}"/>
              </a:ext>
            </a:extLst>
          </p:cNvPr>
          <p:cNvCxnSpPr>
            <a:cxnSpLocks/>
          </p:cNvCxnSpPr>
          <p:nvPr/>
        </p:nvCxnSpPr>
        <p:spPr>
          <a:xfrm>
            <a:off x="2995197" y="1658604"/>
            <a:ext cx="0" cy="3494933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1D5992-BD2C-4A76-82A4-E7FD2D534778}"/>
              </a:ext>
            </a:extLst>
          </p:cNvPr>
          <p:cNvSpPr/>
          <p:nvPr/>
        </p:nvSpPr>
        <p:spPr>
          <a:xfrm>
            <a:off x="5810605" y="1683537"/>
            <a:ext cx="3077074" cy="12297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Percentage of inferred traces accepted by GT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B81036-B4DC-4BB3-A5B7-B90A669157EC}"/>
              </a:ext>
            </a:extLst>
          </p:cNvPr>
          <p:cNvSpPr txBox="1"/>
          <p:nvPr/>
        </p:nvSpPr>
        <p:spPr>
          <a:xfrm>
            <a:off x="6723148" y="3520712"/>
            <a:ext cx="10086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EB7AB7F-29B3-4544-BFAD-E873DFAC9D6E}"/>
              </a:ext>
            </a:extLst>
          </p:cNvPr>
          <p:cNvSpPr/>
          <p:nvPr/>
        </p:nvSpPr>
        <p:spPr>
          <a:xfrm>
            <a:off x="5695387" y="3989072"/>
            <a:ext cx="3192293" cy="102671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Percentage of GT traces accepted by inferred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FA87E4-8678-4412-9B1D-29BCCCF332E2}"/>
                  </a:ext>
                </a:extLst>
              </p:cNvPr>
              <p:cNvSpPr/>
              <p:nvPr/>
            </p:nvSpPr>
            <p:spPr>
              <a:xfrm>
                <a:off x="4807396" y="4910887"/>
                <a:ext cx="4080284" cy="888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nor/>
                        </m:rPr>
                        <a:rPr lang="en-US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𝑚𝑒𝑎𝑠𝑢𝑟𝑒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FA87E4-8678-4412-9B1D-29BCCCF33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96" y="4910887"/>
                <a:ext cx="4080284" cy="888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3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4" grpId="0"/>
      <p:bldP spid="25" grpId="0" animBg="1"/>
      <p:bldP spid="27" grpId="0"/>
      <p:bldP spid="32" grpId="0" animBg="1"/>
      <p:bldP spid="33" grpId="0"/>
      <p:bldP spid="34" grpId="0" animBg="1"/>
      <p:bldP spid="36" grpId="0"/>
      <p:bldP spid="38" grpId="0" animBg="1"/>
      <p:bldP spid="39" grpId="0"/>
      <p:bldP spid="40" grpId="0" animBg="1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A76E4-AE0C-7F4E-938A-6A158C9A2069}"/>
              </a:ext>
            </a:extLst>
          </p:cNvPr>
          <p:cNvSpPr/>
          <p:nvPr/>
        </p:nvSpPr>
        <p:spPr>
          <a:xfrm>
            <a:off x="70062" y="6159009"/>
            <a:ext cx="1558015" cy="498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90A8E-F920-489B-9989-8091969D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340220"/>
            <a:ext cx="8305800" cy="507831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DSM vs. Baselines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D458-56B5-452E-A029-8AA7C4717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D40999-10C6-431D-9D88-5D3648339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209797"/>
              </p:ext>
            </p:extLst>
          </p:nvPr>
        </p:nvGraphicFramePr>
        <p:xfrm>
          <a:off x="70062" y="848051"/>
          <a:ext cx="9073938" cy="614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A54C3D-BDAB-7147-9085-9CCE81B2E44A}"/>
              </a:ext>
            </a:extLst>
          </p:cNvPr>
          <p:cNvSpPr txBox="1"/>
          <p:nvPr/>
        </p:nvSpPr>
        <p:spPr>
          <a:xfrm>
            <a:off x="788581" y="644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F618F34-78E7-B340-B309-733B2F47B6A4}"/>
              </a:ext>
            </a:extLst>
          </p:cNvPr>
          <p:cNvSpPr/>
          <p:nvPr/>
        </p:nvSpPr>
        <p:spPr>
          <a:xfrm rot="5400000">
            <a:off x="8193024" y="1167384"/>
            <a:ext cx="655320" cy="48463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291B2BD-98D0-6044-91F4-921D90573951}"/>
              </a:ext>
            </a:extLst>
          </p:cNvPr>
          <p:cNvSpPr/>
          <p:nvPr/>
        </p:nvSpPr>
        <p:spPr>
          <a:xfrm rot="5400000">
            <a:off x="553286" y="1113566"/>
            <a:ext cx="655320" cy="48463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4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37C6-5D1D-47EE-8C83-9E0616BF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24328"/>
            <a:ext cx="8305800" cy="507831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LSTM vs. RNN vs. GRU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8968-F6E7-495D-B564-45273E92D3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5D143C-4B17-40EC-9DAE-B12835E76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192471"/>
              </p:ext>
            </p:extLst>
          </p:nvPr>
        </p:nvGraphicFramePr>
        <p:xfrm>
          <a:off x="19998" y="986145"/>
          <a:ext cx="8912860" cy="539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230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Opportunities for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2756"/>
            <a:ext cx="8610600" cy="516804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333399"/>
                </a:solidFill>
              </a:rPr>
              <a:t>Better Inputs: </a:t>
            </a:r>
          </a:p>
          <a:p>
            <a:pPr lvl="1" algn="just"/>
            <a:r>
              <a:rPr lang="en-US" dirty="0">
                <a:solidFill>
                  <a:srgbClr val="333399"/>
                </a:solidFill>
              </a:rPr>
              <a:t>Capture not only ordering of method calls but also parameters, dependencies, etc. </a:t>
            </a:r>
          </a:p>
          <a:p>
            <a:pPr lvl="1" algn="just"/>
            <a:r>
              <a:rPr lang="en-US" dirty="0">
                <a:solidFill>
                  <a:srgbClr val="333399"/>
                </a:solidFill>
              </a:rPr>
              <a:t>Integrate additional information to DSM such as Daikon-inferred likely invariants, etc. (Krka et al., FSE14)</a:t>
            </a:r>
          </a:p>
          <a:p>
            <a:pPr lvl="1" algn="just"/>
            <a:endParaRPr lang="en-US" dirty="0">
              <a:solidFill>
                <a:srgbClr val="333399"/>
              </a:solidFill>
            </a:endParaRPr>
          </a:p>
          <a:p>
            <a:pPr algn="just"/>
            <a:r>
              <a:rPr lang="en-US" b="1" dirty="0">
                <a:solidFill>
                  <a:srgbClr val="333399"/>
                </a:solidFill>
              </a:rPr>
              <a:t>Better Models:</a:t>
            </a:r>
          </a:p>
          <a:p>
            <a:pPr lvl="1" algn="just"/>
            <a:r>
              <a:rPr lang="en-US" dirty="0">
                <a:solidFill>
                  <a:srgbClr val="333399"/>
                </a:solidFill>
              </a:rPr>
              <a:t>Go beyond FSA to e.g., EFSA, Context Free Grammar, etc.</a:t>
            </a:r>
          </a:p>
          <a:p>
            <a:pPr lvl="1" algn="just"/>
            <a:endParaRPr 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931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627C-6D9A-8344-B41F-2E8AC4EF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3793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AD2F-622C-6C44-B2D7-FA2C6191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13793"/>
                </a:solidFill>
              </a:rPr>
              <a:t>Comments? Feedback? Advice?</a:t>
            </a:r>
          </a:p>
          <a:p>
            <a:r>
              <a:rPr lang="en-US" dirty="0">
                <a:solidFill>
                  <a:srgbClr val="313793"/>
                </a:solidFill>
              </a:rPr>
              <a:t>btdle.2012@smu.edu.sg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8E72C-B889-8842-8FAB-7B37FA8BA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13793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13793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                      </a:t>
            </a:r>
            <a:fld id="{88B5C106-26A1-4B00-A5C7-96741119E78E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313793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313793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9D46B99B-72D9-474F-B2C7-20D4596A4079}"/>
              </a:ext>
            </a:extLst>
          </p:cNvPr>
          <p:cNvSpPr txBox="1"/>
          <p:nvPr/>
        </p:nvSpPr>
        <p:spPr>
          <a:xfrm>
            <a:off x="3169394" y="5032214"/>
            <a:ext cx="267529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Developers lack skills &amp; motivations to write formal specifications</a:t>
            </a:r>
          </a:p>
        </p:txBody>
      </p:sp>
      <p:pic>
        <p:nvPicPr>
          <p:cNvPr id="65" name="Picture 6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FB31905-C813-4B9C-877D-EBEF7877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09" y="2888699"/>
            <a:ext cx="1379617" cy="714814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BA96CC8-D2D4-477D-B109-17471CB9E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11" y="2748073"/>
            <a:ext cx="1379617" cy="714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C8350-AB57-4D52-82FB-DB593223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25" y="283347"/>
            <a:ext cx="9764637" cy="484748"/>
          </a:xfrm>
        </p:spPr>
        <p:txBody>
          <a:bodyPr/>
          <a:lstStyle/>
          <a:p>
            <a:r>
              <a:rPr lang="en-US" b="1" dirty="0">
                <a:solidFill>
                  <a:srgbClr val="313793"/>
                </a:solidFill>
              </a:rPr>
              <a:t>Writing Specifications Are Costly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C8F7-BA82-40D6-99FC-9DA702D44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B32B9-9516-41DA-98FF-0F4E5C9B43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50741E6-218A-40F7-9022-EDFA119687BA}"/>
              </a:ext>
            </a:extLst>
          </p:cNvPr>
          <p:cNvSpPr/>
          <p:nvPr/>
        </p:nvSpPr>
        <p:spPr>
          <a:xfrm>
            <a:off x="266430" y="910236"/>
            <a:ext cx="8657510" cy="95190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SOFTWARE EVOLUTION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3FB4611-0E64-4B38-AD93-7557BEC8981B}"/>
              </a:ext>
            </a:extLst>
          </p:cNvPr>
          <p:cNvSpPr/>
          <p:nvPr/>
        </p:nvSpPr>
        <p:spPr>
          <a:xfrm>
            <a:off x="379939" y="1742797"/>
            <a:ext cx="822960" cy="50184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V1.0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C3985A8-6E82-4C4C-971A-5867FED8A02A}"/>
              </a:ext>
            </a:extLst>
          </p:cNvPr>
          <p:cNvSpPr/>
          <p:nvPr/>
        </p:nvSpPr>
        <p:spPr>
          <a:xfrm>
            <a:off x="1803278" y="1742797"/>
            <a:ext cx="822960" cy="50184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V1.1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E02BEB5-DC6A-4F58-95DE-F0F424F7CF79}"/>
              </a:ext>
            </a:extLst>
          </p:cNvPr>
          <p:cNvSpPr/>
          <p:nvPr/>
        </p:nvSpPr>
        <p:spPr>
          <a:xfrm>
            <a:off x="3201699" y="1742797"/>
            <a:ext cx="822960" cy="50184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V1.2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1C0303C-3E78-4F05-BA88-254D51633E98}"/>
              </a:ext>
            </a:extLst>
          </p:cNvPr>
          <p:cNvSpPr/>
          <p:nvPr/>
        </p:nvSpPr>
        <p:spPr>
          <a:xfrm>
            <a:off x="6508206" y="1742797"/>
            <a:ext cx="822960" cy="50184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V1.10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585C3C-6129-4C73-AB35-93EBC5BC1DB6}"/>
              </a:ext>
            </a:extLst>
          </p:cNvPr>
          <p:cNvSpPr/>
          <p:nvPr/>
        </p:nvSpPr>
        <p:spPr>
          <a:xfrm>
            <a:off x="1337694" y="1862750"/>
            <a:ext cx="342900" cy="26193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55D543-1C75-43E6-9408-887FF112E292}"/>
              </a:ext>
            </a:extLst>
          </p:cNvPr>
          <p:cNvSpPr/>
          <p:nvPr/>
        </p:nvSpPr>
        <p:spPr>
          <a:xfrm>
            <a:off x="2762243" y="1862750"/>
            <a:ext cx="342900" cy="26193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0D4F3E7-639C-4424-8916-9AD615E9022C}"/>
              </a:ext>
            </a:extLst>
          </p:cNvPr>
          <p:cNvSpPr/>
          <p:nvPr/>
        </p:nvSpPr>
        <p:spPr>
          <a:xfrm>
            <a:off x="4164141" y="1862750"/>
            <a:ext cx="342900" cy="26193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71DAD1-B287-439B-9D49-D3C3879514CF}"/>
              </a:ext>
            </a:extLst>
          </p:cNvPr>
          <p:cNvSpPr/>
          <p:nvPr/>
        </p:nvSpPr>
        <p:spPr>
          <a:xfrm>
            <a:off x="5740319" y="1861967"/>
            <a:ext cx="342900" cy="26193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1CFB90-A71E-4595-9489-2721488E4D8D}"/>
              </a:ext>
            </a:extLst>
          </p:cNvPr>
          <p:cNvSpPr txBox="1"/>
          <p:nvPr/>
        </p:nvSpPr>
        <p:spPr>
          <a:xfrm>
            <a:off x="7425816" y="1734033"/>
            <a:ext cx="311304" cy="380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CBDE5-1B4F-428A-B8DF-41A31366CF98}"/>
              </a:ext>
            </a:extLst>
          </p:cNvPr>
          <p:cNvSpPr txBox="1"/>
          <p:nvPr/>
        </p:nvSpPr>
        <p:spPr>
          <a:xfrm>
            <a:off x="4958841" y="1734033"/>
            <a:ext cx="311304" cy="380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…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D2843C8-3928-4FA8-8923-58B3321FFCBD}"/>
              </a:ext>
            </a:extLst>
          </p:cNvPr>
          <p:cNvSpPr/>
          <p:nvPr/>
        </p:nvSpPr>
        <p:spPr>
          <a:xfrm>
            <a:off x="393655" y="2443905"/>
            <a:ext cx="795528" cy="626135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id="{B6DA0593-E1E5-448C-9DF8-48A7570BC891}"/>
              </a:ext>
            </a:extLst>
          </p:cNvPr>
          <p:cNvSpPr/>
          <p:nvPr/>
        </p:nvSpPr>
        <p:spPr>
          <a:xfrm>
            <a:off x="1830710" y="2443905"/>
            <a:ext cx="795528" cy="626135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</p:txBody>
      </p:sp>
      <p:sp>
        <p:nvSpPr>
          <p:cNvPr id="48" name="Flowchart: Multidocument 47">
            <a:extLst>
              <a:ext uri="{FF2B5EF4-FFF2-40B4-BE49-F238E27FC236}">
                <a16:creationId xmlns:a16="http://schemas.microsoft.com/office/drawing/2014/main" id="{87DFA7C4-926E-4CD1-BAD0-7C0B83C5A90F}"/>
              </a:ext>
            </a:extLst>
          </p:cNvPr>
          <p:cNvSpPr/>
          <p:nvPr/>
        </p:nvSpPr>
        <p:spPr>
          <a:xfrm>
            <a:off x="3201699" y="2443905"/>
            <a:ext cx="795528" cy="626135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</p:txBody>
      </p: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88AEB3BF-0304-4DA4-A4B3-4ACD8B8CCB67}"/>
              </a:ext>
            </a:extLst>
          </p:cNvPr>
          <p:cNvSpPr/>
          <p:nvPr/>
        </p:nvSpPr>
        <p:spPr>
          <a:xfrm>
            <a:off x="6465111" y="2443905"/>
            <a:ext cx="795528" cy="626135"/>
          </a:xfrm>
          <a:prstGeom prst="flowChartMultidocumen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33299971-EDAE-44FE-8D2A-4ED98959FC4E}"/>
              </a:ext>
            </a:extLst>
          </p:cNvPr>
          <p:cNvSpPr/>
          <p:nvPr/>
        </p:nvSpPr>
        <p:spPr>
          <a:xfrm>
            <a:off x="1371530" y="2626003"/>
            <a:ext cx="342900" cy="26193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D4DBA8D5-A648-452B-BF81-3E457C238927}"/>
              </a:ext>
            </a:extLst>
          </p:cNvPr>
          <p:cNvSpPr/>
          <p:nvPr/>
        </p:nvSpPr>
        <p:spPr>
          <a:xfrm>
            <a:off x="2742518" y="2626003"/>
            <a:ext cx="342900" cy="26193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3953909-0BC3-4E38-B2AA-EF89A37187E9}"/>
              </a:ext>
            </a:extLst>
          </p:cNvPr>
          <p:cNvSpPr/>
          <p:nvPr/>
        </p:nvSpPr>
        <p:spPr>
          <a:xfrm>
            <a:off x="4185528" y="2626003"/>
            <a:ext cx="342900" cy="26193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A0E247-7F50-404F-86D0-AD4A8DC51251}"/>
              </a:ext>
            </a:extLst>
          </p:cNvPr>
          <p:cNvSpPr/>
          <p:nvPr/>
        </p:nvSpPr>
        <p:spPr>
          <a:xfrm>
            <a:off x="5931318" y="2653641"/>
            <a:ext cx="342900" cy="26193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0EC5F4-5379-421A-AD0D-1F3B751BAAB8}"/>
              </a:ext>
            </a:extLst>
          </p:cNvPr>
          <p:cNvSpPr txBox="1"/>
          <p:nvPr/>
        </p:nvSpPr>
        <p:spPr>
          <a:xfrm>
            <a:off x="4993334" y="2578077"/>
            <a:ext cx="311304" cy="380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dirty="0"/>
              <a:t>…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35EA67-7906-4A30-A84A-98504587869E}"/>
              </a:ext>
            </a:extLst>
          </p:cNvPr>
          <p:cNvCxnSpPr>
            <a:cxnSpLocks/>
          </p:cNvCxnSpPr>
          <p:nvPr/>
        </p:nvCxnSpPr>
        <p:spPr>
          <a:xfrm flipV="1">
            <a:off x="784601" y="3823556"/>
            <a:ext cx="0" cy="140017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9FB791-D456-4E63-9365-5D705C226ECA}"/>
              </a:ext>
            </a:extLst>
          </p:cNvPr>
          <p:cNvCxnSpPr>
            <a:cxnSpLocks/>
          </p:cNvCxnSpPr>
          <p:nvPr/>
        </p:nvCxnSpPr>
        <p:spPr>
          <a:xfrm>
            <a:off x="784601" y="5223731"/>
            <a:ext cx="238479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7D4E5F9-27D4-46E9-9DED-A8717927F7C0}"/>
              </a:ext>
            </a:extLst>
          </p:cNvPr>
          <p:cNvSpPr/>
          <p:nvPr/>
        </p:nvSpPr>
        <p:spPr>
          <a:xfrm>
            <a:off x="1107927" y="3998429"/>
            <a:ext cx="466725" cy="1151324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676471-F8A1-4B0F-BEB5-0D9C102C44FD}"/>
              </a:ext>
            </a:extLst>
          </p:cNvPr>
          <p:cNvSpPr txBox="1"/>
          <p:nvPr/>
        </p:nvSpPr>
        <p:spPr>
          <a:xfrm rot="19957496">
            <a:off x="447908" y="5448917"/>
            <a:ext cx="14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Labor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8C90EB-13ED-4E05-815B-81BA6DC30612}"/>
              </a:ext>
            </a:extLst>
          </p:cNvPr>
          <p:cNvSpPr txBox="1"/>
          <p:nvPr/>
        </p:nvSpPr>
        <p:spPr>
          <a:xfrm>
            <a:off x="-10666" y="3865586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  <p:pic>
        <p:nvPicPr>
          <p:cNvPr id="53" name="Picture 2" descr="C:\Users\admin\Dropbox\Coursework\Scientific Writing and Presentation Workshop\1804987.gif">
            <a:extLst>
              <a:ext uri="{FF2B5EF4-FFF2-40B4-BE49-F238E27FC236}">
                <a16:creationId xmlns:a16="http://schemas.microsoft.com/office/drawing/2014/main" id="{CD63A2C6-2FC9-FB4A-A345-1427A1D4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6915" y="4122079"/>
            <a:ext cx="1480250" cy="972977"/>
          </a:xfrm>
          <a:prstGeom prst="rect">
            <a:avLst/>
          </a:prstGeom>
          <a:noFill/>
        </p:spPr>
      </p:pic>
      <p:sp>
        <p:nvSpPr>
          <p:cNvPr id="56" name="Speech Bubble: Oval 68">
            <a:extLst>
              <a:ext uri="{FF2B5EF4-FFF2-40B4-BE49-F238E27FC236}">
                <a16:creationId xmlns:a16="http://schemas.microsoft.com/office/drawing/2014/main" id="{9FCDA9D6-F5C6-D84F-8DA4-F2D4CCA1A99E}"/>
              </a:ext>
            </a:extLst>
          </p:cNvPr>
          <p:cNvSpPr/>
          <p:nvPr/>
        </p:nvSpPr>
        <p:spPr>
          <a:xfrm>
            <a:off x="5627835" y="3592072"/>
            <a:ext cx="3363765" cy="1342356"/>
          </a:xfrm>
          <a:prstGeom prst="wedgeEllipseCallout">
            <a:avLst>
              <a:gd name="adj1" fmla="val -68263"/>
              <a:gd name="adj2" fmla="val 84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 need Specification Mining Tools.</a:t>
            </a:r>
          </a:p>
        </p:txBody>
      </p:sp>
    </p:spTree>
    <p:extLst>
      <p:ext uri="{BB962C8B-B14F-4D97-AF65-F5344CB8AC3E}">
        <p14:creationId xmlns:p14="http://schemas.microsoft.com/office/powerpoint/2010/main" val="58194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691ACEEC-E6BD-8C42-91ED-B8F9DA99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42" y="2582432"/>
            <a:ext cx="4588587" cy="1711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C8350-AB57-4D52-82FB-DB593223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25" y="283347"/>
            <a:ext cx="9764637" cy="484748"/>
          </a:xfrm>
        </p:spPr>
        <p:txBody>
          <a:bodyPr/>
          <a:lstStyle/>
          <a:p>
            <a:r>
              <a:rPr lang="en-US" b="1" dirty="0">
                <a:solidFill>
                  <a:srgbClr val="313793"/>
                </a:solidFill>
              </a:rPr>
              <a:t>Automated Tools Are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C8F7-BA82-40D6-99FC-9DA702D44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B32B9-9516-41DA-98FF-0F4E5C9B43E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1183881-F138-4F6A-AD0C-CDA1335176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73" y="4496513"/>
            <a:ext cx="692652" cy="59798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906EC41-7EF0-4001-A80D-21E02D3119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88" y="4496512"/>
            <a:ext cx="902444" cy="60162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F8632FD-8BD6-495D-8057-CEEB570E4A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73" y="4557784"/>
            <a:ext cx="850765" cy="63807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48F3507-DE9B-41C6-90A9-A3E3ED423CB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24" y="4402162"/>
            <a:ext cx="541533" cy="79934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35EA67-7906-4A30-A84A-98504587869E}"/>
              </a:ext>
            </a:extLst>
          </p:cNvPr>
          <p:cNvCxnSpPr>
            <a:cxnSpLocks/>
          </p:cNvCxnSpPr>
          <p:nvPr/>
        </p:nvCxnSpPr>
        <p:spPr>
          <a:xfrm flipV="1">
            <a:off x="821626" y="4334146"/>
            <a:ext cx="0" cy="112212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9FB791-D456-4E63-9365-5D705C226ECA}"/>
              </a:ext>
            </a:extLst>
          </p:cNvPr>
          <p:cNvCxnSpPr>
            <a:cxnSpLocks/>
          </p:cNvCxnSpPr>
          <p:nvPr/>
        </p:nvCxnSpPr>
        <p:spPr>
          <a:xfrm>
            <a:off x="821626" y="5456269"/>
            <a:ext cx="249097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7D4E5F9-27D4-46E9-9DED-A8717927F7C0}"/>
              </a:ext>
            </a:extLst>
          </p:cNvPr>
          <p:cNvSpPr/>
          <p:nvPr/>
        </p:nvSpPr>
        <p:spPr>
          <a:xfrm>
            <a:off x="1144952" y="4529011"/>
            <a:ext cx="466725" cy="85328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676471-F8A1-4B0F-BEB5-0D9C102C44FD}"/>
              </a:ext>
            </a:extLst>
          </p:cNvPr>
          <p:cNvSpPr txBox="1"/>
          <p:nvPr/>
        </p:nvSpPr>
        <p:spPr>
          <a:xfrm rot="19957496">
            <a:off x="727871" y="5716640"/>
            <a:ext cx="123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Labor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8C90EB-13ED-4E05-815B-81BA6DC30612}"/>
              </a:ext>
            </a:extLst>
          </p:cNvPr>
          <p:cNvSpPr txBox="1"/>
          <p:nvPr/>
        </p:nvSpPr>
        <p:spPr>
          <a:xfrm>
            <a:off x="26360" y="4379328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B59CE3CB-B6BB-49B0-8F9F-CA5D43D77368}"/>
              </a:ext>
            </a:extLst>
          </p:cNvPr>
          <p:cNvSpPr/>
          <p:nvPr/>
        </p:nvSpPr>
        <p:spPr>
          <a:xfrm>
            <a:off x="2251924" y="4978611"/>
            <a:ext cx="466725" cy="40046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401B17-7854-4CFD-81BC-24B0603C00C6}"/>
              </a:ext>
            </a:extLst>
          </p:cNvPr>
          <p:cNvSpPr txBox="1"/>
          <p:nvPr/>
        </p:nvSpPr>
        <p:spPr>
          <a:xfrm rot="19957496">
            <a:off x="2006763" y="5620555"/>
            <a:ext cx="81951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2939F-EC8E-478E-826B-5B0BDF12D50B}"/>
              </a:ext>
            </a:extLst>
          </p:cNvPr>
          <p:cNvSpPr txBox="1"/>
          <p:nvPr/>
        </p:nvSpPr>
        <p:spPr>
          <a:xfrm>
            <a:off x="3611652" y="5146739"/>
            <a:ext cx="1374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K-tails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A54110-67DF-4D62-8F2B-4DDEF5FDA83A}"/>
              </a:ext>
            </a:extLst>
          </p:cNvPr>
          <p:cNvSpPr txBox="1"/>
          <p:nvPr/>
        </p:nvSpPr>
        <p:spPr>
          <a:xfrm>
            <a:off x="5041741" y="5146739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SEKT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C82A90-3DFE-42E9-AF2B-D1ABE7937FB7}"/>
              </a:ext>
            </a:extLst>
          </p:cNvPr>
          <p:cNvSpPr txBox="1"/>
          <p:nvPr/>
        </p:nvSpPr>
        <p:spPr>
          <a:xfrm>
            <a:off x="6767913" y="5202249"/>
            <a:ext cx="2223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CONTRACTOR++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EC6578-3DEB-4E2A-9938-F334647897AD}"/>
              </a:ext>
            </a:extLst>
          </p:cNvPr>
          <p:cNvSpPr txBox="1"/>
          <p:nvPr/>
        </p:nvSpPr>
        <p:spPr>
          <a:xfrm>
            <a:off x="5916574" y="5175076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TEMI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A379B61-73CF-4649-9468-A8AA0DB6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25" y="886250"/>
            <a:ext cx="8636000" cy="1778949"/>
          </a:xfrm>
        </p:spPr>
        <p:txBody>
          <a:bodyPr/>
          <a:lstStyle/>
          <a:p>
            <a:r>
              <a:rPr lang="en-US" sz="2800" dirty="0">
                <a:solidFill>
                  <a:srgbClr val="313793"/>
                </a:solidFill>
              </a:rPr>
              <a:t>Many existing specification mining algorithms </a:t>
            </a:r>
          </a:p>
          <a:p>
            <a:pPr lvl="1"/>
            <a:r>
              <a:rPr lang="en-US" sz="2400" dirty="0">
                <a:solidFill>
                  <a:srgbClr val="313793"/>
                </a:solidFill>
              </a:rPr>
              <a:t>Most automatically infer specifications from </a:t>
            </a:r>
            <a:r>
              <a:rPr lang="en-US" sz="2400" i="1" dirty="0">
                <a:solidFill>
                  <a:srgbClr val="313793"/>
                </a:solidFill>
              </a:rPr>
              <a:t>execution traces</a:t>
            </a:r>
          </a:p>
          <a:p>
            <a:pPr lvl="1"/>
            <a:r>
              <a:rPr lang="en-US" sz="2400" dirty="0">
                <a:solidFill>
                  <a:srgbClr val="313793"/>
                </a:solidFill>
              </a:rPr>
              <a:t>Mined specifications in forms 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74ADFF-62F3-B942-AAA5-19957203C21A}"/>
              </a:ext>
            </a:extLst>
          </p:cNvPr>
          <p:cNvSpPr txBox="1"/>
          <p:nvPr/>
        </p:nvSpPr>
        <p:spPr>
          <a:xfrm>
            <a:off x="6127100" y="2923057"/>
            <a:ext cx="2668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3137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State Automata (FSA)</a:t>
            </a:r>
          </a:p>
        </p:txBody>
      </p:sp>
    </p:spTree>
    <p:extLst>
      <p:ext uri="{BB962C8B-B14F-4D97-AF65-F5344CB8AC3E}">
        <p14:creationId xmlns:p14="http://schemas.microsoft.com/office/powerpoint/2010/main" val="156490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9103-A3B3-0845-876C-0AE2681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sz="3000" b="1" dirty="0">
                <a:solidFill>
                  <a:srgbClr val="313793"/>
                </a:solidFill>
              </a:rPr>
              <a:t>Automaton based Spec. Miners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26AE88-CAE4-C941-B449-2A9FCE50A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07" y="4422009"/>
            <a:ext cx="6517985" cy="22677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340BF-BC8A-5949-A48D-C34E0BDD7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          </a:t>
            </a:r>
          </a:p>
          <a:p>
            <a:r>
              <a:rPr lang="en-US"/>
              <a:t>                        </a:t>
            </a:r>
            <a:fld id="{FB639394-B3BD-4F94-8CF0-351A27964731}" type="slidenum">
              <a:rPr lang="en-US" b="1" smtClean="0"/>
              <a:pPr/>
              <a:t>5</a:t>
            </a:fld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15535-207D-D847-B2BA-38F47C9D41D3}"/>
              </a:ext>
            </a:extLst>
          </p:cNvPr>
          <p:cNvSpPr txBox="1"/>
          <p:nvPr/>
        </p:nvSpPr>
        <p:spPr>
          <a:xfrm>
            <a:off x="1153680" y="989494"/>
            <a:ext cx="8523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FF0000"/>
                </a:solidFill>
              </a:rPr>
              <a:t>&lt;START&gt; Signature </a:t>
            </a:r>
            <a:r>
              <a:rPr lang="en-US" sz="1600" b="1" dirty="0" err="1">
                <a:solidFill>
                  <a:srgbClr val="FF0000"/>
                </a:solidFill>
              </a:rPr>
              <a:t>initVerify</a:t>
            </a:r>
            <a:r>
              <a:rPr lang="en-US" sz="1600" b="1" dirty="0">
                <a:solidFill>
                  <a:srgbClr val="FF0000"/>
                </a:solidFill>
              </a:rPr>
              <a:t> update ... </a:t>
            </a:r>
            <a:r>
              <a:rPr lang="en-US" sz="1600" b="1" dirty="0" err="1">
                <a:solidFill>
                  <a:srgbClr val="FF0000"/>
                </a:solidFill>
              </a:rPr>
              <a:t>verify:FALSE</a:t>
            </a:r>
            <a:r>
              <a:rPr lang="en-US" sz="1600" b="1" dirty="0">
                <a:solidFill>
                  <a:srgbClr val="FF0000"/>
                </a:solidFill>
              </a:rPr>
              <a:t> &lt;END&gt;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&lt;START&gt; Signature </a:t>
            </a:r>
            <a:r>
              <a:rPr lang="en-US" sz="1600" b="1" dirty="0" err="1">
                <a:solidFill>
                  <a:srgbClr val="FF0000"/>
                </a:solidFill>
              </a:rPr>
              <a:t>initVerify</a:t>
            </a:r>
            <a:r>
              <a:rPr lang="en-US" sz="1600" b="1" dirty="0">
                <a:solidFill>
                  <a:srgbClr val="FF0000"/>
                </a:solidFill>
              </a:rPr>
              <a:t> ... </a:t>
            </a:r>
            <a:r>
              <a:rPr lang="en-US" sz="1600" b="1" dirty="0" err="1">
                <a:solidFill>
                  <a:srgbClr val="FF0000"/>
                </a:solidFill>
              </a:rPr>
              <a:t>initVerify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verify:FALSE</a:t>
            </a:r>
            <a:r>
              <a:rPr lang="en-US" sz="1600" b="1" dirty="0">
                <a:solidFill>
                  <a:srgbClr val="FF0000"/>
                </a:solidFill>
              </a:rPr>
              <a:t> &lt;END&gt;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. . . 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&lt;START&gt; Signature </a:t>
            </a:r>
            <a:r>
              <a:rPr lang="en-US" sz="1600" b="1" dirty="0" err="1">
                <a:solidFill>
                  <a:srgbClr val="FF0000"/>
                </a:solidFill>
              </a:rPr>
              <a:t>initVerify</a:t>
            </a:r>
            <a:r>
              <a:rPr lang="en-US" sz="1600" b="1" dirty="0">
                <a:solidFill>
                  <a:srgbClr val="FF0000"/>
                </a:solidFill>
              </a:rPr>
              <a:t> ... </a:t>
            </a:r>
            <a:r>
              <a:rPr lang="en-US" sz="1600" b="1" dirty="0" err="1">
                <a:solidFill>
                  <a:srgbClr val="FF0000"/>
                </a:solidFill>
              </a:rPr>
              <a:t>verify:FALSE</a:t>
            </a:r>
            <a:r>
              <a:rPr lang="en-US" sz="1600" b="1" dirty="0">
                <a:solidFill>
                  <a:srgbClr val="FF0000"/>
                </a:solidFill>
              </a:rPr>
              <a:t> &lt;END&gt;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C1781A9B-509E-4040-A528-617B406F49D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53680" y="2166476"/>
                <a:ext cx="7016043" cy="2103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Font typeface="Wingdings" pitchFamily="2" charset="2"/>
                  <a:buChar char="§"/>
                  <a:defRPr sz="28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§"/>
                  <a:defRPr sz="2600">
                    <a:solidFill>
                      <a:schemeClr val="accent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Font typeface="Wingdings" pitchFamily="2" charset="2"/>
                  <a:buChar char="§"/>
                  <a:defRPr sz="2400">
                    <a:solidFill>
                      <a:schemeClr val="accent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CF01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 sz="2000">
                    <a:solidFill>
                      <a:schemeClr val="accent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E4A8"/>
                  </a:buClr>
                  <a:buFont typeface="Wingdings" pitchFamily="2" charset="2"/>
                  <a:buChar char="§"/>
                  <a:defRPr>
                    <a:solidFill>
                      <a:schemeClr val="accent2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>
                    <a:solidFill>
                      <a:srgbClr val="313793"/>
                    </a:solidFill>
                  </a:rPr>
                  <a:t>Program invariants (inferred by Daikon)</a:t>
                </a:r>
              </a:p>
              <a:p>
                <a:pPr lvl="1"/>
                <a:r>
                  <a:rPr lang="en-US" sz="1800" b="1" kern="0" dirty="0" err="1">
                    <a:solidFill>
                      <a:srgbClr val="313793"/>
                    </a:solidFill>
                  </a:rPr>
                  <a:t>LowerBound</a:t>
                </a:r>
                <a:r>
                  <a:rPr lang="en-US" sz="1800" kern="0" dirty="0">
                    <a:solidFill>
                      <a:srgbClr val="313793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kern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i="1" kern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kern="0" dirty="0">
                    <a:solidFill>
                      <a:srgbClr val="313793"/>
                    </a:solidFill>
                  </a:rPr>
                  <a:t>, where c is a constant and x is a long scalar.</a:t>
                </a:r>
              </a:p>
              <a:p>
                <a:pPr lvl="1"/>
                <a:r>
                  <a:rPr lang="en-US" sz="1800" b="1" kern="0" dirty="0" err="1">
                    <a:solidFill>
                      <a:srgbClr val="313793"/>
                    </a:solidFill>
                  </a:rPr>
                  <a:t>LinearBinary</a:t>
                </a:r>
                <a:r>
                  <a:rPr lang="en-US" sz="1800" kern="0" dirty="0">
                    <a:solidFill>
                      <a:srgbClr val="313793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800" i="1" kern="0" dirty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kern="0" dirty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1800" i="1" kern="0" dirty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1800" i="1" kern="0" dirty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kern="0" dirty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1800" kern="0" dirty="0">
                    <a:solidFill>
                      <a:srgbClr val="313793"/>
                    </a:solidFill>
                  </a:rPr>
                  <a:t>, given two long scalars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kern="0" dirty="0">
                    <a:solidFill>
                      <a:srgbClr val="31379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kern="0" dirty="0">
                    <a:solidFill>
                      <a:srgbClr val="313793"/>
                    </a:solidFill>
                  </a:rPr>
                  <a:t>.</a:t>
                </a:r>
              </a:p>
              <a:p>
                <a:pPr lvl="1"/>
                <a:r>
                  <a:rPr lang="en-US" sz="1800" b="1" kern="0" dirty="0" err="1">
                    <a:solidFill>
                      <a:srgbClr val="313793"/>
                    </a:solidFill>
                  </a:rPr>
                  <a:t>NonZero</a:t>
                </a:r>
                <a:r>
                  <a:rPr lang="en-US" sz="1800" kern="0" dirty="0">
                    <a:solidFill>
                      <a:srgbClr val="313793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kern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800" kern="0" dirty="0">
                    <a:solidFill>
                      <a:srgbClr val="313793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kern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 kern="0" smtClean="0">
                        <a:solidFill>
                          <a:srgbClr val="3137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800" kern="0" dirty="0">
                    <a:solidFill>
                      <a:srgbClr val="313793"/>
                    </a:solidFill>
                  </a:rPr>
                  <a:t> for long scalar integers or pointers, respectively.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C1781A9B-509E-4040-A528-617B406F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680" y="2166476"/>
                <a:ext cx="7016043" cy="2103133"/>
              </a:xfrm>
              <a:prstGeom prst="rect">
                <a:avLst/>
              </a:prstGeom>
              <a:blipFill>
                <a:blip r:embed="rId3"/>
                <a:stretch>
                  <a:fillRect l="-542" t="-1205" b="-7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79D5B54-6DF3-ED4C-9EA6-D21E7F7FBFE2}"/>
              </a:ext>
            </a:extLst>
          </p:cNvPr>
          <p:cNvSpPr txBox="1"/>
          <p:nvPr/>
        </p:nvSpPr>
        <p:spPr>
          <a:xfrm>
            <a:off x="0" y="4849469"/>
            <a:ext cx="115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82378C-DA49-C342-945D-A3EC646EEF70}"/>
              </a:ext>
            </a:extLst>
          </p:cNvPr>
          <p:cNvSpPr txBox="1"/>
          <p:nvPr/>
        </p:nvSpPr>
        <p:spPr>
          <a:xfrm>
            <a:off x="0" y="3620957"/>
            <a:ext cx="10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56367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8350-AB57-4D52-82FB-DB593223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25" y="283347"/>
            <a:ext cx="9764637" cy="484748"/>
          </a:xfrm>
        </p:spPr>
        <p:txBody>
          <a:bodyPr/>
          <a:lstStyle/>
          <a:p>
            <a:r>
              <a:rPr lang="en-US" b="1" dirty="0">
                <a:solidFill>
                  <a:srgbClr val="313793"/>
                </a:solidFill>
              </a:rPr>
              <a:t>A.I. for Mining Specification?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C8F7-BA82-40D6-99FC-9DA702D44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B32B9-9516-41DA-98FF-0F4E5C9B43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3" name="Flowchart: Connector 39">
            <a:extLst>
              <a:ext uri="{FF2B5EF4-FFF2-40B4-BE49-F238E27FC236}">
                <a16:creationId xmlns:a16="http://schemas.microsoft.com/office/drawing/2014/main" id="{EE8183F6-E1D5-A74B-82E4-A81239B6CB2D}"/>
              </a:ext>
            </a:extLst>
          </p:cNvPr>
          <p:cNvSpPr/>
          <p:nvPr/>
        </p:nvSpPr>
        <p:spPr>
          <a:xfrm>
            <a:off x="7105606" y="4119626"/>
            <a:ext cx="1492362" cy="1510281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1966251-D422-E74A-AFEB-CB8C02196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5" y="4159420"/>
            <a:ext cx="1843134" cy="157982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229A8E1-3A40-CB43-A1A4-FFB7BD8F46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73" y="4068147"/>
            <a:ext cx="692652" cy="59798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2A87BFE-158C-AC42-BB4E-2F3E82065E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88" y="4068146"/>
            <a:ext cx="902444" cy="60162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AF6CED3-C52A-BF42-813F-D963B379AA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55" y="3997907"/>
            <a:ext cx="850765" cy="6380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BADF9FA-213A-B140-8BC5-AD796651BA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80" y="4820292"/>
            <a:ext cx="541533" cy="79934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07CD391-5DD7-7E44-99D1-53A42572D5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66" y="4952864"/>
            <a:ext cx="1200144" cy="689767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50AB0622-EEFB-DE4F-AF3C-9E567AD7CE6B}"/>
              </a:ext>
            </a:extLst>
          </p:cNvPr>
          <p:cNvSpPr/>
          <p:nvPr/>
        </p:nvSpPr>
        <p:spPr bwMode="auto">
          <a:xfrm>
            <a:off x="2209494" y="4632451"/>
            <a:ext cx="794885" cy="484632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2D109BDE-2DCA-1C40-8ED3-7C876D46DA32}"/>
              </a:ext>
            </a:extLst>
          </p:cNvPr>
          <p:cNvSpPr/>
          <p:nvPr/>
        </p:nvSpPr>
        <p:spPr bwMode="auto">
          <a:xfrm>
            <a:off x="6051167" y="4632451"/>
            <a:ext cx="794885" cy="484632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74779F2E-8B28-1C49-9040-D8AFDA6F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25" y="1208758"/>
            <a:ext cx="8610600" cy="959556"/>
          </a:xfrm>
        </p:spPr>
        <p:txBody>
          <a:bodyPr/>
          <a:lstStyle/>
          <a:p>
            <a:r>
              <a:rPr lang="en-US" dirty="0">
                <a:solidFill>
                  <a:srgbClr val="313793"/>
                </a:solidFill>
              </a:rPr>
              <a:t>Deep Learning has not been utilized for mining specifications</a:t>
            </a:r>
          </a:p>
          <a:p>
            <a:r>
              <a:rPr lang="en-US" dirty="0">
                <a:solidFill>
                  <a:srgbClr val="313793"/>
                </a:solidFill>
              </a:rPr>
              <a:t>Deep Specification Mining (DSM)</a:t>
            </a:r>
          </a:p>
        </p:txBody>
      </p:sp>
    </p:spTree>
    <p:extLst>
      <p:ext uri="{BB962C8B-B14F-4D97-AF65-F5344CB8AC3E}">
        <p14:creationId xmlns:p14="http://schemas.microsoft.com/office/powerpoint/2010/main" val="166902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76286-9458-4D5E-AEFA-5ECD48CD9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17" y="3247072"/>
            <a:ext cx="770540" cy="770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F2D33-A9A9-4E61-AAD2-27BFC8AE6849}"/>
              </a:ext>
            </a:extLst>
          </p:cNvPr>
          <p:cNvSpPr txBox="1"/>
          <p:nvPr/>
        </p:nvSpPr>
        <p:spPr>
          <a:xfrm>
            <a:off x="2783887" y="4118167"/>
            <a:ext cx="1732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07844-FC71-4A19-B838-7F5D3D73F6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01" y="3204692"/>
            <a:ext cx="913475" cy="91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7A1E1-01F7-45D5-AD36-858E437DA642}"/>
              </a:ext>
            </a:extLst>
          </p:cNvPr>
          <p:cNvSpPr txBox="1"/>
          <p:nvPr/>
        </p:nvSpPr>
        <p:spPr>
          <a:xfrm>
            <a:off x="4524447" y="4138009"/>
            <a:ext cx="1451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RNN </a:t>
            </a:r>
            <a:r>
              <a:rPr lang="en-US" sz="2200" b="1" dirty="0">
                <a:solidFill>
                  <a:srgbClr val="33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Lang.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DF9E1-2D75-4DC0-9F2E-A1DBCB5639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96" y="2502321"/>
            <a:ext cx="917291" cy="786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650C22-698A-4B60-A1DB-3B3113D680AB}"/>
              </a:ext>
            </a:extLst>
          </p:cNvPr>
          <p:cNvSpPr txBox="1"/>
          <p:nvPr/>
        </p:nvSpPr>
        <p:spPr>
          <a:xfrm>
            <a:off x="3647476" y="1652290"/>
            <a:ext cx="1817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</a:t>
            </a:r>
          </a:p>
        </p:txBody>
      </p:sp>
      <p:sp>
        <p:nvSpPr>
          <p:cNvPr id="10" name="Right Arrow 15">
            <a:extLst>
              <a:ext uri="{FF2B5EF4-FFF2-40B4-BE49-F238E27FC236}">
                <a16:creationId xmlns:a16="http://schemas.microsoft.com/office/drawing/2014/main" id="{B238B10A-24D7-4DCE-9955-2750DDD7EE57}"/>
              </a:ext>
            </a:extLst>
          </p:cNvPr>
          <p:cNvSpPr/>
          <p:nvPr/>
        </p:nvSpPr>
        <p:spPr>
          <a:xfrm>
            <a:off x="4382338" y="3475377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3AD07-FFD4-434A-8CEF-8DC0675795B6}"/>
              </a:ext>
            </a:extLst>
          </p:cNvPr>
          <p:cNvSpPr txBox="1"/>
          <p:nvPr/>
        </p:nvSpPr>
        <p:spPr>
          <a:xfrm>
            <a:off x="-99373" y="4084380"/>
            <a:ext cx="165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Class</a:t>
            </a: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3E1CFDCD-1C16-4706-8188-C54D9431672D}"/>
              </a:ext>
            </a:extLst>
          </p:cNvPr>
          <p:cNvSpPr/>
          <p:nvPr/>
        </p:nvSpPr>
        <p:spPr>
          <a:xfrm>
            <a:off x="7531751" y="3340699"/>
            <a:ext cx="1520158" cy="67691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</a:t>
            </a:r>
          </a:p>
        </p:txBody>
      </p:sp>
      <p:sp>
        <p:nvSpPr>
          <p:cNvPr id="16" name="Right Arrow 37">
            <a:extLst>
              <a:ext uri="{FF2B5EF4-FFF2-40B4-BE49-F238E27FC236}">
                <a16:creationId xmlns:a16="http://schemas.microsoft.com/office/drawing/2014/main" id="{2B1E9DAD-3378-4548-B81E-09F38BB6F7EF}"/>
              </a:ext>
            </a:extLst>
          </p:cNvPr>
          <p:cNvSpPr/>
          <p:nvPr/>
        </p:nvSpPr>
        <p:spPr>
          <a:xfrm>
            <a:off x="2706940" y="3464545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B7D0B-B7B1-40E9-BB43-2AC8AE569034}"/>
              </a:ext>
            </a:extLst>
          </p:cNvPr>
          <p:cNvSpPr txBox="1"/>
          <p:nvPr/>
        </p:nvSpPr>
        <p:spPr>
          <a:xfrm>
            <a:off x="2214747" y="2000029"/>
            <a:ext cx="1584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03BD2-4588-4687-B88F-7A775DA6062A}"/>
              </a:ext>
            </a:extLst>
          </p:cNvPr>
          <p:cNvSpPr txBox="1"/>
          <p:nvPr/>
        </p:nvSpPr>
        <p:spPr>
          <a:xfrm>
            <a:off x="5664344" y="2445682"/>
            <a:ext cx="2067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FSA</a:t>
            </a:r>
            <a:b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Construction</a:t>
            </a:r>
          </a:p>
        </p:txBody>
      </p:sp>
      <p:sp>
        <p:nvSpPr>
          <p:cNvPr id="21" name="Right Arrow 34">
            <a:extLst>
              <a:ext uri="{FF2B5EF4-FFF2-40B4-BE49-F238E27FC236}">
                <a16:creationId xmlns:a16="http://schemas.microsoft.com/office/drawing/2014/main" id="{5136F12F-5942-4FA1-B5F5-0D05684D061F}"/>
              </a:ext>
            </a:extLst>
          </p:cNvPr>
          <p:cNvSpPr/>
          <p:nvPr/>
        </p:nvSpPr>
        <p:spPr>
          <a:xfrm>
            <a:off x="5802052" y="3510093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Right Arrow 19">
            <a:extLst>
              <a:ext uri="{FF2B5EF4-FFF2-40B4-BE49-F238E27FC236}">
                <a16:creationId xmlns:a16="http://schemas.microsoft.com/office/drawing/2014/main" id="{5C3081C5-3128-49DB-9883-434A248DAC1E}"/>
              </a:ext>
            </a:extLst>
          </p:cNvPr>
          <p:cNvSpPr/>
          <p:nvPr/>
        </p:nvSpPr>
        <p:spPr>
          <a:xfrm>
            <a:off x="7236296" y="3513922"/>
            <a:ext cx="342900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93F18CD-42C4-41F8-BEC8-65F3A3C2A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182" y="3222403"/>
            <a:ext cx="895764" cy="895764"/>
          </a:xfrm>
          <a:prstGeom prst="rect">
            <a:avLst/>
          </a:prstGeom>
        </p:spPr>
      </p:pic>
      <p:sp>
        <p:nvSpPr>
          <p:cNvPr id="33" name="Right Arrow 37">
            <a:extLst>
              <a:ext uri="{FF2B5EF4-FFF2-40B4-BE49-F238E27FC236}">
                <a16:creationId xmlns:a16="http://schemas.microsoft.com/office/drawing/2014/main" id="{4A0022A4-2FF2-4580-BBA6-63513D70E809}"/>
              </a:ext>
            </a:extLst>
          </p:cNvPr>
          <p:cNvSpPr/>
          <p:nvPr/>
        </p:nvSpPr>
        <p:spPr>
          <a:xfrm>
            <a:off x="1186491" y="3459090"/>
            <a:ext cx="257625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B0AF08-65A4-4B2B-8E96-AAD66F9E51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7" y="3047376"/>
            <a:ext cx="1081699" cy="10816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127482-B926-4F5B-BCAC-430B0512AECA}"/>
              </a:ext>
            </a:extLst>
          </p:cNvPr>
          <p:cNvSpPr txBox="1"/>
          <p:nvPr/>
        </p:nvSpPr>
        <p:spPr>
          <a:xfrm>
            <a:off x="1262825" y="4118167"/>
            <a:ext cx="144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19F516-E750-4250-A9BD-29C4535375D3}"/>
              </a:ext>
            </a:extLst>
          </p:cNvPr>
          <p:cNvSpPr txBox="1"/>
          <p:nvPr/>
        </p:nvSpPr>
        <p:spPr>
          <a:xfrm>
            <a:off x="359532" y="1963076"/>
            <a:ext cx="1854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Randoop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7682016-9129-4830-A4EF-D343519236E6}"/>
              </a:ext>
            </a:extLst>
          </p:cNvPr>
          <p:cNvSpPr txBox="1">
            <a:spLocks/>
          </p:cNvSpPr>
          <p:nvPr/>
        </p:nvSpPr>
        <p:spPr>
          <a:xfrm>
            <a:off x="302840" y="125631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914484" rtl="0" eaLnBrk="1" latinLnBrk="0" hangingPunct="1">
              <a:spcBef>
                <a:spcPct val="0"/>
              </a:spcBef>
              <a:buNone/>
              <a:defRPr sz="2701" b="0" i="0" kern="1200">
                <a:solidFill>
                  <a:schemeClr val="tx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marL="0" marR="0" lvl="0" indent="0" algn="l" defTabSz="91448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Specification Mining (DSM)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A59BEB7-DDDD-46B2-B6B7-574AF31FC91B}"/>
              </a:ext>
            </a:extLst>
          </p:cNvPr>
          <p:cNvSpPr/>
          <p:nvPr/>
        </p:nvSpPr>
        <p:spPr>
          <a:xfrm>
            <a:off x="7551567" y="281096"/>
            <a:ext cx="1492362" cy="1510281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</a:t>
            </a:r>
          </a:p>
        </p:txBody>
      </p:sp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3E8178D7-24EE-434B-803C-12B1287BEA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1003" y="2315060"/>
            <a:ext cx="914400" cy="914400"/>
          </a:xfrm>
          <a:prstGeom prst="rect">
            <a:avLst/>
          </a:prstGeom>
        </p:spPr>
      </p:pic>
      <p:pic>
        <p:nvPicPr>
          <p:cNvPr id="3" name="Graphic 2" descr="Crane">
            <a:extLst>
              <a:ext uri="{FF2B5EF4-FFF2-40B4-BE49-F238E27FC236}">
                <a16:creationId xmlns:a16="http://schemas.microsoft.com/office/drawing/2014/main" id="{4F6D4798-6B7E-E44F-BF14-708C84F393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33424" y="3169980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13ABBA-A0AA-2048-A442-41CBC1277D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2486749"/>
            <a:ext cx="967381" cy="7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 animBg="1"/>
      <p:bldP spid="15" grpId="0"/>
      <p:bldP spid="16" grpId="0" animBg="1"/>
      <p:bldP spid="17" grpId="0"/>
      <p:bldP spid="19" grpId="0"/>
      <p:bldP spid="21" grpId="0" animBg="1"/>
      <p:bldP spid="26" grpId="0" animBg="1"/>
      <p:bldP spid="33" grpId="0" animBg="1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3ECA-CF5C-4267-B077-C3F966C7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92" y="304175"/>
            <a:ext cx="8305800" cy="584775"/>
          </a:xfrm>
        </p:spPr>
        <p:txBody>
          <a:bodyPr/>
          <a:lstStyle/>
          <a:p>
            <a:r>
              <a:rPr lang="en-US" b="1" dirty="0">
                <a:solidFill>
                  <a:srgbClr val="333399"/>
                </a:solidFill>
              </a:rPr>
              <a:t>Step 1: Testcase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F2C2E-B6F1-4525-BD15-8B7C12BA2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B32B9-9516-41DA-98FF-0F4E5C9B43E3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C76286-9458-4D5E-AEFA-5ECD48CD9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87" y="2187832"/>
            <a:ext cx="770540" cy="7705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5F2D33-A9A9-4E61-AAD2-27BFC8AE6849}"/>
              </a:ext>
            </a:extLst>
          </p:cNvPr>
          <p:cNvSpPr txBox="1"/>
          <p:nvPr/>
        </p:nvSpPr>
        <p:spPr>
          <a:xfrm>
            <a:off x="5223347" y="3072159"/>
            <a:ext cx="1732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Traces</a:t>
            </a:r>
          </a:p>
        </p:txBody>
      </p:sp>
      <p:sp>
        <p:nvSpPr>
          <p:cNvPr id="29" name="Right Arrow 37">
            <a:extLst>
              <a:ext uri="{FF2B5EF4-FFF2-40B4-BE49-F238E27FC236}">
                <a16:creationId xmlns:a16="http://schemas.microsoft.com/office/drawing/2014/main" id="{2B1E9DAD-3378-4548-B81E-09F38BB6F7EF}"/>
              </a:ext>
            </a:extLst>
          </p:cNvPr>
          <p:cNvSpPr/>
          <p:nvPr/>
        </p:nvSpPr>
        <p:spPr>
          <a:xfrm>
            <a:off x="4891222" y="2413082"/>
            <a:ext cx="694796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B7D0B-B7B1-40E9-BB43-2AC8AE569034}"/>
              </a:ext>
            </a:extLst>
          </p:cNvPr>
          <p:cNvSpPr txBox="1"/>
          <p:nvPr/>
        </p:nvSpPr>
        <p:spPr>
          <a:xfrm>
            <a:off x="4446576" y="956361"/>
            <a:ext cx="1584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F93F18CD-42C4-41F8-BEC8-65F3A3C2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3921" y="2176395"/>
            <a:ext cx="895764" cy="895764"/>
          </a:xfrm>
          <a:prstGeom prst="rect">
            <a:avLst/>
          </a:prstGeom>
        </p:spPr>
      </p:pic>
      <p:sp>
        <p:nvSpPr>
          <p:cNvPr id="32" name="Right Arrow 37">
            <a:extLst>
              <a:ext uri="{FF2B5EF4-FFF2-40B4-BE49-F238E27FC236}">
                <a16:creationId xmlns:a16="http://schemas.microsoft.com/office/drawing/2014/main" id="{4A0022A4-2FF2-4580-BBA6-63513D70E809}"/>
              </a:ext>
            </a:extLst>
          </p:cNvPr>
          <p:cNvSpPr/>
          <p:nvPr/>
        </p:nvSpPr>
        <p:spPr>
          <a:xfrm>
            <a:off x="3199617" y="2413082"/>
            <a:ext cx="648418" cy="411480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5B0AF08-65A4-4B2B-8E96-AAD66F9E51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74" y="2001368"/>
            <a:ext cx="1081699" cy="10816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6127482-B926-4F5B-BCAC-430B0512AECA}"/>
              </a:ext>
            </a:extLst>
          </p:cNvPr>
          <p:cNvSpPr txBox="1"/>
          <p:nvPr/>
        </p:nvSpPr>
        <p:spPr>
          <a:xfrm>
            <a:off x="3616812" y="3072159"/>
            <a:ext cx="144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9F516-E750-4250-A9BD-29C4535375D3}"/>
              </a:ext>
            </a:extLst>
          </p:cNvPr>
          <p:cNvSpPr txBox="1"/>
          <p:nvPr/>
        </p:nvSpPr>
        <p:spPr>
          <a:xfrm>
            <a:off x="2647941" y="956360"/>
            <a:ext cx="1751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Randoop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8C31FA5F-B8C7-4ACE-8150-8E887085A8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1420" y="123788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D0013F-91A5-DE44-BC3D-F726A23412AA}"/>
              </a:ext>
            </a:extLst>
          </p:cNvPr>
          <p:cNvSpPr txBox="1"/>
          <p:nvPr/>
        </p:nvSpPr>
        <p:spPr>
          <a:xfrm>
            <a:off x="1870769" y="3027460"/>
            <a:ext cx="165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33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Class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47563F-B04E-CE45-B409-0C257B8F0D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44" y="1259760"/>
            <a:ext cx="990962" cy="750167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BEC6DC2-61DF-1B45-8C7E-0793C250D85A}"/>
              </a:ext>
            </a:extLst>
          </p:cNvPr>
          <p:cNvSpPr txBox="1">
            <a:spLocks/>
          </p:cNvSpPr>
          <p:nvPr/>
        </p:nvSpPr>
        <p:spPr bwMode="auto">
          <a:xfrm>
            <a:off x="520995" y="4076240"/>
            <a:ext cx="8355385" cy="1981819"/>
          </a:xfrm>
          <a:prstGeom prst="flowChartAlternateProcess">
            <a:avLst/>
          </a:prstGeom>
          <a:ln w="57150" cap="flat" cmpd="sng" algn="ctr">
            <a:solidFill>
              <a:schemeClr val="accent1"/>
            </a:solidFill>
            <a:prstDash val="dash"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SzPct val="150000"/>
              <a:buFont typeface="Wingdings" panose="05000000000000000000" pitchFamily="2" charset="2"/>
              <a:buChar char="þ"/>
            </a:pPr>
            <a:r>
              <a:rPr lang="en-US" sz="2400" dirty="0" err="1"/>
              <a:t>Randoop</a:t>
            </a:r>
            <a:r>
              <a:rPr lang="en-US" sz="2400" dirty="0"/>
              <a:t> is lightweight &amp; widely used &amp; well-maintained.</a:t>
            </a:r>
          </a:p>
          <a:p>
            <a:pPr>
              <a:buClr>
                <a:srgbClr val="00B050"/>
              </a:buClr>
              <a:buSzPct val="150000"/>
              <a:buFont typeface="Wingdings" panose="05000000000000000000" pitchFamily="2" charset="2"/>
              <a:buChar char="þ"/>
            </a:pPr>
            <a:r>
              <a:rPr lang="en-US" sz="2400" dirty="0"/>
              <a:t>Large amount of test cases</a:t>
            </a:r>
          </a:p>
          <a:p>
            <a:pPr>
              <a:buClr>
                <a:srgbClr val="00B050"/>
              </a:buClr>
              <a:buSzPct val="150000"/>
              <a:buFont typeface="Wingdings" panose="05000000000000000000" pitchFamily="2" charset="2"/>
              <a:buChar char="þ"/>
            </a:pPr>
            <a:r>
              <a:rPr lang="en-US" sz="2400" dirty="0"/>
              <a:t>Cover possible behaviors of input library</a:t>
            </a:r>
          </a:p>
          <a:p>
            <a:pPr>
              <a:buClr>
                <a:schemeClr val="tx1"/>
              </a:buClr>
              <a:buSzPct val="150000"/>
              <a:buFont typeface="Wingdings" panose="05000000000000000000" pitchFamily="2" charset="2"/>
              <a:buChar char="F"/>
            </a:pPr>
            <a:r>
              <a:rPr lang="en-US" sz="2400" dirty="0"/>
              <a:t>More data for deep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9072F-4424-8448-AFFD-2BDEF6D9FCB5}"/>
              </a:ext>
            </a:extLst>
          </p:cNvPr>
          <p:cNvSpPr txBox="1"/>
          <p:nvPr/>
        </p:nvSpPr>
        <p:spPr>
          <a:xfrm>
            <a:off x="6674195" y="5928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979" y="5769260"/>
            <a:ext cx="9128021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1F209-2941-4863-87B6-77830BC2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143869"/>
            <a:ext cx="8731980" cy="666714"/>
          </a:xfrm>
        </p:spPr>
        <p:txBody>
          <a:bodyPr/>
          <a:lstStyle/>
          <a:p>
            <a:r>
              <a:rPr lang="en-US" b="1" dirty="0">
                <a:solidFill>
                  <a:srgbClr val="333399"/>
                </a:solidFill>
                <a:latin typeface="Tahoma (Headings)"/>
              </a:rPr>
              <a:t>Step 2: Training of RNN Language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D7D19-3580-4858-9F7E-8A5A532F9B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39" y="1994145"/>
            <a:ext cx="770540" cy="770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F42100-C9F5-4E1E-B422-722CBA192134}"/>
              </a:ext>
            </a:extLst>
          </p:cNvPr>
          <p:cNvSpPr txBox="1"/>
          <p:nvPr/>
        </p:nvSpPr>
        <p:spPr>
          <a:xfrm>
            <a:off x="-156601" y="2782089"/>
            <a:ext cx="1732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8DCC2-DD13-4539-BBBA-F00EADE10E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45" y="1962372"/>
            <a:ext cx="913475" cy="912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D57E5E-6633-44B9-9090-4906B3C721BC}"/>
              </a:ext>
            </a:extLst>
          </p:cNvPr>
          <p:cNvSpPr txBox="1"/>
          <p:nvPr/>
        </p:nvSpPr>
        <p:spPr>
          <a:xfrm>
            <a:off x="1413297" y="2746440"/>
            <a:ext cx="126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RNNLM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E7A14-6667-4884-903E-8CEDA4D3DE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70" y="1391222"/>
            <a:ext cx="917291" cy="786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69A3AF-A3E6-45B8-A156-A9CA9DF2C668}"/>
              </a:ext>
            </a:extLst>
          </p:cNvPr>
          <p:cNvSpPr txBox="1"/>
          <p:nvPr/>
        </p:nvSpPr>
        <p:spPr>
          <a:xfrm>
            <a:off x="437648" y="998566"/>
            <a:ext cx="2241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</a:t>
            </a:r>
          </a:p>
        </p:txBody>
      </p:sp>
      <p:sp>
        <p:nvSpPr>
          <p:cNvPr id="12" name="Right Arrow 15">
            <a:extLst>
              <a:ext uri="{FF2B5EF4-FFF2-40B4-BE49-F238E27FC236}">
                <a16:creationId xmlns:a16="http://schemas.microsoft.com/office/drawing/2014/main" id="{708D68AE-BA97-48FA-A53B-B1BC434ED566}"/>
              </a:ext>
            </a:extLst>
          </p:cNvPr>
          <p:cNvSpPr/>
          <p:nvPr/>
        </p:nvSpPr>
        <p:spPr>
          <a:xfrm>
            <a:off x="1200108" y="2219395"/>
            <a:ext cx="342900" cy="411206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401C5C4-7690-4E37-9AE4-70BD8AA83542}"/>
              </a:ext>
            </a:extLst>
          </p:cNvPr>
          <p:cNvSpPr txBox="1">
            <a:spLocks/>
          </p:cNvSpPr>
          <p:nvPr/>
        </p:nvSpPr>
        <p:spPr bwMode="auto">
          <a:xfrm>
            <a:off x="215516" y="4550056"/>
            <a:ext cx="8731980" cy="2099298"/>
          </a:xfrm>
          <a:prstGeom prst="flowChartAlternateProcess">
            <a:avLst/>
          </a:prstGeom>
          <a:ln w="57150" cap="flat" cmpd="sng" algn="ctr">
            <a:solidFill>
              <a:schemeClr val="accent1"/>
            </a:solidFill>
            <a:prstDash val="dash"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150000"/>
              <a:buFont typeface="Wingdings" panose="05000000000000000000" pitchFamily="2" charset="2"/>
              <a:buChar char="þ"/>
              <a:tabLst/>
              <a:defRPr/>
            </a:pP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Well-known of its ability to model sequence data and deal with long sequences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57175" marR="0" lvl="0" indent="-257175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Pct val="150000"/>
              <a:buFont typeface="Wingdings" panose="05000000000000000000" pitchFamily="2" charset="2"/>
              <a:buChar char="þ"/>
              <a:tabLst/>
              <a:defRPr/>
            </a:pPr>
            <a:r>
              <a:rPr lang="en-US" sz="2200" dirty="0">
                <a:solidFill>
                  <a:srgbClr val="33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 use it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predict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likelihood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next API call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a series of prior calls</a:t>
            </a:r>
            <a:endParaRPr lang="en-US" sz="2200" dirty="0">
              <a:solidFill>
                <a:srgbClr val="33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57175" lvl="0" indent="-257175" defTabSz="685800">
              <a:buClr>
                <a:srgbClr val="00B050"/>
              </a:buClr>
              <a:buSzPct val="150000"/>
              <a:buFont typeface="Wingdings" panose="05000000000000000000" pitchFamily="2" charset="2"/>
              <a:buChar char="þ"/>
              <a:defRPr/>
            </a:pPr>
            <a:r>
              <a:rPr lang="en-US" sz="2200" dirty="0">
                <a:solidFill>
                  <a:srgbClr val="33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 use Long Short-Term Memory (LSTM) RNN variant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52F50-E10E-4E5E-98A7-4A4F55E396B4}"/>
              </a:ext>
            </a:extLst>
          </p:cNvPr>
          <p:cNvSpPr txBox="1"/>
          <p:nvPr/>
        </p:nvSpPr>
        <p:spPr>
          <a:xfrm>
            <a:off x="185023" y="3592778"/>
            <a:ext cx="2493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Recurrent Neural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4402" r="2412" b="2724"/>
          <a:stretch/>
        </p:blipFill>
        <p:spPr>
          <a:xfrm>
            <a:off x="2601716" y="946304"/>
            <a:ext cx="6345780" cy="34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0186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28600" algn="l"/>
          </a:tabLst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new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D99694"/>
      </a:accent3>
      <a:accent4>
        <a:srgbClr val="FFC000"/>
      </a:accent4>
      <a:accent5>
        <a:srgbClr val="00B050"/>
      </a:accent5>
      <a:accent6>
        <a:srgbClr val="C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new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D99694"/>
      </a:accent3>
      <a:accent4>
        <a:srgbClr val="FFC000"/>
      </a:accent4>
      <a:accent5>
        <a:srgbClr val="00B050"/>
      </a:accent5>
      <a:accent6>
        <a:srgbClr val="C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new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D99694"/>
      </a:accent3>
      <a:accent4>
        <a:srgbClr val="FFC000"/>
      </a:accent4>
      <a:accent5>
        <a:srgbClr val="00B050"/>
      </a:accent5>
      <a:accent6>
        <a:srgbClr val="C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Office Theme">
  <a:themeElements>
    <a:clrScheme name="new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D99694"/>
      </a:accent3>
      <a:accent4>
        <a:srgbClr val="FFC000"/>
      </a:accent4>
      <a:accent5>
        <a:srgbClr val="00B050"/>
      </a:accent5>
      <a:accent6>
        <a:srgbClr val="C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1229</Words>
  <Application>Microsoft Office PowerPoint</Application>
  <PresentationFormat>On-screen Show (4:3)</PresentationFormat>
  <Paragraphs>408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26</vt:i4>
      </vt:variant>
    </vt:vector>
  </HeadingPairs>
  <TitlesOfParts>
    <vt:vector size="48" baseType="lpstr">
      <vt:lpstr>Gotham Bold</vt:lpstr>
      <vt:lpstr>Gotham Book</vt:lpstr>
      <vt:lpstr>Gotham Light</vt:lpstr>
      <vt:lpstr>Tahoma (Headings)</vt:lpstr>
      <vt:lpstr>Arial</vt:lpstr>
      <vt:lpstr>Bradley Hand ITC</vt:lpstr>
      <vt:lpstr>Calibri</vt:lpstr>
      <vt:lpstr>Calibri Light</vt:lpstr>
      <vt:lpstr>Cambria Math</vt:lpstr>
      <vt:lpstr>Courier New</vt:lpstr>
      <vt:lpstr>Tahoma</vt:lpstr>
      <vt:lpstr>Wingdings</vt:lpstr>
      <vt:lpstr>2_Default Design</vt:lpstr>
      <vt:lpstr>1_Default Design</vt:lpstr>
      <vt:lpstr>3_Default Design</vt:lpstr>
      <vt:lpstr>4_Default Design</vt:lpstr>
      <vt:lpstr>1_Office Theme</vt:lpstr>
      <vt:lpstr>2_Office Theme</vt:lpstr>
      <vt:lpstr>3_Office Theme</vt:lpstr>
      <vt:lpstr>4_Office Theme</vt:lpstr>
      <vt:lpstr>Office Theme</vt:lpstr>
      <vt:lpstr>Office Theme</vt:lpstr>
      <vt:lpstr>Deep Specification Mining</vt:lpstr>
      <vt:lpstr>Software Systems Usually Lack Formal Specifications</vt:lpstr>
      <vt:lpstr>Writing Specifications Are Costly</vt:lpstr>
      <vt:lpstr>Automated Tools Are Needed</vt:lpstr>
      <vt:lpstr>Automaton based Spec. Miners</vt:lpstr>
      <vt:lpstr>A.I. for Mining Specification?</vt:lpstr>
      <vt:lpstr>PowerPoint Presentation</vt:lpstr>
      <vt:lpstr>Step 1: Testcase Generation</vt:lpstr>
      <vt:lpstr>Step 2: Training of RNN Language Model</vt:lpstr>
      <vt:lpstr>Step 3: FSA Construction</vt:lpstr>
      <vt:lpstr>3A: Trace Sampling</vt:lpstr>
      <vt:lpstr>3B: Prefix Tree Acceptor (PTA) Construction</vt:lpstr>
      <vt:lpstr>3C: Feature Extraction</vt:lpstr>
      <vt:lpstr>3C: Node Merging</vt:lpstr>
      <vt:lpstr>3D: Candidate Selection</vt:lpstr>
      <vt:lpstr>Estimating Recall</vt:lpstr>
      <vt:lpstr>Estimating Precision</vt:lpstr>
      <vt:lpstr>PowerPoint Presentation</vt:lpstr>
      <vt:lpstr>Evaluation: Inferring Library Specs</vt:lpstr>
      <vt:lpstr>Statistics of Generated Test Cases</vt:lpstr>
      <vt:lpstr>Baselines</vt:lpstr>
      <vt:lpstr>Evaluation Metrics</vt:lpstr>
      <vt:lpstr>DSM vs. Baselines</vt:lpstr>
      <vt:lpstr>LSTM vs. RNN vs. GRU</vt:lpstr>
      <vt:lpstr>Opportunities for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Specification Mining</dc:title>
  <cp:lastModifiedBy>Duy Le</cp:lastModifiedBy>
  <cp:revision>223</cp:revision>
  <dcterms:modified xsi:type="dcterms:W3CDTF">2018-07-17T06:04:35Z</dcterms:modified>
</cp:coreProperties>
</file>