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4D83-E6F5-5C4D-8879-B60F8F55B7BF}" type="datetimeFigureOut">
              <a:rPr lang="en-US" smtClean="0"/>
              <a:t>3/05/2016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53ED-5866-A144-9E28-5F2ABB6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60" y="277812"/>
            <a:ext cx="1970800" cy="1480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79" y="154570"/>
            <a:ext cx="1187050" cy="1788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4128" y="1836031"/>
            <a:ext cx="442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YTH protein (CPSF30; unique, only plant homolog has YTH) controls APA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109" y="1943024"/>
            <a:ext cx="3043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YTH proteins are m6A readers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(finding in recent 5 </a:t>
            </a:r>
            <a:r>
              <a:rPr lang="en-US" dirty="0" err="1" smtClean="0">
                <a:latin typeface="Calibri"/>
                <a:cs typeface="Calibri"/>
              </a:rPr>
              <a:t>yr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91377" y="2507634"/>
            <a:ext cx="944387" cy="57534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364148" y="2507634"/>
            <a:ext cx="1009088" cy="57534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9794" y="3137135"/>
            <a:ext cx="42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is APA sensitive to m6A in plant? mammal?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737" y="3984586"/>
            <a:ext cx="872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We make this assumption: YTH protein in </a:t>
            </a:r>
            <a:r>
              <a:rPr lang="en-US" dirty="0" err="1" smtClean="0">
                <a:latin typeface="Calibri"/>
                <a:cs typeface="Calibri"/>
              </a:rPr>
              <a:t>Arabisopsis</a:t>
            </a:r>
            <a:r>
              <a:rPr lang="en-US" dirty="0" smtClean="0">
                <a:latin typeface="Calibri"/>
                <a:cs typeface="Calibri"/>
              </a:rPr>
              <a:t> are also m6A readers.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latin typeface="Calibri"/>
                <a:cs typeface="Calibri"/>
              </a:rPr>
              <a:t>What we want to analyze: </a:t>
            </a:r>
            <a:r>
              <a:rPr lang="en-US" b="1" dirty="0"/>
              <a:t>meta-analysis of plant APA and m6A-mapping </a:t>
            </a:r>
            <a:r>
              <a:rPr lang="en-US" b="1" dirty="0" smtClean="0"/>
              <a:t>data</a:t>
            </a:r>
          </a:p>
          <a:p>
            <a:r>
              <a:rPr lang="en-US" dirty="0" smtClean="0"/>
              <a:t>In m6A sequencing datasets, is m6A enriched in any location on the longer/shorter transcript variants? Is m6A enriched temporally to PAS?</a:t>
            </a:r>
          </a:p>
          <a:p>
            <a:r>
              <a:rPr lang="en-US" dirty="0" smtClean="0"/>
              <a:t>In APA dataset, where are the known m6A peaks, any correlation with known m6A peaks?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What </a:t>
            </a:r>
            <a:r>
              <a:rPr lang="en-US" dirty="0" err="1">
                <a:cs typeface="Calibri"/>
              </a:rPr>
              <a:t>Maurits</a:t>
            </a:r>
            <a:r>
              <a:rPr lang="en-US" dirty="0">
                <a:cs typeface="Calibri"/>
              </a:rPr>
              <a:t> is doing: analyze the </a:t>
            </a:r>
            <a:r>
              <a:rPr lang="en-US" dirty="0" err="1">
                <a:cs typeface="Calibri"/>
              </a:rPr>
              <a:t>cardiomyocyte</a:t>
            </a:r>
            <a:r>
              <a:rPr lang="en-US" dirty="0">
                <a:cs typeface="Calibri"/>
              </a:rPr>
              <a:t> APA data for m6A motif enrichment in alternatively spliced </a:t>
            </a:r>
            <a:r>
              <a:rPr lang="en-US" dirty="0" smtClean="0">
                <a:cs typeface="Calibri"/>
              </a:rPr>
              <a:t>mRNAs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66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122" y="358949"/>
            <a:ext cx="848999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Arabidopsis m6A datasets: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Luo</a:t>
            </a:r>
            <a:r>
              <a:rPr lang="en-US" dirty="0" smtClean="0"/>
              <a:t> et al. 2015. Nature Communication. (PMID: 25430002)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Day 21 Arabidopsis. (above ground tissue harvested between 5</a:t>
            </a:r>
            <a:r>
              <a:rPr lang="en-US" baseline="30000" dirty="0" smtClean="0"/>
              <a:t>th</a:t>
            </a:r>
            <a:r>
              <a:rPr lang="en-US" dirty="0" smtClean="0"/>
              <a:t> &amp; 7</a:t>
            </a:r>
            <a:r>
              <a:rPr lang="en-US" baseline="30000" dirty="0" smtClean="0"/>
              <a:t>th</a:t>
            </a:r>
            <a:r>
              <a:rPr lang="en-US" dirty="0" smtClean="0"/>
              <a:t> hour of the 16-hour light/8-hour dark light cycle)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mRNA extraction by </a:t>
            </a:r>
            <a:r>
              <a:rPr lang="en-US" dirty="0" err="1" smtClean="0"/>
              <a:t>FastTrack</a:t>
            </a:r>
            <a:r>
              <a:rPr lang="en-US" dirty="0" smtClean="0"/>
              <a:t> MAG Maxi mRNA isolation kit. Fragment to ~200nt, incubate with m6A </a:t>
            </a:r>
            <a:r>
              <a:rPr lang="en-US" dirty="0" err="1" smtClean="0"/>
              <a:t>Ab</a:t>
            </a:r>
            <a:r>
              <a:rPr lang="en-US" dirty="0" smtClean="0"/>
              <a:t>, then do IP, </a:t>
            </a:r>
            <a:r>
              <a:rPr lang="en-US" dirty="0" err="1" smtClean="0"/>
              <a:t>eluate</a:t>
            </a:r>
            <a:r>
              <a:rPr lang="en-US" dirty="0" smtClean="0"/>
              <a:t> RNA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HiSeq</a:t>
            </a:r>
            <a:r>
              <a:rPr lang="en-US" dirty="0" smtClean="0"/>
              <a:t>, 2x100 cycles </a:t>
            </a:r>
            <a:r>
              <a:rPr lang="en-US" dirty="0" err="1" smtClean="0"/>
              <a:t>Solexa</a:t>
            </a:r>
            <a:r>
              <a:rPr lang="en-US" dirty="0" smtClean="0"/>
              <a:t> PE sequencing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Sequencing data analysis is based on PMID: 22608085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m6A peak window 25nt. Also determined peak clusters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m6A is enriched around stop codon, within 3’UTR, and also uniquely in plants-around start codon; highly enriched in chloroplast/plastid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2. Wan et al. 2015. Genome Biology. (PMID: 26667818)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WT, </a:t>
            </a:r>
            <a:r>
              <a:rPr lang="en-US" dirty="0" err="1" smtClean="0"/>
              <a:t>columbia</a:t>
            </a:r>
            <a:r>
              <a:rPr lang="en-US" dirty="0" smtClean="0"/>
              <a:t> ecotype (Col-0), </a:t>
            </a:r>
            <a:r>
              <a:rPr lang="en-US" dirty="0" err="1" smtClean="0"/>
              <a:t>mouseearcress</a:t>
            </a:r>
            <a:r>
              <a:rPr lang="en-US" dirty="0" smtClean="0"/>
              <a:t>. At blooming period (5 </a:t>
            </a:r>
            <a:r>
              <a:rPr lang="en-US" dirty="0" err="1" smtClean="0"/>
              <a:t>wk</a:t>
            </a:r>
            <a:r>
              <a:rPr lang="en-US" dirty="0" smtClean="0"/>
              <a:t> after seed germination): flowers, rosette leaves, roots are collected separately.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Isolate total RNA, fragmentation into ~100nt, m6A IP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m6A </a:t>
            </a:r>
            <a:r>
              <a:rPr lang="en-US" dirty="0" err="1" smtClean="0"/>
              <a:t>seq</a:t>
            </a:r>
            <a:r>
              <a:rPr lang="en-US" dirty="0" smtClean="0"/>
              <a:t>, mRNA </a:t>
            </a:r>
            <a:r>
              <a:rPr lang="en-US" dirty="0" err="1" smtClean="0"/>
              <a:t>seq</a:t>
            </a:r>
            <a:r>
              <a:rPr lang="en-US" dirty="0" smtClean="0"/>
              <a:t>, input RNA </a:t>
            </a:r>
            <a:r>
              <a:rPr lang="en-US" dirty="0" err="1" smtClean="0"/>
              <a:t>seq</a:t>
            </a:r>
            <a:r>
              <a:rPr lang="en-US" dirty="0" smtClean="0"/>
              <a:t>, all on </a:t>
            </a:r>
            <a:r>
              <a:rPr lang="en-US" dirty="0" err="1" smtClean="0"/>
              <a:t>HiSeq</a:t>
            </a:r>
            <a:r>
              <a:rPr lang="en-US" dirty="0" smtClean="0"/>
              <a:t> 2000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Assumed near 100% specificity of </a:t>
            </a:r>
            <a:r>
              <a:rPr lang="en-US" dirty="0" err="1" smtClean="0"/>
              <a:t>immunoprecipitation</a:t>
            </a:r>
            <a:r>
              <a:rPr lang="en-US" dirty="0" smtClean="0"/>
              <a:t>, so all mapped reads in m6A </a:t>
            </a:r>
            <a:r>
              <a:rPr lang="en-US" dirty="0" err="1" smtClean="0"/>
              <a:t>seq</a:t>
            </a:r>
            <a:r>
              <a:rPr lang="en-US" dirty="0" smtClean="0"/>
              <a:t> were considered to have m6A, no comparison with input RNA is considered.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m6A is associated with organ differentiation in Arabidopsis</a:t>
            </a:r>
          </a:p>
        </p:txBody>
      </p:sp>
    </p:spTree>
    <p:extLst>
      <p:ext uri="{BB962C8B-B14F-4D97-AF65-F5344CB8AC3E}">
        <p14:creationId xmlns:p14="http://schemas.microsoft.com/office/powerpoint/2010/main" val="376465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927" y="800733"/>
            <a:ext cx="82277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Bodi</a:t>
            </a:r>
            <a:r>
              <a:rPr lang="en-US" dirty="0" smtClean="0"/>
              <a:t> et al. 2012. Frontiers in PLANT SCIENCE. (PMID: 226396490) (biochemistry based m6A detection, not RNA sequencing based method)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Arabidopsis WT seedling (of unknown age)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Analysis of m6A distribution in fragmented mRNA. </a:t>
            </a:r>
            <a:r>
              <a:rPr lang="en-US" dirty="0" err="1" smtClean="0"/>
              <a:t>Oligo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isolation of </a:t>
            </a:r>
            <a:r>
              <a:rPr lang="en-US" dirty="0" err="1" smtClean="0"/>
              <a:t>polyA</a:t>
            </a:r>
            <a:r>
              <a:rPr lang="en-US" dirty="0" smtClean="0"/>
              <a:t> RNA, fragment to 120nt or 180nt. Then separate all fragments biochemically into 3 pools: 5’ end, middle+5’, 3’ end of mRNA transcripts.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3 fractions are analyzed for m6A in a GA context using TLC method (not sequencing based, PMID: 18505803). m6A is observed in most 3’ end fraction.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Did METTL3 knock-down, see morphological defects, floral defects.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used PATMATCH to search for established mammalian m6A consensus motif (GGACU expanded methylation consensus), identified 1159 genes with ≥1 GGAUC in the 200nt window before </a:t>
            </a:r>
            <a:r>
              <a:rPr lang="en-US" dirty="0" err="1" smtClean="0"/>
              <a:t>polyA</a:t>
            </a:r>
            <a:r>
              <a:rPr lang="en-US" dirty="0" smtClean="0"/>
              <a:t> tail.</a:t>
            </a:r>
          </a:p>
        </p:txBody>
      </p:sp>
    </p:spTree>
    <p:extLst>
      <p:ext uri="{BB962C8B-B14F-4D97-AF65-F5344CB8AC3E}">
        <p14:creationId xmlns:p14="http://schemas.microsoft.com/office/powerpoint/2010/main" val="8808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683" y="201895"/>
            <a:ext cx="307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Arabidopsis APA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928" y="842150"/>
            <a:ext cx="851760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/>
              <a:t>Wu et al. 2011. PNAS. (PMID: 21746925)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Material: Leaf 1: grow on soil, 8h daylight, unknown # of days; Leaf 2: sterile from germinating seed. Grow on filter paper with saturated nutrients, 16h daylight, 2wk; </a:t>
            </a:r>
            <a:r>
              <a:rPr lang="en-US" dirty="0" err="1" smtClean="0"/>
              <a:t>arabidopsis</a:t>
            </a:r>
            <a:r>
              <a:rPr lang="en-US" dirty="0" smtClean="0"/>
              <a:t> seed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oligodT</a:t>
            </a:r>
            <a:r>
              <a:rPr lang="en-US" dirty="0" smtClean="0"/>
              <a:t> enrich </a:t>
            </a:r>
            <a:r>
              <a:rPr lang="en-US" dirty="0" err="1" smtClean="0"/>
              <a:t>polyA</a:t>
            </a:r>
            <a:r>
              <a:rPr lang="en-US" dirty="0" smtClean="0"/>
              <a:t> RNA, except for leaf 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72 or 76 </a:t>
            </a:r>
            <a:r>
              <a:rPr lang="en-US" dirty="0" err="1" smtClean="0"/>
              <a:t>bp</a:t>
            </a:r>
            <a:r>
              <a:rPr lang="en-US" dirty="0" smtClean="0"/>
              <a:t> PE sequencing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Internal priming removed. 71,000 </a:t>
            </a:r>
            <a:r>
              <a:rPr lang="en-US" dirty="0" err="1" smtClean="0"/>
              <a:t>polyA</a:t>
            </a:r>
            <a:r>
              <a:rPr lang="en-US" dirty="0" smtClean="0"/>
              <a:t> site clusters (PAC), with an average of 54 PATs per cluster. ~80% of PAC is in sense orientation, ~80% of these are in 3’UTR of known genes. There is also tissue specific APA, 73% of sense/anti-sense PACs are only in leaves (51%) or seeds (22%).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 Thomas et al. 2012. The Plant Cell. (PMID: 23136375).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WT or CPSF30 deficient mutant, unknown age of </a:t>
            </a:r>
            <a:r>
              <a:rPr lang="en-US" dirty="0" err="1" smtClean="0"/>
              <a:t>arabidopsis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Adopted Wu et al. methods. ~58000 PACs in WT, ~41000 PACs in mutant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9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385" y="400538"/>
            <a:ext cx="600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Sherstnev</a:t>
            </a:r>
            <a:r>
              <a:rPr lang="en-US" dirty="0" smtClean="0"/>
              <a:t> et al., 2012. Nat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Mol</a:t>
            </a:r>
            <a:r>
              <a:rPr lang="en-US" dirty="0" smtClean="0"/>
              <a:t> Biol</a:t>
            </a:r>
            <a:r>
              <a:rPr lang="en-US" dirty="0"/>
              <a:t>. PMID: 22820990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038" y="1092751"/>
            <a:ext cx="839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Arabidopsis seedling. 2 days at 4 degree C in dark, then harvest 14 days after transfer to 24 degree C.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Direct RNA Sequencing (DRS) </a:t>
            </a:r>
            <a:r>
              <a:rPr lang="en-US" smtClean="0"/>
              <a:t>technology (PMID:21145465) to </a:t>
            </a:r>
            <a:r>
              <a:rPr lang="en-US" dirty="0" smtClean="0"/>
              <a:t>reveal 3’</a:t>
            </a:r>
            <a:r>
              <a:rPr lang="en-US" smtClean="0"/>
              <a:t>end 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5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2795" y="609082"/>
            <a:ext cx="6798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Agamous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rbohA</a:t>
            </a:r>
            <a:r>
              <a:rPr lang="en-US" dirty="0" smtClean="0"/>
              <a:t> in Arabidopsis are well known to have </a:t>
            </a:r>
            <a:r>
              <a:rPr lang="en-US" dirty="0" smtClean="0"/>
              <a:t>APA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 than RRACH, there are also other m6A motifs</a:t>
            </a:r>
          </a:p>
        </p:txBody>
      </p:sp>
    </p:spTree>
    <p:extLst>
      <p:ext uri="{BB962C8B-B14F-4D97-AF65-F5344CB8AC3E}">
        <p14:creationId xmlns:p14="http://schemas.microsoft.com/office/powerpoint/2010/main" val="379958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810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Yalin</dc:creator>
  <cp:lastModifiedBy>Yalin</cp:lastModifiedBy>
  <cp:revision>26</cp:revision>
  <dcterms:created xsi:type="dcterms:W3CDTF">2016-04-29T02:12:27Z</dcterms:created>
  <dcterms:modified xsi:type="dcterms:W3CDTF">2016-05-02T23:03:54Z</dcterms:modified>
</cp:coreProperties>
</file>