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400" r:id="rId2"/>
    <p:sldId id="257" r:id="rId3"/>
    <p:sldId id="368" r:id="rId4"/>
    <p:sldId id="369" r:id="rId5"/>
    <p:sldId id="393" r:id="rId6"/>
    <p:sldId id="383" r:id="rId7"/>
    <p:sldId id="384" r:id="rId8"/>
    <p:sldId id="385" r:id="rId9"/>
    <p:sldId id="388" r:id="rId10"/>
    <p:sldId id="373" r:id="rId11"/>
    <p:sldId id="374" r:id="rId12"/>
    <p:sldId id="375" r:id="rId13"/>
    <p:sldId id="377" r:id="rId14"/>
    <p:sldId id="379" r:id="rId15"/>
    <p:sldId id="297" r:id="rId16"/>
    <p:sldId id="446" r:id="rId17"/>
    <p:sldId id="396" r:id="rId18"/>
    <p:sldId id="402" r:id="rId19"/>
    <p:sldId id="428" r:id="rId20"/>
    <p:sldId id="429" r:id="rId21"/>
    <p:sldId id="406" r:id="rId22"/>
    <p:sldId id="407" r:id="rId23"/>
    <p:sldId id="409" r:id="rId24"/>
    <p:sldId id="410" r:id="rId25"/>
    <p:sldId id="412" r:id="rId26"/>
    <p:sldId id="416" r:id="rId27"/>
    <p:sldId id="436" r:id="rId28"/>
    <p:sldId id="437" r:id="rId29"/>
    <p:sldId id="439" r:id="rId30"/>
    <p:sldId id="440" r:id="rId31"/>
    <p:sldId id="442" r:id="rId32"/>
    <p:sldId id="443" r:id="rId33"/>
    <p:sldId id="423" r:id="rId34"/>
    <p:sldId id="445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4" d="100"/>
          <a:sy n="64" d="100"/>
        </p:scale>
        <p:origin x="-82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Relationship Id="rId5" Type="http://schemas.openxmlformats.org/officeDocument/2006/relationships/image" Target="../media/image170.wmf"/><Relationship Id="rId4" Type="http://schemas.openxmlformats.org/officeDocument/2006/relationships/image" Target="../media/image16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4" Type="http://schemas.openxmlformats.org/officeDocument/2006/relationships/image" Target="../media/image6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4" Type="http://schemas.openxmlformats.org/officeDocument/2006/relationships/image" Target="../media/image9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3" Type="http://schemas.openxmlformats.org/officeDocument/2006/relationships/image" Target="../media/image156.wmf"/><Relationship Id="rId7" Type="http://schemas.openxmlformats.org/officeDocument/2006/relationships/image" Target="../media/image160.wmf"/><Relationship Id="rId12" Type="http://schemas.openxmlformats.org/officeDocument/2006/relationships/image" Target="../media/image165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6" Type="http://schemas.openxmlformats.org/officeDocument/2006/relationships/image" Target="../media/image159.wmf"/><Relationship Id="rId11" Type="http://schemas.openxmlformats.org/officeDocument/2006/relationships/image" Target="../media/image164.wmf"/><Relationship Id="rId5" Type="http://schemas.openxmlformats.org/officeDocument/2006/relationships/image" Target="../media/image158.wmf"/><Relationship Id="rId10" Type="http://schemas.openxmlformats.org/officeDocument/2006/relationships/image" Target="../media/image163.wmf"/><Relationship Id="rId4" Type="http://schemas.openxmlformats.org/officeDocument/2006/relationships/image" Target="../media/image157.wmf"/><Relationship Id="rId9" Type="http://schemas.openxmlformats.org/officeDocument/2006/relationships/image" Target="../media/image16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477A6-9E28-4633-9F90-29EAD99D28D6}" type="datetimeFigureOut">
              <a:rPr lang="zh-CN" altLang="en-US" smtClean="0"/>
              <a:pPr/>
              <a:t>2020-3-28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1E39E-891F-49FC-AC8B-BE21B696CF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42070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7BB4F-C346-4F10-8981-355A3D858D8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75278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A74D492-B469-4848-A10C-370484D24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ABA6CFC5-7DDE-482B-808D-8C5D86E40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806CCCA-6EE3-4809-8EAD-DD1AA513FF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AF0F50-0523-4F92-9177-0555AE2EEC47}" type="datetimeFigureOut">
              <a:rPr lang="zh-CN" altLang="en-US" smtClean="0"/>
              <a:pPr/>
              <a:t>2020-3-28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99259E7-BC75-4B8F-A668-2B0C336F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B09E630-1D62-4C46-B058-F23A4698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6E591A-CEFD-41E6-8F1B-C3B964A438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14012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F8994FD-E369-4AEC-899C-4B06E4116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18A952D1-5119-49B4-9ACF-DFBAAF390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6BBF96E-1C56-4EC8-ADE4-58AEEF70D1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AF0F50-0523-4F92-9177-0555AE2EEC47}" type="datetimeFigureOut">
              <a:rPr lang="zh-CN" altLang="en-US" smtClean="0"/>
              <a:pPr/>
              <a:t>2020-3-28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3282372-73B7-4E31-99E3-88C48248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A1D97DB-47E6-41F2-B09D-D874C1874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6E591A-CEFD-41E6-8F1B-C3B964A438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9147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1E08DECE-1640-4AC1-8592-961224D67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4385B8A6-8B88-4412-B23F-B60A6F377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8F26462-8291-4618-94C5-5A024600E4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AF0F50-0523-4F92-9177-0555AE2EEC47}" type="datetimeFigureOut">
              <a:rPr lang="zh-CN" altLang="en-US" smtClean="0"/>
              <a:pPr/>
              <a:t>2020-3-28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29AE258-1BF9-44E2-9A0D-AFB05770C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0D353A2-0EAD-40DD-BA30-EAF95F832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6E591A-CEFD-41E6-8F1B-C3B964A438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350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98BD676-BA71-4ADF-B088-7AB102A24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9FDEAEF-2B05-49A0-9F2B-0686962F3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A81F3AE-A960-467C-A90F-7B3297F3A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AF0F50-0523-4F92-9177-0555AE2EEC47}" type="datetimeFigureOut">
              <a:rPr lang="zh-CN" altLang="en-US" smtClean="0"/>
              <a:pPr/>
              <a:t>2020-3-28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6C30E84-E3FA-437F-9757-080B2BFAC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5345083-38B3-4A45-9013-EA6DC0CC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6E591A-CEFD-41E6-8F1B-C3B964A438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9230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F10E290-6DD1-4816-9500-AA36044DF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D984A9C9-2B94-4613-90DD-8DCB3E8BE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6B78FA7-178E-44FD-9F5C-95A04903D8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AF0F50-0523-4F92-9177-0555AE2EEC47}" type="datetimeFigureOut">
              <a:rPr lang="zh-CN" altLang="en-US" smtClean="0"/>
              <a:pPr/>
              <a:t>2020-3-28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1779D1D-49C1-46C0-96AF-C8A485473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B773C2C-D098-4715-86F4-853DA0CA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6E591A-CEFD-41E6-8F1B-C3B964A438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72931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1A8692D-5D1F-4672-8A2F-ED57D30E2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3D7CF10-D52F-4CD9-B1F7-BA0C5DFBED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A2B1FBBB-85B3-48E2-95FB-D432E9695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7BD6E7AD-E3D5-4D9D-A743-22A27AAD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AF0F50-0523-4F92-9177-0555AE2EEC47}" type="datetimeFigureOut">
              <a:rPr lang="zh-CN" altLang="en-US" smtClean="0"/>
              <a:pPr/>
              <a:t>2020-3-28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B7038503-3C60-4BFE-9455-2F030662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334C0C74-10F6-4D56-AD77-C1787BE9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6E591A-CEFD-41E6-8F1B-C3B964A438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658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42C7BC1-D847-484F-8BA5-7F2875E0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A51EBC43-9A27-4C34-81CA-5DC374F43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A18C5B9C-81F7-4279-B84E-EC93C7B5A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77DC2444-664E-44C3-A853-51162FCAC2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B9E5BDD3-5957-4531-AF5E-A24F315F1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C5E3766B-7FCB-44EA-8BA1-B67E288B6B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AF0F50-0523-4F92-9177-0555AE2EEC47}" type="datetimeFigureOut">
              <a:rPr lang="zh-CN" altLang="en-US" smtClean="0"/>
              <a:pPr/>
              <a:t>2020-3-28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3A6A0A1B-9BC0-45F0-9C34-19D35CA3B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6F453037-6C9C-4D38-B0DA-5827138F0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6E591A-CEFD-41E6-8F1B-C3B964A438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68682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B38C1BF-F280-4B03-A6F1-36C88150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2629F1D8-BCAB-4649-99A8-97D1C5B6E4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AF0F50-0523-4F92-9177-0555AE2EEC47}" type="datetimeFigureOut">
              <a:rPr lang="zh-CN" altLang="en-US" smtClean="0"/>
              <a:pPr/>
              <a:t>2020-3-28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4C3B1362-447D-4213-90CE-17F2696CB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A72769EE-4646-463C-BEB4-46FE7093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6E591A-CEFD-41E6-8F1B-C3B964A438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6905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7B224B76-CCCF-4467-BBEA-D6A111F44F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AF0F50-0523-4F92-9177-0555AE2EEC47}" type="datetimeFigureOut">
              <a:rPr lang="zh-CN" altLang="en-US" smtClean="0"/>
              <a:pPr/>
              <a:t>2020-3-28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AC0E292D-15B4-4A23-99E6-9122483E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45FB9801-8AE3-485E-8908-7BC1C1BC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6E591A-CEFD-41E6-8F1B-C3B964A438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07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6D3F1AF-45C0-4A94-9D01-D5D62D17D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C2C100C-B381-4D77-A6D2-1CF2268D3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9C52E891-3DFA-412B-8781-464C179D1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23788738-39BC-4359-9ACB-D0A0CCF3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AF0F50-0523-4F92-9177-0555AE2EEC47}" type="datetimeFigureOut">
              <a:rPr lang="zh-CN" altLang="en-US" smtClean="0"/>
              <a:pPr/>
              <a:t>2020-3-28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04604FCE-908E-4042-A0A0-E3FD3C1C6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581C1DEA-7D80-48B3-8B34-2E046237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6E591A-CEFD-41E6-8F1B-C3B964A438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30725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4C80280-0334-4A86-9BA4-10B0F30A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468FA7CF-262A-4920-A9C2-FB281C81F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42E4944F-C046-46F9-B491-7CE30643A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5E385314-253D-412C-AD42-12A694E2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AF0F50-0523-4F92-9177-0555AE2EEC47}" type="datetimeFigureOut">
              <a:rPr lang="zh-CN" altLang="en-US" smtClean="0"/>
              <a:pPr/>
              <a:t>2020-3-28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505ED3C3-E30E-4E4F-8AA4-A9AF062C7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1B26C613-395F-4223-9E48-96BD9786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6E591A-CEFD-41E6-8F1B-C3B964A438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56825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未标题-1111">
            <a:extLst>
              <a:ext uri="{FF2B5EF4-FFF2-40B4-BE49-F238E27FC236}">
                <a16:creationId xmlns="" xmlns:a16="http://schemas.microsoft.com/office/drawing/2014/main" id="{87AD73C8-36CE-4961-A188-71FB56B27F8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460" t="51337" r="1723" b="1729"/>
          <a:stretch>
            <a:fillRect/>
          </a:stretch>
        </p:blipFill>
        <p:spPr bwMode="auto">
          <a:xfrm>
            <a:off x="9970939" y="-194289"/>
            <a:ext cx="2026372" cy="1765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灯片编号占位符 5">
            <a:extLst>
              <a:ext uri="{FF2B5EF4-FFF2-40B4-BE49-F238E27FC236}">
                <a16:creationId xmlns="" xmlns:a16="http://schemas.microsoft.com/office/drawing/2014/main" id="{43259793-A000-4ABA-AB1F-7EFA9CB59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fld id="{D80EC1C3-1F3C-407C-AD85-2FE4237BB03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Picture 7" descr="返回">
            <a:hlinkClick r:id="" action="ppaction://hlinkshowjump?jump=lastslideviewed"/>
            <a:extLst>
              <a:ext uri="{FF2B5EF4-FFF2-40B4-BE49-F238E27FC236}">
                <a16:creationId xmlns="" xmlns:a16="http://schemas.microsoft.com/office/drawing/2014/main" id="{FDEA79B0-FE07-4229-A2AC-9ADD9CDFBB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4756" y="6247044"/>
            <a:ext cx="47425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 descr="上一页">
            <a:hlinkClick r:id="" action="ppaction://hlinkshowjump?jump=previousslide"/>
            <a:extLst>
              <a:ext uri="{FF2B5EF4-FFF2-40B4-BE49-F238E27FC236}">
                <a16:creationId xmlns="" xmlns:a16="http://schemas.microsoft.com/office/drawing/2014/main" id="{97A8DB83-F87A-40ED-B4FB-2794F3EB988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2989" y="6247044"/>
            <a:ext cx="47425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9" descr="退出">
            <a:hlinkClick r:id="" action="ppaction://hlinkshowjump?jump=endshow"/>
            <a:extLst>
              <a:ext uri="{FF2B5EF4-FFF2-40B4-BE49-F238E27FC236}">
                <a16:creationId xmlns="" xmlns:a16="http://schemas.microsoft.com/office/drawing/2014/main" id="{57E6C633-72A9-4124-9C1D-96A2E5FC46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9693" y="6247044"/>
            <a:ext cx="47425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0" descr="下一页">
            <a:hlinkClick r:id="" action="ppaction://hlinkshowjump?jump=nextslide"/>
            <a:extLst>
              <a:ext uri="{FF2B5EF4-FFF2-40B4-BE49-F238E27FC236}">
                <a16:creationId xmlns="" xmlns:a16="http://schemas.microsoft.com/office/drawing/2014/main" id="{3945C579-26D4-41AB-95D0-D75720E516D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051" y="6247044"/>
            <a:ext cx="47425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1">
            <a:extLst>
              <a:ext uri="{FF2B5EF4-FFF2-40B4-BE49-F238E27FC236}">
                <a16:creationId xmlns="" xmlns:a16="http://schemas.microsoft.com/office/drawing/2014/main" id="{61DDCB84-197A-4A9C-985C-B306F8DAFFD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05308" y="6534382"/>
            <a:ext cx="23391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zh-CN" altLang="en-US" sz="1200" b="1" dirty="0">
                <a:solidFill>
                  <a:srgbClr val="3366FF"/>
                </a:solidFill>
                <a:latin typeface="黑体" pitchFamily="2" charset="-122"/>
              </a:rPr>
              <a:t>上页   下页    返回    结束 </a:t>
            </a:r>
          </a:p>
        </p:txBody>
      </p:sp>
      <p:pic>
        <p:nvPicPr>
          <p:cNvPr id="14" name="Picture 14">
            <a:extLst>
              <a:ext uri="{FF2B5EF4-FFF2-40B4-BE49-F238E27FC236}">
                <a16:creationId xmlns="" xmlns:a16="http://schemas.microsoft.com/office/drawing/2014/main" id="{62A9B994-6920-4216-BB0D-59CB498A53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0138"/>
            <a:ext cx="841003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15">
            <a:extLst>
              <a:ext uri="{FF2B5EF4-FFF2-40B4-BE49-F238E27FC236}">
                <a16:creationId xmlns="" xmlns:a16="http://schemas.microsoft.com/office/drawing/2014/main" id="{EFED6A2B-DD31-4A99-AFD2-AE8FC597355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549574" y="6247044"/>
            <a:ext cx="959099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55A3EDAF-AC71-4547-8171-BA2BFF345333}" type="slidenum">
              <a:rPr lang="en-US" altLang="zh-CN" sz="1600" b="1" smtClean="0">
                <a:solidFill>
                  <a:srgbClr val="3366FF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b="1" dirty="0">
              <a:solidFill>
                <a:srgbClr val="3366FF"/>
              </a:solidFill>
            </a:endParaRPr>
          </a:p>
        </p:txBody>
      </p:sp>
      <p:pic>
        <p:nvPicPr>
          <p:cNvPr id="16" name="Picture 17">
            <a:extLst>
              <a:ext uri="{FF2B5EF4-FFF2-40B4-BE49-F238E27FC236}">
                <a16:creationId xmlns="" xmlns:a16="http://schemas.microsoft.com/office/drawing/2014/main" id="{E944B9BC-D1AF-43B0-802D-1C6143607E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841003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19">
            <a:extLst>
              <a:ext uri="{FF2B5EF4-FFF2-40B4-BE49-F238E27FC236}">
                <a16:creationId xmlns="" xmlns:a16="http://schemas.microsoft.com/office/drawing/2014/main" id="{FF460500-FCD4-4932-965E-F769DBD95BF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508637" y="34270"/>
            <a:ext cx="295097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Made by QQIR</a:t>
            </a:r>
          </a:p>
        </p:txBody>
      </p:sp>
      <p:sp>
        <p:nvSpPr>
          <p:cNvPr id="18" name="Text Box 20">
            <a:extLst>
              <a:ext uri="{FF2B5EF4-FFF2-40B4-BE49-F238E27FC236}">
                <a16:creationId xmlns="" xmlns:a16="http://schemas.microsoft.com/office/drawing/2014/main" id="{F2FE0C8D-184B-4A26-AB3D-76797234D9C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49623" y="30163"/>
            <a:ext cx="48971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FF"/>
                </a:solidFill>
              </a:rPr>
              <a:t>  §1.1   </a:t>
            </a:r>
            <a:r>
              <a:rPr kumimoji="1" lang="zh-CN" altLang="en-US" sz="2800" b="1" kern="1200" dirty="0">
                <a:solidFill>
                  <a:srgbClr val="0000FF"/>
                </a:solidFill>
                <a:latin typeface="Arial" charset="0"/>
                <a:ea typeface="黑体" pitchFamily="2" charset="-122"/>
                <a:cs typeface="+mn-cs"/>
              </a:rPr>
              <a:t>线性代数基础</a:t>
            </a:r>
          </a:p>
        </p:txBody>
      </p:sp>
      <p:sp>
        <p:nvSpPr>
          <p:cNvPr id="19" name="灯片编号占位符 5">
            <a:extLst>
              <a:ext uri="{FF2B5EF4-FFF2-40B4-BE49-F238E27FC236}">
                <a16:creationId xmlns="" xmlns:a16="http://schemas.microsoft.com/office/drawing/2014/main" id="{9D36FCA3-1E34-4462-AC81-0675E6170B74}"/>
              </a:ext>
            </a:extLst>
          </p:cNvPr>
          <p:cNvSpPr txBox="1">
            <a:spLocks/>
          </p:cNvSpPr>
          <p:nvPr userDrawn="1"/>
        </p:nvSpPr>
        <p:spPr>
          <a:xfrm>
            <a:off x="152400" y="152400"/>
            <a:ext cx="0" cy="0"/>
          </a:xfr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0EC1C3-1F3C-407C-AD85-2FE4237BB03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="" xmlns:a16="http://schemas.microsoft.com/office/drawing/2014/main" id="{06C57A1E-FD05-4192-A993-763EFA85BE23}"/>
              </a:ext>
            </a:extLst>
          </p:cNvPr>
          <p:cNvCxnSpPr/>
          <p:nvPr userDrawn="1"/>
        </p:nvCxnSpPr>
        <p:spPr>
          <a:xfrm>
            <a:off x="19831050" y="1638300"/>
            <a:ext cx="0" cy="10858500"/>
          </a:xfrm>
          <a:prstGeom prst="line">
            <a:avLst/>
          </a:prstGeom>
          <a:noFill/>
          <a:ln w="41275" cap="flat">
            <a:solidFill>
              <a:srgbClr val="110DB3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="" xmlns:p14="http://schemas.microsoft.com/office/powerpoint/2010/main" val="317736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67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6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oleObject" Target="../embeddings/oleObject8.bin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9.bin"/><Relationship Id="rId4" Type="http://schemas.openxmlformats.org/officeDocument/2006/relationships/image" Target="../media/image9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oleObject" Target="../embeddings/oleObject10.bin"/><Relationship Id="rId7" Type="http://schemas.openxmlformats.org/officeDocument/2006/relationships/image" Target="../media/image9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9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4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5" Type="http://schemas.openxmlformats.org/officeDocument/2006/relationships/image" Target="../media/image116.png"/><Relationship Id="rId10" Type="http://schemas.openxmlformats.org/officeDocument/2006/relationships/image" Target="../media/image121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Relationship Id="rId14" Type="http://schemas.openxmlformats.org/officeDocument/2006/relationships/image" Target="../media/image12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11" Type="http://schemas.openxmlformats.org/officeDocument/2006/relationships/image" Target="../media/image135.png"/><Relationship Id="rId5" Type="http://schemas.openxmlformats.org/officeDocument/2006/relationships/image" Target="../media/image129.png"/><Relationship Id="rId10" Type="http://schemas.openxmlformats.org/officeDocument/2006/relationships/image" Target="../media/image134.png"/><Relationship Id="rId4" Type="http://schemas.openxmlformats.org/officeDocument/2006/relationships/image" Target="../media/image128.png"/><Relationship Id="rId9" Type="http://schemas.openxmlformats.org/officeDocument/2006/relationships/image" Target="../media/image1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7" Type="http://schemas.openxmlformats.org/officeDocument/2006/relationships/image" Target="../media/image141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6.png"/><Relationship Id="rId11" Type="http://schemas.openxmlformats.org/officeDocument/2006/relationships/image" Target="../media/image151.png"/><Relationship Id="rId5" Type="http://schemas.openxmlformats.org/officeDocument/2006/relationships/image" Target="../media/image145.png"/><Relationship Id="rId10" Type="http://schemas.openxmlformats.org/officeDocument/2006/relationships/image" Target="../media/image150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9.bin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8.bin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17.bin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21.bin"/><Relationship Id="rId14" Type="http://schemas.openxmlformats.org/officeDocument/2006/relationships/oleObject" Target="../embeddings/oleObject26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image" Target="../media/image171.png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3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9A2F6312-916A-481E-9191-FB3BC106FD02}"/>
              </a:ext>
            </a:extLst>
          </p:cNvPr>
          <p:cNvSpPr txBox="1"/>
          <p:nvPr/>
        </p:nvSpPr>
        <p:spPr>
          <a:xfrm>
            <a:off x="384186" y="1683377"/>
            <a:ext cx="5980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第一节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矩阵的基本运算</a:t>
            </a:r>
            <a:endParaRPr lang="zh-CN" altLang="en-US" sz="3600" b="1" dirty="0"/>
          </a:p>
        </p:txBody>
      </p:sp>
      <p:sp>
        <p:nvSpPr>
          <p:cNvPr id="7" name="文本框 1">
            <a:extLst>
              <a:ext uri="{FF2B5EF4-FFF2-40B4-BE49-F238E27FC236}">
                <a16:creationId xmlns="" xmlns:a16="http://schemas.microsoft.com/office/drawing/2014/main" id="{28A50BDA-00E9-47B7-976B-15E2B4F6A96E}"/>
              </a:ext>
            </a:extLst>
          </p:cNvPr>
          <p:cNvSpPr txBox="1"/>
          <p:nvPr/>
        </p:nvSpPr>
        <p:spPr>
          <a:xfrm>
            <a:off x="431160" y="2704262"/>
            <a:ext cx="8894566" cy="641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 defTabSz="867796" hangingPunct="0"/>
            <a:r>
              <a:rPr lang="zh-CN" altLang="en-US" sz="3600" b="1" dirty="0"/>
              <a:t>第二节  矩阵分解及应用</a:t>
            </a:r>
            <a:endParaRPr lang="zh-CN" altLang="en-US" sz="3600" b="1" dirty="0">
              <a:solidFill>
                <a:schemeClr val="accent6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" name="文本框 3">
            <a:extLst>
              <a:ext uri="{FF2B5EF4-FFF2-40B4-BE49-F238E27FC236}">
                <a16:creationId xmlns="" xmlns:a16="http://schemas.microsoft.com/office/drawing/2014/main" id="{E04F1716-2E56-4A58-B1CF-9B2AE837F98F}"/>
              </a:ext>
            </a:extLst>
          </p:cNvPr>
          <p:cNvSpPr txBox="1"/>
          <p:nvPr/>
        </p:nvSpPr>
        <p:spPr>
          <a:xfrm>
            <a:off x="434715" y="3645289"/>
            <a:ext cx="676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第三节  矩阵的广义逆及应用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="" xmlns:a16="http://schemas.microsoft.com/office/drawing/2014/main" id="{E24662F8-4628-47ED-895D-76BFE8702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7745" y="556280"/>
            <a:ext cx="86670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第一章   矩阵的运算及其应用</a:t>
            </a:r>
          </a:p>
        </p:txBody>
      </p:sp>
    </p:spTree>
    <p:extLst>
      <p:ext uri="{BB962C8B-B14F-4D97-AF65-F5344CB8AC3E}">
        <p14:creationId xmlns="" xmlns:p14="http://schemas.microsoft.com/office/powerpoint/2010/main" val="126565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AF7A1E1C-9E29-4966-BD8D-67607D6D93C8}"/>
              </a:ext>
            </a:extLst>
          </p:cNvPr>
          <p:cNvSpPr txBox="1"/>
          <p:nvPr/>
        </p:nvSpPr>
        <p:spPr>
          <a:xfrm>
            <a:off x="603683" y="232795"/>
            <a:ext cx="802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定义</a:t>
            </a:r>
            <a:r>
              <a:rPr lang="en-US" altLang="zh-CN" sz="2800" b="1" dirty="0"/>
              <a:t>1.1.5 </a:t>
            </a:r>
            <a:r>
              <a:rPr lang="zh-CN" altLang="en-US" sz="2800" b="1" dirty="0"/>
              <a:t>下面三种变换称为矩阵的</a:t>
            </a:r>
            <a:r>
              <a:rPr lang="zh-CN" altLang="en-US" sz="2800" b="1" dirty="0">
                <a:solidFill>
                  <a:srgbClr val="C00000"/>
                </a:solidFill>
              </a:rPr>
              <a:t>初等行变换</a:t>
            </a:r>
            <a:r>
              <a:rPr lang="en-US" altLang="zh-CN" sz="2800" b="1" dirty="0"/>
              <a:t>:</a:t>
            </a:r>
            <a:endParaRPr lang="zh-CN" altLang="en-US" sz="2800" b="1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27B32CA1-E68C-4467-B32E-014F336A5320}"/>
              </a:ext>
            </a:extLst>
          </p:cNvPr>
          <p:cNvSpPr txBox="1"/>
          <p:nvPr/>
        </p:nvSpPr>
        <p:spPr>
          <a:xfrm>
            <a:off x="1319507" y="823590"/>
            <a:ext cx="741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(1)  </a:t>
            </a:r>
            <a:r>
              <a:rPr lang="zh-CN" altLang="en-US" sz="2800" b="1" dirty="0"/>
              <a:t>对换两行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9919DF4-79D8-458D-89F7-9CEA779F0E6A}"/>
                  </a:ext>
                </a:extLst>
              </p:cNvPr>
              <p:cNvSpPr txBox="1"/>
              <p:nvPr/>
            </p:nvSpPr>
            <p:spPr>
              <a:xfrm>
                <a:off x="1319507" y="1240076"/>
                <a:ext cx="11319028" cy="671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dirty="0"/>
                  <a:t>(2)  </a:t>
                </a:r>
                <a:r>
                  <a:rPr lang="zh-CN" altLang="en-US" sz="2800" b="1" dirty="0"/>
                  <a:t>以不为</a:t>
                </a:r>
                <a:r>
                  <a:rPr lang="en-US" altLang="zh-CN" sz="2800" b="1" dirty="0"/>
                  <a:t>0</a:t>
                </a:r>
                <a:r>
                  <a:rPr lang="zh-CN" altLang="en-US" sz="2800" b="1" dirty="0"/>
                  <a:t>的数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2800" b="1" dirty="0"/>
                  <a:t>乘以矩阵的某一行的所有元素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79919DF4-79D8-458D-89F7-9CEA779F0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507" y="1240076"/>
                <a:ext cx="11319028" cy="671659"/>
              </a:xfrm>
              <a:prstGeom prst="rect">
                <a:avLst/>
              </a:prstGeom>
              <a:blipFill>
                <a:blip r:embed="rId2" cstate="print"/>
                <a:stretch>
                  <a:fillRect l="-1077" b="-23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3B64C81-110B-4DCE-A009-AC280FEF582B}"/>
                  </a:ext>
                </a:extLst>
              </p:cNvPr>
              <p:cNvSpPr txBox="1"/>
              <p:nvPr/>
            </p:nvSpPr>
            <p:spPr>
              <a:xfrm>
                <a:off x="1292875" y="1888847"/>
                <a:ext cx="10860348" cy="671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dirty="0"/>
                  <a:t>(3) </a:t>
                </a:r>
                <a:r>
                  <a:rPr lang="zh-CN" altLang="en-US" sz="2800" b="1" dirty="0"/>
                  <a:t>把某一行的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2800" b="1" dirty="0"/>
                  <a:t>倍加到另一行对应的元素上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83B64C81-110B-4DCE-A009-AC280FEF5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875" y="1888847"/>
                <a:ext cx="10860348" cy="671659"/>
              </a:xfrm>
              <a:prstGeom prst="rect">
                <a:avLst/>
              </a:prstGeom>
              <a:blipFill>
                <a:blip r:embed="rId3" cstate="print"/>
                <a:stretch>
                  <a:fillRect l="-1122" b="-2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E64E942-AFE0-456D-A9A6-F1F0E0B61D4A}"/>
                  </a:ext>
                </a:extLst>
              </p:cNvPr>
              <p:cNvSpPr txBox="1"/>
              <p:nvPr/>
            </p:nvSpPr>
            <p:spPr>
              <a:xfrm>
                <a:off x="177553" y="2769332"/>
                <a:ext cx="11683014" cy="1319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/>
                  <a:t>     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zh-CN" altLang="en-US" sz="2800" b="1" dirty="0"/>
                  <a:t> 对应地，可以定义矩阵的初等列变换</a:t>
                </a:r>
                <a:r>
                  <a:rPr lang="en-US" altLang="zh-CN" sz="2800" b="1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b="1" dirty="0"/>
                  <a:t>矩阵的初等行变换和矩阵的初等列变换统称为矩阵的</a:t>
                </a:r>
                <a:r>
                  <a:rPr lang="zh-CN" altLang="en-US" sz="2800" b="1" dirty="0">
                    <a:solidFill>
                      <a:srgbClr val="C00000"/>
                    </a:solidFill>
                  </a:rPr>
                  <a:t>初等变换</a:t>
                </a:r>
                <a:r>
                  <a:rPr lang="en-US" altLang="zh-CN" sz="2800" b="1" dirty="0"/>
                  <a:t>.</a:t>
                </a:r>
                <a:endParaRPr lang="zh-CN" altLang="en-US" sz="2800" b="1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FE64E942-AFE0-456D-A9A6-F1F0E0B61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53" y="2769332"/>
                <a:ext cx="11683014" cy="1319336"/>
              </a:xfrm>
              <a:prstGeom prst="rect">
                <a:avLst/>
              </a:prstGeom>
              <a:blipFill>
                <a:blip r:embed="rId4" cstate="print"/>
                <a:stretch>
                  <a:fillRect l="-1043" b="-11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49D4BF3C-C8B4-4C80-B465-B133624B5E3A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0476" y="4111041"/>
            <a:ext cx="10601863" cy="835224"/>
          </a:xfrm>
          <a:prstGeom prst="rect">
            <a:avLst/>
          </a:prstGeom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3E4E49D-CA46-4F09-8077-9FB8984C94E3}"/>
                  </a:ext>
                </a:extLst>
              </p:cNvPr>
              <p:cNvSpPr txBox="1"/>
              <p:nvPr/>
            </p:nvSpPr>
            <p:spPr>
              <a:xfrm>
                <a:off x="541539" y="4715074"/>
                <a:ext cx="11319028" cy="1319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zh-CN" altLang="en-US" sz="2800" b="1" dirty="0"/>
                  <a:t> 对</a:t>
                </a:r>
                <a:r>
                  <a:rPr lang="en-US" altLang="zh-CN" sz="2800" b="1" dirty="0"/>
                  <a:t>A</a:t>
                </a:r>
                <a:r>
                  <a:rPr lang="zh-CN" altLang="en-US" sz="2800" b="1" dirty="0"/>
                  <a:t>进行一次初等行变换，相当于在</a:t>
                </a:r>
                <a:r>
                  <a:rPr lang="en-US" altLang="zh-CN" sz="2800" b="1" dirty="0"/>
                  <a:t>A</a:t>
                </a:r>
                <a:r>
                  <a:rPr lang="zh-CN" altLang="en-US" sz="2800" b="1" dirty="0"/>
                  <a:t>的左边乘以相应的</a:t>
                </a:r>
                <a:r>
                  <a:rPr lang="en-US" altLang="zh-CN" sz="2800" b="1" dirty="0"/>
                  <a:t>m</a:t>
                </a:r>
                <a:r>
                  <a:rPr lang="zh-CN" altLang="en-US" sz="2800" b="1" dirty="0"/>
                  <a:t>阶初等矩阵；对</a:t>
                </a:r>
                <a:r>
                  <a:rPr lang="en-US" altLang="zh-CN" sz="2800" b="1" dirty="0"/>
                  <a:t>A</a:t>
                </a:r>
                <a:r>
                  <a:rPr lang="zh-CN" altLang="en-US" sz="2800" b="1" dirty="0"/>
                  <a:t>施行一次初等列变换，相当于在</a:t>
                </a:r>
                <a:r>
                  <a:rPr lang="en-US" altLang="zh-CN" sz="2800" b="1" dirty="0"/>
                  <a:t>A</a:t>
                </a:r>
                <a:r>
                  <a:rPr lang="zh-CN" altLang="en-US" sz="2800" b="1" dirty="0"/>
                  <a:t>的右边乘以相应的</a:t>
                </a:r>
                <a:r>
                  <a:rPr lang="en-US" altLang="zh-CN" sz="2800" b="1" dirty="0"/>
                  <a:t>n</a:t>
                </a:r>
                <a:r>
                  <a:rPr lang="zh-CN" altLang="en-US" sz="2800" b="1" dirty="0"/>
                  <a:t>阶初等矩阵</a:t>
                </a:r>
                <a:r>
                  <a:rPr lang="en-US" altLang="zh-CN" sz="2800" b="1" dirty="0"/>
                  <a:t>.</a:t>
                </a:r>
                <a:endParaRPr lang="zh-CN" altLang="en-US" sz="2800" b="1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63E4E49D-CA46-4F09-8077-9FB8984C9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9" y="4715074"/>
                <a:ext cx="11319028" cy="1319336"/>
              </a:xfrm>
              <a:prstGeom prst="rect">
                <a:avLst/>
              </a:prstGeom>
              <a:blipFill>
                <a:blip r:embed="rId6" cstate="print"/>
                <a:stretch>
                  <a:fillRect l="-1131" r="-4254" b="-11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93B8435-F273-4760-B598-E332276FFFAB}"/>
                  </a:ext>
                </a:extLst>
              </p:cNvPr>
              <p:cNvSpPr txBox="1"/>
              <p:nvPr/>
            </p:nvSpPr>
            <p:spPr>
              <a:xfrm>
                <a:off x="541539" y="6102341"/>
                <a:ext cx="8194792" cy="671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zh-CN" altLang="en-US" sz="2800" b="1" dirty="0"/>
                  <a:t> 初等矩阵不改变矩阵的秩。</a:t>
                </a: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C93B8435-F273-4760-B598-E332276FF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9" y="6102341"/>
                <a:ext cx="8194792" cy="671659"/>
              </a:xfrm>
              <a:prstGeom prst="rect">
                <a:avLst/>
              </a:prstGeom>
              <a:blipFill>
                <a:blip r:embed="rId7" cstate="print"/>
                <a:stretch>
                  <a:fillRect b="-2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A937B009-EF32-4A2A-BF4A-76F2C1C3E01C}"/>
              </a:ext>
            </a:extLst>
          </p:cNvPr>
          <p:cNvSpPr txBox="1"/>
          <p:nvPr/>
        </p:nvSpPr>
        <p:spPr>
          <a:xfrm>
            <a:off x="533770" y="450190"/>
            <a:ext cx="10858500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初等变换在线性代数中的应用十分广泛，概括起来包括以下几个方面</a:t>
            </a:r>
            <a:r>
              <a:rPr lang="en-US" altLang="zh-CN" sz="2800" b="1" dirty="0"/>
              <a:t>:</a:t>
            </a:r>
            <a:endParaRPr lang="zh-CN" altLang="en-US" sz="2800" b="1" dirty="0"/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DFDBD892-EA4D-4F40-947C-353A1FA6B3F1}"/>
              </a:ext>
            </a:extLst>
          </p:cNvPr>
          <p:cNvSpPr txBox="1"/>
          <p:nvPr/>
        </p:nvSpPr>
        <p:spPr>
          <a:xfrm>
            <a:off x="2164744" y="1333234"/>
            <a:ext cx="2975942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/>
              <a:t>(1) </a:t>
            </a:r>
            <a:r>
              <a:rPr lang="zh-CN" altLang="en-US" sz="2800" b="1" dirty="0"/>
              <a:t>求逆矩阵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DB7B979D-C560-4733-BFC9-8A63D0699B54}"/>
              </a:ext>
            </a:extLst>
          </p:cNvPr>
          <p:cNvSpPr txBox="1"/>
          <p:nvPr/>
        </p:nvSpPr>
        <p:spPr>
          <a:xfrm>
            <a:off x="2164744" y="1992297"/>
            <a:ext cx="3294410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/>
              <a:t>(2) </a:t>
            </a:r>
            <a:r>
              <a:rPr lang="zh-CN" altLang="en-US" sz="2800" b="1" dirty="0"/>
              <a:t>解矩阵方程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83C74F48-A700-4DDB-BEDD-87245AB0B465}"/>
              </a:ext>
            </a:extLst>
          </p:cNvPr>
          <p:cNvSpPr txBox="1"/>
          <p:nvPr/>
        </p:nvSpPr>
        <p:spPr>
          <a:xfrm>
            <a:off x="2110737" y="2749239"/>
            <a:ext cx="39852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/>
              <a:t>(3) </a:t>
            </a:r>
            <a:r>
              <a:rPr lang="zh-CN" altLang="en-US" sz="2800" b="1" dirty="0"/>
              <a:t>求矩阵的最简形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F6CCCA87-A547-4B38-8C6D-446A634CB89E}"/>
              </a:ext>
            </a:extLst>
          </p:cNvPr>
          <p:cNvSpPr txBox="1"/>
          <p:nvPr/>
        </p:nvSpPr>
        <p:spPr>
          <a:xfrm>
            <a:off x="2110737" y="3473734"/>
            <a:ext cx="4488406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/>
              <a:t>(4) </a:t>
            </a:r>
            <a:r>
              <a:rPr lang="zh-CN" altLang="en-US" sz="2800" b="1" dirty="0"/>
              <a:t>求矩阵和向量组的秩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76AC4143-B96B-41C0-B50D-AD56620489C5}"/>
              </a:ext>
            </a:extLst>
          </p:cNvPr>
          <p:cNvSpPr txBox="1"/>
          <p:nvPr/>
        </p:nvSpPr>
        <p:spPr>
          <a:xfrm>
            <a:off x="2110737" y="4146739"/>
            <a:ext cx="4488406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/>
              <a:t>(5) </a:t>
            </a:r>
            <a:r>
              <a:rPr lang="zh-CN" altLang="en-US" sz="2800" b="1" dirty="0"/>
              <a:t>求向量组的极大无关组</a:t>
            </a:r>
            <a:r>
              <a:rPr lang="en-US" altLang="zh-CN" sz="2800" b="1" dirty="0"/>
              <a:t>.  </a:t>
            </a:r>
            <a:endParaRPr lang="zh-CN" altLang="en-US" sz="28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F283C4EF-86BC-4347-99D9-7D24ACC1AF53}"/>
              </a:ext>
            </a:extLst>
          </p:cNvPr>
          <p:cNvSpPr txBox="1"/>
          <p:nvPr/>
        </p:nvSpPr>
        <p:spPr>
          <a:xfrm>
            <a:off x="2110737" y="4871234"/>
            <a:ext cx="4488406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/>
              <a:t>(6) </a:t>
            </a:r>
            <a:r>
              <a:rPr lang="zh-CN" altLang="en-US" sz="2800" b="1" dirty="0"/>
              <a:t>解线性方程组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BDA7100-49E7-46F1-BE49-7A271FE7A061}"/>
                  </a:ext>
                </a:extLst>
              </p:cNvPr>
              <p:cNvSpPr txBox="1"/>
              <p:nvPr/>
            </p:nvSpPr>
            <p:spPr>
              <a:xfrm>
                <a:off x="540979" y="627773"/>
                <a:ext cx="10869971" cy="671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/>
                  <a:t>定义</a:t>
                </a:r>
                <a:r>
                  <a:rPr lang="en-US" altLang="zh-CN" sz="2800" dirty="0"/>
                  <a:t>1.1.6  </a:t>
                </a:r>
                <a14:m>
                  <m:oMath xmlns:m="http://schemas.openxmlformats.org/officeDocument/2006/math">
                    <m:r>
                      <a:rPr lang="zh-CN" altLang="en-US" sz="2800" dirty="0">
                        <a:latin typeface="Cambria Math" panose="02040503050406030204" pitchFamily="18" charset="0"/>
                      </a:rPr>
                      <m:t>秩为</m:t>
                    </m:r>
                    <m:r>
                      <a:rPr lang="en-US" altLang="zh-CN" sz="2800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zh-CN" altLang="en-US" sz="2800" dirty="0">
                        <a:latin typeface="Cambria Math" panose="02040503050406030204" pitchFamily="18" charset="0"/>
                      </a:rPr>
                      <m:t>的</m:t>
                    </m:r>
                    <m:r>
                      <m:rPr>
                        <m:sty m:val="p"/>
                      </m:rPr>
                      <a:rPr lang="en-US" altLang="zh-CN" sz="2800" dirty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sz="2800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80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/>
                  <a:t>阶矩阵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满足以下条件，则称它为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行阶梯阵</a:t>
                </a:r>
                <a:r>
                  <a:rPr lang="zh-CN" altLang="en-US" sz="2800" dirty="0"/>
                  <a:t>：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FBDA7100-49E7-46F1-BE49-7A271FE7A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79" y="627773"/>
                <a:ext cx="10869971" cy="671659"/>
              </a:xfrm>
              <a:prstGeom prst="rect">
                <a:avLst/>
              </a:prstGeom>
              <a:blipFill>
                <a:blip r:embed="rId3" cstate="print"/>
                <a:stretch>
                  <a:fillRect l="-1178" r="-4431" b="-2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3144A03-0E14-43E7-85AC-74767B57E643}"/>
                  </a:ext>
                </a:extLst>
              </p:cNvPr>
              <p:cNvSpPr txBox="1"/>
              <p:nvPr/>
            </p:nvSpPr>
            <p:spPr>
              <a:xfrm>
                <a:off x="1377414" y="1333460"/>
                <a:ext cx="9872002" cy="1317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dirty="0"/>
                  <a:t>(1)   </a:t>
                </a:r>
                <a:r>
                  <a:rPr lang="zh-CN" altLang="en-US" sz="2800" dirty="0"/>
                  <a:t>矩阵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的前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800" dirty="0"/>
                  <a:t>行中的每一行至少含有一个不为零的元，而后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800" dirty="0"/>
                  <a:t>行的元素均为零。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C3144A03-0E14-43E7-85AC-74767B57E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414" y="1333460"/>
                <a:ext cx="9872002" cy="1317990"/>
              </a:xfrm>
              <a:prstGeom prst="rect">
                <a:avLst/>
              </a:prstGeom>
              <a:blipFill>
                <a:blip r:embed="rId4" cstate="print"/>
                <a:stretch>
                  <a:fillRect l="-1297" r="-309" b="-12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04315D6-AB2E-4F00-AAD9-FF88D66A2AF8}"/>
                  </a:ext>
                </a:extLst>
              </p:cNvPr>
              <p:cNvSpPr txBox="1"/>
              <p:nvPr/>
            </p:nvSpPr>
            <p:spPr>
              <a:xfrm>
                <a:off x="1470720" y="2685349"/>
                <a:ext cx="10092540" cy="1317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dirty="0"/>
                  <a:t>(2)</a:t>
                </a:r>
                <a:r>
                  <a:rPr lang="zh-CN" altLang="en-US" sz="2800" dirty="0"/>
                  <a:t>如果矩阵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的第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800" dirty="0"/>
                  <a:t>行的第一个不为零的元素在第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/>
                  <a:t>列</a:t>
                </a:r>
                <a:r>
                  <a:rPr lang="en-US" altLang="zh-CN" sz="2800" dirty="0"/>
                  <a:t>,  </a:t>
                </a:r>
                <a:r>
                  <a:rPr lang="zh-CN" altLang="en-US" sz="2800" dirty="0"/>
                  <a:t>则</a:t>
                </a:r>
                <a:endParaRPr lang="en-US" altLang="zh-CN" sz="28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dirty="0"/>
                  <a:t>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&lt;⋯&lt;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sz="2800" dirty="0"/>
                  <a:t>。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404315D6-AB2E-4F00-AAD9-FF88D66A2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720" y="2685349"/>
                <a:ext cx="10092540" cy="1317990"/>
              </a:xfrm>
              <a:prstGeom prst="rect">
                <a:avLst/>
              </a:prstGeom>
              <a:blipFill>
                <a:blip r:embed="rId5" cstate="print"/>
                <a:stretch>
                  <a:fillRect l="-1208" b="-12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7CC8727-7245-41DC-9C43-68FFB6E4BB7F}"/>
                  </a:ext>
                </a:extLst>
              </p:cNvPr>
              <p:cNvSpPr txBox="1"/>
              <p:nvPr/>
            </p:nvSpPr>
            <p:spPr>
              <a:xfrm>
                <a:off x="1470720" y="3955376"/>
                <a:ext cx="9940230" cy="1317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dirty="0"/>
                  <a:t>(3)</a:t>
                </a:r>
                <a:r>
                  <a:rPr lang="zh-CN" altLang="en-US" sz="2800" dirty="0"/>
                  <a:t>如果行阶梯阵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sz="2800" dirty="0"/>
                  <a:t>列是单位矩阵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800" dirty="0"/>
                  <a:t>的前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800" dirty="0"/>
                  <a:t>列，则称矩阵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/>
                  <a:t>为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行最简形</a:t>
                </a:r>
                <a:r>
                  <a:rPr lang="zh-CN" altLang="en-US" sz="2800" dirty="0"/>
                  <a:t>，也称为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Hermite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标准形</a:t>
                </a:r>
                <a:r>
                  <a:rPr lang="en-US" altLang="zh-CN" sz="2800" dirty="0"/>
                  <a:t>.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B7CC8727-7245-41DC-9C43-68FFB6E4B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720" y="3955376"/>
                <a:ext cx="9940230" cy="1317990"/>
              </a:xfrm>
              <a:prstGeom prst="rect">
                <a:avLst/>
              </a:prstGeom>
              <a:blipFill>
                <a:blip r:embed="rId6" cstate="print"/>
                <a:stretch>
                  <a:fillRect l="-1226" b="-12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557644E8-C92A-4A0C-B71B-8925F08BB7E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5085" y="996727"/>
            <a:ext cx="8229600" cy="3943350"/>
          </a:xfrm>
          <a:prstGeom prst="rect">
            <a:avLst/>
          </a:prstGeom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3ACA83B-0FAA-4933-B3FE-CE2E7B8A42D9}"/>
                  </a:ext>
                </a:extLst>
              </p:cNvPr>
              <p:cNvSpPr txBox="1"/>
              <p:nvPr/>
            </p:nvSpPr>
            <p:spPr>
              <a:xfrm>
                <a:off x="2351584" y="5301208"/>
                <a:ext cx="63367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∎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/>
                  <a:t>行阶梯阵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的秩等于它的非零行数。</a:t>
                </a: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13ACA83B-0FAA-4933-B3FE-CE2E7B8A4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84" y="5301208"/>
                <a:ext cx="6336704" cy="523220"/>
              </a:xfrm>
              <a:prstGeom prst="rect">
                <a:avLst/>
              </a:prstGeom>
              <a:blipFill>
                <a:blip r:embed="rId4" cstate="print"/>
                <a:stretch>
                  <a:fillRect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6626CA0-B97E-47B0-B199-C3388AB82773}"/>
                  </a:ext>
                </a:extLst>
              </p:cNvPr>
              <p:cNvSpPr txBox="1"/>
              <p:nvPr/>
            </p:nvSpPr>
            <p:spPr>
              <a:xfrm>
                <a:off x="718617" y="2069976"/>
                <a:ext cx="73448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解：因为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800" dirty="0"/>
                  <a:t>,</a:t>
                </a:r>
                <a:r>
                  <a:rPr lang="zh-CN" altLang="en-US" sz="2800" dirty="0"/>
                  <a:t>所以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/>
                  <a:t>.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6626CA0-B97E-47B0-B199-C3388AB82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17" y="2069976"/>
                <a:ext cx="7344816" cy="523220"/>
              </a:xfrm>
              <a:prstGeom prst="rect">
                <a:avLst/>
              </a:prstGeom>
              <a:blipFill>
                <a:blip r:embed="rId3" cstate="print"/>
                <a:stretch>
                  <a:fillRect l="-1743"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2172390-6D19-4772-9B28-9183FED8BC8D}"/>
                  </a:ext>
                </a:extLst>
              </p:cNvPr>
              <p:cNvSpPr txBox="1"/>
              <p:nvPr/>
            </p:nvSpPr>
            <p:spPr>
              <a:xfrm>
                <a:off x="804863" y="738545"/>
                <a:ext cx="10582275" cy="11863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pPr defTabSz="867796" hangingPunct="0"/>
                <a:r>
                  <a:rPr lang="zh-CN" altLang="en-US" sz="2700" dirty="0"/>
                  <a:t>例题</a:t>
                </a:r>
                <a:r>
                  <a:rPr lang="en-US" altLang="zh-CN" sz="2700" dirty="0"/>
                  <a:t>1.1.2 </a:t>
                </a:r>
                <a:r>
                  <a:rPr lang="zh-CN" altLang="en-US" sz="2700" dirty="0"/>
                  <a:t>矩阵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7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7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700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sz="27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7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7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7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7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7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7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7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700" dirty="0"/>
                  <a:t>，且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700" dirty="0"/>
                  <a:t>，求矩阵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700" dirty="0"/>
                  <a:t>。</a:t>
                </a:r>
                <a:endParaRPr lang="zh-CN" altLang="en-US" sz="2700" dirty="0">
                  <a:solidFill>
                    <a:schemeClr val="accent6"/>
                  </a:solidFill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B2172390-6D19-4772-9B28-9183FED8B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863" y="738545"/>
                <a:ext cx="10582275" cy="1186351"/>
              </a:xfrm>
              <a:prstGeom prst="rect">
                <a:avLst/>
              </a:prstGeom>
              <a:blipFill>
                <a:blip r:embed="rId4" cstate="print"/>
                <a:stretch>
                  <a:fillRect l="-155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7667625" y="1978025"/>
          <a:ext cx="2913063" cy="538163"/>
        </p:xfrm>
        <a:graphic>
          <a:graphicData uri="http://schemas.openxmlformats.org/presentationml/2006/ole">
            <p:oleObj spid="_x0000_s8213" name="Equation" r:id="rId5" imgW="35966400" imgH="5181600" progId="Equation.DSMT4">
              <p:embed/>
            </p:oleObj>
          </a:graphicData>
        </a:graphic>
      </p:graphicFrame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499147" y="3963623"/>
          <a:ext cx="2462212" cy="506412"/>
        </p:xfrm>
        <a:graphic>
          <a:graphicData uri="http://schemas.openxmlformats.org/presentationml/2006/ole">
            <p:oleObj spid="_x0000_s8214" name="Equation" r:id="rId6" imgW="26212800" imgH="4876800" progId="Equation.DSMT4">
              <p:embed/>
            </p:oleObj>
          </a:graphicData>
        </a:graphic>
      </p:graphicFrame>
      <p:sp>
        <p:nvSpPr>
          <p:cNvPr id="7" name="文本框 5">
            <a:extLst>
              <a:ext uri="{FF2B5EF4-FFF2-40B4-BE49-F238E27FC236}">
                <a16:creationId xmlns="" xmlns:a16="http://schemas.microsoft.com/office/drawing/2014/main" id="{0529A180-ABE6-4CE3-82AE-1069AF4B6DBE}"/>
              </a:ext>
            </a:extLst>
          </p:cNvPr>
          <p:cNvSpPr txBox="1"/>
          <p:nvPr/>
        </p:nvSpPr>
        <p:spPr>
          <a:xfrm>
            <a:off x="794035" y="3030782"/>
            <a:ext cx="1589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如何求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2170009" y="3033713"/>
          <a:ext cx="2491932" cy="538162"/>
        </p:xfrm>
        <a:graphic>
          <a:graphicData uri="http://schemas.openxmlformats.org/presentationml/2006/ole">
            <p:oleObj spid="_x0000_s8215" name="Equation" r:id="rId7" imgW="25298400" imgH="5181600" progId="Equation.DSMT4">
              <p:embed/>
            </p:oleObj>
          </a:graphicData>
        </a:graphic>
      </p:graphicFrame>
      <p:sp>
        <p:nvSpPr>
          <p:cNvPr id="9" name="右箭头 8"/>
          <p:cNvSpPr/>
          <p:nvPr/>
        </p:nvSpPr>
        <p:spPr>
          <a:xfrm rot="16200000">
            <a:off x="4314318" y="4449227"/>
            <a:ext cx="492849" cy="17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5">
            <a:extLst>
              <a:ext uri="{FF2B5EF4-FFF2-40B4-BE49-F238E27FC236}">
                <a16:creationId xmlns="" xmlns:a16="http://schemas.microsoft.com/office/drawing/2014/main" id="{0529A180-ABE6-4CE3-82AE-1069AF4B6DBE}"/>
              </a:ext>
            </a:extLst>
          </p:cNvPr>
          <p:cNvSpPr txBox="1"/>
          <p:nvPr/>
        </p:nvSpPr>
        <p:spPr>
          <a:xfrm>
            <a:off x="3674644" y="4907051"/>
            <a:ext cx="2576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行的初等变换</a:t>
            </a: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5352817" y="3848099"/>
          <a:ext cx="2949575" cy="569913"/>
        </p:xfrm>
        <a:graphic>
          <a:graphicData uri="http://schemas.openxmlformats.org/presentationml/2006/ole">
            <p:oleObj spid="_x0000_s8216" name="Equation" r:id="rId8" imgW="31394400" imgH="5486400" progId="Equation.DSMT4">
              <p:embed/>
            </p:oleObj>
          </a:graphicData>
        </a:graphic>
      </p:graphicFrame>
      <p:sp>
        <p:nvSpPr>
          <p:cNvPr id="14" name="任意多边形 13"/>
          <p:cNvSpPr/>
          <p:nvPr/>
        </p:nvSpPr>
        <p:spPr>
          <a:xfrm>
            <a:off x="4122295" y="4062334"/>
            <a:ext cx="869429" cy="284813"/>
          </a:xfrm>
          <a:custGeom>
            <a:avLst/>
            <a:gdLst>
              <a:gd name="connsiteX0" fmla="*/ 0 w 869429"/>
              <a:gd name="connsiteY0" fmla="*/ 284813 h 284813"/>
              <a:gd name="connsiteX1" fmla="*/ 284813 w 869429"/>
              <a:gd name="connsiteY1" fmla="*/ 14990 h 284813"/>
              <a:gd name="connsiteX2" fmla="*/ 614596 w 869429"/>
              <a:gd name="connsiteY2" fmla="*/ 239843 h 284813"/>
              <a:gd name="connsiteX3" fmla="*/ 869429 w 869429"/>
              <a:gd name="connsiteY3" fmla="*/ 0 h 284813"/>
              <a:gd name="connsiteX4" fmla="*/ 869429 w 869429"/>
              <a:gd name="connsiteY4" fmla="*/ 0 h 28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429" h="284813">
                <a:moveTo>
                  <a:pt x="0" y="284813"/>
                </a:moveTo>
                <a:cubicBezTo>
                  <a:pt x="91190" y="153649"/>
                  <a:pt x="182380" y="22485"/>
                  <a:pt x="284813" y="14990"/>
                </a:cubicBezTo>
                <a:cubicBezTo>
                  <a:pt x="387246" y="7495"/>
                  <a:pt x="517160" y="242341"/>
                  <a:pt x="614596" y="239843"/>
                </a:cubicBezTo>
                <a:cubicBezTo>
                  <a:pt x="712032" y="237345"/>
                  <a:pt x="869429" y="0"/>
                  <a:pt x="869429" y="0"/>
                </a:cubicBezTo>
                <a:lnTo>
                  <a:pt x="869429" y="0"/>
                </a:ln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026046" y="3762530"/>
            <a:ext cx="2188564" cy="6895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9" grpId="0" animBg="1"/>
      <p:bldP spid="10" grpId="0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0529A180-ABE6-4CE3-82AE-1069AF4B6DBE}"/>
              </a:ext>
            </a:extLst>
          </p:cNvPr>
          <p:cNvSpPr txBox="1"/>
          <p:nvPr/>
        </p:nvSpPr>
        <p:spPr>
          <a:xfrm>
            <a:off x="464252" y="1531766"/>
            <a:ext cx="5974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(1)  </a:t>
            </a:r>
            <a:r>
              <a:rPr lang="zh-CN" altLang="en-US" sz="2800" b="1" dirty="0"/>
              <a:t>求矩阵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的秩和行最简形</a:t>
            </a:r>
            <a:r>
              <a:rPr lang="en-US" altLang="zh-CN" sz="2800" b="1" dirty="0"/>
              <a:t>.</a:t>
            </a:r>
            <a:r>
              <a:rPr lang="zh-CN" altLang="en-US" sz="2800" b="1" dirty="0"/>
              <a:t>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1913B3D5-6732-4757-BC01-9B277E918FCC}"/>
              </a:ext>
            </a:extLst>
          </p:cNvPr>
          <p:cNvSpPr txBox="1"/>
          <p:nvPr/>
        </p:nvSpPr>
        <p:spPr>
          <a:xfrm>
            <a:off x="440963" y="2246145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(2)  </a:t>
            </a:r>
            <a:r>
              <a:rPr lang="zh-CN" altLang="en-US" sz="2800" b="1" dirty="0"/>
              <a:t>求矩阵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的列向量组的极大线性无关组和秩。</a:t>
            </a:r>
          </a:p>
        </p:txBody>
      </p:sp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1980549" y="0"/>
          <a:ext cx="2949575" cy="1439862"/>
        </p:xfrm>
        <a:graphic>
          <a:graphicData uri="http://schemas.openxmlformats.org/presentationml/2006/ole">
            <p:oleObj spid="_x0000_s7184" name="Equation" r:id="rId3" imgW="34442400" imgH="16764000" progId="Equation.DSMT4">
              <p:embed/>
            </p:oleObj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411475" y="3122561"/>
          <a:ext cx="6267450" cy="1439862"/>
        </p:xfrm>
        <a:graphic>
          <a:graphicData uri="http://schemas.openxmlformats.org/presentationml/2006/ole">
            <p:oleObj spid="_x0000_s7185" name="Equation" r:id="rId4" imgW="73152000" imgH="16764000" progId="Equation.DSMT4">
              <p:embed/>
            </p:oleObj>
          </a:graphicData>
        </a:graphic>
      </p:graphicFrame>
      <p:sp>
        <p:nvSpPr>
          <p:cNvPr id="9" name="文本框 5">
            <a:extLst>
              <a:ext uri="{FF2B5EF4-FFF2-40B4-BE49-F238E27FC236}">
                <a16:creationId xmlns="" xmlns:a16="http://schemas.microsoft.com/office/drawing/2014/main" id="{0529A180-ABE6-4CE3-82AE-1069AF4B6DBE}"/>
              </a:ext>
            </a:extLst>
          </p:cNvPr>
          <p:cNvSpPr txBox="1"/>
          <p:nvPr/>
        </p:nvSpPr>
        <p:spPr>
          <a:xfrm>
            <a:off x="496732" y="544913"/>
            <a:ext cx="1466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例</a:t>
            </a:r>
            <a:r>
              <a:rPr lang="en-US" altLang="zh-CN" sz="2800" b="1" dirty="0"/>
              <a:t>:</a:t>
            </a:r>
            <a:r>
              <a:rPr lang="zh-CN" altLang="en-US" sz="2800" b="1" dirty="0"/>
              <a:t>矩阵</a:t>
            </a:r>
          </a:p>
        </p:txBody>
      </p:sp>
      <p:sp>
        <p:nvSpPr>
          <p:cNvPr id="10" name="文本框 5">
            <a:extLst>
              <a:ext uri="{FF2B5EF4-FFF2-40B4-BE49-F238E27FC236}">
                <a16:creationId xmlns="" xmlns:a16="http://schemas.microsoft.com/office/drawing/2014/main" id="{0529A180-ABE6-4CE3-82AE-1069AF4B6DBE}"/>
              </a:ext>
            </a:extLst>
          </p:cNvPr>
          <p:cNvSpPr txBox="1"/>
          <p:nvPr/>
        </p:nvSpPr>
        <p:spPr>
          <a:xfrm>
            <a:off x="316848" y="4757150"/>
            <a:ext cx="8917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矩阵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的秩为</a:t>
            </a:r>
            <a:r>
              <a:rPr lang="en-US" altLang="zh-CN" sz="2800" b="1" dirty="0"/>
              <a:t>2,</a:t>
            </a:r>
            <a:r>
              <a:rPr lang="zh-CN" altLang="en-US" sz="2800" b="1" dirty="0"/>
              <a:t>行最简形</a:t>
            </a:r>
            <a:r>
              <a:rPr lang="en-US" altLang="zh-CN" sz="2800" b="1" dirty="0"/>
              <a:t>H,</a:t>
            </a:r>
            <a:r>
              <a:rPr lang="zh-CN" altLang="en-US" sz="2800" b="1" dirty="0"/>
              <a:t>列向量组的极大无关组为</a:t>
            </a: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8643782" y="4308606"/>
          <a:ext cx="1357312" cy="1439862"/>
        </p:xfrm>
        <a:graphic>
          <a:graphicData uri="http://schemas.openxmlformats.org/presentationml/2006/ole">
            <p:oleObj spid="_x0000_s7186" name="Equation" r:id="rId5" imgW="15849600" imgH="16764000" progId="Equation.DSMT4">
              <p:embed/>
            </p:oleObj>
          </a:graphicData>
        </a:graphic>
      </p:graphicFrame>
      <p:sp>
        <p:nvSpPr>
          <p:cNvPr id="22" name="任意多边形 21"/>
          <p:cNvSpPr/>
          <p:nvPr/>
        </p:nvSpPr>
        <p:spPr>
          <a:xfrm>
            <a:off x="3785016" y="3267856"/>
            <a:ext cx="2076138" cy="796977"/>
          </a:xfrm>
          <a:custGeom>
            <a:avLst/>
            <a:gdLst>
              <a:gd name="connsiteX0" fmla="*/ 97436 w 2076138"/>
              <a:gd name="connsiteY0" fmla="*/ 0 h 796977"/>
              <a:gd name="connsiteX1" fmla="*/ 82446 w 2076138"/>
              <a:gd name="connsiteY1" fmla="*/ 389745 h 796977"/>
              <a:gd name="connsiteX2" fmla="*/ 67456 w 2076138"/>
              <a:gd name="connsiteY2" fmla="*/ 359764 h 796977"/>
              <a:gd name="connsiteX3" fmla="*/ 487181 w 2076138"/>
              <a:gd name="connsiteY3" fmla="*/ 359764 h 796977"/>
              <a:gd name="connsiteX4" fmla="*/ 487181 w 2076138"/>
              <a:gd name="connsiteY4" fmla="*/ 359764 h 796977"/>
              <a:gd name="connsiteX5" fmla="*/ 487181 w 2076138"/>
              <a:gd name="connsiteY5" fmla="*/ 359764 h 796977"/>
              <a:gd name="connsiteX6" fmla="*/ 472191 w 2076138"/>
              <a:gd name="connsiteY6" fmla="*/ 734518 h 796977"/>
              <a:gd name="connsiteX7" fmla="*/ 487181 w 2076138"/>
              <a:gd name="connsiteY7" fmla="*/ 734518 h 796977"/>
              <a:gd name="connsiteX8" fmla="*/ 2076138 w 2076138"/>
              <a:gd name="connsiteY8" fmla="*/ 734518 h 796977"/>
              <a:gd name="connsiteX9" fmla="*/ 2076138 w 2076138"/>
              <a:gd name="connsiteY9" fmla="*/ 734518 h 796977"/>
              <a:gd name="connsiteX10" fmla="*/ 2076138 w 2076138"/>
              <a:gd name="connsiteY10" fmla="*/ 734518 h 796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76138" h="796977">
                <a:moveTo>
                  <a:pt x="97436" y="0"/>
                </a:moveTo>
                <a:cubicBezTo>
                  <a:pt x="92439" y="164892"/>
                  <a:pt x="87443" y="329784"/>
                  <a:pt x="82446" y="389745"/>
                </a:cubicBezTo>
                <a:cubicBezTo>
                  <a:pt x="77449" y="449706"/>
                  <a:pt x="0" y="364761"/>
                  <a:pt x="67456" y="359764"/>
                </a:cubicBezTo>
                <a:cubicBezTo>
                  <a:pt x="134912" y="354767"/>
                  <a:pt x="487181" y="359764"/>
                  <a:pt x="487181" y="359764"/>
                </a:cubicBezTo>
                <a:lnTo>
                  <a:pt x="487181" y="359764"/>
                </a:lnTo>
                <a:lnTo>
                  <a:pt x="487181" y="359764"/>
                </a:lnTo>
                <a:cubicBezTo>
                  <a:pt x="484683" y="422223"/>
                  <a:pt x="472191" y="672059"/>
                  <a:pt x="472191" y="734518"/>
                </a:cubicBezTo>
                <a:cubicBezTo>
                  <a:pt x="472191" y="796977"/>
                  <a:pt x="487181" y="734518"/>
                  <a:pt x="487181" y="734518"/>
                </a:cubicBezTo>
                <a:lnTo>
                  <a:pt x="2076138" y="734518"/>
                </a:lnTo>
                <a:lnTo>
                  <a:pt x="2076138" y="734518"/>
                </a:lnTo>
                <a:lnTo>
                  <a:pt x="2076138" y="734518"/>
                </a:ln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837481" y="3132944"/>
            <a:ext cx="329785" cy="1603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347147" y="3117954"/>
            <a:ext cx="284814" cy="1603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22" grpId="0" animBg="1"/>
      <p:bldP spid="23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45669AD-2CA6-488E-9610-A7E76F9DCD4A}"/>
                  </a:ext>
                </a:extLst>
              </p:cNvPr>
              <p:cNvSpPr txBox="1"/>
              <p:nvPr/>
            </p:nvSpPr>
            <p:spPr>
              <a:xfrm>
                <a:off x="803201" y="1545061"/>
                <a:ext cx="40324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/>
                  <a:t>例题</a:t>
                </a:r>
                <a:r>
                  <a:rPr lang="en-US" altLang="zh-CN" sz="2800" b="1" dirty="0"/>
                  <a:t>1.1.3 </a:t>
                </a:r>
                <a:r>
                  <a:rPr lang="zh-CN" altLang="en-US" sz="2800" b="1" dirty="0"/>
                  <a:t>设矩阵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C45669AD-2CA6-488E-9610-A7E76F9DC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01" y="1545061"/>
                <a:ext cx="4032448" cy="523220"/>
              </a:xfrm>
              <a:prstGeom prst="rect">
                <a:avLst/>
              </a:prstGeom>
              <a:blipFill>
                <a:blip r:embed="rId2" cstate="print"/>
                <a:stretch>
                  <a:fillRect l="-3177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FD4D0F7D-A4B5-4C9F-A7C6-167452BA223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87580" y="664697"/>
            <a:ext cx="2733675" cy="23431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0529A180-ABE6-4CE3-82AE-1069AF4B6DBE}"/>
              </a:ext>
            </a:extLst>
          </p:cNvPr>
          <p:cNvSpPr txBox="1"/>
          <p:nvPr/>
        </p:nvSpPr>
        <p:spPr>
          <a:xfrm>
            <a:off x="1468593" y="3060762"/>
            <a:ext cx="5974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(1)  </a:t>
            </a:r>
            <a:r>
              <a:rPr lang="zh-CN" altLang="en-US" sz="2800" b="1" dirty="0"/>
              <a:t>求矩阵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的秩和最简形</a:t>
            </a:r>
            <a:r>
              <a:rPr lang="en-US" altLang="zh-CN" sz="2800" b="1" dirty="0"/>
              <a:t>.</a:t>
            </a:r>
            <a:r>
              <a:rPr lang="zh-CN" altLang="en-US" sz="2800" b="1" dirty="0"/>
              <a:t>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1913B3D5-6732-4757-BC01-9B277E918FCC}"/>
              </a:ext>
            </a:extLst>
          </p:cNvPr>
          <p:cNvSpPr txBox="1"/>
          <p:nvPr/>
        </p:nvSpPr>
        <p:spPr>
          <a:xfrm>
            <a:off x="1475284" y="37901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(2)  </a:t>
            </a:r>
            <a:r>
              <a:rPr lang="zh-CN" altLang="en-US" sz="2800" b="1" dirty="0"/>
              <a:t>求矩阵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的列向量组的极大线性无关组和秩。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8A21CF7-653E-4BC6-8855-04E1FBBE2B58}"/>
                  </a:ext>
                </a:extLst>
              </p:cNvPr>
              <p:cNvSpPr txBox="1"/>
              <p:nvPr/>
            </p:nvSpPr>
            <p:spPr>
              <a:xfrm>
                <a:off x="777896" y="2727070"/>
                <a:ext cx="7920880" cy="671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dirty="0"/>
                  <a:t>(1)</a:t>
                </a:r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的最简形</a:t>
                </a:r>
                <a:r>
                  <a:rPr lang="en-US" altLang="zh-CN" sz="2800" dirty="0"/>
                  <a:t>.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𝑟𝑎𝑛𝑘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𝑟𝑎𝑛𝑘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)=3.</m:t>
                    </m:r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18A21CF7-653E-4BC6-8855-04E1FBBE2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96" y="2727070"/>
                <a:ext cx="7920880" cy="671659"/>
              </a:xfrm>
              <a:prstGeom prst="rect">
                <a:avLst/>
              </a:prstGeom>
              <a:blipFill>
                <a:blip r:embed="rId4" cstate="print"/>
                <a:stretch>
                  <a:fillRect l="-1617" b="-23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E8D5943-900A-4477-B4AE-134AAF899398}"/>
                  </a:ext>
                </a:extLst>
              </p:cNvPr>
              <p:cNvSpPr txBox="1"/>
              <p:nvPr/>
            </p:nvSpPr>
            <p:spPr>
              <a:xfrm>
                <a:off x="767958" y="3476462"/>
                <a:ext cx="7488832" cy="671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dirty="0"/>
                  <a:t>(2) </a:t>
                </a:r>
                <a:r>
                  <a:rPr lang="zh-CN" altLang="en-US" sz="2800" dirty="0"/>
                  <a:t>求矩阵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的列向量组的秩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𝑟𝑎𝑛𝑘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)=3</m:t>
                    </m:r>
                  </m:oMath>
                </a14:m>
                <a:r>
                  <a:rPr lang="en-US" altLang="zh-CN" sz="2800" dirty="0"/>
                  <a:t>.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E8D5943-900A-4477-B4AE-134AAF899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58" y="3476462"/>
                <a:ext cx="7488832" cy="671659"/>
              </a:xfrm>
              <a:prstGeom prst="rect">
                <a:avLst/>
              </a:prstGeom>
              <a:blipFill>
                <a:blip r:embed="rId5" cstate="print"/>
                <a:stretch>
                  <a:fillRect l="-1710" b="-2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E738AC89-A6EA-4FBC-81EC-63BE808C0143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29048" y="673232"/>
            <a:ext cx="2845724" cy="19442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BAF27770-66FA-4A0B-9C21-6FBEC770B5CC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20106" y="673232"/>
            <a:ext cx="3171825" cy="1944216"/>
          </a:xfrm>
          <a:prstGeom prst="rect">
            <a:avLst/>
          </a:prstGeom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E67AC4C-EE17-45D3-A271-BB80529208D2}"/>
                  </a:ext>
                </a:extLst>
              </p:cNvPr>
              <p:cNvSpPr txBox="1"/>
              <p:nvPr/>
            </p:nvSpPr>
            <p:spPr>
              <a:xfrm>
                <a:off x="2135561" y="1376475"/>
                <a:ext cx="69640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2E67AC4C-EE17-45D3-A271-BB8052920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61" y="1376475"/>
                <a:ext cx="696409" cy="430887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9F2D5B2-1FF9-4AFD-B103-8FB09EC61FB4}"/>
                  </a:ext>
                </a:extLst>
              </p:cNvPr>
              <p:cNvSpPr txBox="1"/>
              <p:nvPr/>
            </p:nvSpPr>
            <p:spPr>
              <a:xfrm>
                <a:off x="8807974" y="1399120"/>
                <a:ext cx="71051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F9F2D5B2-1FF9-4AFD-B103-8FB09EC61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974" y="1399120"/>
                <a:ext cx="710516" cy="430887"/>
              </a:xfrm>
              <a:prstGeom prst="rect">
                <a:avLst/>
              </a:prstGeom>
              <a:blipFill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任意多边形 10"/>
          <p:cNvSpPr/>
          <p:nvPr/>
        </p:nvSpPr>
        <p:spPr>
          <a:xfrm>
            <a:off x="6158459" y="824459"/>
            <a:ext cx="2460885" cy="1379095"/>
          </a:xfrm>
          <a:custGeom>
            <a:avLst/>
            <a:gdLst>
              <a:gd name="connsiteX0" fmla="*/ 17489 w 2460885"/>
              <a:gd name="connsiteY0" fmla="*/ 0 h 1379095"/>
              <a:gd name="connsiteX1" fmla="*/ 2498 w 2460885"/>
              <a:gd name="connsiteY1" fmla="*/ 389744 h 1379095"/>
              <a:gd name="connsiteX2" fmla="*/ 2498 w 2460885"/>
              <a:gd name="connsiteY2" fmla="*/ 344774 h 1379095"/>
              <a:gd name="connsiteX3" fmla="*/ 2498 w 2460885"/>
              <a:gd name="connsiteY3" fmla="*/ 344774 h 1379095"/>
              <a:gd name="connsiteX4" fmla="*/ 392243 w 2460885"/>
              <a:gd name="connsiteY4" fmla="*/ 374754 h 1379095"/>
              <a:gd name="connsiteX5" fmla="*/ 392243 w 2460885"/>
              <a:gd name="connsiteY5" fmla="*/ 374754 h 1379095"/>
              <a:gd name="connsiteX6" fmla="*/ 407233 w 2460885"/>
              <a:gd name="connsiteY6" fmla="*/ 824459 h 1379095"/>
              <a:gd name="connsiteX7" fmla="*/ 407233 w 2460885"/>
              <a:gd name="connsiteY7" fmla="*/ 824459 h 1379095"/>
              <a:gd name="connsiteX8" fmla="*/ 1426564 w 2460885"/>
              <a:gd name="connsiteY8" fmla="*/ 839449 h 1379095"/>
              <a:gd name="connsiteX9" fmla="*/ 1426564 w 2460885"/>
              <a:gd name="connsiteY9" fmla="*/ 839449 h 1379095"/>
              <a:gd name="connsiteX10" fmla="*/ 1426564 w 2460885"/>
              <a:gd name="connsiteY10" fmla="*/ 1304144 h 1379095"/>
              <a:gd name="connsiteX11" fmla="*/ 1411574 w 2460885"/>
              <a:gd name="connsiteY11" fmla="*/ 1289154 h 1379095"/>
              <a:gd name="connsiteX12" fmla="*/ 2460885 w 2460885"/>
              <a:gd name="connsiteY12" fmla="*/ 1289154 h 1379095"/>
              <a:gd name="connsiteX13" fmla="*/ 2460885 w 2460885"/>
              <a:gd name="connsiteY13" fmla="*/ 1289154 h 1379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60885" h="1379095">
                <a:moveTo>
                  <a:pt x="17489" y="0"/>
                </a:moveTo>
                <a:cubicBezTo>
                  <a:pt x="11242" y="166141"/>
                  <a:pt x="4996" y="332282"/>
                  <a:pt x="2498" y="389744"/>
                </a:cubicBezTo>
                <a:cubicBezTo>
                  <a:pt x="0" y="447206"/>
                  <a:pt x="2498" y="344774"/>
                  <a:pt x="2498" y="344774"/>
                </a:cubicBezTo>
                <a:lnTo>
                  <a:pt x="2498" y="344774"/>
                </a:lnTo>
                <a:lnTo>
                  <a:pt x="392243" y="374754"/>
                </a:lnTo>
                <a:lnTo>
                  <a:pt x="392243" y="374754"/>
                </a:lnTo>
                <a:lnTo>
                  <a:pt x="407233" y="824459"/>
                </a:lnTo>
                <a:lnTo>
                  <a:pt x="407233" y="824459"/>
                </a:lnTo>
                <a:lnTo>
                  <a:pt x="1426564" y="839449"/>
                </a:lnTo>
                <a:lnTo>
                  <a:pt x="1426564" y="839449"/>
                </a:lnTo>
                <a:cubicBezTo>
                  <a:pt x="1426564" y="916898"/>
                  <a:pt x="1429062" y="1229193"/>
                  <a:pt x="1426564" y="1304144"/>
                </a:cubicBezTo>
                <a:cubicBezTo>
                  <a:pt x="1424066" y="1379095"/>
                  <a:pt x="1239187" y="1291652"/>
                  <a:pt x="1411574" y="1289154"/>
                </a:cubicBezTo>
                <a:cubicBezTo>
                  <a:pt x="1583961" y="1286656"/>
                  <a:pt x="2460885" y="1289154"/>
                  <a:pt x="2460885" y="1289154"/>
                </a:cubicBezTo>
                <a:lnTo>
                  <a:pt x="2460885" y="1289154"/>
                </a:ln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42820" y="4503508"/>
            <a:ext cx="3587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列向量组的极大无关组为</a:t>
            </a:r>
          </a:p>
        </p:txBody>
      </p:sp>
      <p:graphicFrame>
        <p:nvGraphicFramePr>
          <p:cNvPr id="22534" name="Object 1"/>
          <p:cNvGraphicFramePr>
            <a:graphicFrameLocks noChangeAspect="1"/>
          </p:cNvGraphicFramePr>
          <p:nvPr/>
        </p:nvGraphicFramePr>
        <p:xfrm>
          <a:off x="4446900" y="4223453"/>
          <a:ext cx="1957387" cy="1911350"/>
        </p:xfrm>
        <a:graphic>
          <a:graphicData uri="http://schemas.openxmlformats.org/presentationml/2006/ole">
            <p:oleObj spid="_x0000_s41990" name="Equation" r:id="rId10" imgW="22860000" imgH="22250400" progId="Equation.DSMT4">
              <p:embed/>
            </p:oleObj>
          </a:graphicData>
        </a:graphic>
      </p:graphicFrame>
      <p:sp>
        <p:nvSpPr>
          <p:cNvPr id="13" name="矩形 12"/>
          <p:cNvSpPr/>
          <p:nvPr/>
        </p:nvSpPr>
        <p:spPr>
          <a:xfrm>
            <a:off x="6145967" y="629587"/>
            <a:ext cx="359764" cy="19337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553199" y="647075"/>
            <a:ext cx="359764" cy="19337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605009" y="694545"/>
            <a:ext cx="359764" cy="19337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8265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2" grpId="0"/>
      <p:bldP spid="13" grpId="0" animBg="1"/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6B747412-AE36-40A2-BEC0-DFA7F2C11995}"/>
              </a:ext>
            </a:extLst>
          </p:cNvPr>
          <p:cNvSpPr txBox="1"/>
          <p:nvPr/>
        </p:nvSpPr>
        <p:spPr>
          <a:xfrm>
            <a:off x="690570" y="350726"/>
            <a:ext cx="65306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300" b="1" dirty="0"/>
              <a:t>三、矩阵的特征值与特征向量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1E080BA4-9067-4487-AB94-B517F5EC2ACE}"/>
              </a:ext>
            </a:extLst>
          </p:cNvPr>
          <p:cNvSpPr txBox="1"/>
          <p:nvPr/>
        </p:nvSpPr>
        <p:spPr>
          <a:xfrm>
            <a:off x="1675681" y="2170957"/>
            <a:ext cx="24482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700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9532F7E-810B-4E08-8226-5DC9D7E21941}"/>
                  </a:ext>
                </a:extLst>
              </p:cNvPr>
              <p:cNvSpPr txBox="1"/>
              <p:nvPr/>
            </p:nvSpPr>
            <p:spPr>
              <a:xfrm>
                <a:off x="690570" y="1020127"/>
                <a:ext cx="8784356" cy="650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b="1" dirty="0"/>
                  <a:t>定义</a:t>
                </a:r>
                <a:r>
                  <a:rPr lang="en-US" altLang="zh-CN" sz="2700" b="1" dirty="0"/>
                  <a:t>1.2.1   </a:t>
                </a:r>
                <a:r>
                  <a:rPr lang="zh-CN" altLang="en-US" sz="2700" b="1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sz="2700" b="1" dirty="0"/>
                  <a:t> </a:t>
                </a:r>
                <a:r>
                  <a:rPr lang="zh-CN" altLang="en-US" sz="2700" b="1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2700" b="1" dirty="0"/>
                  <a:t> </a:t>
                </a:r>
                <a:r>
                  <a:rPr lang="zh-CN" altLang="en-US" sz="2700" b="1" dirty="0"/>
                  <a:t>阶矩阵，若存在非零向量</a:t>
                </a:r>
                <a14:m>
                  <m:oMath xmlns:m="http://schemas.openxmlformats.org/officeDocument/2006/math">
                    <m:r>
                      <a:rPr lang="zh-CN" altLang="en-US" sz="2700" b="1" i="1" dirty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en-US" sz="2700" b="1" dirty="0"/>
                  <a:t>及数</a:t>
                </a:r>
                <a14:m>
                  <m:oMath xmlns:m="http://schemas.openxmlformats.org/officeDocument/2006/math">
                    <m:r>
                      <a:rPr lang="el-GR" altLang="zh-CN" sz="2700" b="1" i="1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zh-CN" altLang="en-US" sz="2700" b="1" dirty="0"/>
                  <a:t>，使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19532F7E-810B-4E08-8226-5DC9D7E21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70" y="1020127"/>
                <a:ext cx="8784356" cy="650947"/>
              </a:xfrm>
              <a:prstGeom prst="rect">
                <a:avLst/>
              </a:prstGeom>
              <a:blipFill>
                <a:blip r:embed="rId2" cstate="print"/>
                <a:stretch>
                  <a:fillRect l="-1319" r="-972" b="-24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96015F0-BDCD-4EFA-A789-D0D0503F6FC6}"/>
                  </a:ext>
                </a:extLst>
              </p:cNvPr>
              <p:cNvSpPr txBox="1"/>
              <p:nvPr/>
            </p:nvSpPr>
            <p:spPr>
              <a:xfrm>
                <a:off x="8953494" y="1172604"/>
                <a:ext cx="2547936" cy="415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7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7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7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700" i="1">
                          <a:latin typeface="Cambria Math" panose="02040503050406030204" pitchFamily="18" charset="0"/>
                        </a:rPr>
                        <m:t>𝜆𝛼</m:t>
                      </m:r>
                    </m:oMath>
                  </m:oMathPara>
                </a14:m>
                <a:endParaRPr lang="zh-CN" altLang="en-US" sz="27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196015F0-BDCD-4EFA-A789-D0D0503F6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494" y="1172604"/>
                <a:ext cx="2547936" cy="415498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C862618-AA71-48C5-A27A-B948C2761AE0}"/>
                  </a:ext>
                </a:extLst>
              </p:cNvPr>
              <p:cNvSpPr txBox="1"/>
              <p:nvPr/>
            </p:nvSpPr>
            <p:spPr>
              <a:xfrm>
                <a:off x="156754" y="1640391"/>
                <a:ext cx="11155504" cy="650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b="1" dirty="0"/>
                  <a:t>则称</a:t>
                </a:r>
                <a14:m>
                  <m:oMath xmlns:m="http://schemas.openxmlformats.org/officeDocument/2006/math">
                    <m:r>
                      <a:rPr lang="zh-CN" altLang="en-US" sz="2700" b="1" i="1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zh-CN" altLang="en-US" sz="2700" b="1" dirty="0"/>
                  <a:t>是矩阵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sz="2700" b="1" dirty="0"/>
                  <a:t> </a:t>
                </a:r>
                <a:r>
                  <a:rPr lang="zh-CN" altLang="en-US" sz="2700" b="1" dirty="0"/>
                  <a:t>的</a:t>
                </a:r>
                <a:r>
                  <a:rPr lang="zh-CN" altLang="en-US" sz="2700" b="1" dirty="0">
                    <a:solidFill>
                      <a:srgbClr val="FF0000"/>
                    </a:solidFill>
                  </a:rPr>
                  <a:t>特征值</a:t>
                </a:r>
                <a:r>
                  <a:rPr lang="zh-CN" altLang="en-US" sz="2700" b="1" dirty="0"/>
                  <a:t>， </a:t>
                </a:r>
                <a14:m>
                  <m:oMath xmlns:m="http://schemas.openxmlformats.org/officeDocument/2006/math">
                    <m:r>
                      <a:rPr lang="zh-CN" altLang="en-US" sz="2700" b="1" i="1" dirty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en-US" sz="2700" b="1" dirty="0"/>
                  <a:t>是属于</a:t>
                </a:r>
                <a:r>
                  <a:rPr lang="en-US" altLang="zh-CN" sz="2700" b="1" dirty="0"/>
                  <a:t>(</a:t>
                </a:r>
                <a:r>
                  <a:rPr lang="zh-CN" altLang="en-US" sz="2700" b="1" dirty="0"/>
                  <a:t>对应于</a:t>
                </a:r>
                <a:r>
                  <a:rPr lang="en-US" altLang="zh-CN" sz="2700" b="1" dirty="0"/>
                  <a:t>)</a:t>
                </a:r>
                <a14:m>
                  <m:oMath xmlns:m="http://schemas.openxmlformats.org/officeDocument/2006/math">
                    <m:r>
                      <a:rPr lang="zh-CN" altLang="en-US" sz="2700" b="1" i="1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zh-CN" altLang="en-US" sz="2700" b="1" dirty="0"/>
                  <a:t>的</a:t>
                </a:r>
                <a:r>
                  <a:rPr lang="zh-CN" altLang="en-US" sz="2700" b="1" dirty="0">
                    <a:solidFill>
                      <a:srgbClr val="FF0000"/>
                    </a:solidFill>
                  </a:rPr>
                  <a:t>特征向量</a:t>
                </a:r>
                <a:r>
                  <a:rPr lang="en-US" altLang="zh-CN" sz="2700" b="1" dirty="0"/>
                  <a:t>.</a:t>
                </a:r>
                <a:endParaRPr lang="zh-CN" altLang="en-US" sz="2700" b="1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2C862618-AA71-48C5-A27A-B948C2761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54" y="1640391"/>
                <a:ext cx="11155504" cy="650947"/>
              </a:xfrm>
              <a:prstGeom prst="rect">
                <a:avLst/>
              </a:prstGeom>
              <a:blipFill>
                <a:blip r:embed="rId4" cstate="print"/>
                <a:stretch>
                  <a:fillRect l="-1038" b="-24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D3D1E1A-B41A-4DBF-B76A-445D63551B3E}"/>
                  </a:ext>
                </a:extLst>
              </p:cNvPr>
              <p:cNvSpPr txBox="1"/>
              <p:nvPr/>
            </p:nvSpPr>
            <p:spPr>
              <a:xfrm>
                <a:off x="170051" y="2919994"/>
                <a:ext cx="11713029" cy="1274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b="1" dirty="0"/>
                  <a:t>     由</a:t>
                </a:r>
                <a:r>
                  <a:rPr lang="en-US" altLang="zh-CN" sz="2700" b="1" dirty="0"/>
                  <a:t>|</a:t>
                </a:r>
                <a14:m>
                  <m:oMath xmlns:m="http://schemas.openxmlformats.org/officeDocument/2006/math">
                    <m:r>
                      <a:rPr lang="zh-CN" altLang="en-US" sz="2700" b="1" i="1" dirty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|=</m:t>
                    </m:r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700" b="1" i="1" dirty="0">
                        <a:latin typeface="Cambria Math" panose="02040503050406030204" pitchFamily="18" charset="0"/>
                      </a:rPr>
                      <m:t>可得</m:t>
                    </m:r>
                  </m:oMath>
                </a14:m>
                <a:r>
                  <a:rPr lang="zh-CN" altLang="en-US" sz="2700" b="1" dirty="0"/>
                  <a:t>特征值；齐次线性方程组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7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700" b="1" i="1" dirty="0"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lang="en-US" altLang="zh-CN" sz="2700" b="1" i="1" dirty="0"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altLang="zh-CN" sz="2700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700" b="1" i="1" dirty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700" b="1" dirty="0"/>
                  <a:t>的全部非零解就是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sz="2700" b="1" dirty="0"/>
                  <a:t> </a:t>
                </a:r>
                <a:r>
                  <a:rPr lang="zh-CN" altLang="en-US" sz="2700" b="1" dirty="0"/>
                  <a:t>的对应于</a:t>
                </a:r>
                <a14:m>
                  <m:oMath xmlns:m="http://schemas.openxmlformats.org/officeDocument/2006/math">
                    <m:r>
                      <a:rPr lang="zh-CN" altLang="en-US" sz="2700" b="1" i="1" dirty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zh-CN" altLang="en-US" sz="2700" b="1" dirty="0"/>
                  <a:t>的全部特征向量</a:t>
                </a:r>
                <a:r>
                  <a:rPr lang="en-US" altLang="zh-CN" sz="2700" b="1" dirty="0"/>
                  <a:t>.</a:t>
                </a:r>
                <a:endParaRPr lang="zh-CN" altLang="en-US" sz="2700" b="1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9D3D1E1A-B41A-4DBF-B76A-445D63551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51" y="2919994"/>
                <a:ext cx="11713029" cy="1274195"/>
              </a:xfrm>
              <a:prstGeom prst="rect">
                <a:avLst/>
              </a:prstGeom>
              <a:blipFill>
                <a:blip r:embed="rId5" cstate="print"/>
                <a:stretch>
                  <a:fillRect l="-989" r="-521" b="-119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E68AA19-321C-413F-8569-FABEE67B548E}"/>
                  </a:ext>
                </a:extLst>
              </p:cNvPr>
              <p:cNvSpPr/>
              <p:nvPr/>
            </p:nvSpPr>
            <p:spPr>
              <a:xfrm>
                <a:off x="756995" y="2423899"/>
                <a:ext cx="9666514" cy="5216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790" b="1" dirty="0"/>
                  <a:t>称</a:t>
                </a:r>
                <a14:m>
                  <m:oMath xmlns:m="http://schemas.openxmlformats.org/officeDocument/2006/math">
                    <m:r>
                      <a:rPr lang="en-US" altLang="zh-CN" sz="2790" b="1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zh-CN" altLang="en-US" sz="2790" b="1" i="1" dirty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790" b="1" i="1" dirty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sz="2790" b="1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79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790" b="1" i="1" dirty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sz="2790" b="1" dirty="0"/>
                  <a:t>为矩阵</a:t>
                </a:r>
                <a14:m>
                  <m:oMath xmlns:m="http://schemas.openxmlformats.org/officeDocument/2006/math">
                    <m:r>
                      <a:rPr lang="en-US" altLang="zh-CN" sz="279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sz="2790" b="1" dirty="0"/>
                  <a:t> </a:t>
                </a:r>
                <a:r>
                  <a:rPr lang="zh-CN" altLang="en-US" sz="2790" b="1" dirty="0"/>
                  <a:t>的特征多项式，称</a:t>
                </a:r>
                <a14:m>
                  <m:oMath xmlns:m="http://schemas.openxmlformats.org/officeDocument/2006/math">
                    <m:r>
                      <a:rPr lang="en-US" altLang="zh-CN" sz="2790" b="1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zh-CN" altLang="en-US" sz="2790" b="1" i="1" dirty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790" b="1" i="1" dirty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sz="2790" b="1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79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790" b="1" i="1" dirty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790" b="1" dirty="0"/>
                  <a:t>=0</a:t>
                </a:r>
                <a:r>
                  <a:rPr lang="zh-CN" altLang="en-US" sz="2790" b="1" dirty="0"/>
                  <a:t>为特征方程</a:t>
                </a:r>
                <a:r>
                  <a:rPr lang="en-US" altLang="zh-CN" sz="2790" b="1" dirty="0"/>
                  <a:t>.</a:t>
                </a:r>
                <a:endParaRPr lang="zh-CN" altLang="en-US" sz="2790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AE68AA19-321C-413F-8569-FABEE67B54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95" y="2423899"/>
                <a:ext cx="9666514" cy="521681"/>
              </a:xfrm>
              <a:prstGeom prst="rect">
                <a:avLst/>
              </a:prstGeom>
              <a:blipFill>
                <a:blip r:embed="rId6" cstate="print"/>
                <a:stretch>
                  <a:fillRect l="-1261" t="-14118" r="-2144" b="-3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031D1F2-48D4-463A-976F-5968AAB2FCFC}"/>
                  </a:ext>
                </a:extLst>
              </p:cNvPr>
              <p:cNvSpPr txBox="1"/>
              <p:nvPr/>
            </p:nvSpPr>
            <p:spPr>
              <a:xfrm>
                <a:off x="522514" y="4171898"/>
                <a:ext cx="6426926" cy="650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dirty="0"/>
                  <a:t> </a:t>
                </a:r>
                <a:r>
                  <a:rPr lang="zh-CN" altLang="en-US" sz="2700" b="1" dirty="0"/>
                  <a:t>显然</a:t>
                </a:r>
                <a:r>
                  <a:rPr lang="en-US" altLang="zh-CN" sz="2700" b="1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700" b="1" dirty="0"/>
                  <a:t>的特征值就是特征方程的解</a:t>
                </a:r>
                <a:r>
                  <a:rPr lang="en-US" altLang="zh-CN" sz="2700" b="1" dirty="0"/>
                  <a:t>(</a:t>
                </a:r>
                <a:r>
                  <a:rPr lang="zh-CN" altLang="en-US" sz="2700" b="1" dirty="0"/>
                  <a:t>根</a:t>
                </a:r>
                <a:r>
                  <a:rPr lang="en-US" altLang="zh-CN" sz="2700" b="1" dirty="0"/>
                  <a:t>).</a:t>
                </a:r>
                <a:endParaRPr lang="zh-CN" altLang="en-US" sz="2700" b="1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7031D1F2-48D4-463A-976F-5968AAB2F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4" y="4171898"/>
                <a:ext cx="6426926" cy="650947"/>
              </a:xfrm>
              <a:prstGeom prst="rect">
                <a:avLst/>
              </a:prstGeom>
              <a:blipFill>
                <a:blip r:embed="rId7" cstate="print"/>
                <a:stretch>
                  <a:fillRect l="-380" b="-24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49566BE-BD09-46D7-83B3-951C29C99AB8}"/>
                  </a:ext>
                </a:extLst>
              </p:cNvPr>
              <p:cNvSpPr txBox="1"/>
              <p:nvPr/>
            </p:nvSpPr>
            <p:spPr>
              <a:xfrm>
                <a:off x="-61610" y="4763954"/>
                <a:ext cx="12135241" cy="1274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b="1" dirty="0"/>
                  <a:t>       特征方程在复数范围内恒有解</a:t>
                </a:r>
                <a:r>
                  <a:rPr lang="en-US" altLang="zh-CN" sz="2700" b="1" dirty="0"/>
                  <a:t>,</a:t>
                </a:r>
                <a:r>
                  <a:rPr lang="zh-CN" altLang="en-US" sz="2700" b="1" dirty="0"/>
                  <a:t>其个数等于方程的次数（重根按重数计算）</a:t>
                </a:r>
                <a:r>
                  <a:rPr lang="en-US" altLang="zh-CN" sz="2700" b="1" dirty="0"/>
                  <a:t>,</a:t>
                </a:r>
                <a:r>
                  <a:rPr lang="zh-CN" altLang="en-US" sz="2700" b="1" dirty="0"/>
                  <a:t>因此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700" b="1" dirty="0"/>
                  <a:t>阶方阵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sz="2700" b="1" dirty="0"/>
                  <a:t> </a:t>
                </a:r>
                <a:r>
                  <a:rPr lang="zh-CN" altLang="en-US" sz="2700" b="1" dirty="0"/>
                  <a:t>有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700" b="1" dirty="0"/>
                  <a:t>个特征值</a:t>
                </a:r>
                <a:r>
                  <a:rPr lang="en-US" altLang="zh-CN" sz="2700" b="1" dirty="0"/>
                  <a:t>.</a:t>
                </a:r>
                <a:endParaRPr lang="zh-CN" altLang="en-US" sz="2700" b="1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="" xmlns:a16="http://schemas.microsoft.com/office/drawing/2014/main" id="{749566BE-BD09-46D7-83B3-951C29C99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610" y="4763954"/>
                <a:ext cx="12135241" cy="1274195"/>
              </a:xfrm>
              <a:prstGeom prst="rect">
                <a:avLst/>
              </a:prstGeom>
              <a:blipFill>
                <a:blip r:embed="rId8" cstate="print"/>
                <a:stretch>
                  <a:fillRect l="-954"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E509BE0-42BD-4B91-B1DC-9AE6A5105BA8}"/>
                  </a:ext>
                </a:extLst>
              </p:cNvPr>
              <p:cNvSpPr txBox="1"/>
              <p:nvPr/>
            </p:nvSpPr>
            <p:spPr>
              <a:xfrm>
                <a:off x="478973" y="5970816"/>
                <a:ext cx="11713028" cy="650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b="1" dirty="0"/>
                  <a:t>矩阵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sz="2700" b="1" dirty="0"/>
                  <a:t> </a:t>
                </a:r>
                <a:r>
                  <a:rPr lang="zh-CN" altLang="en-US" sz="2700" b="1" dirty="0"/>
                  <a:t>的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700" b="1" dirty="0"/>
                  <a:t>个特征值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27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7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l-GR" altLang="zh-CN" sz="27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l-GR" altLang="zh-CN" sz="27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700" b="1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l-GR" altLang="zh-CN" sz="27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27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7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7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700" b="1" dirty="0"/>
                  <a:t>，或是实数，或是复数，也可以有重根</a:t>
                </a:r>
                <a:r>
                  <a:rPr lang="en-US" altLang="zh-CN" sz="2700" b="1" dirty="0"/>
                  <a:t>.</a:t>
                </a:r>
                <a:endParaRPr lang="zh-CN" altLang="en-US" sz="2700" b="1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2E509BE0-42BD-4B91-B1DC-9AE6A5105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73" y="5970816"/>
                <a:ext cx="11713028" cy="650947"/>
              </a:xfrm>
              <a:prstGeom prst="rect">
                <a:avLst/>
              </a:prstGeom>
              <a:blipFill>
                <a:blip r:embed="rId9" cstate="print"/>
                <a:stretch>
                  <a:fillRect l="-989" b="-24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  <p:bldP spid="5" grpId="0" animBg="1"/>
      <p:bldP spid="13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952" y="227455"/>
            <a:ext cx="6790406" cy="2740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42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9586" y="3056772"/>
            <a:ext cx="6705771" cy="1095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64260" name="Object 4"/>
          <p:cNvGraphicFramePr>
            <a:graphicFrameLocks noChangeAspect="1"/>
          </p:cNvGraphicFramePr>
          <p:nvPr/>
        </p:nvGraphicFramePr>
        <p:xfrm>
          <a:off x="994487" y="4428707"/>
          <a:ext cx="6364817" cy="1563688"/>
        </p:xfrm>
        <a:graphic>
          <a:graphicData uri="http://schemas.openxmlformats.org/presentationml/2006/ole">
            <p:oleObj spid="_x0000_s2056" name="Equation" r:id="rId5" imgW="55473600" imgH="18288000" progId="Equation.DSMT4">
              <p:embed/>
            </p:oleObj>
          </a:graphicData>
        </a:graphic>
      </p:graphicFrame>
      <p:sp>
        <p:nvSpPr>
          <p:cNvPr id="2" name="矩形 1">
            <a:extLst>
              <a:ext uri="{FF2B5EF4-FFF2-40B4-BE49-F238E27FC236}">
                <a16:creationId xmlns="" xmlns:a16="http://schemas.microsoft.com/office/drawing/2014/main" id="{010367B6-8E9E-4BF0-A2E3-6AA3B3CA02CD}"/>
              </a:ext>
            </a:extLst>
          </p:cNvPr>
          <p:cNvSpPr/>
          <p:nvPr/>
        </p:nvSpPr>
        <p:spPr>
          <a:xfrm>
            <a:off x="1695635" y="2370338"/>
            <a:ext cx="2201662" cy="4971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6E6475AE-EFAA-4D05-B202-EB8D3A1C08D6}"/>
              </a:ext>
            </a:extLst>
          </p:cNvPr>
          <p:cNvSpPr/>
          <p:nvPr/>
        </p:nvSpPr>
        <p:spPr>
          <a:xfrm>
            <a:off x="284952" y="3687687"/>
            <a:ext cx="1815093" cy="4971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6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6FC10858-A976-4042-A45B-6A922CB957F4}"/>
              </a:ext>
            </a:extLst>
          </p:cNvPr>
          <p:cNvSpPr txBox="1"/>
          <p:nvPr/>
        </p:nvSpPr>
        <p:spPr>
          <a:xfrm>
            <a:off x="1877643" y="2625328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一、矩阵的基本运算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C3699C05-02DD-4295-A24B-34E33D582E8B}"/>
              </a:ext>
            </a:extLst>
          </p:cNvPr>
          <p:cNvSpPr txBox="1"/>
          <p:nvPr/>
        </p:nvSpPr>
        <p:spPr>
          <a:xfrm>
            <a:off x="1907623" y="3551367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二、一些重要概念与结论</a:t>
            </a:r>
          </a:p>
        </p:txBody>
      </p:sp>
      <p:sp>
        <p:nvSpPr>
          <p:cNvPr id="7" name="文本框 3">
            <a:extLst>
              <a:ext uri="{FF2B5EF4-FFF2-40B4-BE49-F238E27FC236}">
                <a16:creationId xmlns="" xmlns:a16="http://schemas.microsoft.com/office/drawing/2014/main" id="{9A2F6312-916A-481E-9191-FB3BC106FD02}"/>
              </a:ext>
            </a:extLst>
          </p:cNvPr>
          <p:cNvSpPr txBox="1"/>
          <p:nvPr/>
        </p:nvSpPr>
        <p:spPr>
          <a:xfrm>
            <a:off x="384185" y="1683377"/>
            <a:ext cx="8999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第一节  </a:t>
            </a:r>
            <a:r>
              <a:rPr lang="zh-CN" alt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矩阵的基本运算</a:t>
            </a:r>
            <a:r>
              <a:rPr lang="en-US" altLang="zh-CN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线性代数复习</a:t>
            </a:r>
            <a:r>
              <a:rPr lang="en-US" altLang="zh-CN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zh-CN" altLang="en-US" sz="3600" b="1" dirty="0"/>
          </a:p>
        </p:txBody>
      </p:sp>
      <p:sp>
        <p:nvSpPr>
          <p:cNvPr id="8" name="文本框 1">
            <a:extLst>
              <a:ext uri="{FF2B5EF4-FFF2-40B4-BE49-F238E27FC236}">
                <a16:creationId xmlns="" xmlns:a16="http://schemas.microsoft.com/office/drawing/2014/main" id="{28A50BDA-00E9-47B7-976B-15E2B4F6A96E}"/>
              </a:ext>
            </a:extLst>
          </p:cNvPr>
          <p:cNvSpPr txBox="1"/>
          <p:nvPr/>
        </p:nvSpPr>
        <p:spPr>
          <a:xfrm>
            <a:off x="2003052" y="4468951"/>
            <a:ext cx="8894566" cy="641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 defTabSz="867796" hangingPunct="0"/>
            <a:r>
              <a:rPr lang="zh-CN" altLang="en-US" sz="3600" b="1" dirty="0"/>
              <a:t>三、矩阵的特征值与特征向量</a:t>
            </a:r>
            <a:endParaRPr lang="zh-CN" altLang="en-US" sz="3600" b="1" dirty="0">
              <a:solidFill>
                <a:schemeClr val="accent6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565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1404216"/>
              </p:ext>
            </p:extLst>
          </p:nvPr>
        </p:nvGraphicFramePr>
        <p:xfrm>
          <a:off x="251398" y="240504"/>
          <a:ext cx="5626887" cy="716907"/>
        </p:xfrm>
        <a:graphic>
          <a:graphicData uri="http://schemas.openxmlformats.org/presentationml/2006/ole">
            <p:oleObj spid="_x0000_s3098" name="Equation" r:id="rId3" imgW="52120800" imgH="6400800" progId="Equation.DSMT4">
              <p:embed/>
            </p:oleObj>
          </a:graphicData>
        </a:graphic>
      </p:graphicFrame>
      <p:graphicFrame>
        <p:nvGraphicFramePr>
          <p:cNvPr id="563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230834553"/>
              </p:ext>
            </p:extLst>
          </p:nvPr>
        </p:nvGraphicFramePr>
        <p:xfrm>
          <a:off x="175364" y="1012606"/>
          <a:ext cx="3248355" cy="1689356"/>
        </p:xfrm>
        <a:graphic>
          <a:graphicData uri="http://schemas.openxmlformats.org/presentationml/2006/ole">
            <p:oleObj spid="_x0000_s3099" name="Equation" r:id="rId4" imgW="36271200" imgH="16459200" progId="Equation.DSMT4">
              <p:embed/>
            </p:oleObj>
          </a:graphicData>
        </a:graphic>
      </p:graphicFrame>
      <p:graphicFrame>
        <p:nvGraphicFramePr>
          <p:cNvPr id="563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573062251"/>
              </p:ext>
            </p:extLst>
          </p:nvPr>
        </p:nvGraphicFramePr>
        <p:xfrm>
          <a:off x="3360316" y="1023727"/>
          <a:ext cx="8656320" cy="1235075"/>
        </p:xfrm>
        <a:graphic>
          <a:graphicData uri="http://schemas.openxmlformats.org/presentationml/2006/ole">
            <p:oleObj spid="_x0000_s3100" name="Equation" r:id="rId5" imgW="85648800" imgH="11582400" progId="Equation.DSMT4">
              <p:embed/>
            </p:oleObj>
          </a:graphicData>
        </a:graphic>
      </p:graphicFrame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94568" y="2324066"/>
            <a:ext cx="10367433" cy="63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/>
              <a:t>定理</a:t>
            </a:r>
            <a:r>
              <a:rPr lang="en-US" altLang="zh-CN" sz="2800" dirty="0"/>
              <a:t>1.1.1:  n</a:t>
            </a:r>
            <a:r>
              <a:rPr lang="zh-CN" altLang="en-US" sz="2800" dirty="0"/>
              <a:t>阶方阵</a:t>
            </a:r>
            <a:r>
              <a:rPr lang="en-US" altLang="zh-CN" sz="2800" dirty="0"/>
              <a:t>A</a:t>
            </a:r>
            <a:r>
              <a:rPr lang="zh-CN" altLang="en-US" sz="2800" dirty="0"/>
              <a:t>的特征多项式可以写成如下形式： </a:t>
            </a:r>
          </a:p>
        </p:txBody>
      </p:sp>
      <p:graphicFrame>
        <p:nvGraphicFramePr>
          <p:cNvPr id="307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92884235"/>
              </p:ext>
            </p:extLst>
          </p:nvPr>
        </p:nvGraphicFramePr>
        <p:xfrm>
          <a:off x="460563" y="3068120"/>
          <a:ext cx="5537115" cy="721760"/>
        </p:xfrm>
        <a:graphic>
          <a:graphicData uri="http://schemas.openxmlformats.org/presentationml/2006/ole">
            <p:oleObj spid="_x0000_s3101" name="Equation" r:id="rId6" imgW="59740800" imgH="10363200" progId="Equation.DSMT4">
              <p:embed/>
            </p:oleObj>
          </a:graphicData>
        </a:graphic>
      </p:graphicFrame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65BB4BC-6837-4621-B4D2-629FEAC0501F}"/>
                  </a:ext>
                </a:extLst>
              </p:cNvPr>
              <p:cNvSpPr txBox="1"/>
              <p:nvPr/>
            </p:nvSpPr>
            <p:spPr>
              <a:xfrm>
                <a:off x="981952" y="3883264"/>
                <a:ext cx="9449928" cy="1192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700" b="1" dirty="0"/>
                  <a:t>例如，对于三阶矩阵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ctrlPr>
                          <a:rPr lang="en-US" altLang="zh-CN" sz="27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700" b="1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7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700" b="1" i="1" dirty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700" b="1" i="1" dirty="0">
                                      <a:latin typeface="Cambria Math" panose="02040503050406030204" pitchFamily="18" charset="0"/>
                                    </a:rPr>
                                    <m:t>𝟏𝟏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7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700" b="1" i="1" dirty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700" b="1" i="1" dirty="0">
                                      <a:latin typeface="Cambria Math" panose="02040503050406030204" pitchFamily="18" charset="0"/>
                                    </a:rPr>
                                    <m:t>𝟏𝟐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7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700" b="1" i="1" dirty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700" b="1" i="1" dirty="0">
                                      <a:latin typeface="Cambria Math" panose="02040503050406030204" pitchFamily="18" charset="0"/>
                                    </a:rPr>
                                    <m:t>𝟏𝟑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7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700" b="1" i="1" dirty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700" b="1" i="1" dirty="0">
                                      <a:latin typeface="Cambria Math" panose="02040503050406030204" pitchFamily="18" charset="0"/>
                                    </a:rPr>
                                    <m:t>𝟐𝟏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7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700" b="1" i="1" dirty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700" b="1" i="1" dirty="0">
                                      <a:latin typeface="Cambria Math" panose="02040503050406030204" pitchFamily="18" charset="0"/>
                                    </a:rPr>
                                    <m:t>𝟐𝟐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7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700" b="1" i="1" dirty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700" b="1" i="1" dirty="0">
                                      <a:latin typeface="Cambria Math" panose="02040503050406030204" pitchFamily="18" charset="0"/>
                                    </a:rPr>
                                    <m:t>𝟐𝟑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7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700" b="1" i="1" dirty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700" b="1" i="1" dirty="0">
                                      <a:latin typeface="Cambria Math" panose="02040503050406030204" pitchFamily="18" charset="0"/>
                                    </a:rPr>
                                    <m:t>𝟑𝟏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7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700" b="1" i="1" dirty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700" b="1" i="1" dirty="0">
                                      <a:latin typeface="Cambria Math" panose="02040503050406030204" pitchFamily="18" charset="0"/>
                                    </a:rPr>
                                    <m:t>𝟑𝟐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7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700" b="1" i="1" dirty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700" b="1" i="1" dirty="0">
                                      <a:latin typeface="Cambria Math" panose="02040503050406030204" pitchFamily="18" charset="0"/>
                                    </a:rPr>
                                    <m:t>𝟑𝟑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sz="2700" b="1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265BB4BC-6837-4621-B4D2-629FEAC05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952" y="3883264"/>
                <a:ext cx="9449928" cy="1192186"/>
              </a:xfrm>
              <a:prstGeom prst="rect">
                <a:avLst/>
              </a:prstGeom>
              <a:blipFill>
                <a:blip r:embed="rId7" cstate="print"/>
                <a:stretch>
                  <a:fillRect l="-1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A6CD899A-DDA9-4074-8EDD-ED9392B656E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60330" y="5209949"/>
            <a:ext cx="7315200" cy="1572333"/>
          </a:xfrm>
          <a:prstGeom prst="rect">
            <a:avLst/>
          </a:prstGeom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5CB20F6-0F7E-4D59-80D4-6006FA1C524B}"/>
                  </a:ext>
                </a:extLst>
              </p:cNvPr>
              <p:cNvSpPr/>
              <p:nvPr/>
            </p:nvSpPr>
            <p:spPr>
              <a:xfrm>
                <a:off x="5572815" y="3254106"/>
                <a:ext cx="5883413" cy="3883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="" xmlns:a16="http://schemas.microsoft.com/office/drawing/2014/main" id="{25CB20F6-0F7E-4D59-80D4-6006FA1C52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815" y="3254106"/>
                <a:ext cx="5883413" cy="388311"/>
              </a:xfrm>
              <a:prstGeom prst="rect">
                <a:avLst/>
              </a:prstGeom>
              <a:blipFill>
                <a:blip r:embed="rId9" cstate="print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56AA58C-C3FB-4E0F-A3B7-D3A123A0FE1F}"/>
                  </a:ext>
                </a:extLst>
              </p:cNvPr>
              <p:cNvSpPr txBox="1"/>
              <p:nvPr/>
            </p:nvSpPr>
            <p:spPr>
              <a:xfrm>
                <a:off x="738027" y="447222"/>
                <a:ext cx="8874769" cy="647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/>
                  <a:t>定理</a:t>
                </a:r>
                <a:r>
                  <a:rPr lang="en-US" altLang="zh-CN" sz="2800" b="1" dirty="0"/>
                  <a:t>1.2.2  </a:t>
                </a:r>
                <a:r>
                  <a:rPr lang="zh-CN" altLang="en-US" sz="2800" b="1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8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dirty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2800" b="1" i="1" dirty="0">
                                    <a:latin typeface="Cambria Math" panose="02040503050406030204" pitchFamily="18" charset="0"/>
                                  </a:rPr>
                                  <m:t>𝒊𝒋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800" b="1" i="1" dirty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800" b="1" dirty="0"/>
                  <a:t>的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800" b="1" dirty="0"/>
                  <a:t>个特征值是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8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l-GR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l-GR" altLang="zh-CN" sz="28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800" b="1" dirty="0"/>
                  <a:t>,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l-GR" altLang="zh-CN" sz="2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8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2800" b="1" dirty="0"/>
                  <a:t>,</a:t>
                </a:r>
                <a:r>
                  <a:rPr lang="zh-CN" altLang="en-US" sz="2800" b="1" dirty="0"/>
                  <a:t>则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56AA58C-C3FB-4E0F-A3B7-D3A123A0F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27" y="447222"/>
                <a:ext cx="8874769" cy="647165"/>
              </a:xfrm>
              <a:prstGeom prst="rect">
                <a:avLst/>
              </a:prstGeom>
              <a:blipFill>
                <a:blip r:embed="rId2" cstate="print"/>
                <a:stretch>
                  <a:fillRect l="-1374" t="-4673" b="-10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2FE7CA0-A11F-4CE2-9C7B-07817AC170DA}"/>
                  </a:ext>
                </a:extLst>
              </p:cNvPr>
              <p:cNvSpPr txBox="1"/>
              <p:nvPr/>
            </p:nvSpPr>
            <p:spPr>
              <a:xfrm>
                <a:off x="1786724" y="1205622"/>
                <a:ext cx="704376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8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l-GR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l-GR" altLang="zh-CN" sz="28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 b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l-GR" altLang="zh-CN" sz="28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l-GR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8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2800" b="1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 dirty="0"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</m:oMath>
                </a14:m>
                <a:r>
                  <a:rPr lang="en-US" altLang="zh-CN" sz="2800" b="1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 dirty="0">
                            <a:latin typeface="Cambria Math" panose="02040503050406030204" pitchFamily="18" charset="0"/>
                          </a:rPr>
                          <m:t>𝟐𝟐</m:t>
                        </m:r>
                      </m:sub>
                    </m:sSub>
                    <m:r>
                      <a:rPr lang="en-US" altLang="zh-CN" sz="2800" b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⋯</m:t>
                    </m:r>
                    <m:r>
                      <m:rPr>
                        <m:nor/>
                      </m:rPr>
                      <a:rPr lang="el-GR" altLang="zh-CN" sz="2800" b="1" dirty="0"/>
                      <m:t> 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 dirty="0">
                            <a:latin typeface="Cambria Math" panose="02040503050406030204" pitchFamily="18" charset="0"/>
                          </a:rPr>
                          <m:t>𝒏𝒏</m:t>
                        </m:r>
                      </m:sub>
                    </m:sSub>
                  </m:oMath>
                </a14:m>
                <a:r>
                  <a:rPr lang="zh-CN" altLang="en-US" sz="2800" b="1" dirty="0"/>
                  <a:t>                       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02FE7CA0-A11F-4CE2-9C7B-07817AC17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724" y="1205622"/>
                <a:ext cx="7043767" cy="523220"/>
              </a:xfrm>
              <a:prstGeom prst="rect">
                <a:avLst/>
              </a:prstGeom>
              <a:blipFill>
                <a:blip r:embed="rId3" cstate="print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B2D41F5-A6C5-40D2-9919-0FC2B239BD55}"/>
                  </a:ext>
                </a:extLst>
              </p:cNvPr>
              <p:cNvSpPr txBox="1"/>
              <p:nvPr/>
            </p:nvSpPr>
            <p:spPr>
              <a:xfrm>
                <a:off x="1786724" y="1842291"/>
                <a:ext cx="28636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8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l-GR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8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l-GR" altLang="zh-CN" sz="2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8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dirty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zh-CN" altLang="en-US" sz="2800" b="1" dirty="0"/>
                  <a:t>                                                   </a:t>
                </a: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BB2D41F5-A6C5-40D2-9919-0FC2B239B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724" y="1842291"/>
                <a:ext cx="2863653" cy="523220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380C72A-7E17-4112-AE96-022D68C1625D}"/>
                  </a:ext>
                </a:extLst>
              </p:cNvPr>
              <p:cNvSpPr txBox="1"/>
              <p:nvPr/>
            </p:nvSpPr>
            <p:spPr>
              <a:xfrm>
                <a:off x="198095" y="3104758"/>
                <a:ext cx="11732648" cy="1274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b="1" dirty="0"/>
                  <a:t>        定理</a:t>
                </a:r>
                <a:r>
                  <a:rPr lang="en-US" altLang="zh-CN" sz="2700" b="1" dirty="0"/>
                  <a:t>1.2.4  (1)</a:t>
                </a:r>
                <a:r>
                  <a:rPr lang="zh-CN" altLang="en-US" sz="2700" b="1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27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7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l-GR" altLang="zh-CN" sz="27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l-GR" altLang="zh-CN" sz="27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700" b="1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l-GR" altLang="zh-CN" sz="27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27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7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zh-CN" altLang="en-US" sz="2700" b="1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700" b="1" dirty="0"/>
                  <a:t>阶方阵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700" b="1" dirty="0"/>
                  <a:t>的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zh-CN" altLang="en-US" sz="2700" b="1" dirty="0"/>
                  <a:t>个互不相同的特征值</a:t>
                </a:r>
                <a:r>
                  <a:rPr lang="en-US" altLang="zh-CN" sz="2700" b="1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27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l-GR" sz="27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l-GR" altLang="zh-CN" sz="27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l-GR" altLang="zh-CN" sz="2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700" b="1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l-GR" altLang="zh-CN" sz="27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27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zh-CN" altLang="en-US" sz="2700" b="1" dirty="0"/>
                  <a:t>分别是属于它们的特征向量，则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27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l-GR" sz="27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l-GR" altLang="zh-CN" sz="27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l-GR" altLang="zh-CN" sz="2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700" b="1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l-GR" altLang="zh-CN" sz="27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27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zh-CN" altLang="en-US" sz="2700" b="1" dirty="0"/>
                  <a:t>线性无关．       </a:t>
                </a: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F380C72A-7E17-4112-AE96-022D68C16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95" y="3104758"/>
                <a:ext cx="11732648" cy="1274195"/>
              </a:xfrm>
              <a:prstGeom prst="rect">
                <a:avLst/>
              </a:prstGeom>
              <a:blipFill>
                <a:blip r:embed="rId5" cstate="print"/>
                <a:stretch>
                  <a:fillRect l="-987" b="-119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C7F80141-1237-4110-B9C4-0933F96E8DAC}"/>
              </a:ext>
            </a:extLst>
          </p:cNvPr>
          <p:cNvSpPr txBox="1"/>
          <p:nvPr/>
        </p:nvSpPr>
        <p:spPr>
          <a:xfrm>
            <a:off x="1190625" y="5210719"/>
            <a:ext cx="8934450" cy="5030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r>
              <a:rPr lang="en-US" altLang="zh-CN" sz="2700" b="1" dirty="0"/>
              <a:t>(3)</a:t>
            </a:r>
            <a:r>
              <a:rPr lang="zh-CN" altLang="en-US" sz="2700" b="1" dirty="0"/>
              <a:t>实对称矩阵的属于不同特征值的特征向量一定正交．</a:t>
            </a:r>
            <a:endParaRPr lang="zh-CN" altLang="en-US" sz="2700" b="1" dirty="0">
              <a:solidFill>
                <a:schemeClr val="accent6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67E16A9-809F-4AB1-B7AB-9E741DCE3071}"/>
                  </a:ext>
                </a:extLst>
              </p:cNvPr>
              <p:cNvSpPr txBox="1"/>
              <p:nvPr/>
            </p:nvSpPr>
            <p:spPr>
              <a:xfrm>
                <a:off x="942813" y="2485491"/>
                <a:ext cx="10715947" cy="5030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r>
                  <a:rPr lang="zh-CN" altLang="en-US" sz="2700" b="1" dirty="0"/>
                  <a:t>推论 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700" b="1" dirty="0"/>
                  <a:t>可逆的充分必要条件是</a:t>
                </a:r>
                <a:r>
                  <a:rPr lang="en-US" altLang="zh-CN" sz="2700" b="1" dirty="0"/>
                  <a:t>0</a:t>
                </a:r>
                <a:r>
                  <a:rPr lang="zh-CN" altLang="en-US" sz="2700" b="1" dirty="0"/>
                  <a:t>不是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zh-CN" altLang="en-US" sz="2700" b="1" i="1" dirty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700" b="1" dirty="0">
                    <a:solidFill>
                      <a:schemeClr val="accent6"/>
                    </a:solidFill>
                    <a:latin typeface="+mj-lt"/>
                    <a:ea typeface="+mj-ea"/>
                    <a:cs typeface="+mj-cs"/>
                    <a:sym typeface="Calibri"/>
                  </a:rPr>
                  <a:t>特征值。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067E16A9-809F-4AB1-B7AB-9E741DCE3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13" y="2485491"/>
                <a:ext cx="10715947" cy="503087"/>
              </a:xfrm>
              <a:prstGeom prst="rect">
                <a:avLst/>
              </a:prstGeom>
              <a:blipFill>
                <a:blip r:embed="rId6" cstate="print"/>
                <a:stretch>
                  <a:fillRect l="-1536" t="-10976" b="-3292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889BBEBB-98C9-4E4E-B4D5-927580974920}"/>
              </a:ext>
            </a:extLst>
          </p:cNvPr>
          <p:cNvSpPr txBox="1"/>
          <p:nvPr/>
        </p:nvSpPr>
        <p:spPr>
          <a:xfrm>
            <a:off x="1190625" y="4512591"/>
            <a:ext cx="10220325" cy="5030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r>
              <a:rPr lang="en-US" altLang="zh-CN" sz="2700" b="1" dirty="0"/>
              <a:t>(2)</a:t>
            </a:r>
            <a:r>
              <a:rPr lang="zh-CN" altLang="en-US" sz="2700" b="1" dirty="0"/>
              <a:t>实对称矩阵的特征值一定是实数，正定矩阵的特征值一定大于</a:t>
            </a:r>
            <a:r>
              <a:rPr lang="en-US" altLang="zh-CN" sz="2700" b="1" dirty="0"/>
              <a:t>0.</a:t>
            </a:r>
            <a:endParaRPr lang="zh-CN" altLang="en-US" sz="2700" b="1" dirty="0">
              <a:solidFill>
                <a:schemeClr val="accent6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3" grpId="0"/>
      <p:bldP spid="4" grpId="0" animBg="1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CF43D65-583A-4BB4-BBA6-5E1556E2C2D0}"/>
                  </a:ext>
                </a:extLst>
              </p:cNvPr>
              <p:cNvSpPr txBox="1"/>
              <p:nvPr/>
            </p:nvSpPr>
            <p:spPr>
              <a:xfrm>
                <a:off x="255736" y="277284"/>
                <a:ext cx="10629900" cy="1317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/>
                  <a:t>         定理</a:t>
                </a:r>
                <a:r>
                  <a:rPr lang="en-US" altLang="zh-CN" sz="2800" b="1" dirty="0"/>
                  <a:t>1.2.3 </a:t>
                </a:r>
                <a:r>
                  <a:rPr lang="zh-CN" altLang="en-US" sz="2800" b="1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8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800" b="1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800" b="1" dirty="0"/>
                  <a:t>的特征值</a:t>
                </a:r>
                <a:r>
                  <a:rPr lang="en-US" altLang="zh-CN" sz="2800" b="1" dirty="0"/>
                  <a:t>,</a:t>
                </a:r>
                <a:r>
                  <a:rPr lang="el-GR" altLang="zh-CN" sz="2800" b="1" dirty="0"/>
                  <a:t> </a:t>
                </a:r>
                <a14:m>
                  <m:oMath xmlns:m="http://schemas.openxmlformats.org/officeDocument/2006/math">
                    <m:r>
                      <a:rPr lang="zh-CN" altLang="el-GR" sz="2800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altLang="zh-CN" sz="2800" b="1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 dirty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8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l-GR" altLang="zh-CN" sz="2800" b="1" dirty="0"/>
                  <a:t> </a:t>
                </a:r>
                <a:r>
                  <a:rPr lang="en-US" altLang="zh-CN" sz="2800" b="1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l-GR" sz="28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800" b="1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sz="2800" b="1" dirty="0"/>
                  <a:t> </a:t>
                </a:r>
                <a:r>
                  <a:rPr lang="zh-CN" altLang="en-US" sz="2800" b="1" dirty="0"/>
                  <a:t>的属于特征值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8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800" b="1" dirty="0"/>
                  <a:t>的特征向量</a:t>
                </a:r>
                <a:r>
                  <a:rPr lang="en-US" altLang="zh-CN" sz="2800" b="1" dirty="0"/>
                  <a:t>,</a:t>
                </a: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zh-CN" sz="2800" b="1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dirty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sz="28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800" b="1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sz="2800" b="1" dirty="0"/>
                  <a:t>，则</a:t>
                </a: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5CF43D65-583A-4BB4-BBA6-5E1556E2C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36" y="277284"/>
                <a:ext cx="10629900" cy="1317990"/>
              </a:xfrm>
              <a:prstGeom prst="rect">
                <a:avLst/>
              </a:prstGeom>
              <a:blipFill>
                <a:blip r:embed="rId2" cstate="print"/>
                <a:stretch>
                  <a:fillRect l="-1204" b="-11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ADF7571-F531-446C-BB3F-FB9D328BBFF4}"/>
                  </a:ext>
                </a:extLst>
              </p:cNvPr>
              <p:cNvSpPr txBox="1"/>
              <p:nvPr/>
            </p:nvSpPr>
            <p:spPr>
              <a:xfrm>
                <a:off x="395074" y="1641247"/>
                <a:ext cx="11861074" cy="671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dirty="0"/>
                  <a:t>(1)  </a:t>
                </a:r>
                <a:r>
                  <a:rPr lang="zh-CN" altLang="en-US" sz="2800" b="1" dirty="0"/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8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800" b="1" i="1" dirty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8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l-GR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8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l-GR" sz="28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800" b="1" dirty="0"/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8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800" b="1" i="1" dirty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8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l-GR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8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l-GR" sz="28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800" b="1" dirty="0"/>
                  <a:t>也是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sz="2800" b="1" dirty="0"/>
                  <a:t> </a:t>
                </a:r>
                <a:r>
                  <a:rPr lang="zh-CN" altLang="en-US" sz="2800" b="1" dirty="0"/>
                  <a:t>的属于特征值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8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800" b="1" dirty="0"/>
                  <a:t>的特征向量</a:t>
                </a:r>
                <a:r>
                  <a:rPr lang="en-US" altLang="zh-CN" sz="2800" b="1" dirty="0"/>
                  <a:t>.</a:t>
                </a:r>
                <a:endParaRPr lang="zh-CN" altLang="en-US" sz="2800" b="1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2ADF7571-F531-446C-BB3F-FB9D328BB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74" y="1641247"/>
                <a:ext cx="11861074" cy="671659"/>
              </a:xfrm>
              <a:prstGeom prst="rect">
                <a:avLst/>
              </a:prstGeom>
              <a:blipFill>
                <a:blip r:embed="rId3" cstate="print"/>
                <a:stretch>
                  <a:fillRect l="-1079" b="-2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8E94916-A5D1-47E2-AF8D-C7CF63408BAF}"/>
                  </a:ext>
                </a:extLst>
              </p:cNvPr>
              <p:cNvSpPr txBox="1"/>
              <p:nvPr/>
            </p:nvSpPr>
            <p:spPr>
              <a:xfrm>
                <a:off x="355256" y="2505248"/>
                <a:ext cx="79589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/>
                  <a:t>(2)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l-GR" altLang="zh-CN" sz="28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800" b="1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𝒌𝑨</m:t>
                    </m:r>
                  </m:oMath>
                </a14:m>
                <a:r>
                  <a:rPr lang="zh-CN" altLang="en-US" sz="2800" b="1" dirty="0"/>
                  <a:t>的特征值</a:t>
                </a:r>
                <a:r>
                  <a:rPr lang="en-US" altLang="zh-CN" sz="2800" b="1" dirty="0"/>
                  <a:t>.</a:t>
                </a:r>
                <a:endParaRPr lang="zh-CN" altLang="en-US" sz="2800" b="1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F8E94916-A5D1-47E2-AF8D-C7CF63408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56" y="2505248"/>
                <a:ext cx="7958976" cy="523220"/>
              </a:xfrm>
              <a:prstGeom prst="rect">
                <a:avLst/>
              </a:prstGeom>
              <a:blipFill>
                <a:blip r:embed="rId4" cstate="print"/>
                <a:stretch>
                  <a:fillRect l="-1531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976AC75-8DF2-460E-B48B-77537D9D83B0}"/>
                  </a:ext>
                </a:extLst>
              </p:cNvPr>
              <p:cNvSpPr txBox="1"/>
              <p:nvPr/>
            </p:nvSpPr>
            <p:spPr>
              <a:xfrm>
                <a:off x="355256" y="3163542"/>
                <a:ext cx="7620296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/>
                  <a:t>(3)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zh-CN" altLang="pt-BR" sz="2800" b="1" dirty="0"/>
                  <a:t>与</a:t>
                </a:r>
                <a14:m>
                  <m:oMath xmlns:m="http://schemas.openxmlformats.org/officeDocument/2006/math">
                    <m:r>
                      <a:rPr lang="pt-BR" altLang="zh-CN" sz="28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pt-BR" sz="2800" b="1" dirty="0"/>
                  <a:t>有相同的特征值</a:t>
                </a:r>
                <a:r>
                  <a:rPr lang="pt-BR" altLang="zh-CN" sz="2800" b="1" dirty="0"/>
                  <a:t>.</a:t>
                </a:r>
                <a:endParaRPr lang="zh-CN" altLang="en-US" sz="2800" b="1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4976AC75-8DF2-460E-B48B-77537D9D8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56" y="3163542"/>
                <a:ext cx="7620296" cy="530915"/>
              </a:xfrm>
              <a:prstGeom prst="rect">
                <a:avLst/>
              </a:prstGeom>
              <a:blipFill>
                <a:blip r:embed="rId5" cstate="print"/>
                <a:stretch>
                  <a:fillRect l="-1600" t="-11494" b="-31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96B0541-E245-44B3-82F6-9C0A19F698ED}"/>
                  </a:ext>
                </a:extLst>
              </p:cNvPr>
              <p:cNvSpPr txBox="1"/>
              <p:nvPr/>
            </p:nvSpPr>
            <p:spPr>
              <a:xfrm>
                <a:off x="395074" y="3694457"/>
                <a:ext cx="9706604" cy="5318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r>
                  <a:rPr lang="en-US" altLang="zh-CN" sz="2700" b="1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  <a:sym typeface="Calibri"/>
                  </a:rPr>
                  <a:t>(4) </a:t>
                </a:r>
                <a:r>
                  <a:rPr lang="zh-CN" altLang="en-US" sz="2700" b="1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  <a:sym typeface="Calibri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700" b="1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  <a:sym typeface="Calibri"/>
                  </a:rPr>
                  <a:t>可逆，则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7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</m:ctrlPr>
                      </m:sSubSupPr>
                      <m:e>
                        <m:r>
                          <a:rPr lang="el-GR" altLang="zh-CN" sz="27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m:rPr>
                        <m:nor/>
                      </m:rPr>
                      <a:rPr lang="zh-CN" altLang="en-US" sz="2700" b="1" dirty="0"/>
                      <m:t>是</m:t>
                    </m:r>
                    <m:sSup>
                      <m:sSupPr>
                        <m:ctrlPr>
                          <a:rPr lang="en-US" altLang="zh-CN" sz="27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m:rPr>
                        <m:nor/>
                      </m:rPr>
                      <a:rPr lang="zh-CN" altLang="en-US" sz="2700" b="1" dirty="0"/>
                      <m:t>的特征值</m:t>
                    </m:r>
                    <m:r>
                      <m:rPr>
                        <m:nor/>
                      </m:rPr>
                      <a:rPr lang="en-US" altLang="zh-CN" sz="2700" b="1" dirty="0"/>
                      <m:t> </m:t>
                    </m:r>
                    <m:r>
                      <a:rPr lang="zh-CN" altLang="en-US" sz="2700" b="1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sz="2700" b="1" dirty="0">
                  <a:solidFill>
                    <a:schemeClr val="accent6"/>
                  </a:solidFill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596B0541-E245-44B3-82F6-9C0A19F69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74" y="3694457"/>
                <a:ext cx="9706604" cy="531878"/>
              </a:xfrm>
              <a:prstGeom prst="rect">
                <a:avLst/>
              </a:prstGeom>
              <a:blipFill>
                <a:blip r:embed="rId6" cstate="print"/>
                <a:stretch>
                  <a:fillRect l="-1696" t="-5747" b="-2988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0780CED-B39D-4713-9DA3-E67747B06772}"/>
                  </a:ext>
                </a:extLst>
              </p:cNvPr>
              <p:cNvSpPr txBox="1"/>
              <p:nvPr/>
            </p:nvSpPr>
            <p:spPr>
              <a:xfrm>
                <a:off x="1064420" y="4360446"/>
                <a:ext cx="8367912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700" b="1" dirty="0"/>
                  <a:t>求</a:t>
                </a:r>
                <a14:m>
                  <m:oMath xmlns:m="http://schemas.openxmlformats.org/officeDocument/2006/math">
                    <m:r>
                      <a:rPr lang="en-US" altLang="zh-CN" sz="2700" b="1" i="0" dirty="0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altLang="zh-CN" sz="2700" b="1" dirty="0"/>
                  <a:t> </a:t>
                </a:r>
                <a:r>
                  <a:rPr lang="zh-CN" altLang="en-US" sz="2700" b="1" dirty="0"/>
                  <a:t>的特征值和特征向量的计算步骤：</a:t>
                </a: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E0780CED-B39D-4713-9DA3-E67747B06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420" y="4360446"/>
                <a:ext cx="8367912" cy="507831"/>
              </a:xfrm>
              <a:prstGeom prst="rect">
                <a:avLst/>
              </a:prstGeom>
              <a:blipFill>
                <a:blip r:embed="rId7" cstate="print"/>
                <a:stretch>
                  <a:fillRect l="-1385" t="-9524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DAAE803-F2EC-4AB4-8E89-45B6DAB1D6A8}"/>
                  </a:ext>
                </a:extLst>
              </p:cNvPr>
              <p:cNvSpPr txBox="1"/>
              <p:nvPr/>
            </p:nvSpPr>
            <p:spPr>
              <a:xfrm>
                <a:off x="255736" y="4757250"/>
                <a:ext cx="10273280" cy="650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b="1" dirty="0"/>
                  <a:t>第一步</a:t>
                </a:r>
                <a:r>
                  <a:rPr lang="en-US" altLang="zh-CN" sz="2700" b="1" dirty="0"/>
                  <a:t>  </a:t>
                </a:r>
                <a:r>
                  <a:rPr lang="zh-CN" altLang="en-US" sz="2700" b="1" dirty="0"/>
                  <a:t>计算</a:t>
                </a:r>
                <a14:m>
                  <m:oMath xmlns:m="http://schemas.openxmlformats.org/officeDocument/2006/math">
                    <m:r>
                      <a:rPr lang="en-US" altLang="zh-CN" sz="2700" b="1" i="0" dirty="0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altLang="zh-CN" sz="2700" b="1" dirty="0"/>
                  <a:t> </a:t>
                </a:r>
                <a:r>
                  <a:rPr lang="zh-CN" altLang="en-US" sz="2700" b="1" dirty="0"/>
                  <a:t>的特征多项式</a:t>
                </a:r>
                <a14:m>
                  <m:oMath xmlns:m="http://schemas.openxmlformats.org/officeDocument/2006/math">
                    <m:r>
                      <a:rPr lang="en-US" altLang="zh-CN" sz="2700" b="1" i="0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zh-CN" altLang="en-US" sz="2700" b="1" i="0" dirty="0">
                        <a:latin typeface="Cambria Math" panose="02040503050406030204" pitchFamily="18" charset="0"/>
                      </a:rPr>
                      <m:t>𝛌</m:t>
                    </m:r>
                    <m:r>
                      <a:rPr lang="en-US" altLang="zh-CN" sz="2700" b="1" i="0" dirty="0">
                        <a:latin typeface="Cambria Math" panose="02040503050406030204" pitchFamily="18" charset="0"/>
                      </a:rPr>
                      <m:t>𝐄</m:t>
                    </m:r>
                    <m:r>
                      <a:rPr lang="en-US" altLang="zh-CN" sz="2700" b="1" i="0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700" b="1" i="0" dirty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altLang="zh-CN" sz="2700" b="1" i="0" dirty="0">
                        <a:latin typeface="Cambria Math" panose="02040503050406030204" pitchFamily="18" charset="0"/>
                      </a:rPr>
                      <m:t>| </m:t>
                    </m:r>
                  </m:oMath>
                </a14:m>
                <a:r>
                  <a:rPr lang="zh-CN" altLang="en-US" sz="2700" b="1" dirty="0"/>
                  <a:t>，求出</a:t>
                </a:r>
                <a:r>
                  <a:rPr lang="en-US" altLang="zh-CN" sz="2700" b="1" dirty="0"/>
                  <a:t>|</a:t>
                </a:r>
                <a14:m>
                  <m:oMath xmlns:m="http://schemas.openxmlformats.org/officeDocument/2006/math">
                    <m:r>
                      <a:rPr lang="zh-CN" altLang="en-US" sz="2700" b="1" i="0" dirty="0">
                        <a:latin typeface="Cambria Math" panose="02040503050406030204" pitchFamily="18" charset="0"/>
                      </a:rPr>
                      <m:t>𝛌</m:t>
                    </m:r>
                    <m:r>
                      <a:rPr lang="en-US" altLang="zh-CN" sz="2700" b="1" i="0" dirty="0">
                        <a:latin typeface="Cambria Math" panose="02040503050406030204" pitchFamily="18" charset="0"/>
                      </a:rPr>
                      <m:t>𝐄</m:t>
                    </m:r>
                    <m:r>
                      <a:rPr lang="en-US" altLang="zh-CN" sz="2700" b="1" i="0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700" b="1" i="0" dirty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altLang="zh-CN" sz="2700" b="1" i="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700" b="1" dirty="0"/>
                  <a:t>|= 0</a:t>
                </a:r>
                <a:r>
                  <a:rPr lang="zh-CN" altLang="en-US" sz="2700" b="1" dirty="0"/>
                  <a:t>的全部根</a:t>
                </a:r>
                <a:r>
                  <a:rPr lang="en-US" altLang="zh-CN" sz="2700" b="1" dirty="0"/>
                  <a:t>.</a:t>
                </a:r>
                <a:endParaRPr lang="zh-CN" altLang="en-US" sz="2700" b="1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DDAAE803-F2EC-4AB4-8E89-45B6DAB1D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36" y="4757250"/>
                <a:ext cx="10273280" cy="650947"/>
              </a:xfrm>
              <a:prstGeom prst="rect">
                <a:avLst/>
              </a:prstGeom>
              <a:blipFill>
                <a:blip r:embed="rId8" cstate="print"/>
                <a:stretch>
                  <a:fillRect l="-1128" b="-24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9CF0FC2-1869-4062-8822-FA5CA3F01EC4}"/>
                  </a:ext>
                </a:extLst>
              </p:cNvPr>
              <p:cNvSpPr txBox="1"/>
              <p:nvPr/>
            </p:nvSpPr>
            <p:spPr>
              <a:xfrm>
                <a:off x="177359" y="5318019"/>
                <a:ext cx="11982994" cy="1274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b="1" dirty="0"/>
                  <a:t>第二步</a:t>
                </a:r>
                <a:r>
                  <a:rPr lang="en-US" altLang="zh-CN" sz="2700" b="1" dirty="0"/>
                  <a:t>  </a:t>
                </a:r>
                <a:r>
                  <a:rPr lang="zh-CN" altLang="en-US" sz="2700" b="1" dirty="0"/>
                  <a:t>对于</a:t>
                </a:r>
                <a14:m>
                  <m:oMath xmlns:m="http://schemas.openxmlformats.org/officeDocument/2006/math">
                    <m:r>
                      <a:rPr lang="en-US" altLang="zh-CN" sz="2700" b="1" i="0" dirty="0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altLang="zh-CN" sz="2700" b="1" dirty="0"/>
                  <a:t> </a:t>
                </a:r>
                <a:r>
                  <a:rPr lang="zh-CN" altLang="en-US" sz="2700" b="1" dirty="0"/>
                  <a:t>的每一个不同的特征值</a:t>
                </a:r>
                <a14:m>
                  <m:oMath xmlns:m="http://schemas.openxmlformats.org/officeDocument/2006/math">
                    <m:r>
                      <a:rPr lang="zh-CN" altLang="en-US" sz="2700" b="1" i="0" dirty="0">
                        <a:latin typeface="Cambria Math" panose="02040503050406030204" pitchFamily="18" charset="0"/>
                      </a:rPr>
                      <m:t>𝛌</m:t>
                    </m:r>
                  </m:oMath>
                </a14:m>
                <a:r>
                  <a:rPr lang="zh-CN" altLang="en-US" sz="2700" b="1" dirty="0"/>
                  <a:t>，求方程组</a:t>
                </a:r>
                <a14:m>
                  <m:oMath xmlns:m="http://schemas.openxmlformats.org/officeDocument/2006/math">
                    <m:r>
                      <a:rPr lang="en-US" altLang="zh-CN" sz="27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700" b="1" i="0" dirty="0" smtClean="0">
                        <a:latin typeface="Cambria Math" panose="02040503050406030204" pitchFamily="18" charset="0"/>
                      </a:rPr>
                      <m:t>𝛌</m:t>
                    </m:r>
                    <m:r>
                      <a:rPr lang="en-US" altLang="zh-CN" sz="2700" b="1" i="0" dirty="0" smtClean="0">
                        <a:latin typeface="Cambria Math" panose="02040503050406030204" pitchFamily="18" charset="0"/>
                      </a:rPr>
                      <m:t>𝐄</m:t>
                    </m:r>
                    <m:r>
                      <a:rPr lang="en-US" altLang="zh-CN" sz="2700" b="1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700" b="1" i="0" dirty="0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altLang="zh-CN" sz="2700" b="1" i="0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zh-CN" sz="2700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sz="2700" b="1" i="0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2700" b="1" i="0" dirty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700" b="1" i="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700" b="1" dirty="0"/>
                  <a:t>的基础解系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b="1" i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US" altLang="zh-CN" sz="2700" b="1" i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700" b="1" dirty="0"/>
                      <m:t>,</m:t>
                    </m:r>
                    <m:sSub>
                      <m:sSubPr>
                        <m:ctrlPr>
                          <a:rPr lang="en-US" altLang="zh-CN" sz="27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b="1" i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US" altLang="zh-CN" sz="2700" b="1" i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700" b="1" dirty="0"/>
                      <m:t>,</m:t>
                    </m:r>
                    <m:r>
                      <a:rPr lang="en-US" altLang="zh-CN" sz="2700" b="1" i="0" dirty="0">
                        <a:latin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en-US" altLang="zh-CN" sz="27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b="1" i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US" altLang="zh-CN" sz="2700" b="1" i="0">
                            <a:latin typeface="Cambria Math" panose="02040503050406030204" pitchFamily="18" charset="0"/>
                          </a:rPr>
                          <m:t>𝐬</m:t>
                        </m:r>
                      </m:sub>
                    </m:sSub>
                  </m:oMath>
                </a14:m>
                <a:r>
                  <a:rPr lang="en-US" altLang="zh-CN" sz="2700" b="1" dirty="0"/>
                  <a:t>,</a:t>
                </a:r>
                <a:r>
                  <a:rPr lang="zh-CN" altLang="en-US" sz="2700" b="1" dirty="0"/>
                  <a:t>则</a:t>
                </a:r>
                <a14:m>
                  <m:oMath xmlns:m="http://schemas.openxmlformats.org/officeDocument/2006/math">
                    <m:r>
                      <a:rPr lang="en-US" altLang="zh-CN" sz="2700" b="1" i="0" dirty="0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altLang="zh-CN" sz="2700" b="1" dirty="0"/>
                  <a:t> </a:t>
                </a:r>
                <a:r>
                  <a:rPr lang="zh-CN" altLang="en-US" sz="2700" b="1" dirty="0"/>
                  <a:t>的对应于</a:t>
                </a:r>
                <a14:m>
                  <m:oMath xmlns:m="http://schemas.openxmlformats.org/officeDocument/2006/math">
                    <m:r>
                      <a:rPr lang="zh-CN" altLang="en-US" sz="2700" b="1" i="0" dirty="0">
                        <a:latin typeface="Cambria Math" panose="02040503050406030204" pitchFamily="18" charset="0"/>
                      </a:rPr>
                      <m:t>𝛌</m:t>
                    </m:r>
                  </m:oMath>
                </a14:m>
                <a:r>
                  <a:rPr lang="zh-CN" altLang="en-US" sz="2700" b="1" dirty="0"/>
                  <a:t>特征向量</a:t>
                </a: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E9CF0FC2-1869-4062-8822-FA5CA3F01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59" y="5318019"/>
                <a:ext cx="11982994" cy="1274195"/>
              </a:xfrm>
              <a:prstGeom prst="rect">
                <a:avLst/>
              </a:prstGeom>
              <a:blipFill>
                <a:blip r:embed="rId9" cstate="print"/>
                <a:stretch>
                  <a:fillRect l="-966" r="-153" b="-119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C441711-D145-4C5A-9735-6E14FD644080}"/>
                  </a:ext>
                </a:extLst>
              </p:cNvPr>
              <p:cNvSpPr/>
              <p:nvPr/>
            </p:nvSpPr>
            <p:spPr>
              <a:xfrm>
                <a:off x="5695407" y="6096047"/>
                <a:ext cx="6226628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b="1" i="0">
                            <a:latin typeface="Cambria Math" panose="02040503050406030204" pitchFamily="18" charset="0"/>
                          </a:rPr>
                          <m:t>𝐤</m:t>
                        </m:r>
                      </m:e>
                      <m:sub>
                        <m:r>
                          <a:rPr lang="en-US" altLang="zh-CN" sz="2700" b="1" i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7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b="1" i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US" altLang="zh-CN" sz="2700" b="1" i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700" b="1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7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700" b="1" i="0">
                                <a:latin typeface="Cambria Math" panose="02040503050406030204" pitchFamily="18" charset="0"/>
                              </a:rPr>
                              <m:t>𝐤</m:t>
                            </m:r>
                          </m:e>
                          <m:sub>
                            <m:r>
                              <a:rPr lang="en-US" altLang="zh-CN" sz="2700" b="1" i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sz="2700" b="1" i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US" altLang="zh-CN" sz="2700" b="1" i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700" b="1" dirty="0"/>
                  <a:t>+</a:t>
                </a:r>
                <a14:m>
                  <m:oMath xmlns:m="http://schemas.openxmlformats.org/officeDocument/2006/math">
                    <m:r>
                      <a:rPr lang="en-US" altLang="zh-CN" sz="2700" b="1" i="0" dirty="0"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altLang="zh-CN" sz="27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b="1" i="0" dirty="0">
                            <a:latin typeface="Cambria Math" panose="02040503050406030204" pitchFamily="18" charset="0"/>
                          </a:rPr>
                          <m:t>𝐤</m:t>
                        </m:r>
                      </m:e>
                      <m:sub>
                        <m:r>
                          <a:rPr lang="en-US" altLang="zh-CN" sz="2700" b="1" i="0" dirty="0">
                            <a:latin typeface="Cambria Math" panose="02040503050406030204" pitchFamily="18" charset="0"/>
                          </a:rPr>
                          <m:t>𝐬</m:t>
                        </m:r>
                      </m:sub>
                    </m:sSub>
                    <m:sSub>
                      <m:sSubPr>
                        <m:ctrlPr>
                          <a:rPr lang="en-US" altLang="zh-CN" sz="27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b="1" i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US" altLang="zh-CN" sz="2700" b="1" i="0">
                            <a:latin typeface="Cambria Math" panose="02040503050406030204" pitchFamily="18" charset="0"/>
                          </a:rPr>
                          <m:t>𝐤</m:t>
                        </m:r>
                      </m:sub>
                    </m:sSub>
                  </m:oMath>
                </a14:m>
                <a:r>
                  <a:rPr lang="en-US" altLang="zh-CN" sz="2700" b="1" dirty="0"/>
                  <a:t>, </a:t>
                </a:r>
                <a:r>
                  <a:rPr lang="zh-CN" altLang="en-US" sz="2700" b="1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b="1" i="0">
                            <a:latin typeface="Cambria Math" panose="02040503050406030204" pitchFamily="18" charset="0"/>
                          </a:rPr>
                          <m:t>𝐤</m:t>
                        </m:r>
                      </m:e>
                      <m:sub>
                        <m:r>
                          <a:rPr lang="en-US" altLang="zh-CN" sz="2700" b="1" i="0" smtClean="0"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r>
                      <a:rPr lang="en-US" altLang="zh-CN" sz="27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700" b="1" dirty="0"/>
                  <a:t>不全为</a:t>
                </a:r>
                <a:r>
                  <a:rPr lang="en-US" altLang="zh-CN" sz="2700" b="1" dirty="0"/>
                  <a:t>0.</a:t>
                </a:r>
                <a:endParaRPr lang="zh-CN" altLang="en-US" sz="2700" b="1" dirty="0"/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0C441711-D145-4C5A-9735-6E14FD6440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407" y="6096047"/>
                <a:ext cx="6226628" cy="507831"/>
              </a:xfrm>
              <a:prstGeom prst="rect">
                <a:avLst/>
              </a:prstGeom>
              <a:blipFill>
                <a:blip r:embed="rId10" cstate="print"/>
                <a:stretch>
                  <a:fillRect t="-10843" r="-978" b="-325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3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CB5C542-0D0E-4F95-8C15-03B5CB37F630}"/>
                  </a:ext>
                </a:extLst>
              </p:cNvPr>
              <p:cNvSpPr txBox="1"/>
              <p:nvPr/>
            </p:nvSpPr>
            <p:spPr>
              <a:xfrm>
                <a:off x="762000" y="798332"/>
                <a:ext cx="9236046" cy="1191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700" b="1" dirty="0"/>
                  <a:t>例题</a:t>
                </a:r>
                <a:r>
                  <a:rPr lang="en-US" altLang="zh-CN" sz="2700" b="1" dirty="0"/>
                  <a:t>1.2.1   </a:t>
                </a:r>
                <a:r>
                  <a:rPr lang="zh-CN" altLang="en-US" sz="2700" b="1" dirty="0"/>
                  <a:t>求矩阵 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700" b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7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700" b="1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7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altLang="zh-CN" sz="2700" b="1" i="1" dirty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7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700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700" b="1" i="1" dirty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US" altLang="zh-CN" sz="2700" b="1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700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700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7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altLang="zh-CN" sz="27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sz="27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700" b="1" dirty="0"/>
                  <a:t>的特征值与特征向量</a:t>
                </a:r>
                <a:r>
                  <a:rPr lang="en-US" altLang="zh-CN" sz="2700" b="1" dirty="0"/>
                  <a:t>.</a:t>
                </a:r>
                <a:endParaRPr lang="zh-CN" altLang="en-US" sz="2700" b="1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9CB5C542-0D0E-4F95-8C15-03B5CB37F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798332"/>
                <a:ext cx="9236046" cy="1191095"/>
              </a:xfrm>
              <a:prstGeom prst="rect">
                <a:avLst/>
              </a:prstGeom>
              <a:blipFill>
                <a:blip r:embed="rId2" cstate="print"/>
                <a:stretch>
                  <a:fillRect l="-1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95A7269C-794D-4195-96F3-13C5D0455FD6}"/>
              </a:ext>
            </a:extLst>
          </p:cNvPr>
          <p:cNvSpPr txBox="1"/>
          <p:nvPr/>
        </p:nvSpPr>
        <p:spPr>
          <a:xfrm>
            <a:off x="762000" y="2125360"/>
            <a:ext cx="8096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b="1" dirty="0"/>
              <a:t>解：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954FBEF-74E5-485C-BD9A-F5CF88B152DD}"/>
                  </a:ext>
                </a:extLst>
              </p:cNvPr>
              <p:cNvSpPr txBox="1"/>
              <p:nvPr/>
            </p:nvSpPr>
            <p:spPr>
              <a:xfrm>
                <a:off x="2253680" y="2125360"/>
                <a:ext cx="4043799" cy="4442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7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700" b="1" i="1">
                              <a:latin typeface="Cambria Math" panose="02040503050406030204" pitchFamily="18" charset="0"/>
                            </a:rPr>
                            <m:t>𝒕𝒓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sz="27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7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sz="27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7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7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700" b="1" i="1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zh-CN" sz="27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700" b="1" i="1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7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700" b="1" i="1"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zh-CN" altLang="en-US" sz="2700" b="1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F954FBEF-74E5-485C-BD9A-F5CF88B15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680" y="2125360"/>
                <a:ext cx="4043799" cy="444289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4B09411-DB85-47ED-A890-09C7B68B0122}"/>
                  </a:ext>
                </a:extLst>
              </p:cNvPr>
              <p:cNvSpPr txBox="1"/>
              <p:nvPr/>
            </p:nvSpPr>
            <p:spPr>
              <a:xfrm>
                <a:off x="2231629" y="2847373"/>
                <a:ext cx="1639295" cy="4442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7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700" b="1" i="1">
                              <a:latin typeface="Cambria Math" panose="02040503050406030204" pitchFamily="18" charset="0"/>
                            </a:rPr>
                            <m:t>𝒕𝒓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sz="27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7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sz="2700" b="1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700" b="1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74B09411-DB85-47ED-A890-09C7B68B0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29" y="2847373"/>
                <a:ext cx="1639295" cy="444289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BBDD9E1-6B45-4459-BF88-EC6E5E040689}"/>
                  </a:ext>
                </a:extLst>
              </p:cNvPr>
              <p:cNvSpPr txBox="1"/>
              <p:nvPr/>
            </p:nvSpPr>
            <p:spPr>
              <a:xfrm>
                <a:off x="2231629" y="3926563"/>
                <a:ext cx="1639295" cy="4442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7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700" b="1" i="1">
                              <a:latin typeface="Cambria Math" panose="02040503050406030204" pitchFamily="18" charset="0"/>
                            </a:rPr>
                            <m:t>𝒕𝒓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sz="27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7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sz="2700" b="1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700" b="1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CBBDD9E1-6B45-4459-BF88-EC6E5E040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29" y="3926563"/>
                <a:ext cx="1639295" cy="444289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00FB12B-C156-48BC-A43C-12380ADBA66C}"/>
                  </a:ext>
                </a:extLst>
              </p:cNvPr>
              <p:cNvSpPr txBox="1"/>
              <p:nvPr/>
            </p:nvSpPr>
            <p:spPr>
              <a:xfrm>
                <a:off x="7836063" y="2862258"/>
                <a:ext cx="862416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7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700" b="1" i="1">
                          <a:latin typeface="Cambria Math" panose="02040503050406030204" pitchFamily="18" charset="0"/>
                        </a:rPr>
                        <m:t>𝟑𝟐</m:t>
                      </m:r>
                    </m:oMath>
                  </m:oMathPara>
                </a14:m>
                <a:endParaRPr lang="zh-CN" altLang="en-US" sz="2700" b="1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600FB12B-C156-48BC-A43C-12380ADBA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063" y="2862258"/>
                <a:ext cx="862416" cy="415498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8B95D5A-DE42-46DF-A307-3C5B6D6CBEDA}"/>
                  </a:ext>
                </a:extLst>
              </p:cNvPr>
              <p:cNvSpPr/>
              <p:nvPr/>
            </p:nvSpPr>
            <p:spPr>
              <a:xfrm>
                <a:off x="3544778" y="2681552"/>
                <a:ext cx="4527376" cy="793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7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7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27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7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700" b="1" i="1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700" b="1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7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7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27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7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7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700" b="1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7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700" b="1" i="1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en-US" altLang="zh-CN" sz="27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7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7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altLang="zh-CN" sz="27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700" b="1" dirty="0"/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B8B95D5A-DE42-46DF-A307-3C5B6D6CBE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778" y="2681552"/>
                <a:ext cx="4527376" cy="793615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9F8240D5-0394-4FB6-A44D-67C833706274}"/>
                  </a:ext>
                </a:extLst>
              </p:cNvPr>
              <p:cNvSpPr/>
              <p:nvPr/>
            </p:nvSpPr>
            <p:spPr>
              <a:xfrm>
                <a:off x="3732137" y="3548910"/>
                <a:ext cx="2079735" cy="1191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7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700" b="1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700" b="1" i="1" dirty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2700" b="1" i="1" dirty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700" b="1" i="1" dirty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700" b="1" i="1" dirty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700" b="1" i="1" dirty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en-US" altLang="zh-CN" sz="2700" b="1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700" b="1" i="1" dirty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700" b="1" i="1" dirty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700" b="1" i="1" dirty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altLang="zh-CN" sz="2700" b="1" i="1" dirty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700" b="1" dirty="0"/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9F8240D5-0394-4FB6-A44D-67C833706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137" y="3548910"/>
                <a:ext cx="2079735" cy="1191095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847D72B-32D2-4E61-B162-596A09AA0E97}"/>
                  </a:ext>
                </a:extLst>
              </p:cNvPr>
              <p:cNvSpPr/>
              <p:nvPr/>
            </p:nvSpPr>
            <p:spPr>
              <a:xfrm>
                <a:off x="5449670" y="3574867"/>
                <a:ext cx="2434000" cy="1191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700" b="1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7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700" b="1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700" b="1" i="1" dirty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2700" b="1" i="1" dirty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700" b="1" i="1" dirty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700" b="1" i="1" dirty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700" b="1" i="1" dirty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en-US" altLang="zh-CN" sz="2700" b="1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700" b="1" i="1" dirty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700" b="1" i="1" dirty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700" b="1" i="1" dirty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altLang="zh-CN" sz="2700" b="1" i="1" dirty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700" b="1" dirty="0"/>
              </a:p>
            </p:txBody>
          </p:sp>
        </mc:Choice>
        <mc:Fallback>
          <p:sp>
            <p:nvSpPr>
              <p:cNvPr id="16" name="矩形 15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1847D72B-32D2-4E61-B162-596A09AA0E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670" y="3574867"/>
                <a:ext cx="2434000" cy="1191095"/>
              </a:xfrm>
              <a:prstGeom prst="rect">
                <a:avLst/>
              </a:prstGeom>
              <a:blipFill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F7EC98F-F72F-47F2-8238-79C4E728D0CA}"/>
                  </a:ext>
                </a:extLst>
              </p:cNvPr>
              <p:cNvSpPr txBox="1"/>
              <p:nvPr/>
            </p:nvSpPr>
            <p:spPr>
              <a:xfrm>
                <a:off x="7663789" y="3926563"/>
                <a:ext cx="862416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7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700" b="1" i="1">
                          <a:latin typeface="Cambria Math" panose="02040503050406030204" pitchFamily="18" charset="0"/>
                        </a:rPr>
                        <m:t>𝟑𝟐</m:t>
                      </m:r>
                    </m:oMath>
                  </m:oMathPara>
                </a14:m>
                <a:endParaRPr lang="zh-CN" altLang="en-US" sz="2700" b="1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9F7EC98F-F72F-47F2-8238-79C4E728D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789" y="3926563"/>
                <a:ext cx="862416" cy="415498"/>
              </a:xfrm>
              <a:prstGeom prst="rect">
                <a:avLst/>
              </a:prstGeom>
              <a:blipFill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97CFB87-38C4-4DD1-A32F-95C2402BC0DF}"/>
                  </a:ext>
                </a:extLst>
              </p:cNvPr>
              <p:cNvSpPr txBox="1"/>
              <p:nvPr/>
            </p:nvSpPr>
            <p:spPr>
              <a:xfrm>
                <a:off x="762000" y="4615053"/>
                <a:ext cx="6351016" cy="671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/>
                  <a:t>所以，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sz="2800" b="1" dirty="0"/>
                  <a:t> </a:t>
                </a:r>
                <a:r>
                  <a:rPr lang="zh-CN" altLang="en-US" sz="2800" b="1" dirty="0"/>
                  <a:t>的特征多项式为</a:t>
                </a: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D97CFB87-38C4-4DD1-A32F-95C2402BC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615053"/>
                <a:ext cx="6351016" cy="671659"/>
              </a:xfrm>
              <a:prstGeom prst="rect">
                <a:avLst/>
              </a:prstGeom>
              <a:blipFill>
                <a:blip r:embed="rId11" cstate="print"/>
                <a:stretch>
                  <a:fillRect l="-1919" b="-2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A43A150-7C27-4C4F-A166-F485B9552361}"/>
                  </a:ext>
                </a:extLst>
              </p:cNvPr>
              <p:cNvSpPr txBox="1"/>
              <p:nvPr/>
            </p:nvSpPr>
            <p:spPr>
              <a:xfrm>
                <a:off x="2325578" y="5387183"/>
                <a:ext cx="4882170" cy="4249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7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7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Calibri"/>
                              </a:rPr>
                            </m:ctrlPr>
                          </m:dPr>
                          <m:e>
                            <m:r>
                              <a:rPr lang="zh-CN" altLang="en-US" sz="2700" b="1" i="1" dirty="0">
                                <a:latin typeface="Cambria Math" panose="02040503050406030204" pitchFamily="18" charset="0"/>
                              </a:rPr>
                              <m:t>𝝀</m:t>
                            </m:r>
                            <m:r>
                              <a:rPr lang="en-US" altLang="zh-CN" sz="2700" b="1" i="1" dirty="0">
                                <a:latin typeface="Cambria Math" panose="02040503050406030204" pitchFamily="18" charset="0"/>
                              </a:rPr>
                              <m:t>𝑬</m:t>
                            </m:r>
                            <m:r>
                              <a:rPr lang="en-US" altLang="zh-CN" sz="2700" b="1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700" b="1" i="1" dirty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  <m:r>
                          <a:rPr lang="en-US" altLang="zh-CN" sz="2700" b="1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700" b="1" i="1" dirty="0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p>
                        <m:r>
                          <a:rPr lang="en-US" altLang="zh-CN" sz="27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  <m:t>𝟑</m:t>
                        </m:r>
                      </m:sup>
                    </m:sSup>
                    <m:r>
                      <a:rPr lang="en-US" altLang="zh-CN" sz="27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−</m:t>
                    </m:r>
                    <m:r>
                      <a:rPr lang="en-US" altLang="zh-CN" sz="27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𝟏𝟎</m:t>
                    </m:r>
                    <m:sSup>
                      <m:sSupPr>
                        <m:ctrlPr>
                          <a:rPr lang="en-US" altLang="zh-CN" sz="27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700" b="1" i="1" dirty="0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p>
                        <m:r>
                          <a:rPr lang="en-US" altLang="zh-CN" sz="27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2700" b="1" dirty="0">
                    <a:solidFill>
                      <a:schemeClr val="accent6"/>
                    </a:solidFill>
                    <a:latin typeface="+mj-lt"/>
                    <a:ea typeface="+mj-ea"/>
                    <a:cs typeface="+mj-cs"/>
                    <a:sym typeface="Calibri"/>
                  </a:rPr>
                  <a:t>+32</a:t>
                </a:r>
                <a14:m>
                  <m:oMath xmlns:m="http://schemas.openxmlformats.org/officeDocument/2006/math">
                    <m:r>
                      <a:rPr lang="zh-CN" altLang="en-US" sz="2700" b="1" i="1" dirty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700" b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𝟑𝟐</m:t>
                    </m:r>
                  </m:oMath>
                </a14:m>
                <a:endParaRPr lang="zh-CN" altLang="en-US" sz="2700" b="1" dirty="0">
                  <a:solidFill>
                    <a:schemeClr val="accent6"/>
                  </a:solidFill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A43A150-7C27-4C4F-A166-F485B9552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578" y="5387183"/>
                <a:ext cx="4882170" cy="424925"/>
              </a:xfrm>
              <a:prstGeom prst="rect">
                <a:avLst/>
              </a:prstGeom>
              <a:blipFill>
                <a:blip r:embed="rId12" cstate="print"/>
                <a:stretch>
                  <a:fillRect t="-21739" b="-5072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0C07EC8-2D54-45AA-8345-1AA540B6A48A}"/>
                  </a:ext>
                </a:extLst>
              </p:cNvPr>
              <p:cNvSpPr txBox="1"/>
              <p:nvPr/>
            </p:nvSpPr>
            <p:spPr>
              <a:xfrm>
                <a:off x="7116396" y="5382247"/>
                <a:ext cx="2819618" cy="4249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7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sSupPr>
                        <m:e>
                          <m:r>
                            <a:rPr lang="en-US" altLang="zh-CN" sz="27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=(</m:t>
                          </m:r>
                          <m:r>
                            <a:rPr lang="zh-CN" altLang="en-US" sz="2700" b="1" i="1" dirty="0"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altLang="zh-CN" sz="2700" b="1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7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700" b="1" i="1" dirty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zh-CN" altLang="en-US" sz="2700" b="1" i="1" dirty="0"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altLang="zh-CN" sz="2700" b="1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700" b="1" i="1" dirty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zh-CN" sz="2700" b="1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7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sz="2700" b="1" dirty="0">
                  <a:solidFill>
                    <a:schemeClr val="accent6"/>
                  </a:solidFill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50C07EC8-2D54-45AA-8345-1AA540B6A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396" y="5382247"/>
                <a:ext cx="2819618" cy="424925"/>
              </a:xfrm>
              <a:prstGeom prst="rect">
                <a:avLst/>
              </a:prstGeom>
              <a:blipFill>
                <a:blip r:embed="rId13" cstate="print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4C3F0E4-2AF2-4000-A559-D6C4011820F6}"/>
                  </a:ext>
                </a:extLst>
              </p:cNvPr>
              <p:cNvSpPr txBox="1"/>
              <p:nvPr/>
            </p:nvSpPr>
            <p:spPr>
              <a:xfrm>
                <a:off x="762000" y="5849717"/>
                <a:ext cx="67913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sz="2800" b="1" dirty="0"/>
                  <a:t> </a:t>
                </a:r>
                <a:r>
                  <a:rPr lang="zh-CN" altLang="en-US" sz="2800" b="1" dirty="0"/>
                  <a:t>的特征值为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8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altLang="zh-CN" sz="2800" b="1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8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l-GR" altLang="zh-CN" sz="2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8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𝟒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64C3F0E4-2AF2-4000-A559-D6C401182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849717"/>
                <a:ext cx="6791380" cy="523220"/>
              </a:xfrm>
              <a:prstGeom prst="rect">
                <a:avLst/>
              </a:prstGeom>
              <a:blipFill>
                <a:blip r:embed="rId14" cstate="print"/>
                <a:stretch>
                  <a:fillRect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  <p:bldP spid="2" grpId="0" animBg="1"/>
      <p:bldP spid="12" grpId="0" animBg="1"/>
      <p:bldP spid="13" grpId="0" animBg="1"/>
      <p:bldP spid="5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" grpId="0" animBg="1"/>
      <p:bldP spid="6" grpId="0" animBg="1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92A801F-B138-49A3-951A-DB92B679974C}"/>
                  </a:ext>
                </a:extLst>
              </p:cNvPr>
              <p:cNvSpPr txBox="1"/>
              <p:nvPr/>
            </p:nvSpPr>
            <p:spPr>
              <a:xfrm>
                <a:off x="1198566" y="477405"/>
                <a:ext cx="5792396" cy="671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dirty="0"/>
                  <a:t>(1)  </a:t>
                </a:r>
                <a:r>
                  <a:rPr lang="zh-CN" altLang="en-US" sz="2800" dirty="0"/>
                  <a:t>对于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800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/>
                  <a:t>， 由</a:t>
                </a: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E92A801F-B138-49A3-951A-DB92B6799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6" y="477405"/>
                <a:ext cx="5792396" cy="671659"/>
              </a:xfrm>
              <a:prstGeom prst="rect">
                <a:avLst/>
              </a:prstGeom>
              <a:blipFill>
                <a:blip r:embed="rId2" cstate="print"/>
                <a:stretch>
                  <a:fillRect l="-2211" b="-2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2AF9AF7-564A-4120-9B04-35EF2EA47F97}"/>
                  </a:ext>
                </a:extLst>
              </p:cNvPr>
              <p:cNvSpPr txBox="1"/>
              <p:nvPr/>
            </p:nvSpPr>
            <p:spPr>
              <a:xfrm>
                <a:off x="684113" y="2314146"/>
                <a:ext cx="10823773" cy="1317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/>
                  <a:t>因此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800" dirty="0"/>
                  <a:t>的基础解系是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(−3,1,0)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800" dirty="0"/>
                  <a:t>，从而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/>
                  <a:t>的属于特征值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800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sz="2800" dirty="0"/>
                  <a:t>的全部特征向量为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dirty="0">
                            <a:latin typeface="Cambria Math" panose="02040503050406030204" pitchFamily="18" charset="0"/>
                          </a:rPr>
                          <m:t>其中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72AF9AF7-564A-4120-9B04-35EF2EA47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13" y="2314146"/>
                <a:ext cx="10823773" cy="1317990"/>
              </a:xfrm>
              <a:prstGeom prst="rect">
                <a:avLst/>
              </a:prstGeom>
              <a:blipFill>
                <a:blip r:embed="rId3" cstate="print"/>
                <a:stretch>
                  <a:fillRect l="-1126" b="-12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C3BC60CB-4C8E-4A6F-BCEB-8D8D5FF7FBE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014527" y="1215352"/>
            <a:ext cx="3551998" cy="10987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12700" cap="flat">
            <a:noFill/>
            <a:miter lim="400000"/>
          </a:ln>
          <a:effectLst/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 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B237934-081D-4BAF-ABEF-C402753CB664}"/>
                  </a:ext>
                </a:extLst>
              </p:cNvPr>
              <p:cNvSpPr txBox="1"/>
              <p:nvPr/>
            </p:nvSpPr>
            <p:spPr>
              <a:xfrm>
                <a:off x="5381625" y="1182928"/>
                <a:ext cx="2333625" cy="11863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700" i="1">
                          <a:latin typeface="Cambria Math" panose="02040503050406030204" pitchFamily="18" charset="0"/>
                        </a:rPr>
                        <m:t>~</m:t>
                      </m:r>
                      <m:d>
                        <m:dPr>
                          <m:ctrlPr>
                            <a:rPr lang="en-US" altLang="zh-CN" sz="2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700" dirty="0">
                  <a:solidFill>
                    <a:schemeClr val="accent6"/>
                  </a:solidFill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0B237934-081D-4BAF-ABEF-C402753CB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625" y="1182928"/>
                <a:ext cx="2333625" cy="1186351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0103B72-168B-4CC7-95CB-73BF44E01D4C}"/>
                  </a:ext>
                </a:extLst>
              </p:cNvPr>
              <p:cNvSpPr txBox="1"/>
              <p:nvPr/>
            </p:nvSpPr>
            <p:spPr>
              <a:xfrm>
                <a:off x="7534275" y="1215351"/>
                <a:ext cx="2171700" cy="11863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700" i="1">
                          <a:latin typeface="Cambria Math" panose="02040503050406030204" pitchFamily="18" charset="0"/>
                        </a:rPr>
                        <m:t>~</m:t>
                      </m:r>
                      <m:d>
                        <m:dPr>
                          <m:ctrlPr>
                            <a:rPr lang="en-US" altLang="zh-CN" sz="2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700" dirty="0">
                  <a:solidFill>
                    <a:schemeClr val="accent6"/>
                  </a:solidFill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60103B72-168B-4CC7-95CB-73BF44E01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275" y="1215351"/>
                <a:ext cx="2171700" cy="1186351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0539459-3DCF-4202-84C3-DFFB167A7866}"/>
                  </a:ext>
                </a:extLst>
              </p:cNvPr>
              <p:cNvSpPr txBox="1"/>
              <p:nvPr/>
            </p:nvSpPr>
            <p:spPr>
              <a:xfrm>
                <a:off x="1289351" y="3553354"/>
                <a:ext cx="5792396" cy="671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dirty="0"/>
                  <a:t>(2)  </a:t>
                </a:r>
                <a:r>
                  <a:rPr lang="zh-CN" altLang="en-US" sz="2800" dirty="0"/>
                  <a:t>对于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800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l-GR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800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/>
                  <a:t>， 由</a:t>
                </a: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D0539459-3DCF-4202-84C3-DFFB167A7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351" y="3553354"/>
                <a:ext cx="5792396" cy="671659"/>
              </a:xfrm>
              <a:prstGeom prst="rect">
                <a:avLst/>
              </a:prstGeom>
              <a:blipFill>
                <a:blip r:embed="rId7" cstate="print"/>
                <a:stretch>
                  <a:fillRect l="-2211" b="-2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6616DF6-56FD-421E-8B3A-C6ED91B05939}"/>
                  </a:ext>
                </a:extLst>
              </p:cNvPr>
              <p:cNvSpPr txBox="1"/>
              <p:nvPr/>
            </p:nvSpPr>
            <p:spPr>
              <a:xfrm>
                <a:off x="760313" y="5227935"/>
                <a:ext cx="10823773" cy="1317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/>
                  <a:t>因此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800" dirty="0"/>
                  <a:t>基础解系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(1,0,1)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800" dirty="0"/>
                  <a:t>，从而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/>
                  <a:t>的属于特征值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800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l-GR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800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zh-CN" altLang="en-US" sz="2800" dirty="0"/>
                  <a:t>的全部特征向量为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dirty="0">
                            <a:latin typeface="Cambria Math" panose="02040503050406030204" pitchFamily="18" charset="0"/>
                          </a:rPr>
                          <m:t>其中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06616DF6-56FD-421E-8B3A-C6ED91B05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13" y="5227935"/>
                <a:ext cx="10823773" cy="1317990"/>
              </a:xfrm>
              <a:prstGeom prst="rect">
                <a:avLst/>
              </a:prstGeom>
              <a:blipFill>
                <a:blip r:embed="rId8" cstate="print"/>
                <a:stretch>
                  <a:fillRect l="-1183" b="-12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F995AE2-536D-4346-96B0-46C7150F2DF5}"/>
                  </a:ext>
                </a:extLst>
              </p:cNvPr>
              <p:cNvSpPr txBox="1"/>
              <p:nvPr/>
            </p:nvSpPr>
            <p:spPr>
              <a:xfrm>
                <a:off x="1328727" y="4211398"/>
                <a:ext cx="3810082" cy="10987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defTabSz="867796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7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𝐴</m:t>
                      </m:r>
                      <m:r>
                        <a:rPr lang="en-US" altLang="zh-CN" sz="27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−4</m:t>
                      </m:r>
                      <m:r>
                        <a:rPr lang="en-US" altLang="zh-CN" sz="27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𝐸</m:t>
                      </m:r>
                      <m:r>
                        <a:rPr lang="en-US" altLang="zh-CN" sz="27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=</m:t>
                      </m:r>
                      <m:d>
                        <m:dPr>
                          <m:ctrlPr>
                            <a:rPr lang="en-US" altLang="zh-CN" sz="27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7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Calibri"/>
                                  </a:rPr>
                                  <m:t>−</m:t>
                                </m:r>
                                <m:r>
                                  <a:rPr lang="en-US" altLang="zh-CN" sz="2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Calibri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Calibri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Calibri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Calibri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Calibri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Calibri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Calibri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Calibri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700" dirty="0">
                  <a:solidFill>
                    <a:schemeClr val="tx1"/>
                  </a:solidFill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BF995AE2-536D-4346-96B0-46C7150F2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727" y="4211398"/>
                <a:ext cx="3810082" cy="1098762"/>
              </a:xfrm>
              <a:prstGeom prst="rect">
                <a:avLst/>
              </a:prstGeom>
              <a:blipFill>
                <a:blip r:embed="rId9" cstate="print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0D235D8-2281-42CD-8BAE-AC5DA10D3928}"/>
                  </a:ext>
                </a:extLst>
              </p:cNvPr>
              <p:cNvSpPr txBox="1"/>
              <p:nvPr/>
            </p:nvSpPr>
            <p:spPr>
              <a:xfrm>
                <a:off x="5200650" y="4149682"/>
                <a:ext cx="2333625" cy="11863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700" i="1">
                          <a:latin typeface="Cambria Math" panose="02040503050406030204" pitchFamily="18" charset="0"/>
                        </a:rPr>
                        <m:t>~</m:t>
                      </m:r>
                      <m:d>
                        <m:dPr>
                          <m:ctrlPr>
                            <a:rPr lang="en-US" altLang="zh-CN" sz="2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700" dirty="0">
                  <a:solidFill>
                    <a:schemeClr val="accent6"/>
                  </a:solidFill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D0D235D8-2281-42CD-8BAE-AC5DA10D3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650" y="4149682"/>
                <a:ext cx="2333625" cy="1186351"/>
              </a:xfrm>
              <a:prstGeom prst="rect">
                <a:avLst/>
              </a:prstGeom>
              <a:blipFill>
                <a:blip r:embed="rId10" cstate="print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252023E-19E2-4269-A0DD-B09E8F14EC58}"/>
                  </a:ext>
                </a:extLst>
              </p:cNvPr>
              <p:cNvSpPr txBox="1"/>
              <p:nvPr/>
            </p:nvSpPr>
            <p:spPr>
              <a:xfrm>
                <a:off x="7600950" y="4178974"/>
                <a:ext cx="2333625" cy="11863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700" i="1">
                          <a:latin typeface="Cambria Math" panose="02040503050406030204" pitchFamily="18" charset="0"/>
                        </a:rPr>
                        <m:t>~</m:t>
                      </m:r>
                      <m:d>
                        <m:dPr>
                          <m:ctrlPr>
                            <a:rPr lang="en-US" altLang="zh-CN" sz="2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700" dirty="0">
                  <a:solidFill>
                    <a:schemeClr val="accent6"/>
                  </a:solidFill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1252023E-19E2-4269-A0DD-B09E8F14E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950" y="4178974"/>
                <a:ext cx="2333625" cy="1186351"/>
              </a:xfrm>
              <a:prstGeom prst="rect">
                <a:avLst/>
              </a:prstGeom>
              <a:blipFill>
                <a:blip r:embed="rId11" cstate="print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2" grpId="0" animBg="1"/>
      <p:bldP spid="4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073ABDE-5C5F-46F1-83E0-1B601CDFD118}"/>
                  </a:ext>
                </a:extLst>
              </p:cNvPr>
              <p:cNvSpPr txBox="1"/>
              <p:nvPr/>
            </p:nvSpPr>
            <p:spPr>
              <a:xfrm>
                <a:off x="683568" y="638969"/>
                <a:ext cx="8136904" cy="650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b="1" dirty="0"/>
                  <a:t>定义</a:t>
                </a:r>
                <a:r>
                  <a:rPr lang="en-US" altLang="zh-CN" sz="2700" b="1" dirty="0"/>
                  <a:t>1.2.4   </a:t>
                </a:r>
                <a:r>
                  <a:rPr lang="zh-CN" altLang="en-US" sz="2700" b="1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27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7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700" b="1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700" b="1" dirty="0"/>
                  <a:t>阶方阵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sz="2700" b="1" dirty="0"/>
                  <a:t> </a:t>
                </a:r>
                <a:r>
                  <a:rPr lang="zh-CN" altLang="en-US" sz="2700" b="1" dirty="0"/>
                  <a:t>的特征值</a:t>
                </a:r>
                <a:r>
                  <a:rPr lang="en-US" altLang="zh-CN" sz="2700" b="1" dirty="0"/>
                  <a:t>.</a:t>
                </a: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4073ABDE-5C5F-46F1-83E0-1B601CDFD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638969"/>
                <a:ext cx="8136904" cy="650947"/>
              </a:xfrm>
              <a:prstGeom prst="rect">
                <a:avLst/>
              </a:prstGeom>
              <a:blipFill>
                <a:blip r:embed="rId2" cstate="print"/>
                <a:stretch>
                  <a:fillRect l="-1423" b="-23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B7204A2-516C-4075-B345-DDACE4AF1D48}"/>
                  </a:ext>
                </a:extLst>
              </p:cNvPr>
              <p:cNvSpPr txBox="1"/>
              <p:nvPr/>
            </p:nvSpPr>
            <p:spPr>
              <a:xfrm>
                <a:off x="690861" y="1242019"/>
                <a:ext cx="10817571" cy="1274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b="1" dirty="0"/>
                  <a:t>     （</a:t>
                </a:r>
                <a:r>
                  <a:rPr lang="en-US" altLang="zh-CN" sz="2700" b="1" dirty="0"/>
                  <a:t>1</a:t>
                </a:r>
                <a:r>
                  <a:rPr lang="zh-CN" altLang="en-US" sz="2700" b="1" dirty="0"/>
                  <a:t>） 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27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7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700" b="1" dirty="0"/>
                  <a:t>是</a:t>
                </a:r>
                <a:r>
                  <a:rPr lang="en-US" altLang="zh-CN" sz="2700" b="1" dirty="0"/>
                  <a:t>A</a:t>
                </a:r>
                <a:r>
                  <a:rPr lang="zh-CN" altLang="en-US" sz="2700" b="1" dirty="0"/>
                  <a:t>的特征方程</a:t>
                </a:r>
                <a:r>
                  <a:rPr lang="en-US" altLang="zh-CN" sz="2700" b="1" dirty="0"/>
                  <a:t>|</a:t>
                </a:r>
                <a14:m>
                  <m:oMath xmlns:m="http://schemas.openxmlformats.org/officeDocument/2006/math">
                    <m:r>
                      <a:rPr lang="zh-CN" altLang="en-US" sz="2700" b="1" i="1" dirty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|=</m:t>
                    </m:r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700" b="1" dirty="0"/>
                  <a:t>的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2700" b="1" dirty="0"/>
                  <a:t>重根，则称特征值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27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7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700" b="1" dirty="0"/>
                  <a:t>的</a:t>
                </a:r>
                <a:r>
                  <a:rPr lang="zh-CN" altLang="en-US" sz="2700" b="1" dirty="0">
                    <a:solidFill>
                      <a:srgbClr val="FF0000"/>
                    </a:solidFill>
                  </a:rPr>
                  <a:t>代数重数</a:t>
                </a:r>
                <a:r>
                  <a:rPr lang="zh-CN" altLang="en-US" sz="2700" b="1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altLang="zh-CN" sz="2700" b="1" dirty="0"/>
                  <a:t>.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1B7204A2-516C-4075-B345-DDACE4AF1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61" y="1242019"/>
                <a:ext cx="10817571" cy="1274195"/>
              </a:xfrm>
              <a:prstGeom prst="rect">
                <a:avLst/>
              </a:prstGeom>
              <a:blipFill>
                <a:blip r:embed="rId3" cstate="print"/>
                <a:stretch>
                  <a:fillRect l="-1070" b="-11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025A9F7-8C8F-49DB-BDD7-CD8F726B077B}"/>
                  </a:ext>
                </a:extLst>
              </p:cNvPr>
              <p:cNvSpPr txBox="1"/>
              <p:nvPr/>
            </p:nvSpPr>
            <p:spPr>
              <a:xfrm>
                <a:off x="690861" y="2411166"/>
                <a:ext cx="10810278" cy="1274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b="1" dirty="0"/>
                  <a:t>    （</a:t>
                </a:r>
                <a:r>
                  <a:rPr lang="en-US" altLang="zh-CN" sz="2700" b="1" dirty="0"/>
                  <a:t>2</a:t>
                </a:r>
                <a:r>
                  <a:rPr lang="zh-CN" altLang="en-US" sz="2700" b="1" dirty="0"/>
                  <a:t>）如果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700" b="1" dirty="0"/>
                  <a:t>的属于特征值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27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7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700" b="1" dirty="0"/>
                  <a:t>的线性无关特征向量有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zh-CN" altLang="en-US" sz="2700" b="1" dirty="0"/>
                  <a:t>个</a:t>
                </a:r>
                <a:r>
                  <a:rPr lang="en-US" altLang="zh-CN" sz="2700" b="1" dirty="0"/>
                  <a:t>,</a:t>
                </a:r>
                <a:r>
                  <a:rPr lang="zh-CN" altLang="en-US" sz="2700" b="1" dirty="0"/>
                  <a:t>则称特征值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27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7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700" b="1" dirty="0"/>
                  <a:t>的</a:t>
                </a:r>
                <a:r>
                  <a:rPr lang="zh-CN" altLang="en-US" sz="2700" b="1" dirty="0">
                    <a:solidFill>
                      <a:srgbClr val="FF0000"/>
                    </a:solidFill>
                  </a:rPr>
                  <a:t>几何重数</a:t>
                </a:r>
                <a:r>
                  <a:rPr lang="zh-CN" altLang="en-US" sz="2700" b="1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altLang="zh-CN" sz="2700" b="1" dirty="0"/>
                  <a:t>.</a:t>
                </a:r>
                <a:endParaRPr lang="zh-CN" altLang="en-US" sz="2700" b="1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5025A9F7-8C8F-49DB-BDD7-CD8F726B0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61" y="2411166"/>
                <a:ext cx="10810278" cy="1274195"/>
              </a:xfrm>
              <a:prstGeom prst="rect">
                <a:avLst/>
              </a:prstGeom>
              <a:blipFill>
                <a:blip r:embed="rId4" cstate="print"/>
                <a:stretch>
                  <a:fillRect b="-11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2A34009-87E5-4836-B106-BD86EBC4EBD3}"/>
                  </a:ext>
                </a:extLst>
              </p:cNvPr>
              <p:cNvSpPr txBox="1"/>
              <p:nvPr/>
            </p:nvSpPr>
            <p:spPr>
              <a:xfrm>
                <a:off x="1175574" y="3429000"/>
                <a:ext cx="7406452" cy="1191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700" b="1" dirty="0"/>
                  <a:t>由例题</a:t>
                </a:r>
                <a:r>
                  <a:rPr lang="en-US" altLang="zh-CN" sz="2700" b="1" dirty="0"/>
                  <a:t>1.2.1 </a:t>
                </a:r>
                <a:r>
                  <a:rPr lang="zh-CN" altLang="en-US" sz="2700" b="1" dirty="0"/>
                  <a:t>可知，对矩阵 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700" b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7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700" b="1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7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altLang="zh-CN" sz="2700" b="1" i="1" dirty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7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700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700" b="1" i="1" dirty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US" altLang="zh-CN" sz="2700" b="1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700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700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7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altLang="zh-CN" sz="27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700" b="1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D2A34009-87E5-4836-B106-BD86EBC4E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574" y="3429000"/>
                <a:ext cx="7406452" cy="1191095"/>
              </a:xfrm>
              <a:prstGeom prst="rect">
                <a:avLst/>
              </a:prstGeom>
              <a:blipFill>
                <a:blip r:embed="rId5" cstate="print"/>
                <a:stretch>
                  <a:fillRect l="-1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99C6211-1026-4111-9741-6CCBDE91D6AA}"/>
                  </a:ext>
                </a:extLst>
              </p:cNvPr>
              <p:cNvSpPr txBox="1"/>
              <p:nvPr/>
            </p:nvSpPr>
            <p:spPr>
              <a:xfrm>
                <a:off x="1175574" y="4550522"/>
                <a:ext cx="11191951" cy="650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7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7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7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sz="2700" b="1" dirty="0"/>
                  <a:t> </a:t>
                </a:r>
                <a:r>
                  <a:rPr lang="zh-CN" altLang="en-US" sz="2700" b="1" dirty="0"/>
                  <a:t>的特征值为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27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7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altLang="zh-CN" sz="2700" b="1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27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7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700" b="1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l-GR" altLang="zh-CN" sz="27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27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7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7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700" b="1" i="1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27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2700" b="1" i="1">
                        <a:latin typeface="Cambria Math" panose="02040503050406030204" pitchFamily="18" charset="0"/>
                      </a:rPr>
                      <m:t>因此</m:t>
                    </m:r>
                    <m:r>
                      <m:rPr>
                        <m:nor/>
                      </m:rPr>
                      <a:rPr lang="zh-CN" altLang="en-US" sz="2700" b="1" dirty="0"/>
                      <m:t>特征值</m:t>
                    </m:r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𝟒</m:t>
                    </m:r>
                    <m:r>
                      <m:rPr>
                        <m:nor/>
                      </m:rPr>
                      <a:rPr lang="zh-CN" altLang="en-US" sz="2700" b="1" dirty="0"/>
                      <m:t>的代数重数是</m:t>
                    </m:r>
                  </m:oMath>
                </a14:m>
                <a:r>
                  <a:rPr lang="en-US" altLang="zh-CN" sz="2700" b="1" dirty="0"/>
                  <a:t>2</a:t>
                </a:r>
                <a:r>
                  <a:rPr lang="zh-CN" altLang="en-US" sz="2700" b="1" dirty="0"/>
                  <a:t>；</a:t>
                </a: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B99C6211-1026-4111-9741-6CCBDE91D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574" y="4550522"/>
                <a:ext cx="11191951" cy="650947"/>
              </a:xfrm>
              <a:prstGeom prst="rect">
                <a:avLst/>
              </a:prstGeom>
              <a:blipFill>
                <a:blip r:embed="rId6" cstate="print"/>
                <a:stretch>
                  <a:fillRect b="-24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33F77FB-68C7-43D7-AE27-405DBE82F9EB}"/>
                  </a:ext>
                </a:extLst>
              </p:cNvPr>
              <p:cNvSpPr txBox="1"/>
              <p:nvPr/>
            </p:nvSpPr>
            <p:spPr>
              <a:xfrm>
                <a:off x="605136" y="5130088"/>
                <a:ext cx="11682114" cy="1274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700" b="1" dirty="0"/>
                  <a:t>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7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7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sz="2700" b="1" dirty="0"/>
                  <a:t> </a:t>
                </a:r>
                <a:r>
                  <a:rPr lang="zh-CN" altLang="en-US" sz="2700" b="1" dirty="0"/>
                  <a:t>的属于特征值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27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7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l-GR" altLang="zh-CN" sz="27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7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zh-CN" altLang="en-US" sz="2700" b="1" dirty="0"/>
                  <a:t>的全部特征向量为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en-US" altLang="zh-CN" sz="27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altLang="zh-CN" sz="2700" b="1" dirty="0"/>
                  <a:t>,</a:t>
                </a:r>
                <a14:m>
                  <m:oMath xmlns:m="http://schemas.openxmlformats.org/officeDocument/2006/math">
                    <m:r>
                      <a:rPr lang="zh-CN" altLang="en-US" sz="2700" b="1" dirty="0">
                        <a:latin typeface="Cambria Math" panose="02040503050406030204" pitchFamily="18" charset="0"/>
                      </a:rPr>
                      <m:t>其中</m:t>
                    </m:r>
                    <m:r>
                      <a:rPr lang="en-US" altLang="zh-CN" sz="2700" b="1" dirty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altLang="zh-CN" sz="27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b="1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sz="2700" b="1" i="1" dirty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sz="27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7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7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zh-CN" altLang="en-US" sz="27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700" b="1" dirty="0"/>
                  <a:t>因此特征值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zh-CN" altLang="en-US" sz="2700" b="1" dirty="0"/>
                  <a:t>的几何重数是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700" b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700" b="1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933F77FB-68C7-43D7-AE27-405DBE82F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36" y="5130088"/>
                <a:ext cx="11682114" cy="1274195"/>
              </a:xfrm>
              <a:prstGeom prst="rect">
                <a:avLst/>
              </a:prstGeom>
              <a:blipFill>
                <a:blip r:embed="rId7" cstate="print"/>
                <a:stretch>
                  <a:fillRect b="-124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189897" y="6334780"/>
            <a:ext cx="104182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定理</a:t>
            </a:r>
            <a:r>
              <a:rPr lang="en-US" altLang="zh-CN" sz="2400" b="1" dirty="0"/>
              <a:t>1.1.3   </a:t>
            </a:r>
            <a:r>
              <a:rPr lang="zh-CN" altLang="en-US" sz="2400" b="1" dirty="0"/>
              <a:t>矩阵任意特征值的几何重数不大于它的代数重数。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73EC7B9-971B-4C67-B65F-D3B6EB6D7CDE}"/>
                  </a:ext>
                </a:extLst>
              </p:cNvPr>
              <p:cNvSpPr txBox="1"/>
              <p:nvPr/>
            </p:nvSpPr>
            <p:spPr>
              <a:xfrm>
                <a:off x="529136" y="317149"/>
                <a:ext cx="7559554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700" b="1" dirty="0"/>
                  <a:t> 定义</a:t>
                </a:r>
                <a:r>
                  <a:rPr lang="en-US" altLang="zh-CN" sz="2700" b="1" dirty="0"/>
                  <a:t>1.2.5   </a:t>
                </a:r>
                <a:r>
                  <a:rPr lang="zh-CN" altLang="en-US" sz="2700" b="1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700" b="1" dirty="0"/>
                  <a:t>都是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700" b="1" dirty="0"/>
                  <a:t>阶方阵。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273EC7B9-971B-4C67-B65F-D3B6EB6D7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36" y="317149"/>
                <a:ext cx="7559554" cy="507831"/>
              </a:xfrm>
              <a:prstGeom prst="rect">
                <a:avLst/>
              </a:prstGeom>
              <a:blipFill>
                <a:blip r:embed="rId3" cstate="print"/>
                <a:stretch>
                  <a:fillRect l="-323" t="-10843" b="-325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5DCFAE7-9E27-499A-8C71-3AAFDB59A7AE}"/>
                  </a:ext>
                </a:extLst>
              </p:cNvPr>
              <p:cNvSpPr txBox="1"/>
              <p:nvPr/>
            </p:nvSpPr>
            <p:spPr>
              <a:xfrm>
                <a:off x="-141424" y="651290"/>
                <a:ext cx="12089584" cy="1289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b="1" dirty="0"/>
                  <a:t>     （</a:t>
                </a:r>
                <a:r>
                  <a:rPr lang="en-US" altLang="zh-CN" sz="2700" b="1" dirty="0"/>
                  <a:t>1</a:t>
                </a:r>
                <a:r>
                  <a:rPr lang="zh-CN" altLang="en-US" sz="2700" b="1" dirty="0"/>
                  <a:t>）若存在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700" b="1" dirty="0"/>
                  <a:t>阶可逆方阵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zh-CN" altLang="en-US" sz="2700" b="1" dirty="0"/>
                  <a:t>，使得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7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700" b="1" i="1">
                        <a:latin typeface="Cambria Math" panose="02040503050406030204" pitchFamily="18" charset="0"/>
                      </a:rPr>
                      <m:t>𝑨𝑷</m:t>
                    </m:r>
                    <m:r>
                      <a:rPr lang="en-US" altLang="zh-CN" sz="27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700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altLang="zh-CN" sz="2700" b="1" dirty="0"/>
                  <a:t>,</a:t>
                </a:r>
                <a:r>
                  <a:rPr lang="zh-CN" altLang="en-US" sz="2700" b="1" dirty="0"/>
                  <a:t>则称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700" b="1" dirty="0"/>
                  <a:t>与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700" b="1" dirty="0">
                    <a:solidFill>
                      <a:srgbClr val="FF0000"/>
                    </a:solidFill>
                  </a:rPr>
                  <a:t>相似</a:t>
                </a:r>
                <a:r>
                  <a:rPr lang="zh-CN" altLang="en-US" sz="2700" b="1" dirty="0"/>
                  <a:t>，称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zh-CN" altLang="en-US" sz="2700" b="1" dirty="0"/>
                  <a:t>为相应的相似变换矩阵．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65DCFAE7-9E27-499A-8C71-3AAFDB59A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1424" y="651290"/>
                <a:ext cx="12089584" cy="1289648"/>
              </a:xfrm>
              <a:prstGeom prst="rect">
                <a:avLst/>
              </a:prstGeom>
              <a:blipFill>
                <a:blip r:embed="rId4" cstate="print"/>
                <a:stretch>
                  <a:fillRect l="-958" r="-504" b="-113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9112457-D237-4DA8-99BE-51A667C716D8}"/>
                  </a:ext>
                </a:extLst>
              </p:cNvPr>
              <p:cNvSpPr txBox="1"/>
              <p:nvPr/>
            </p:nvSpPr>
            <p:spPr>
              <a:xfrm>
                <a:off x="243840" y="1817827"/>
                <a:ext cx="11296155" cy="650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700" b="1" dirty="0"/>
                  <a:t>  (2) </a:t>
                </a:r>
                <a:r>
                  <a:rPr lang="zh-CN" altLang="en-US" sz="2700" b="1" dirty="0"/>
                  <a:t>如果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700" b="1" dirty="0"/>
                  <a:t>相似于对角矩阵，则称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700" b="1" dirty="0"/>
                  <a:t>可</a:t>
                </a:r>
                <a:r>
                  <a:rPr lang="zh-CN" altLang="en-US" sz="2700" b="1" dirty="0">
                    <a:solidFill>
                      <a:srgbClr val="FF0000"/>
                    </a:solidFill>
                  </a:rPr>
                  <a:t>相似对角化</a:t>
                </a:r>
                <a:r>
                  <a:rPr lang="zh-CN" altLang="en-US" sz="2700" b="1" dirty="0"/>
                  <a:t>，简称为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700" b="1" dirty="0">
                    <a:solidFill>
                      <a:srgbClr val="FF0000"/>
                    </a:solidFill>
                  </a:rPr>
                  <a:t>可对角化</a:t>
                </a:r>
                <a:r>
                  <a:rPr lang="zh-CN" altLang="en-US" sz="2700" b="1" dirty="0"/>
                  <a:t>．</a:t>
                </a: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99112457-D237-4DA8-99BE-51A667C71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" y="1817827"/>
                <a:ext cx="11296155" cy="650947"/>
              </a:xfrm>
              <a:prstGeom prst="rect">
                <a:avLst/>
              </a:prstGeom>
              <a:blipFill>
                <a:blip r:embed="rId5" cstate="print"/>
                <a:stretch>
                  <a:fillRect b="-24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9130AB5-66A1-43F2-B539-E0FD6F85B7EE}"/>
                  </a:ext>
                </a:extLst>
              </p:cNvPr>
              <p:cNvSpPr txBox="1"/>
              <p:nvPr/>
            </p:nvSpPr>
            <p:spPr>
              <a:xfrm>
                <a:off x="243840" y="2453052"/>
                <a:ext cx="7919594" cy="650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700" b="1" dirty="0"/>
                  <a:t>  (3)</a:t>
                </a:r>
                <a:r>
                  <a:rPr lang="zh-CN" altLang="en-US" sz="2700" b="1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700" b="1" dirty="0"/>
                  <a:t>相似于对角阵，则称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700" b="1" dirty="0"/>
                  <a:t>为</a:t>
                </a:r>
                <a:r>
                  <a:rPr lang="zh-CN" altLang="en-US" sz="2700" b="1" dirty="0">
                    <a:solidFill>
                      <a:srgbClr val="FF0000"/>
                    </a:solidFill>
                  </a:rPr>
                  <a:t>单纯矩阵</a:t>
                </a:r>
                <a:r>
                  <a:rPr lang="en-US" altLang="zh-CN" sz="2700" b="1" dirty="0"/>
                  <a:t>.</a:t>
                </a:r>
                <a:endParaRPr lang="zh-CN" altLang="en-US" sz="2700" b="1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09130AB5-66A1-43F2-B539-E0FD6F85B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" y="2453052"/>
                <a:ext cx="7919594" cy="650947"/>
              </a:xfrm>
              <a:prstGeom prst="rect">
                <a:avLst/>
              </a:prstGeom>
              <a:blipFill>
                <a:blip r:embed="rId6" cstate="print"/>
                <a:stretch>
                  <a:fillRect b="-24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81AE765-1A12-44A8-92EE-3526EEF75AAF}"/>
                  </a:ext>
                </a:extLst>
              </p:cNvPr>
              <p:cNvSpPr txBox="1"/>
              <p:nvPr/>
            </p:nvSpPr>
            <p:spPr>
              <a:xfrm>
                <a:off x="459221" y="3244398"/>
                <a:ext cx="7488832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700" b="1" dirty="0"/>
                  <a:t>定理</a:t>
                </a:r>
                <a:r>
                  <a:rPr lang="en-US" altLang="zh-CN" sz="2700" b="1" dirty="0"/>
                  <a:t>1.2.6    </a:t>
                </a:r>
                <a:r>
                  <a:rPr lang="zh-CN" altLang="en-US" sz="2700" b="1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700" b="1" dirty="0"/>
                  <a:t>与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700" b="1" dirty="0"/>
                  <a:t>相似</a:t>
                </a:r>
                <a:r>
                  <a:rPr lang="en-US" altLang="zh-CN" sz="2700" b="1" dirty="0"/>
                  <a:t>,</a:t>
                </a:r>
                <a:r>
                  <a:rPr lang="zh-CN" altLang="en-US" sz="2700" b="1" dirty="0"/>
                  <a:t>则</a:t>
                </a: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581AE765-1A12-44A8-92EE-3526EEF75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21" y="3244398"/>
                <a:ext cx="7488832" cy="507831"/>
              </a:xfrm>
              <a:prstGeom prst="rect">
                <a:avLst/>
              </a:prstGeom>
              <a:blipFill>
                <a:blip r:embed="rId7" cstate="print"/>
                <a:stretch>
                  <a:fillRect l="-1546" t="-10714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4C34308-A528-475D-BF1D-5E326E5C3200}"/>
                  </a:ext>
                </a:extLst>
              </p:cNvPr>
              <p:cNvSpPr txBox="1"/>
              <p:nvPr/>
            </p:nvSpPr>
            <p:spPr>
              <a:xfrm>
                <a:off x="1222848" y="3752229"/>
                <a:ext cx="4680520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700" b="1" dirty="0"/>
                  <a:t>（</a:t>
                </a:r>
                <a:r>
                  <a:rPr lang="en-US" altLang="zh-CN" sz="2700" b="1" dirty="0"/>
                  <a:t>1</a:t>
                </a:r>
                <a:r>
                  <a:rPr lang="zh-CN" altLang="en-US" sz="2700" b="1" dirty="0"/>
                  <a:t>）  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|=|</m:t>
                    </m:r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| </m:t>
                    </m:r>
                  </m:oMath>
                </a14:m>
                <a:r>
                  <a:rPr lang="en-US" altLang="zh-CN" sz="2700" b="1" dirty="0"/>
                  <a:t>,</a:t>
                </a:r>
                <a:endParaRPr lang="zh-CN" altLang="en-US" sz="2700" b="1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54C34308-A528-475D-BF1D-5E326E5C3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848" y="3752229"/>
                <a:ext cx="4680520" cy="507831"/>
              </a:xfrm>
              <a:prstGeom prst="rect">
                <a:avLst/>
              </a:prstGeom>
              <a:blipFill>
                <a:blip r:embed="rId8" cstate="print"/>
                <a:stretch>
                  <a:fillRect l="-2477" t="-10843" b="-313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D84CE4C-A607-46E5-9466-6B932FAA752A}"/>
                  </a:ext>
                </a:extLst>
              </p:cNvPr>
              <p:cNvSpPr txBox="1"/>
              <p:nvPr/>
            </p:nvSpPr>
            <p:spPr>
              <a:xfrm>
                <a:off x="1222848" y="4229707"/>
                <a:ext cx="6264696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700" b="1" dirty="0"/>
                  <a:t>（</a:t>
                </a:r>
                <a:r>
                  <a:rPr lang="en-US" altLang="zh-CN" sz="2700" b="1" dirty="0"/>
                  <a:t>2</a:t>
                </a:r>
                <a:r>
                  <a:rPr lang="zh-CN" altLang="en-US" sz="2700" b="1" dirty="0"/>
                  <a:t>）  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𝒓𝒂𝒏𝒌</m:t>
                    </m:r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𝒓𝒂𝒏𝒌</m:t>
                    </m:r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700" b="1" dirty="0"/>
                  <a:t>,</a:t>
                </a:r>
                <a:endParaRPr lang="zh-CN" altLang="en-US" sz="2700" b="1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ED84CE4C-A607-46E5-9466-6B932FAA7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848" y="4229707"/>
                <a:ext cx="6264696" cy="507831"/>
              </a:xfrm>
              <a:prstGeom prst="rect">
                <a:avLst/>
              </a:prstGeom>
              <a:blipFill>
                <a:blip r:embed="rId9" cstate="print"/>
                <a:stretch>
                  <a:fillRect l="-1850" t="-10843" b="-313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AA5A8ECF-824E-4533-8EE7-E82698986556}"/>
              </a:ext>
            </a:extLst>
          </p:cNvPr>
          <p:cNvSpPr txBox="1"/>
          <p:nvPr/>
        </p:nvSpPr>
        <p:spPr>
          <a:xfrm>
            <a:off x="1159145" y="4613144"/>
            <a:ext cx="8691071" cy="65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/>
              <a:t>（</a:t>
            </a:r>
            <a:r>
              <a:rPr lang="en-US" altLang="zh-CN" sz="2700" b="1" dirty="0"/>
              <a:t>3</a:t>
            </a:r>
            <a:r>
              <a:rPr lang="zh-CN" altLang="en-US" sz="2700" b="1" dirty="0"/>
              <a:t>）它们有相同的特征多项式，从而有相同的特征值。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360DC44F-60C4-4BBF-954F-3210824E84DE}"/>
              </a:ext>
            </a:extLst>
          </p:cNvPr>
          <p:cNvSpPr txBox="1"/>
          <p:nvPr/>
        </p:nvSpPr>
        <p:spPr>
          <a:xfrm>
            <a:off x="102416" y="5112980"/>
            <a:ext cx="1221150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/>
              <a:t>  </a:t>
            </a:r>
            <a:r>
              <a:rPr lang="zh-CN" altLang="en-US" sz="2700" b="1" dirty="0" smtClean="0"/>
              <a:t>注</a:t>
            </a:r>
            <a:r>
              <a:rPr lang="en-US" altLang="zh-CN" sz="2700" b="1" dirty="0"/>
              <a:t>:</a:t>
            </a:r>
            <a:r>
              <a:rPr lang="zh-CN" altLang="en-US" sz="2700" b="1" dirty="0"/>
              <a:t>上述结论表明相似矩阵具有相同的行列式、秩、特征多项式．但逆命题不成立．如</a:t>
            </a:r>
            <a:r>
              <a:rPr lang="en-US" altLang="zh-CN" sz="2700" b="1" dirty="0"/>
              <a:t>,</a:t>
            </a:r>
            <a:endParaRPr lang="zh-CN" altLang="en-US" sz="2700" b="1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570C9C4-7151-4CD4-BEEF-B1B33F9A8907}"/>
                  </a:ext>
                </a:extLst>
              </p:cNvPr>
              <p:cNvSpPr txBox="1"/>
              <p:nvPr/>
            </p:nvSpPr>
            <p:spPr>
              <a:xfrm>
                <a:off x="1710279" y="5790818"/>
                <a:ext cx="1838452" cy="6928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7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7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700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C570C9C4-7151-4CD4-BEEF-B1B33F9A8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279" y="5790818"/>
                <a:ext cx="1838452" cy="692818"/>
              </a:xfrm>
              <a:prstGeom prst="rect">
                <a:avLst/>
              </a:prstGeom>
              <a:blipFill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04494B3-CD6A-4B1B-8246-11DE17A3CCC2}"/>
                  </a:ext>
                </a:extLst>
              </p:cNvPr>
              <p:cNvSpPr txBox="1"/>
              <p:nvPr/>
            </p:nvSpPr>
            <p:spPr>
              <a:xfrm>
                <a:off x="3607786" y="5779880"/>
                <a:ext cx="1852367" cy="6928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7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7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700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D04494B3-CD6A-4B1B-8246-11DE17A3C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786" y="5779880"/>
                <a:ext cx="1852367" cy="692818"/>
              </a:xfrm>
              <a:prstGeom prst="rect">
                <a:avLst/>
              </a:prstGeom>
              <a:blipFill>
                <a:blip r:embed="rId11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9">
            <a:extLst>
              <a:ext uri="{FF2B5EF4-FFF2-40B4-BE49-F238E27FC236}">
                <a16:creationId xmlns="" xmlns:a16="http://schemas.microsoft.com/office/drawing/2014/main" id="{607A4BB4-8333-4C14-AAC0-0598C418AD5E}"/>
              </a:ext>
            </a:extLst>
          </p:cNvPr>
          <p:cNvSpPr txBox="1"/>
          <p:nvPr/>
        </p:nvSpPr>
        <p:spPr>
          <a:xfrm>
            <a:off x="5417843" y="5736227"/>
            <a:ext cx="237704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/>
              <a:t> 若相似</a:t>
            </a:r>
            <a:r>
              <a:rPr lang="en-US" altLang="zh-CN" sz="2700" b="1" dirty="0"/>
              <a:t>, </a:t>
            </a:r>
            <a:r>
              <a:rPr lang="zh-CN" altLang="en-US" sz="2700" b="1" dirty="0"/>
              <a:t>则</a:t>
            </a:r>
          </a:p>
        </p:txBody>
      </p:sp>
      <p:graphicFrame>
        <p:nvGraphicFramePr>
          <p:cNvPr id="17" name="对象 16">
            <a:extLst>
              <a:ext uri="{FF2B5EF4-FFF2-40B4-BE49-F238E27FC236}">
                <a16:creationId xmlns="" xmlns:a16="http://schemas.microsoft.com/office/drawing/2014/main" id="{D2121D8B-D550-462C-9D91-A9C8BEAB99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28096370"/>
              </p:ext>
            </p:extLst>
          </p:nvPr>
        </p:nvGraphicFramePr>
        <p:xfrm>
          <a:off x="7523878" y="5841353"/>
          <a:ext cx="4089087" cy="464669"/>
        </p:xfrm>
        <a:graphic>
          <a:graphicData uri="http://schemas.openxmlformats.org/presentationml/2006/ole">
            <p:oleObj spid="_x0000_s62470" name="Equation" r:id="rId12" imgW="40233600" imgH="4572000" progId="Equation.DSMT4">
              <p:embed/>
            </p:oleObj>
          </a:graphicData>
        </a:graphic>
      </p:graphicFrame>
      <p:sp>
        <p:nvSpPr>
          <p:cNvPr id="18" name="文本框 9">
            <a:extLst>
              <a:ext uri="{FF2B5EF4-FFF2-40B4-BE49-F238E27FC236}">
                <a16:creationId xmlns="" xmlns:a16="http://schemas.microsoft.com/office/drawing/2014/main" id="{90258C30-C226-4490-A62F-58F1AE150BB4}"/>
              </a:ext>
            </a:extLst>
          </p:cNvPr>
          <p:cNvSpPr txBox="1"/>
          <p:nvPr/>
        </p:nvSpPr>
        <p:spPr>
          <a:xfrm>
            <a:off x="10638605" y="6205770"/>
            <a:ext cx="921948" cy="65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/>
              <a:t>矛盾</a:t>
            </a:r>
          </a:p>
        </p:txBody>
      </p:sp>
    </p:spTree>
    <p:extLst>
      <p:ext uri="{BB962C8B-B14F-4D97-AF65-F5344CB8AC3E}">
        <p14:creationId xmlns="" xmlns:p14="http://schemas.microsoft.com/office/powerpoint/2010/main" val="287265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 animBg="1"/>
      <p:bldP spid="15" grpId="0" animBg="1"/>
      <p:bldP spid="16" grpId="0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4"/>
          <p:cNvSpPr txBox="1">
            <a:spLocks noChangeArrowheads="1"/>
          </p:cNvSpPr>
          <p:nvPr/>
        </p:nvSpPr>
        <p:spPr bwMode="auto">
          <a:xfrm>
            <a:off x="432600" y="992552"/>
            <a:ext cx="10367433" cy="211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dirty="0"/>
              <a:t>        </a:t>
            </a:r>
            <a:r>
              <a:rPr lang="zh-CN" altLang="en-US" sz="2800" dirty="0"/>
              <a:t>特征值的应用十分广泛，但其计算却不是一件容易的事。下面我们介绍一种利用矩阵本身的元素来确定其特征值的较为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dirty="0"/>
              <a:t>精确的近似值及其分布区域的方法，即所谓的圆盘定理。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811" y="326947"/>
            <a:ext cx="9461707" cy="5759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7052" y="836613"/>
            <a:ext cx="9831152" cy="2176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3ED41DD-F0D0-4A24-AB2D-A9B3753B4872}"/>
              </a:ext>
            </a:extLst>
          </p:cNvPr>
          <p:cNvSpPr txBox="1"/>
          <p:nvPr/>
        </p:nvSpPr>
        <p:spPr>
          <a:xfrm>
            <a:off x="541800" y="371359"/>
            <a:ext cx="56166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dirty="0"/>
              <a:t>一、矩阵的基本运算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D099479-DC5D-4540-930C-8A7D6E867F25}"/>
                  </a:ext>
                </a:extLst>
              </p:cNvPr>
              <p:cNvSpPr txBox="1"/>
              <p:nvPr/>
            </p:nvSpPr>
            <p:spPr>
              <a:xfrm>
                <a:off x="828615" y="1147055"/>
                <a:ext cx="7992888" cy="627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700" dirty="0"/>
                  <a:t>1. </a:t>
                </a:r>
                <a:r>
                  <a:rPr lang="zh-CN" altLang="en-US" sz="2700" dirty="0"/>
                  <a:t>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sz="2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700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sz="2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700" dirty="0"/>
                  <a:t>的和</a:t>
                </a: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8D099479-DC5D-4540-930C-8A7D6E867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15" y="1147055"/>
                <a:ext cx="7992888" cy="627288"/>
              </a:xfrm>
              <a:prstGeom prst="rect">
                <a:avLst/>
              </a:prstGeom>
              <a:blipFill>
                <a:blip r:embed="rId2" cstate="print"/>
                <a:stretch>
                  <a:fillRect l="-1449" t="-3883" b="-116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54CF16C2-3B48-44FF-A800-096764E753A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50112" y="1821104"/>
            <a:ext cx="5784292" cy="2014665"/>
          </a:xfrm>
          <a:prstGeom prst="rect">
            <a:avLst/>
          </a:prstGeom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72038DF-42A5-4D71-B3F1-6944FCDF817F}"/>
                  </a:ext>
                </a:extLst>
              </p:cNvPr>
              <p:cNvSpPr txBox="1"/>
              <p:nvPr/>
            </p:nvSpPr>
            <p:spPr>
              <a:xfrm>
                <a:off x="952440" y="4909920"/>
                <a:ext cx="6336704" cy="627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700" dirty="0"/>
                  <a:t>2.</a:t>
                </a:r>
                <a:r>
                  <a:rPr lang="zh-CN" altLang="en-US" sz="2700" dirty="0"/>
                  <a:t>数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700" dirty="0"/>
                  <a:t>乘矩阵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sz="2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700" dirty="0"/>
                  <a:t>为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D72038DF-42A5-4D71-B3F1-6944FCDF8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440" y="4909920"/>
                <a:ext cx="6336704" cy="627288"/>
              </a:xfrm>
              <a:prstGeom prst="rect">
                <a:avLst/>
              </a:prstGeom>
              <a:blipFill>
                <a:blip r:embed="rId4" cstate="print"/>
                <a:stretch>
                  <a:fillRect l="-1827" t="-2913" b="-116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6861510D-0F9B-43AB-BC73-EAA322D14968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55608" y="4029563"/>
            <a:ext cx="4801497" cy="23617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0" y="2078179"/>
            <a:ext cx="1333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/>
              <a:t>解</a:t>
            </a:r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0" y="2720340"/>
          <a:ext cx="6278563" cy="571500"/>
        </p:xfrm>
        <a:graphic>
          <a:graphicData uri="http://schemas.openxmlformats.org/presentationml/2006/ole">
            <p:oleObj spid="_x0000_s10315" name="Equation" r:id="rId3" imgW="120700800" imgH="13716000" progId="Equation.DSMT4">
              <p:embed/>
            </p:oleObj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" y="3309026"/>
          <a:ext cx="6766560" cy="1003300"/>
        </p:xfrm>
        <a:graphic>
          <a:graphicData uri="http://schemas.openxmlformats.org/presentationml/2006/ole">
            <p:oleObj spid="_x0000_s10316" name="Equation" r:id="rId4" imgW="128625600" imgH="24079200" progId="Equation.DSMT4">
              <p:embed/>
            </p:oleObj>
          </a:graphicData>
        </a:graphic>
      </p:graphicFrame>
      <p:graphicFrame>
        <p:nvGraphicFramePr>
          <p:cNvPr id="2253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196736442"/>
              </p:ext>
            </p:extLst>
          </p:nvPr>
        </p:nvGraphicFramePr>
        <p:xfrm>
          <a:off x="3615699" y="0"/>
          <a:ext cx="3394075" cy="2623279"/>
        </p:xfrm>
        <a:graphic>
          <a:graphicData uri="http://schemas.openxmlformats.org/presentationml/2006/ole">
            <p:oleObj spid="_x0000_s10317" name="Equation" r:id="rId5" imgW="39624000" imgH="35356800" progId="Equation.DSMT4">
              <p:embed/>
            </p:oleObj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97508" y="619386"/>
            <a:ext cx="94111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b="1" dirty="0"/>
              <a:t>例</a:t>
            </a:r>
            <a:r>
              <a:rPr lang="en-US" altLang="zh-CN" sz="2800" b="1" dirty="0"/>
              <a:t>:  </a:t>
            </a:r>
            <a:r>
              <a:rPr lang="zh-CN" altLang="en-US" sz="2800" b="1" dirty="0"/>
              <a:t>估计矩阵                                      的特征值分布范围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" y="4313472"/>
          <a:ext cx="6583680" cy="571500"/>
        </p:xfrm>
        <a:graphic>
          <a:graphicData uri="http://schemas.openxmlformats.org/presentationml/2006/ole">
            <p:oleObj spid="_x0000_s10318" name="Equation" r:id="rId6" imgW="122834400" imgH="13716000" progId="Equation.DSMT4">
              <p:embed/>
            </p:oleObj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1" y="5034900"/>
          <a:ext cx="6629400" cy="571500"/>
        </p:xfrm>
        <a:graphic>
          <a:graphicData uri="http://schemas.openxmlformats.org/presentationml/2006/ole">
            <p:oleObj spid="_x0000_s10319" name="Equation" r:id="rId7" imgW="125577600" imgH="13716000" progId="Equation.DSMT4">
              <p:embed/>
            </p:oleObj>
          </a:graphicData>
        </a:graphic>
      </p:graphicFrame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6775554" y="4796851"/>
            <a:ext cx="5416446" cy="18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V="1">
            <a:off x="8018696" y="2398426"/>
            <a:ext cx="16032" cy="33369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8033688" y="4277611"/>
            <a:ext cx="1320174" cy="1152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8033689" y="3962219"/>
            <a:ext cx="1979742" cy="17287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Oval 9"/>
          <p:cNvSpPr>
            <a:spLocks noChangeArrowheads="1"/>
          </p:cNvSpPr>
          <p:nvPr/>
        </p:nvSpPr>
        <p:spPr bwMode="auto">
          <a:xfrm>
            <a:off x="10841144" y="4319905"/>
            <a:ext cx="1000336" cy="90741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Oval 11"/>
          <p:cNvSpPr>
            <a:spLocks noChangeArrowheads="1"/>
          </p:cNvSpPr>
          <p:nvPr/>
        </p:nvSpPr>
        <p:spPr bwMode="auto">
          <a:xfrm>
            <a:off x="7420549" y="2987649"/>
            <a:ext cx="1183805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8556781" y="4721148"/>
          <a:ext cx="137514" cy="150656"/>
        </p:xfrm>
        <a:graphic>
          <a:graphicData uri="http://schemas.openxmlformats.org/presentationml/2006/ole">
            <p:oleObj spid="_x0000_s10320" name="Equation" r:id="rId8" imgW="4267200" imgH="7315200" progId="Equation.DSMT4">
              <p:embed/>
            </p:oleObj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9051925" y="4610100"/>
          <a:ext cx="207963" cy="415925"/>
        </p:xfrm>
        <a:graphic>
          <a:graphicData uri="http://schemas.openxmlformats.org/presentationml/2006/ole">
            <p:oleObj spid="_x0000_s10321" name="Equation" r:id="rId9" imgW="6400800" imgH="20116800" progId="Equation.DSMT4">
              <p:embed/>
            </p:oleObj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10005830" y="4751883"/>
          <a:ext cx="202472" cy="255432"/>
        </p:xfrm>
        <a:graphic>
          <a:graphicData uri="http://schemas.openxmlformats.org/presentationml/2006/ole">
            <p:oleObj spid="_x0000_s10322" name="Equation" r:id="rId10" imgW="5181600" imgH="7620000" progId="Equation.DSMT4">
              <p:embed/>
            </p:oleObj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11257327" y="4733692"/>
          <a:ext cx="157162" cy="150812"/>
        </p:xfrm>
        <a:graphic>
          <a:graphicData uri="http://schemas.openxmlformats.org/presentationml/2006/ole">
            <p:oleObj spid="_x0000_s10323" name="Equation" r:id="rId11" imgW="4876800" imgH="7315200" progId="Equation.DSMT4">
              <p:embed/>
            </p:oleObj>
          </a:graphicData>
        </a:graphic>
      </p:graphicFrame>
      <p:graphicFrame>
        <p:nvGraphicFramePr>
          <p:cNvPr id="17" name="Object 2"/>
          <p:cNvGraphicFramePr>
            <a:graphicFrameLocks noChangeAspect="1"/>
          </p:cNvGraphicFramePr>
          <p:nvPr/>
        </p:nvGraphicFramePr>
        <p:xfrm>
          <a:off x="10806192" y="4912194"/>
          <a:ext cx="158750" cy="150813"/>
        </p:xfrm>
        <a:graphic>
          <a:graphicData uri="http://schemas.openxmlformats.org/presentationml/2006/ole">
            <p:oleObj spid="_x0000_s10324" name="Equation" r:id="rId12" imgW="4876800" imgH="7315200" progId="Equation.DSMT4">
              <p:embed/>
            </p:oleObj>
          </a:graphicData>
        </a:graphic>
      </p:graphicFrame>
      <p:graphicFrame>
        <p:nvGraphicFramePr>
          <p:cNvPr id="18" name="Object 2"/>
          <p:cNvGraphicFramePr>
            <a:graphicFrameLocks noChangeAspect="1"/>
          </p:cNvGraphicFramePr>
          <p:nvPr/>
        </p:nvGraphicFramePr>
        <p:xfrm>
          <a:off x="7957409" y="3293283"/>
          <a:ext cx="158750" cy="152400"/>
        </p:xfrm>
        <a:graphic>
          <a:graphicData uri="http://schemas.openxmlformats.org/presentationml/2006/ole">
            <p:oleObj spid="_x0000_s10325" name="Equation" r:id="rId13" imgW="4876800" imgH="7315200" progId="Equation.DSMT4">
              <p:embed/>
            </p:oleObj>
          </a:graphicData>
        </a:graphic>
      </p:graphicFrame>
      <p:graphicFrame>
        <p:nvGraphicFramePr>
          <p:cNvPr id="19" name="Object 2"/>
          <p:cNvGraphicFramePr>
            <a:graphicFrameLocks noChangeAspect="1"/>
          </p:cNvGraphicFramePr>
          <p:nvPr/>
        </p:nvGraphicFramePr>
        <p:xfrm>
          <a:off x="8063694" y="3818848"/>
          <a:ext cx="157162" cy="150813"/>
        </p:xfrm>
        <a:graphic>
          <a:graphicData uri="http://schemas.openxmlformats.org/presentationml/2006/ole">
            <p:oleObj spid="_x0000_s10326" name="Equation" r:id="rId14" imgW="4876800" imgH="7315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4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0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185" y="549276"/>
            <a:ext cx="7975426" cy="1729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7093" name="Rectangle 5"/>
          <p:cNvSpPr>
            <a:spLocks noChangeArrowheads="1"/>
          </p:cNvSpPr>
          <p:nvPr/>
        </p:nvSpPr>
        <p:spPr bwMode="auto">
          <a:xfrm>
            <a:off x="719667" y="2565401"/>
            <a:ext cx="5437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/>
              <a:t>解</a:t>
            </a:r>
          </a:p>
        </p:txBody>
      </p:sp>
      <p:graphicFrame>
        <p:nvGraphicFramePr>
          <p:cNvPr id="678919" name="Object 2"/>
          <p:cNvGraphicFramePr>
            <a:graphicFrameLocks noChangeAspect="1"/>
          </p:cNvGraphicFramePr>
          <p:nvPr/>
        </p:nvGraphicFramePr>
        <p:xfrm>
          <a:off x="2256367" y="2708275"/>
          <a:ext cx="6333067" cy="431800"/>
        </p:xfrm>
        <a:graphic>
          <a:graphicData uri="http://schemas.openxmlformats.org/presentationml/2006/ole">
            <p:oleObj spid="_x0000_s12315" name="Equation" r:id="rId4" imgW="113995200" imgH="10363200" progId="Equation.DSMT4">
              <p:embed/>
            </p:oleObj>
          </a:graphicData>
        </a:graphic>
      </p:graphicFrame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2010834" y="3319463"/>
          <a:ext cx="7179733" cy="571500"/>
        </p:xfrm>
        <a:graphic>
          <a:graphicData uri="http://schemas.openxmlformats.org/presentationml/2006/ole">
            <p:oleObj spid="_x0000_s12316" name="Equation" r:id="rId5" imgW="129235200" imgH="13716000" progId="Equation.DSMT4">
              <p:embed/>
            </p:oleObj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419351" y="4111625"/>
          <a:ext cx="6858000" cy="571500"/>
        </p:xfrm>
        <a:graphic>
          <a:graphicData uri="http://schemas.openxmlformats.org/presentationml/2006/ole">
            <p:oleObj spid="_x0000_s12317" name="Equation" r:id="rId6" imgW="123444000" imgH="13716000" progId="Equation.DSMT4">
              <p:embed/>
            </p:oleObj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2419351" y="4759325"/>
          <a:ext cx="6824133" cy="571500"/>
        </p:xfrm>
        <a:graphic>
          <a:graphicData uri="http://schemas.openxmlformats.org/presentationml/2006/ole">
            <p:oleObj spid="_x0000_s12318" name="Equation" r:id="rId7" imgW="122834400" imgH="13716000" progId="Equation.DSMT4">
              <p:embed/>
            </p:oleObj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2315634" y="5551488"/>
          <a:ext cx="6824133" cy="571500"/>
        </p:xfrm>
        <a:graphic>
          <a:graphicData uri="http://schemas.openxmlformats.org/presentationml/2006/ole">
            <p:oleObj spid="_x0000_s12319" name="Equation" r:id="rId8" imgW="122834400" imgH="137160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7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0" name="Line 4"/>
          <p:cNvSpPr>
            <a:spLocks noChangeShapeType="1"/>
          </p:cNvSpPr>
          <p:nvPr/>
        </p:nvSpPr>
        <p:spPr bwMode="auto">
          <a:xfrm flipV="1">
            <a:off x="1094700" y="1589530"/>
            <a:ext cx="9218084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4261" name="Line 5"/>
          <p:cNvSpPr>
            <a:spLocks noChangeShapeType="1"/>
          </p:cNvSpPr>
          <p:nvPr/>
        </p:nvSpPr>
        <p:spPr bwMode="auto">
          <a:xfrm flipV="1">
            <a:off x="2648645" y="464694"/>
            <a:ext cx="0" cy="2089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4262" name="Oval 6"/>
          <p:cNvSpPr>
            <a:spLocks noChangeArrowheads="1"/>
          </p:cNvSpPr>
          <p:nvPr/>
        </p:nvSpPr>
        <p:spPr bwMode="auto">
          <a:xfrm>
            <a:off x="3942413" y="1118200"/>
            <a:ext cx="1264138" cy="1152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263" name="Oval 7"/>
          <p:cNvSpPr>
            <a:spLocks noChangeArrowheads="1"/>
          </p:cNvSpPr>
          <p:nvPr/>
        </p:nvSpPr>
        <p:spPr bwMode="auto">
          <a:xfrm>
            <a:off x="6943952" y="776342"/>
            <a:ext cx="1735353" cy="17120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264" name="Oval 8"/>
          <p:cNvSpPr>
            <a:spLocks noChangeArrowheads="1"/>
          </p:cNvSpPr>
          <p:nvPr/>
        </p:nvSpPr>
        <p:spPr bwMode="auto">
          <a:xfrm>
            <a:off x="4946754" y="374754"/>
            <a:ext cx="2308486" cy="207475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265" name="Oval 9"/>
          <p:cNvSpPr>
            <a:spLocks noChangeArrowheads="1"/>
          </p:cNvSpPr>
          <p:nvPr/>
        </p:nvSpPr>
        <p:spPr bwMode="auto">
          <a:xfrm>
            <a:off x="1753849" y="1086293"/>
            <a:ext cx="1360289" cy="10795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224266" name="Rectangle 10"/>
          <p:cNvSpPr>
            <a:spLocks noChangeArrowheads="1"/>
          </p:cNvSpPr>
          <p:nvPr/>
        </p:nvSpPr>
        <p:spPr bwMode="auto">
          <a:xfrm>
            <a:off x="10243904" y="1379668"/>
            <a:ext cx="13335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1" dirty="0">
                <a:latin typeface="Times New Roman" pitchFamily="18" charset="0"/>
              </a:rPr>
              <a:t>x</a:t>
            </a:r>
          </a:p>
        </p:txBody>
      </p:sp>
      <p:graphicFrame>
        <p:nvGraphicFramePr>
          <p:cNvPr id="67891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343715920"/>
              </p:ext>
            </p:extLst>
          </p:nvPr>
        </p:nvGraphicFramePr>
        <p:xfrm>
          <a:off x="921155" y="4235280"/>
          <a:ext cx="2506133" cy="431800"/>
        </p:xfrm>
        <a:graphic>
          <a:graphicData uri="http://schemas.openxmlformats.org/presentationml/2006/ole">
            <p:oleObj spid="_x0000_s13327" name="Equation" r:id="rId3" imgW="45110400" imgH="10363200" progId="Equation.DSMT4">
              <p:embed/>
            </p:oleObj>
          </a:graphicData>
        </a:graphic>
      </p:graphicFrame>
      <p:sp>
        <p:nvSpPr>
          <p:cNvPr id="224272" name="Rectangle 16"/>
          <p:cNvSpPr>
            <a:spLocks noChangeArrowheads="1"/>
          </p:cNvSpPr>
          <p:nvPr/>
        </p:nvSpPr>
        <p:spPr bwMode="auto">
          <a:xfrm>
            <a:off x="3516679" y="4194286"/>
            <a:ext cx="68545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dirty="0"/>
              <a:t>是三个圆域取并</a:t>
            </a:r>
            <a:r>
              <a:rPr lang="en-US" altLang="zh-CN" sz="2800" dirty="0"/>
              <a:t>,</a:t>
            </a:r>
            <a:r>
              <a:rPr lang="zh-CN" altLang="en-US" sz="2800" dirty="0"/>
              <a:t>其中必有三个特征值，</a:t>
            </a:r>
            <a:endParaRPr lang="zh-CN" altLang="en-US" sz="2800" baseline="-25000" dirty="0"/>
          </a:p>
        </p:txBody>
      </p:sp>
      <p:sp>
        <p:nvSpPr>
          <p:cNvPr id="224274" name="Rectangle 18"/>
          <p:cNvSpPr>
            <a:spLocks noChangeArrowheads="1"/>
          </p:cNvSpPr>
          <p:nvPr/>
        </p:nvSpPr>
        <p:spPr bwMode="auto">
          <a:xfrm>
            <a:off x="724933" y="2767488"/>
            <a:ext cx="69221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dirty="0"/>
              <a:t>由于</a:t>
            </a:r>
            <a:r>
              <a:rPr lang="en-US" altLang="zh-CN" sz="2800" dirty="0"/>
              <a:t>A</a:t>
            </a:r>
            <a:r>
              <a:rPr lang="zh-CN" altLang="en-US" sz="2800" dirty="0"/>
              <a:t>是实矩阵，他的特征值必成对出现。</a:t>
            </a:r>
            <a:endParaRPr lang="zh-CN" altLang="en-US" sz="2800" baseline="-25000" dirty="0"/>
          </a:p>
        </p:txBody>
      </p:sp>
      <p:sp>
        <p:nvSpPr>
          <p:cNvPr id="224275" name="Rectangle 19"/>
          <p:cNvSpPr>
            <a:spLocks noChangeArrowheads="1"/>
          </p:cNvSpPr>
          <p:nvPr/>
        </p:nvSpPr>
        <p:spPr bwMode="auto">
          <a:xfrm>
            <a:off x="5292891" y="3416681"/>
            <a:ext cx="392469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dirty="0"/>
              <a:t>特征值</a:t>
            </a:r>
            <a:r>
              <a:rPr lang="en-US" altLang="zh-CN" sz="2800" dirty="0"/>
              <a:t>,</a:t>
            </a:r>
            <a:r>
              <a:rPr lang="zh-CN" altLang="en-US" sz="2800" dirty="0"/>
              <a:t>且必为实特征值</a:t>
            </a:r>
            <a:r>
              <a:rPr lang="en-US" altLang="zh-CN" sz="2800" dirty="0"/>
              <a:t>.</a:t>
            </a:r>
          </a:p>
        </p:txBody>
      </p:sp>
      <p:sp>
        <p:nvSpPr>
          <p:cNvPr id="224277" name="Rectangle 21"/>
          <p:cNvSpPr>
            <a:spLocks noChangeArrowheads="1"/>
          </p:cNvSpPr>
          <p:nvPr/>
        </p:nvSpPr>
        <p:spPr bwMode="auto">
          <a:xfrm>
            <a:off x="4686" y="4772622"/>
            <a:ext cx="351199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dirty="0"/>
              <a:t>至少有一个实特征值</a:t>
            </a:r>
            <a:r>
              <a:rPr lang="en-US" altLang="zh-CN" sz="2800" dirty="0"/>
              <a:t>.</a:t>
            </a:r>
            <a:endParaRPr lang="zh-CN" altLang="en-US" sz="2800" baseline="-25000" dirty="0"/>
          </a:p>
        </p:txBody>
      </p:sp>
      <p:sp>
        <p:nvSpPr>
          <p:cNvPr id="20" name="任意多边形 19"/>
          <p:cNvSpPr/>
          <p:nvPr/>
        </p:nvSpPr>
        <p:spPr>
          <a:xfrm>
            <a:off x="3972393" y="209864"/>
            <a:ext cx="4661941" cy="2368445"/>
          </a:xfrm>
          <a:custGeom>
            <a:avLst/>
            <a:gdLst>
              <a:gd name="connsiteX0" fmla="*/ 47470 w 5813686"/>
              <a:gd name="connsiteY0" fmla="*/ 1504013 h 2478374"/>
              <a:gd name="connsiteX1" fmla="*/ 182381 w 5813686"/>
              <a:gd name="connsiteY1" fmla="*/ 1159239 h 2478374"/>
              <a:gd name="connsiteX2" fmla="*/ 452204 w 5813686"/>
              <a:gd name="connsiteY2" fmla="*/ 1009338 h 2478374"/>
              <a:gd name="connsiteX3" fmla="*/ 976860 w 5813686"/>
              <a:gd name="connsiteY3" fmla="*/ 934387 h 2478374"/>
              <a:gd name="connsiteX4" fmla="*/ 1051811 w 5813686"/>
              <a:gd name="connsiteY4" fmla="*/ 934387 h 2478374"/>
              <a:gd name="connsiteX5" fmla="*/ 1216702 w 5813686"/>
              <a:gd name="connsiteY5" fmla="*/ 574623 h 2478374"/>
              <a:gd name="connsiteX6" fmla="*/ 1696388 w 5813686"/>
              <a:gd name="connsiteY6" fmla="*/ 244839 h 2478374"/>
              <a:gd name="connsiteX7" fmla="*/ 2295994 w 5813686"/>
              <a:gd name="connsiteY7" fmla="*/ 34977 h 2478374"/>
              <a:gd name="connsiteX8" fmla="*/ 2715719 w 5813686"/>
              <a:gd name="connsiteY8" fmla="*/ 34977 h 2478374"/>
              <a:gd name="connsiteX9" fmla="*/ 3330316 w 5813686"/>
              <a:gd name="connsiteY9" fmla="*/ 49967 h 2478374"/>
              <a:gd name="connsiteX10" fmla="*/ 3989883 w 5813686"/>
              <a:gd name="connsiteY10" fmla="*/ 304800 h 2478374"/>
              <a:gd name="connsiteX11" fmla="*/ 4319666 w 5813686"/>
              <a:gd name="connsiteY11" fmla="*/ 559633 h 2478374"/>
              <a:gd name="connsiteX12" fmla="*/ 4304676 w 5813686"/>
              <a:gd name="connsiteY12" fmla="*/ 499672 h 2478374"/>
              <a:gd name="connsiteX13" fmla="*/ 4619470 w 5813686"/>
              <a:gd name="connsiteY13" fmla="*/ 499672 h 2478374"/>
              <a:gd name="connsiteX14" fmla="*/ 5099155 w 5813686"/>
              <a:gd name="connsiteY14" fmla="*/ 559633 h 2478374"/>
              <a:gd name="connsiteX15" fmla="*/ 5608820 w 5813686"/>
              <a:gd name="connsiteY15" fmla="*/ 874426 h 2478374"/>
              <a:gd name="connsiteX16" fmla="*/ 5788702 w 5813686"/>
              <a:gd name="connsiteY16" fmla="*/ 1234190 h 2478374"/>
              <a:gd name="connsiteX17" fmla="*/ 5758722 w 5813686"/>
              <a:gd name="connsiteY17" fmla="*/ 1773836 h 2478374"/>
              <a:gd name="connsiteX18" fmla="*/ 5488899 w 5813686"/>
              <a:gd name="connsiteY18" fmla="*/ 2058649 h 2478374"/>
              <a:gd name="connsiteX19" fmla="*/ 5039194 w 5813686"/>
              <a:gd name="connsiteY19" fmla="*/ 2313482 h 2478374"/>
              <a:gd name="connsiteX20" fmla="*/ 4499548 w 5813686"/>
              <a:gd name="connsiteY20" fmla="*/ 2418413 h 2478374"/>
              <a:gd name="connsiteX21" fmla="*/ 3974893 w 5813686"/>
              <a:gd name="connsiteY21" fmla="*/ 2328472 h 2478374"/>
              <a:gd name="connsiteX22" fmla="*/ 3765030 w 5813686"/>
              <a:gd name="connsiteY22" fmla="*/ 2283502 h 2478374"/>
              <a:gd name="connsiteX23" fmla="*/ 3585148 w 5813686"/>
              <a:gd name="connsiteY23" fmla="*/ 2358452 h 2478374"/>
              <a:gd name="connsiteX24" fmla="*/ 2925581 w 5813686"/>
              <a:gd name="connsiteY24" fmla="*/ 2463384 h 2478374"/>
              <a:gd name="connsiteX25" fmla="*/ 2490866 w 5813686"/>
              <a:gd name="connsiteY25" fmla="*/ 2448393 h 2478374"/>
              <a:gd name="connsiteX26" fmla="*/ 1966211 w 5813686"/>
              <a:gd name="connsiteY26" fmla="*/ 2313482 h 2478374"/>
              <a:gd name="connsiteX27" fmla="*/ 1516506 w 5813686"/>
              <a:gd name="connsiteY27" fmla="*/ 2118610 h 2478374"/>
              <a:gd name="connsiteX28" fmla="*/ 1276663 w 5813686"/>
              <a:gd name="connsiteY28" fmla="*/ 1923738 h 2478374"/>
              <a:gd name="connsiteX29" fmla="*/ 1261673 w 5813686"/>
              <a:gd name="connsiteY29" fmla="*/ 1968708 h 2478374"/>
              <a:gd name="connsiteX30" fmla="*/ 1156742 w 5813686"/>
              <a:gd name="connsiteY30" fmla="*/ 2043659 h 2478374"/>
              <a:gd name="connsiteX31" fmla="*/ 707037 w 5813686"/>
              <a:gd name="connsiteY31" fmla="*/ 2058649 h 2478374"/>
              <a:gd name="connsiteX32" fmla="*/ 437214 w 5813686"/>
              <a:gd name="connsiteY32" fmla="*/ 2043659 h 2478374"/>
              <a:gd name="connsiteX33" fmla="*/ 137411 w 5813686"/>
              <a:gd name="connsiteY33" fmla="*/ 1743856 h 2478374"/>
              <a:gd name="connsiteX34" fmla="*/ 2499 w 5813686"/>
              <a:gd name="connsiteY34" fmla="*/ 1459043 h 2478374"/>
              <a:gd name="connsiteX35" fmla="*/ 122420 w 5813686"/>
              <a:gd name="connsiteY35" fmla="*/ 1234190 h 2478374"/>
              <a:gd name="connsiteX36" fmla="*/ 212361 w 5813686"/>
              <a:gd name="connsiteY36" fmla="*/ 1159239 h 2478374"/>
              <a:gd name="connsiteX37" fmla="*/ 242342 w 5813686"/>
              <a:gd name="connsiteY37" fmla="*/ 1144249 h 2478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813686" h="2478374">
                <a:moveTo>
                  <a:pt x="47470" y="1504013"/>
                </a:moveTo>
                <a:cubicBezTo>
                  <a:pt x="81197" y="1372849"/>
                  <a:pt x="114925" y="1241685"/>
                  <a:pt x="182381" y="1159239"/>
                </a:cubicBezTo>
                <a:cubicBezTo>
                  <a:pt x="249837" y="1076793"/>
                  <a:pt x="319791" y="1046813"/>
                  <a:pt x="452204" y="1009338"/>
                </a:cubicBezTo>
                <a:cubicBezTo>
                  <a:pt x="584617" y="971863"/>
                  <a:pt x="876926" y="946879"/>
                  <a:pt x="976860" y="934387"/>
                </a:cubicBezTo>
                <a:cubicBezTo>
                  <a:pt x="1076795" y="921895"/>
                  <a:pt x="1011837" y="994348"/>
                  <a:pt x="1051811" y="934387"/>
                </a:cubicBezTo>
                <a:cubicBezTo>
                  <a:pt x="1091785" y="874426"/>
                  <a:pt x="1109273" y="689548"/>
                  <a:pt x="1216702" y="574623"/>
                </a:cubicBezTo>
                <a:cubicBezTo>
                  <a:pt x="1324131" y="459698"/>
                  <a:pt x="1516506" y="334780"/>
                  <a:pt x="1696388" y="244839"/>
                </a:cubicBezTo>
                <a:cubicBezTo>
                  <a:pt x="1876270" y="154898"/>
                  <a:pt x="2126106" y="69954"/>
                  <a:pt x="2295994" y="34977"/>
                </a:cubicBezTo>
                <a:cubicBezTo>
                  <a:pt x="2465882" y="0"/>
                  <a:pt x="2715719" y="34977"/>
                  <a:pt x="2715719" y="34977"/>
                </a:cubicBezTo>
                <a:cubicBezTo>
                  <a:pt x="2888106" y="37475"/>
                  <a:pt x="3117955" y="4996"/>
                  <a:pt x="3330316" y="49967"/>
                </a:cubicBezTo>
                <a:cubicBezTo>
                  <a:pt x="3542677" y="94938"/>
                  <a:pt x="3824991" y="219856"/>
                  <a:pt x="3989883" y="304800"/>
                </a:cubicBezTo>
                <a:cubicBezTo>
                  <a:pt x="4154775" y="389744"/>
                  <a:pt x="4267201" y="527154"/>
                  <a:pt x="4319666" y="559633"/>
                </a:cubicBezTo>
                <a:cubicBezTo>
                  <a:pt x="4372131" y="592112"/>
                  <a:pt x="4254709" y="509666"/>
                  <a:pt x="4304676" y="499672"/>
                </a:cubicBezTo>
                <a:cubicBezTo>
                  <a:pt x="4354643" y="489679"/>
                  <a:pt x="4487057" y="489679"/>
                  <a:pt x="4619470" y="499672"/>
                </a:cubicBezTo>
                <a:cubicBezTo>
                  <a:pt x="4751883" y="509666"/>
                  <a:pt x="4934263" y="497174"/>
                  <a:pt x="5099155" y="559633"/>
                </a:cubicBezTo>
                <a:cubicBezTo>
                  <a:pt x="5264047" y="622092"/>
                  <a:pt x="5493896" y="762000"/>
                  <a:pt x="5608820" y="874426"/>
                </a:cubicBezTo>
                <a:cubicBezTo>
                  <a:pt x="5723745" y="986852"/>
                  <a:pt x="5763718" y="1084288"/>
                  <a:pt x="5788702" y="1234190"/>
                </a:cubicBezTo>
                <a:cubicBezTo>
                  <a:pt x="5813686" y="1384092"/>
                  <a:pt x="5808689" y="1636426"/>
                  <a:pt x="5758722" y="1773836"/>
                </a:cubicBezTo>
                <a:cubicBezTo>
                  <a:pt x="5708755" y="1911246"/>
                  <a:pt x="5608820" y="1968708"/>
                  <a:pt x="5488899" y="2058649"/>
                </a:cubicBezTo>
                <a:cubicBezTo>
                  <a:pt x="5368978" y="2148590"/>
                  <a:pt x="5204086" y="2253521"/>
                  <a:pt x="5039194" y="2313482"/>
                </a:cubicBezTo>
                <a:cubicBezTo>
                  <a:pt x="4874302" y="2373443"/>
                  <a:pt x="4676931" y="2415915"/>
                  <a:pt x="4499548" y="2418413"/>
                </a:cubicBezTo>
                <a:cubicBezTo>
                  <a:pt x="4322165" y="2420911"/>
                  <a:pt x="4097313" y="2350957"/>
                  <a:pt x="3974893" y="2328472"/>
                </a:cubicBezTo>
                <a:cubicBezTo>
                  <a:pt x="3852473" y="2305987"/>
                  <a:pt x="3829987" y="2278505"/>
                  <a:pt x="3765030" y="2283502"/>
                </a:cubicBezTo>
                <a:cubicBezTo>
                  <a:pt x="3700073" y="2288499"/>
                  <a:pt x="3725056" y="2328472"/>
                  <a:pt x="3585148" y="2358452"/>
                </a:cubicBezTo>
                <a:cubicBezTo>
                  <a:pt x="3445240" y="2388432"/>
                  <a:pt x="3107961" y="2448394"/>
                  <a:pt x="2925581" y="2463384"/>
                </a:cubicBezTo>
                <a:cubicBezTo>
                  <a:pt x="2743201" y="2478374"/>
                  <a:pt x="2650761" y="2473377"/>
                  <a:pt x="2490866" y="2448393"/>
                </a:cubicBezTo>
                <a:cubicBezTo>
                  <a:pt x="2330971" y="2423409"/>
                  <a:pt x="2128604" y="2368446"/>
                  <a:pt x="1966211" y="2313482"/>
                </a:cubicBezTo>
                <a:cubicBezTo>
                  <a:pt x="1803818" y="2258518"/>
                  <a:pt x="1631431" y="2183567"/>
                  <a:pt x="1516506" y="2118610"/>
                </a:cubicBezTo>
                <a:cubicBezTo>
                  <a:pt x="1401581" y="2053653"/>
                  <a:pt x="1319135" y="1948722"/>
                  <a:pt x="1276663" y="1923738"/>
                </a:cubicBezTo>
                <a:cubicBezTo>
                  <a:pt x="1234191" y="1898754"/>
                  <a:pt x="1281660" y="1948721"/>
                  <a:pt x="1261673" y="1968708"/>
                </a:cubicBezTo>
                <a:cubicBezTo>
                  <a:pt x="1241686" y="1988695"/>
                  <a:pt x="1249181" y="2028669"/>
                  <a:pt x="1156742" y="2043659"/>
                </a:cubicBezTo>
                <a:cubicBezTo>
                  <a:pt x="1064303" y="2058649"/>
                  <a:pt x="826958" y="2058649"/>
                  <a:pt x="707037" y="2058649"/>
                </a:cubicBezTo>
                <a:cubicBezTo>
                  <a:pt x="587116" y="2058649"/>
                  <a:pt x="532152" y="2096124"/>
                  <a:pt x="437214" y="2043659"/>
                </a:cubicBezTo>
                <a:cubicBezTo>
                  <a:pt x="342276" y="1991194"/>
                  <a:pt x="209863" y="1841292"/>
                  <a:pt x="137411" y="1743856"/>
                </a:cubicBezTo>
                <a:cubicBezTo>
                  <a:pt x="64959" y="1646420"/>
                  <a:pt x="4998" y="1543987"/>
                  <a:pt x="2499" y="1459043"/>
                </a:cubicBezTo>
                <a:cubicBezTo>
                  <a:pt x="0" y="1374099"/>
                  <a:pt x="87443" y="1284157"/>
                  <a:pt x="122420" y="1234190"/>
                </a:cubicBezTo>
                <a:cubicBezTo>
                  <a:pt x="157397" y="1184223"/>
                  <a:pt x="192374" y="1174229"/>
                  <a:pt x="212361" y="1159239"/>
                </a:cubicBezTo>
                <a:cubicBezTo>
                  <a:pt x="232348" y="1144249"/>
                  <a:pt x="237345" y="1144249"/>
                  <a:pt x="242342" y="1144249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411687" y="501133"/>
            <a:ext cx="492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7647107" y="209862"/>
          <a:ext cx="2506663" cy="431800"/>
        </p:xfrm>
        <a:graphic>
          <a:graphicData uri="http://schemas.openxmlformats.org/presentationml/2006/ole">
            <p:oleObj spid="_x0000_s13328" name="Equation" r:id="rId4" imgW="45110400" imgH="10363200" progId="Equation.DSMT4">
              <p:embed/>
            </p:oleObj>
          </a:graphicData>
        </a:graphic>
      </p:graphicFrame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832960" y="5428353"/>
            <a:ext cx="62189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dirty="0"/>
              <a:t>综上</a:t>
            </a:r>
            <a:r>
              <a:rPr lang="en-US" altLang="zh-CN" sz="2800" dirty="0"/>
              <a:t>,</a:t>
            </a:r>
            <a:r>
              <a:rPr lang="zh-CN" altLang="en-US" sz="2800" dirty="0"/>
              <a:t>至少有</a:t>
            </a:r>
            <a:r>
              <a:rPr lang="en-US" altLang="zh-CN" sz="2800" dirty="0"/>
              <a:t>2</a:t>
            </a:r>
            <a:r>
              <a:rPr lang="zh-CN" altLang="en-US" sz="2800" dirty="0"/>
              <a:t>个实征值</a:t>
            </a:r>
            <a:r>
              <a:rPr lang="en-US" altLang="zh-CN" sz="2800" dirty="0"/>
              <a:t>.</a:t>
            </a:r>
            <a:endParaRPr lang="zh-CN" altLang="en-US" sz="2800" baseline="-25000" dirty="0"/>
          </a:p>
        </p:txBody>
      </p:sp>
      <p:sp>
        <p:nvSpPr>
          <p:cNvPr id="18" name="Rectangle 19">
            <a:extLst>
              <a:ext uri="{FF2B5EF4-FFF2-40B4-BE49-F238E27FC236}">
                <a16:creationId xmlns="" xmlns:a16="http://schemas.microsoft.com/office/drawing/2014/main" id="{41BB06AB-81B9-4057-BF9C-9FED28051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16" y="3411030"/>
            <a:ext cx="47737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dirty="0"/>
              <a:t>所以孤立圆</a:t>
            </a:r>
            <a:r>
              <a:rPr lang="en-US" altLang="zh-CN" sz="2800" dirty="0"/>
              <a:t>S</a:t>
            </a:r>
            <a:r>
              <a:rPr lang="en-US" altLang="zh-CN" sz="2800" baseline="-25000" dirty="0"/>
              <a:t>4</a:t>
            </a:r>
            <a:r>
              <a:rPr lang="zh-CN" altLang="en-US" sz="2800" dirty="0"/>
              <a:t>中有且仅有一个</a:t>
            </a:r>
            <a:endParaRPr lang="en-US" altLang="zh-CN" sz="2800" dirty="0"/>
          </a:p>
        </p:txBody>
      </p:sp>
      <p:sp>
        <p:nvSpPr>
          <p:cNvPr id="19" name="Rectangle 21">
            <a:extLst>
              <a:ext uri="{FF2B5EF4-FFF2-40B4-BE49-F238E27FC236}">
                <a16:creationId xmlns="" xmlns:a16="http://schemas.microsoft.com/office/drawing/2014/main" id="{9691CEB3-BDB5-46CD-919A-E5D84883B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4479" y="4189570"/>
            <a:ext cx="23130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dirty="0"/>
              <a:t>这</a:t>
            </a:r>
            <a:r>
              <a:rPr lang="en-US" altLang="zh-CN" sz="2800" dirty="0"/>
              <a:t>3</a:t>
            </a:r>
            <a:r>
              <a:rPr lang="zh-CN" altLang="en-US" sz="2800" dirty="0"/>
              <a:t>个特征值</a:t>
            </a:r>
            <a:endParaRPr lang="zh-CN" altLang="en-US" sz="28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4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4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4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4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67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4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0" grpId="0" animBg="1"/>
      <p:bldP spid="224261" grpId="0" animBg="1"/>
      <p:bldP spid="224262" grpId="0" animBg="1"/>
      <p:bldP spid="224263" grpId="0" animBg="1"/>
      <p:bldP spid="224264" grpId="0" animBg="1"/>
      <p:bldP spid="224265" grpId="0" animBg="1"/>
      <p:bldP spid="224266" grpId="0"/>
      <p:bldP spid="224272" grpId="0"/>
      <p:bldP spid="224274" grpId="0"/>
      <p:bldP spid="224275" grpId="0"/>
      <p:bldP spid="224277" grpId="0"/>
      <p:bldP spid="20" grpId="0" animBg="1"/>
      <p:bldP spid="23" grpId="0"/>
      <p:bldP spid="26" grpId="0"/>
      <p:bldP spid="18" grpId="0"/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9459BD73-AC02-4FC7-8AA0-9ED2E3A9AAA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9553" y="651605"/>
            <a:ext cx="7560840" cy="19947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AA49BF02-4718-4CE8-AAC4-C5D8B8BEE2B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427" y="2994001"/>
            <a:ext cx="8050878" cy="1163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40" name="Rectangle 4"/>
          <p:cNvSpPr>
            <a:spLocks noChangeArrowheads="1"/>
          </p:cNvSpPr>
          <p:nvPr/>
        </p:nvSpPr>
        <p:spPr bwMode="auto">
          <a:xfrm>
            <a:off x="0" y="3135548"/>
            <a:ext cx="9028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/>
              <a:t>解：</a:t>
            </a:r>
          </a:p>
        </p:txBody>
      </p:sp>
      <p:sp>
        <p:nvSpPr>
          <p:cNvPr id="219141" name="Rectangle 5"/>
          <p:cNvSpPr>
            <a:spLocks noChangeArrowheads="1"/>
          </p:cNvSpPr>
          <p:nvPr/>
        </p:nvSpPr>
        <p:spPr bwMode="auto">
          <a:xfrm>
            <a:off x="682400" y="3150537"/>
            <a:ext cx="59298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dirty="0"/>
              <a:t>n</a:t>
            </a:r>
            <a:r>
              <a:rPr lang="zh-CN" altLang="en-US" sz="2800" b="1" dirty="0"/>
              <a:t>个行圆盘的半径都小于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，而圆心在</a:t>
            </a:r>
          </a:p>
        </p:txBody>
      </p:sp>
      <p:sp>
        <p:nvSpPr>
          <p:cNvPr id="219142" name="Rectangle 6"/>
          <p:cNvSpPr>
            <a:spLocks noChangeArrowheads="1"/>
          </p:cNvSpPr>
          <p:nvPr/>
        </p:nvSpPr>
        <p:spPr bwMode="auto">
          <a:xfrm>
            <a:off x="6631103" y="3193191"/>
            <a:ext cx="23391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dirty="0"/>
              <a:t>4,5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…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n+3</a:t>
            </a:r>
          </a:p>
        </p:txBody>
      </p:sp>
      <p:sp>
        <p:nvSpPr>
          <p:cNvPr id="219143" name="Rectangle 7"/>
          <p:cNvSpPr>
            <a:spLocks noChangeArrowheads="1"/>
          </p:cNvSpPr>
          <p:nvPr/>
        </p:nvSpPr>
        <p:spPr bwMode="auto">
          <a:xfrm>
            <a:off x="0" y="5171893"/>
            <a:ext cx="43140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/>
              <a:t>所以</a:t>
            </a:r>
            <a:r>
              <a:rPr lang="en-US" altLang="zh-CN" sz="2800" b="1" dirty="0"/>
              <a:t>n</a:t>
            </a:r>
            <a:r>
              <a:rPr lang="zh-CN" altLang="en-US" sz="2800" b="1" dirty="0"/>
              <a:t>个行圆盘互不相交，</a:t>
            </a:r>
          </a:p>
        </p:txBody>
      </p:sp>
      <p:sp>
        <p:nvSpPr>
          <p:cNvPr id="219144" name="Rectangle 8"/>
          <p:cNvSpPr>
            <a:spLocks noChangeArrowheads="1"/>
          </p:cNvSpPr>
          <p:nvPr/>
        </p:nvSpPr>
        <p:spPr bwMode="auto">
          <a:xfrm>
            <a:off x="224853" y="6117423"/>
            <a:ext cx="104182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dirty="0"/>
              <a:t>A</a:t>
            </a:r>
            <a:r>
              <a:rPr lang="zh-CN" altLang="en-US" sz="2800" b="1" dirty="0"/>
              <a:t>有</a:t>
            </a:r>
            <a:r>
              <a:rPr lang="en-US" altLang="zh-CN" sz="2800" b="1" dirty="0"/>
              <a:t>n</a:t>
            </a:r>
            <a:r>
              <a:rPr lang="zh-CN" altLang="en-US" sz="2800" b="1" dirty="0"/>
              <a:t>个互不相同的特征值，故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可对角化且每个特征值都是实数</a:t>
            </a:r>
            <a:r>
              <a:rPr lang="zh-CN" altLang="en-US" sz="2800" dirty="0"/>
              <a:t>。</a:t>
            </a:r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1441" name="OLE 对象24"/>
          <p:cNvGraphicFramePr>
            <a:graphicFrameLocks/>
          </p:cNvGraphicFramePr>
          <p:nvPr/>
        </p:nvGraphicFramePr>
        <p:xfrm>
          <a:off x="1754348" y="0"/>
          <a:ext cx="4976734" cy="3013023"/>
        </p:xfrm>
        <a:graphic>
          <a:graphicData uri="http://schemas.openxmlformats.org/presentationml/2006/ole">
            <p:oleObj spid="_x0000_s61446" name="Equation" r:id="rId3" imgW="76504800" imgH="45415200" progId="Equation.DSMT4">
              <p:embed/>
            </p:oleObj>
          </a:graphicData>
        </a:graphic>
      </p:graphicFrame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229552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05872" y="1384196"/>
            <a:ext cx="276218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b="1" dirty="0"/>
              <a:t>例</a:t>
            </a:r>
            <a:r>
              <a:rPr lang="en-US" altLang="zh-CN" sz="2800" b="1" dirty="0"/>
              <a:t>:</a:t>
            </a:r>
            <a:r>
              <a:rPr lang="zh-CN" altLang="en-US" sz="2800" b="1" dirty="0"/>
              <a:t>证明</a:t>
            </a:r>
          </a:p>
          <a:p>
            <a:endParaRPr lang="zh-CN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6417411" y="1385554"/>
            <a:ext cx="54168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可对角化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特征值均为实数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可逆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314392" y="5189382"/>
            <a:ext cx="61093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dirty="0"/>
              <a:t>n</a:t>
            </a:r>
            <a:r>
              <a:rPr lang="zh-CN" altLang="en-US" sz="2800" b="1" dirty="0"/>
              <a:t>个行圆盘均在右半平面即不包含原点</a:t>
            </a:r>
          </a:p>
        </p:txBody>
      </p:sp>
      <p:sp>
        <p:nvSpPr>
          <p:cNvPr id="14" name="矩形 13"/>
          <p:cNvSpPr/>
          <p:nvPr/>
        </p:nvSpPr>
        <p:spPr>
          <a:xfrm>
            <a:off x="869430" y="5156617"/>
            <a:ext cx="3117954" cy="509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409605" y="5249056"/>
            <a:ext cx="5918617" cy="509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2353458" y="5681271"/>
            <a:ext cx="104930" cy="509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 rot="14216438">
            <a:off x="10599019" y="4777492"/>
            <a:ext cx="319172" cy="8412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1109652" y="4562112"/>
            <a:ext cx="10823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dirty="0"/>
              <a:t>A</a:t>
            </a:r>
            <a:r>
              <a:rPr lang="zh-CN" altLang="en-US" sz="2800" b="1" dirty="0"/>
              <a:t>可逆</a:t>
            </a:r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599606" y="4362138"/>
            <a:ext cx="9069049" cy="449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 flipV="1">
            <a:off x="1258132" y="3687580"/>
            <a:ext cx="16032" cy="1358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" name="Oval 9"/>
          <p:cNvSpPr>
            <a:spLocks noChangeArrowheads="1"/>
          </p:cNvSpPr>
          <p:nvPr/>
        </p:nvSpPr>
        <p:spPr bwMode="auto">
          <a:xfrm>
            <a:off x="1768839" y="3702570"/>
            <a:ext cx="1214203" cy="110927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22" name="Oval 9"/>
          <p:cNvSpPr>
            <a:spLocks noChangeArrowheads="1"/>
          </p:cNvSpPr>
          <p:nvPr/>
        </p:nvSpPr>
        <p:spPr bwMode="auto">
          <a:xfrm>
            <a:off x="3225385" y="3822491"/>
            <a:ext cx="956871" cy="961869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23" name="Oval 9"/>
          <p:cNvSpPr>
            <a:spLocks noChangeArrowheads="1"/>
          </p:cNvSpPr>
          <p:nvPr/>
        </p:nvSpPr>
        <p:spPr bwMode="auto">
          <a:xfrm>
            <a:off x="4394617" y="3912433"/>
            <a:ext cx="896911" cy="826956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24" name="Oval 9"/>
          <p:cNvSpPr>
            <a:spLocks noChangeArrowheads="1"/>
          </p:cNvSpPr>
          <p:nvPr/>
        </p:nvSpPr>
        <p:spPr bwMode="auto">
          <a:xfrm>
            <a:off x="5551358" y="3984391"/>
            <a:ext cx="704537" cy="697536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25" name="Oval 9"/>
          <p:cNvSpPr>
            <a:spLocks noChangeArrowheads="1"/>
          </p:cNvSpPr>
          <p:nvPr/>
        </p:nvSpPr>
        <p:spPr bwMode="auto">
          <a:xfrm>
            <a:off x="7407642" y="4092314"/>
            <a:ext cx="447206" cy="47968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9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0" grpId="0"/>
      <p:bldP spid="219141" grpId="0"/>
      <p:bldP spid="219142" grpId="0"/>
      <p:bldP spid="219143" grpId="0"/>
      <p:bldP spid="219144" grpId="0"/>
      <p:bldP spid="13" grpId="0"/>
      <p:bldP spid="14" grpId="0" animBg="1"/>
      <p:bldP spid="15" grpId="0" animBg="1"/>
      <p:bldP spid="16" grpId="0" animBg="1"/>
      <p:bldP spid="17" grpId="0" animBg="1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D8106567-6A06-4A63-AD98-BAF801846945}"/>
              </a:ext>
            </a:extLst>
          </p:cNvPr>
          <p:cNvSpPr txBox="1"/>
          <p:nvPr/>
        </p:nvSpPr>
        <p:spPr>
          <a:xfrm>
            <a:off x="453298" y="449430"/>
            <a:ext cx="68714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b="1" dirty="0"/>
              <a:t>3.    </a:t>
            </a:r>
            <a:r>
              <a:rPr lang="zh-CN" altLang="en-US" sz="2700" b="1" dirty="0"/>
              <a:t>矩阵</a:t>
            </a:r>
            <a:r>
              <a:rPr lang="en-US" altLang="zh-CN" sz="2700" b="1" dirty="0"/>
              <a:t>A</a:t>
            </a:r>
            <a:r>
              <a:rPr lang="zh-CN" altLang="en-US" sz="2700" b="1" dirty="0"/>
              <a:t>与</a:t>
            </a:r>
            <a:r>
              <a:rPr lang="en-US" altLang="zh-CN" sz="2700" b="1" dirty="0"/>
              <a:t>B</a:t>
            </a:r>
            <a:r>
              <a:rPr lang="zh-CN" altLang="en-US" sz="2700" b="1" dirty="0"/>
              <a:t>的乘积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62677D1-2374-401A-894E-2EEFDFDDC917}"/>
                  </a:ext>
                </a:extLst>
              </p:cNvPr>
              <p:cNvSpPr/>
              <p:nvPr/>
            </p:nvSpPr>
            <p:spPr>
              <a:xfrm>
                <a:off x="345895" y="756741"/>
                <a:ext cx="11716233" cy="8357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b="1" dirty="0"/>
                  <a:t>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sz="27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7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7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2700" b="1" i="1">
                                    <a:latin typeface="Cambria Math" panose="02040503050406030204" pitchFamily="18" charset="0"/>
                                  </a:rPr>
                                  <m:t>𝒊𝒋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sz="2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700" b="1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sz="27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7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7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altLang="zh-CN" sz="2700" b="1" i="1">
                                    <a:latin typeface="Cambria Math" panose="02040503050406030204" pitchFamily="18" charset="0"/>
                                  </a:rPr>
                                  <m:t>𝒊𝒋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zh-CN" altLang="en-US" sz="2700" b="1" dirty="0"/>
                  <a:t>的乘积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sz="27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7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7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altLang="zh-CN" sz="2700" b="1" i="1">
                                    <a:latin typeface="Cambria Math" panose="02040503050406030204" pitchFamily="18" charset="0"/>
                                  </a:rPr>
                                  <m:t>𝒊𝒋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sz="2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zh-CN" altLang="en-US" sz="2700" b="1" dirty="0"/>
                  <a:t>是一个</a:t>
                </a:r>
                <a14:m>
                  <m:oMath xmlns:m="http://schemas.openxmlformats.org/officeDocument/2006/math">
                    <m:r>
                      <a:rPr lang="en-US" altLang="zh-CN" sz="27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altLang="zh-CN" sz="27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7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zh-CN" altLang="en-US" sz="2700" b="1" dirty="0"/>
                  <a:t>矩阵 </a:t>
                </a:r>
                <a:r>
                  <a:rPr lang="en-US" altLang="zh-CN" sz="2700" b="1" dirty="0"/>
                  <a:t>, </a:t>
                </a:r>
                <a:r>
                  <a:rPr lang="zh-CN" altLang="en-US" sz="2700" b="1" dirty="0"/>
                  <a:t>其中</a:t>
                </a:r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162677D1-2374-401A-894E-2EEFDFDDC9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95" y="756741"/>
                <a:ext cx="11716233" cy="835742"/>
              </a:xfrm>
              <a:prstGeom prst="rect">
                <a:avLst/>
              </a:prstGeom>
              <a:blipFill>
                <a:blip r:embed="rId2" cstate="print"/>
                <a:stretch>
                  <a:fillRect l="-989" b="-8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2BEF3912-C9E4-4B7E-897E-C54DB0D1AB9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03976" y="1528923"/>
            <a:ext cx="4620208" cy="59779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1D1B916B-916F-491C-BDD0-78A85847E7C7}"/>
              </a:ext>
            </a:extLst>
          </p:cNvPr>
          <p:cNvSpPr txBox="1"/>
          <p:nvPr/>
        </p:nvSpPr>
        <p:spPr>
          <a:xfrm>
            <a:off x="563725" y="5725449"/>
            <a:ext cx="11521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b="1" dirty="0"/>
              <a:t>解：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0A2A1BD-0EDF-4B4D-9C1A-79A1B20D8AB4}"/>
                  </a:ext>
                </a:extLst>
              </p:cNvPr>
              <p:cNvSpPr txBox="1"/>
              <p:nvPr/>
            </p:nvSpPr>
            <p:spPr>
              <a:xfrm>
                <a:off x="453298" y="4532465"/>
                <a:ext cx="8532440" cy="785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700" b="1" dirty="0"/>
                  <a:t>例题</a:t>
                </a:r>
                <a:r>
                  <a:rPr lang="en-US" altLang="zh-CN" sz="2700" b="1" dirty="0"/>
                  <a:t>1.1.1  </a:t>
                </a:r>
                <a:r>
                  <a:rPr lang="zh-CN" altLang="en-US" sz="2700" b="1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700" b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7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7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e>
                              <m: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7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700" b="1" i="1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7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7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7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700" b="1" dirty="0"/>
                  <a:t>,</a:t>
                </a:r>
                <a:r>
                  <a:rPr lang="zh-CN" altLang="en-US" sz="2700" b="1" dirty="0"/>
                  <a:t>求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𝑨𝑩</m:t>
                    </m:r>
                  </m:oMath>
                </a14:m>
                <a:r>
                  <a:rPr lang="en-US" altLang="zh-CN" sz="2700" b="1" dirty="0"/>
                  <a:t>.</a:t>
                </a:r>
                <a:endParaRPr lang="zh-CN" altLang="en-US" sz="2700" b="1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E0A2A1BD-0EDF-4B4D-9C1A-79A1B20D8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98" y="4532465"/>
                <a:ext cx="8532440" cy="785151"/>
              </a:xfrm>
              <a:prstGeom prst="rect">
                <a:avLst/>
              </a:prstGeom>
              <a:blipFill>
                <a:blip r:embed="rId4" cstate="print"/>
                <a:stretch>
                  <a:fillRect l="-1357"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E5FF457-B9D7-428A-8FBF-997714D148B6}"/>
                  </a:ext>
                </a:extLst>
              </p:cNvPr>
              <p:cNvSpPr/>
              <p:nvPr/>
            </p:nvSpPr>
            <p:spPr>
              <a:xfrm>
                <a:off x="645091" y="5595574"/>
                <a:ext cx="5778895" cy="7851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700" b="1" i="1" dirty="0">
                          <a:latin typeface="Cambria Math" panose="02040503050406030204" pitchFamily="18" charset="0"/>
                        </a:rPr>
                        <m:t>𝑨𝑩</m:t>
                      </m:r>
                      <m:r>
                        <a:rPr lang="en-US" altLang="zh-CN" sz="2700" b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7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7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7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700" b="1" i="1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altLang="zh-CN" sz="27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sz="27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7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27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7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7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7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7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altLang="zh-CN" sz="27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700" b="1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EE5FF457-B9D7-428A-8FBF-997714D148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91" y="5595574"/>
                <a:ext cx="5778895" cy="785151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8EA5B24-9E15-45FC-9635-ABCF79E5496F}"/>
                  </a:ext>
                </a:extLst>
              </p:cNvPr>
              <p:cNvSpPr/>
              <p:nvPr/>
            </p:nvSpPr>
            <p:spPr>
              <a:xfrm>
                <a:off x="5611983" y="5590252"/>
                <a:ext cx="2285818" cy="7938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7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7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7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2700" b="1" i="1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en-US" altLang="zh-CN" sz="2700" b="1" i="1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700" b="1" i="1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e>
                              <m:e>
                                <m:r>
                                  <a:rPr lang="en-US" altLang="zh-CN" sz="27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2700" b="1" i="1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700" b="1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98EA5B24-9E15-45FC-9635-ABCF79E549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983" y="5590252"/>
                <a:ext cx="2285818" cy="793807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22E52AEB-18B6-4129-A901-4ACF53AC540E}"/>
              </a:ext>
            </a:extLst>
          </p:cNvPr>
          <p:cNvSpPr txBox="1"/>
          <p:nvPr/>
        </p:nvSpPr>
        <p:spPr>
          <a:xfrm>
            <a:off x="830425" y="2117077"/>
            <a:ext cx="7641772" cy="5030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 defTabSz="867796" hangingPunct="0"/>
            <a:r>
              <a:rPr lang="zh-CN" altLang="en-US" sz="2700" b="1" dirty="0">
                <a:solidFill>
                  <a:schemeClr val="accent6"/>
                </a:solidFill>
                <a:latin typeface="+mj-lt"/>
                <a:ea typeface="+mj-ea"/>
                <a:cs typeface="+mj-cs"/>
                <a:sym typeface="Calibri"/>
              </a:rPr>
              <a:t>矩阵的乘法具有下列性质：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3CA5F61-B635-4036-85E0-709067007BEF}"/>
                  </a:ext>
                </a:extLst>
              </p:cNvPr>
              <p:cNvSpPr txBox="1"/>
              <p:nvPr/>
            </p:nvSpPr>
            <p:spPr>
              <a:xfrm>
                <a:off x="1238359" y="2681106"/>
                <a:ext cx="7131201" cy="5030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pPr defTabSz="867796" hangingPunct="0"/>
                <a:r>
                  <a:rPr lang="zh-CN" altLang="en-US" sz="2700" b="1" dirty="0">
                    <a:solidFill>
                      <a:schemeClr val="accent6"/>
                    </a:solidFill>
                    <a:sym typeface="Calibri"/>
                  </a:rPr>
                  <a:t>（</a:t>
                </a:r>
                <a:r>
                  <a:rPr lang="en-US" altLang="zh-CN" sz="2700" b="1" dirty="0">
                    <a:solidFill>
                      <a:schemeClr val="accent6"/>
                    </a:solidFill>
                    <a:sym typeface="Calibri"/>
                  </a:rPr>
                  <a:t>1</a:t>
                </a:r>
                <a:r>
                  <a:rPr lang="zh-CN" altLang="en-US" sz="2700" b="1" dirty="0">
                    <a:solidFill>
                      <a:schemeClr val="accent6"/>
                    </a:solidFill>
                    <a:sym typeface="Calibri"/>
                  </a:rPr>
                  <a:t>）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7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dPr>
                      <m:e>
                        <m:r>
                          <a:rPr lang="en-US" altLang="zh-CN" sz="27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𝑨𝑩</m:t>
                        </m:r>
                      </m:e>
                    </m:d>
                    <m:r>
                      <a:rPr lang="en-US" altLang="zh-CN" sz="27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sym typeface="Calibri"/>
                      </a:rPr>
                      <m:t>𝑪</m:t>
                    </m:r>
                    <m:r>
                      <a:rPr lang="en-US" altLang="zh-CN" sz="27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sym typeface="Calibri"/>
                      </a:rPr>
                      <m:t>=</m:t>
                    </m:r>
                    <m:r>
                      <a:rPr lang="en-US" altLang="zh-CN" sz="27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sym typeface="Calibri"/>
                      </a:rPr>
                      <m:t>𝑨</m:t>
                    </m:r>
                    <m:d>
                      <m:dPr>
                        <m:ctrlPr>
                          <a:rPr lang="en-US" altLang="zh-CN" sz="27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dPr>
                      <m:e>
                        <m:r>
                          <a:rPr lang="en-US" altLang="zh-CN" sz="27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𝑩𝑪</m:t>
                        </m:r>
                      </m:e>
                    </m:d>
                    <m:r>
                      <a:rPr lang="en-US" altLang="zh-CN" sz="27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sym typeface="Calibri"/>
                      </a:rPr>
                      <m:t>     </m:t>
                    </m:r>
                    <m:r>
                      <a:rPr lang="zh-CN" altLang="en-US" sz="2700" b="1" i="1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zh-CN" altLang="en-US" sz="2700" b="1" dirty="0">
                    <a:solidFill>
                      <a:schemeClr val="accent6"/>
                    </a:solidFill>
                    <a:sym typeface="Calibri"/>
                  </a:rPr>
                  <a:t>结合律）</a:t>
                </a: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53CA5F61-B635-4036-85E0-709067007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359" y="2681106"/>
                <a:ext cx="7131201" cy="503087"/>
              </a:xfrm>
              <a:prstGeom prst="rect">
                <a:avLst/>
              </a:prstGeom>
              <a:blipFill>
                <a:blip r:embed="rId7" cstate="print"/>
                <a:stretch>
                  <a:fillRect l="-2308" t="-10976" b="-3292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72BB0C5-3397-45FA-82B8-B6053DFB930E}"/>
                  </a:ext>
                </a:extLst>
              </p:cNvPr>
              <p:cNvSpPr txBox="1"/>
              <p:nvPr/>
            </p:nvSpPr>
            <p:spPr>
              <a:xfrm>
                <a:off x="1238359" y="3290984"/>
                <a:ext cx="10199416" cy="5030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pPr defTabSz="867796" hangingPunct="0"/>
                <a:r>
                  <a:rPr lang="zh-CN" altLang="en-US" sz="2700" b="1" dirty="0">
                    <a:solidFill>
                      <a:schemeClr val="accent6"/>
                    </a:solidFill>
                    <a:sym typeface="Calibri"/>
                  </a:rPr>
                  <a:t>（</a:t>
                </a:r>
                <a:r>
                  <a:rPr lang="en-US" altLang="zh-CN" sz="2700" b="1" dirty="0">
                    <a:solidFill>
                      <a:schemeClr val="accent6"/>
                    </a:solidFill>
                    <a:sym typeface="Calibri"/>
                  </a:rPr>
                  <a:t>2</a:t>
                </a:r>
                <a:r>
                  <a:rPr lang="zh-CN" altLang="en-US" sz="2700" b="1" dirty="0">
                    <a:solidFill>
                      <a:schemeClr val="accent6"/>
                    </a:solidFill>
                    <a:sym typeface="Calibri"/>
                  </a:rPr>
                  <a:t>）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7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dPr>
                      <m:e>
                        <m:r>
                          <a:rPr lang="en-US" altLang="zh-CN" sz="27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𝑨</m:t>
                        </m:r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7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𝑩</m:t>
                        </m:r>
                      </m:e>
                    </m:d>
                    <m:r>
                      <a:rPr lang="en-US" altLang="zh-CN" sz="27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sym typeface="Calibri"/>
                      </a:rPr>
                      <m:t>𝑪</m:t>
                    </m:r>
                    <m:r>
                      <a:rPr lang="en-US" altLang="zh-CN" sz="27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sym typeface="Calibri"/>
                      </a:rPr>
                      <m:t>=</m:t>
                    </m:r>
                    <m:r>
                      <a:rPr lang="en-US" altLang="zh-CN" sz="27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sym typeface="Calibri"/>
                      </a:rPr>
                      <m:t>𝑨𝑪</m:t>
                    </m:r>
                    <m:r>
                      <a:rPr lang="en-US" altLang="zh-CN" sz="27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sym typeface="Calibri"/>
                      </a:rPr>
                      <m:t>+</m:t>
                    </m:r>
                    <m:r>
                      <a:rPr lang="en-US" altLang="zh-CN" sz="27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sym typeface="Calibri"/>
                      </a:rPr>
                      <m:t>𝑩𝑪</m:t>
                    </m:r>
                    <m:r>
                      <a:rPr lang="en-US" altLang="zh-CN" sz="27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sym typeface="Calibri"/>
                      </a:rPr>
                      <m:t>    ,   </m:t>
                    </m:r>
                    <m:r>
                      <a:rPr lang="en-US" altLang="zh-CN" sz="27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sym typeface="Calibri"/>
                      </a:rPr>
                      <m:t>𝑨</m:t>
                    </m:r>
                    <m:d>
                      <m:dPr>
                        <m:ctrlPr>
                          <a:rPr lang="en-US" altLang="zh-CN" sz="27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dPr>
                      <m:e>
                        <m:r>
                          <a:rPr lang="en-US" altLang="zh-CN" sz="27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𝑩</m:t>
                        </m:r>
                        <m:r>
                          <a:rPr lang="en-US" altLang="zh-CN" sz="27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+</m:t>
                        </m:r>
                        <m:r>
                          <a:rPr lang="en-US" altLang="zh-CN" sz="27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𝑪</m:t>
                        </m:r>
                      </m:e>
                    </m:d>
                    <m:r>
                      <a:rPr lang="en-US" altLang="zh-CN" sz="27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sym typeface="Calibri"/>
                      </a:rPr>
                      <m:t>=</m:t>
                    </m:r>
                    <m:r>
                      <a:rPr lang="en-US" altLang="zh-CN" sz="27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sym typeface="Calibri"/>
                      </a:rPr>
                      <m:t>𝑨𝑩</m:t>
                    </m:r>
                    <m:r>
                      <a:rPr lang="en-US" altLang="zh-CN" sz="27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sym typeface="Calibri"/>
                      </a:rPr>
                      <m:t>+</m:t>
                    </m:r>
                    <m:r>
                      <a:rPr lang="en-US" altLang="zh-CN" sz="27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sym typeface="Calibri"/>
                      </a:rPr>
                      <m:t>𝑨𝑪</m:t>
                    </m:r>
                    <m:r>
                      <a:rPr lang="en-US" altLang="zh-CN" sz="27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sym typeface="Calibri"/>
                      </a:rPr>
                      <m:t>   </m:t>
                    </m:r>
                    <m:r>
                      <a:rPr lang="zh-CN" altLang="en-US" sz="2700" b="1" i="1">
                        <a:latin typeface="Cambria Math" panose="02040503050406030204" pitchFamily="18" charset="0"/>
                      </a:rPr>
                      <m:t>（分配律</m:t>
                    </m:r>
                  </m:oMath>
                </a14:m>
                <a:r>
                  <a:rPr lang="zh-CN" altLang="en-US" sz="2700" b="1" dirty="0">
                    <a:solidFill>
                      <a:schemeClr val="accent6"/>
                    </a:solidFill>
                    <a:sym typeface="Calibri"/>
                  </a:rPr>
                  <a:t>）</a:t>
                </a: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772BB0C5-3397-45FA-82B8-B6053DFB9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359" y="3290984"/>
                <a:ext cx="10199416" cy="503087"/>
              </a:xfrm>
              <a:prstGeom prst="rect">
                <a:avLst/>
              </a:prstGeom>
              <a:blipFill>
                <a:blip r:embed="rId8" cstate="print"/>
                <a:stretch>
                  <a:fillRect l="-1614" t="-10976" r="-717" b="-3292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787EAFA-4DC2-4286-BF86-C846282DC967}"/>
                  </a:ext>
                </a:extLst>
              </p:cNvPr>
              <p:cNvSpPr txBox="1"/>
              <p:nvPr/>
            </p:nvSpPr>
            <p:spPr>
              <a:xfrm>
                <a:off x="1238359" y="3895559"/>
                <a:ext cx="10199416" cy="5030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r>
                  <a:rPr lang="zh-CN" altLang="en-US" sz="2700" b="1" dirty="0">
                    <a:solidFill>
                      <a:schemeClr val="accent6"/>
                    </a:solidFill>
                    <a:sym typeface="Calibri"/>
                  </a:rPr>
                  <a:t>（</a:t>
                </a:r>
                <a:r>
                  <a:rPr lang="en-US" altLang="zh-CN" sz="2700" b="1" dirty="0">
                    <a:solidFill>
                      <a:schemeClr val="accent6"/>
                    </a:solidFill>
                    <a:sym typeface="Calibri"/>
                  </a:rPr>
                  <a:t>3</a:t>
                </a:r>
                <a:r>
                  <a:rPr lang="zh-CN" altLang="en-US" sz="2700" b="1" dirty="0">
                    <a:solidFill>
                      <a:schemeClr val="accent6"/>
                    </a:solidFill>
                    <a:sym typeface="Calibri"/>
                  </a:rPr>
                  <a:t>）   </a:t>
                </a:r>
                <a14:m>
                  <m:oMath xmlns:m="http://schemas.openxmlformats.org/officeDocument/2006/math">
                    <m:r>
                      <a:rPr lang="en-US" altLang="zh-CN" sz="27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sym typeface="Calibri"/>
                      </a:rPr>
                      <m:t>𝒌</m:t>
                    </m:r>
                    <m:d>
                      <m:dPr>
                        <m:ctrlPr>
                          <a:rPr lang="en-US" altLang="zh-CN" sz="27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𝑨𝑩</m:t>
                        </m:r>
                      </m:e>
                    </m:d>
                    <m:r>
                      <a:rPr lang="en-US" altLang="zh-CN" sz="27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sym typeface="Calibri"/>
                      </a:rPr>
                      <m:t>=</m:t>
                    </m:r>
                    <m:d>
                      <m:dPr>
                        <m:ctrlPr>
                          <a:rPr lang="en-US" altLang="zh-CN" sz="27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dPr>
                      <m:e>
                        <m:r>
                          <a:rPr lang="en-US" altLang="zh-CN" sz="27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𝒌𝑨</m:t>
                        </m:r>
                      </m:e>
                    </m:d>
                    <m:r>
                      <a:rPr lang="en-US" altLang="zh-CN" sz="27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sym typeface="Calibri"/>
                      </a:rPr>
                      <m:t>𝑩</m:t>
                    </m:r>
                    <m:r>
                      <a:rPr lang="en-US" altLang="zh-CN" sz="27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sym typeface="Calibri"/>
                      </a:rPr>
                      <m:t>=</m:t>
                    </m:r>
                    <m:r>
                      <a:rPr lang="en-US" altLang="zh-CN" sz="27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sym typeface="Calibri"/>
                      </a:rPr>
                      <m:t>𝑨</m:t>
                    </m:r>
                    <m:r>
                      <a:rPr lang="en-US" altLang="zh-CN" sz="27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sym typeface="Calibri"/>
                      </a:rPr>
                      <m:t>(</m:t>
                    </m:r>
                    <m:r>
                      <a:rPr lang="en-US" altLang="zh-CN" sz="27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sym typeface="Calibri"/>
                      </a:rPr>
                      <m:t>𝒌𝑩</m:t>
                    </m:r>
                    <m:r>
                      <a:rPr lang="en-US" altLang="zh-CN" sz="27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sym typeface="Calibri"/>
                      </a:rPr>
                      <m:t>)      </m:t>
                    </m:r>
                    <m:r>
                      <a:rPr lang="zh-CN" altLang="en-US" sz="2700" b="1" i="1">
                        <a:latin typeface="Cambria Math" panose="02040503050406030204" pitchFamily="18" charset="0"/>
                      </a:rPr>
                      <m:t>（其中</m:t>
                    </m:r>
                    <m:r>
                      <a:rPr lang="en-US" altLang="zh-CN" sz="2700" b="1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zh-CN" altLang="en-US" sz="2700" b="1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2700" b="1" dirty="0">
                    <a:solidFill>
                      <a:schemeClr val="accent6"/>
                    </a:solidFill>
                    <a:sym typeface="Calibri"/>
                  </a:rPr>
                  <a:t>数）</a:t>
                </a: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6787EAFA-4DC2-4286-BF86-C846282DC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359" y="3895559"/>
                <a:ext cx="10199416" cy="503087"/>
              </a:xfrm>
              <a:prstGeom prst="rect">
                <a:avLst/>
              </a:prstGeom>
              <a:blipFill>
                <a:blip r:embed="rId9" cstate="print"/>
                <a:stretch>
                  <a:fillRect l="-1614" t="-10843" b="-3132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7" grpId="0"/>
      <p:bldP spid="8" grpId="0" animBg="1"/>
      <p:bldP spid="9" grpId="0" animBg="1"/>
      <p:bldP spid="12" grpId="0" animBg="1"/>
      <p:bldP spid="13" grpId="0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9310538F-B7B8-45C3-A8B1-FF172089DBD1}"/>
              </a:ext>
            </a:extLst>
          </p:cNvPr>
          <p:cNvSpPr txBox="1"/>
          <p:nvPr/>
        </p:nvSpPr>
        <p:spPr>
          <a:xfrm>
            <a:off x="1459424" y="227058"/>
            <a:ext cx="5011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一般情况下：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B5834E0-AA68-472E-8BE7-CB5FE485B3EC}"/>
                  </a:ext>
                </a:extLst>
              </p:cNvPr>
              <p:cNvSpPr txBox="1"/>
              <p:nvPr/>
            </p:nvSpPr>
            <p:spPr>
              <a:xfrm>
                <a:off x="3766435" y="121616"/>
                <a:ext cx="8347326" cy="671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/>
                  <a:t>（</a:t>
                </a:r>
                <a:r>
                  <a:rPr lang="en-US" altLang="zh-CN" sz="2800" b="1" dirty="0"/>
                  <a:t>1</a:t>
                </a:r>
                <a:r>
                  <a:rPr lang="zh-CN" altLang="en-US" sz="2800" b="1" dirty="0"/>
                  <a:t>）消去律不成立，即由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𝑨𝑪</m:t>
                    </m:r>
                  </m:oMath>
                </a14:m>
                <a:r>
                  <a:rPr lang="zh-CN" altLang="en-US" sz="2800" b="1" dirty="0"/>
                  <a:t>推不出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altLang="zh-CN" sz="2800" b="1" dirty="0"/>
                  <a:t> .</a:t>
                </a:r>
                <a:endParaRPr lang="zh-CN" altLang="en-US" sz="2800" b="1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2B5834E0-AA68-472E-8BE7-CB5FE485B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435" y="121616"/>
                <a:ext cx="8347326" cy="671659"/>
              </a:xfrm>
              <a:prstGeom prst="rect">
                <a:avLst/>
              </a:prstGeom>
              <a:blipFill>
                <a:blip r:embed="rId2" cstate="print"/>
                <a:stretch>
                  <a:fillRect l="-1534" b="-2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AFBF165-6F99-43EE-999D-906B139A333A}"/>
                  </a:ext>
                </a:extLst>
              </p:cNvPr>
              <p:cNvSpPr txBox="1"/>
              <p:nvPr/>
            </p:nvSpPr>
            <p:spPr>
              <a:xfrm>
                <a:off x="3766435" y="1020424"/>
                <a:ext cx="77048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/>
                  <a:t>（</a:t>
                </a:r>
                <a:r>
                  <a:rPr lang="en-US" altLang="zh-CN" sz="2800" b="1" dirty="0"/>
                  <a:t>2</a:t>
                </a:r>
                <a:r>
                  <a:rPr lang="zh-CN" altLang="en-US" sz="2800" b="1" dirty="0"/>
                  <a:t>）交换律不成立，即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𝑩𝑨</m:t>
                    </m:r>
                    <m:r>
                      <a:rPr lang="zh-CN" altLang="en-US" sz="2800" b="1" i="1" dirty="0">
                        <a:latin typeface="Cambria Math" panose="02040503050406030204" pitchFamily="18" charset="0"/>
                      </a:rPr>
                      <m:t>一般</m:t>
                    </m:r>
                  </m:oMath>
                </a14:m>
                <a:r>
                  <a:rPr lang="zh-CN" altLang="en-US" sz="2800" b="1" dirty="0"/>
                  <a:t>不成立。</a:t>
                </a: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7AFBF165-6F99-43EE-999D-906B139A3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435" y="1020424"/>
                <a:ext cx="7704856" cy="523220"/>
              </a:xfrm>
              <a:prstGeom prst="rect">
                <a:avLst/>
              </a:prstGeom>
              <a:blipFill>
                <a:blip r:embed="rId3" cstate="print"/>
                <a:stretch>
                  <a:fillRect l="-1661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B642080-269E-4F31-9F9B-6450BF9998B6}"/>
                  </a:ext>
                </a:extLst>
              </p:cNvPr>
              <p:cNvSpPr txBox="1"/>
              <p:nvPr/>
            </p:nvSpPr>
            <p:spPr>
              <a:xfrm>
                <a:off x="1383146" y="1751407"/>
                <a:ext cx="8748463" cy="671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800" b="1" dirty="0"/>
                  <a:t>都是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800" b="1" dirty="0"/>
                  <a:t>阶方阵</a:t>
                </a:r>
                <a:r>
                  <a:rPr lang="en-US" altLang="zh-CN" sz="2800" b="1" dirty="0"/>
                  <a:t>.</a:t>
                </a:r>
                <a:r>
                  <a:rPr lang="zh-CN" altLang="en-US" sz="2800" b="1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𝑩𝑨</m:t>
                    </m:r>
                  </m:oMath>
                </a14:m>
                <a:r>
                  <a:rPr lang="en-US" altLang="zh-CN" sz="2800" b="1" dirty="0"/>
                  <a:t>, </a:t>
                </a:r>
                <a:r>
                  <a:rPr lang="zh-CN" altLang="en-US" sz="2800" b="1" dirty="0"/>
                  <a:t>则称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800" b="1" dirty="0"/>
                  <a:t>与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800" b="1" dirty="0"/>
                  <a:t>是可交换的</a:t>
                </a:r>
                <a:r>
                  <a:rPr lang="en-US" altLang="zh-CN" sz="2800" b="1" dirty="0"/>
                  <a:t>.</a:t>
                </a:r>
                <a:endParaRPr lang="zh-CN" altLang="en-US" sz="2800" b="1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BB642080-269E-4F31-9F9B-6450BF999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146" y="1751407"/>
                <a:ext cx="8748463" cy="671659"/>
              </a:xfrm>
              <a:prstGeom prst="rect">
                <a:avLst/>
              </a:prstGeom>
              <a:blipFill>
                <a:blip r:embed="rId4" cstate="print"/>
                <a:stretch>
                  <a:fillRect l="-1463" r="-279" b="-2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4A345E3-48E6-46D1-892F-6D486B574E37}"/>
                  </a:ext>
                </a:extLst>
              </p:cNvPr>
              <p:cNvSpPr txBox="1"/>
              <p:nvPr/>
            </p:nvSpPr>
            <p:spPr>
              <a:xfrm>
                <a:off x="1383146" y="2380999"/>
                <a:ext cx="7776864" cy="650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b="1" dirty="0"/>
                  <a:t>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7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zh-CN" sz="2700" b="1" dirty="0"/>
                  <a:t>,</a:t>
                </a:r>
                <a:endParaRPr lang="zh-CN" altLang="en-US" sz="2700" b="1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E4A345E3-48E6-46D1-892F-6D486B574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146" y="2380999"/>
                <a:ext cx="7776864" cy="650947"/>
              </a:xfrm>
              <a:prstGeom prst="rect">
                <a:avLst/>
              </a:prstGeom>
              <a:blipFill>
                <a:blip r:embed="rId5" cstate="print"/>
                <a:stretch>
                  <a:fillRect l="-1489" b="-24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D7E4FAA-7ED7-49AE-B6B8-08F6867F046C}"/>
                  </a:ext>
                </a:extLst>
              </p:cNvPr>
              <p:cNvSpPr txBox="1"/>
              <p:nvPr/>
            </p:nvSpPr>
            <p:spPr>
              <a:xfrm>
                <a:off x="3414146" y="2374587"/>
                <a:ext cx="8136904" cy="657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700" b="1" dirty="0"/>
                  <a:t>(1)  </a:t>
                </a:r>
                <a:r>
                  <a:rPr lang="zh-CN" altLang="en-US" sz="2700" b="1" dirty="0"/>
                  <a:t>如果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7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sz="27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7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7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700" b="1" dirty="0"/>
                  <a:t>，则称</a:t>
                </a:r>
                <a:r>
                  <a:rPr lang="en-US" altLang="zh-CN" sz="2700" b="1" dirty="0"/>
                  <a:t>A</a:t>
                </a:r>
                <a:r>
                  <a:rPr lang="zh-CN" altLang="en-US" sz="2700" b="1" dirty="0"/>
                  <a:t>为正交矩阵</a:t>
                </a:r>
                <a:r>
                  <a:rPr lang="en-US" altLang="zh-CN" sz="2700" b="1" dirty="0"/>
                  <a:t>.</a:t>
                </a: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ED7E4FAA-7ED7-49AE-B6B8-08F6867F0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146" y="2374587"/>
                <a:ext cx="8136904" cy="657359"/>
              </a:xfrm>
              <a:prstGeom prst="rect">
                <a:avLst/>
              </a:prstGeom>
              <a:blipFill>
                <a:blip r:embed="rId6" cstate="print"/>
                <a:stretch>
                  <a:fillRect l="-1423" b="-24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3D6A668-5534-4131-9A07-28C2A46B45C7}"/>
                  </a:ext>
                </a:extLst>
              </p:cNvPr>
              <p:cNvSpPr txBox="1"/>
              <p:nvPr/>
            </p:nvSpPr>
            <p:spPr>
              <a:xfrm>
                <a:off x="3414146" y="2954822"/>
                <a:ext cx="7200800" cy="657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700" b="1" dirty="0"/>
                  <a:t>(2)  </a:t>
                </a:r>
                <a:r>
                  <a:rPr lang="zh-CN" altLang="en-US" sz="2700" b="1" dirty="0"/>
                  <a:t>如果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7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sz="27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7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700" b="1" dirty="0"/>
                  <a:t>，则称</a:t>
                </a:r>
                <a14:m>
                  <m:oMath xmlns:m="http://schemas.openxmlformats.org/officeDocument/2006/math">
                    <m:r>
                      <a:rPr lang="en-US" altLang="zh-CN" sz="27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700" b="1" dirty="0"/>
                  <a:t>为实对称阵</a:t>
                </a:r>
                <a:r>
                  <a:rPr lang="en-US" altLang="zh-CN" sz="2700" b="1" dirty="0"/>
                  <a:t>.</a:t>
                </a:r>
                <a:endParaRPr lang="zh-CN" altLang="en-US" sz="2700" b="1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B3D6A668-5534-4131-9A07-28C2A46B4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146" y="2954822"/>
                <a:ext cx="7200800" cy="657359"/>
              </a:xfrm>
              <a:prstGeom prst="rect">
                <a:avLst/>
              </a:prstGeom>
              <a:blipFill>
                <a:blip r:embed="rId7" cstate="print"/>
                <a:stretch>
                  <a:fillRect l="-1609" b="-23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7BC3E65-A405-42EC-B345-05F52FFB7291}"/>
                  </a:ext>
                </a:extLst>
              </p:cNvPr>
              <p:cNvSpPr txBox="1"/>
              <p:nvPr/>
            </p:nvSpPr>
            <p:spPr>
              <a:xfrm>
                <a:off x="3414146" y="3655126"/>
                <a:ext cx="7200800" cy="515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700" b="1" dirty="0"/>
                  <a:t>(3)  </a:t>
                </a:r>
                <a:r>
                  <a:rPr lang="zh-CN" altLang="en-US" sz="2700" b="1" dirty="0"/>
                  <a:t>如果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7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sz="2700" b="1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7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7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700" b="1" dirty="0"/>
                  <a:t>，则称 </a:t>
                </a:r>
                <a14:m>
                  <m:oMath xmlns:m="http://schemas.openxmlformats.org/officeDocument/2006/math">
                    <m:r>
                      <a:rPr lang="en-US" altLang="zh-CN" sz="27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700" b="1" dirty="0"/>
                  <a:t>为反对称阵</a:t>
                </a:r>
                <a:r>
                  <a:rPr lang="en-US" altLang="zh-CN" sz="2700" b="1" dirty="0"/>
                  <a:t>.</a:t>
                </a:r>
                <a:endParaRPr lang="zh-CN" altLang="en-US" sz="2700" b="1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7BC3E65-A405-42EC-B345-05F52FFB7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146" y="3655126"/>
                <a:ext cx="7200800" cy="515269"/>
              </a:xfrm>
              <a:prstGeom prst="rect">
                <a:avLst/>
              </a:prstGeom>
              <a:blipFill>
                <a:blip r:embed="rId8" cstate="print"/>
                <a:stretch>
                  <a:fillRect l="-1609" t="-9524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BEB71DCD-EC80-4BD9-A09F-4FE2C26BA771}"/>
              </a:ext>
            </a:extLst>
          </p:cNvPr>
          <p:cNvSpPr txBox="1"/>
          <p:nvPr/>
        </p:nvSpPr>
        <p:spPr>
          <a:xfrm>
            <a:off x="1383146" y="4334522"/>
            <a:ext cx="80648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b="1" dirty="0"/>
              <a:t>正交矩阵的列向量是两两正交的单位向量</a:t>
            </a:r>
            <a:r>
              <a:rPr lang="en-US" altLang="zh-CN" sz="2700" b="1" dirty="0"/>
              <a:t>.</a:t>
            </a:r>
            <a:endParaRPr lang="zh-CN" altLang="en-US" sz="2700" b="1" dirty="0"/>
          </a:p>
        </p:txBody>
      </p:sp>
    </p:spTree>
    <p:extLst>
      <p:ext uri="{BB962C8B-B14F-4D97-AF65-F5344CB8AC3E}">
        <p14:creationId xmlns="" xmlns:p14="http://schemas.microsoft.com/office/powerpoint/2010/main" val="363921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3" grpId="0" animBg="1"/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655C3671-8B6C-4890-B372-D396F39DAAFD}"/>
              </a:ext>
            </a:extLst>
          </p:cNvPr>
          <p:cNvSpPr txBox="1"/>
          <p:nvPr/>
        </p:nvSpPr>
        <p:spPr>
          <a:xfrm>
            <a:off x="963985" y="884888"/>
            <a:ext cx="62646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/>
              <a:t>二、一些重要概念与结论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1AA0230-873A-468D-9B43-B9C60915D646}"/>
                  </a:ext>
                </a:extLst>
              </p:cNvPr>
              <p:cNvSpPr txBox="1"/>
              <p:nvPr/>
            </p:nvSpPr>
            <p:spPr>
              <a:xfrm>
                <a:off x="1128769" y="1512035"/>
                <a:ext cx="7994144" cy="827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b="1" dirty="0"/>
                  <a:t>定义</a:t>
                </a:r>
                <a:r>
                  <a:rPr lang="en-US" altLang="zh-CN" sz="2700" b="1" dirty="0"/>
                  <a:t>1.1.1  </a:t>
                </a:r>
                <a:r>
                  <a:rPr lang="zh-CN" altLang="en-US" sz="2700" b="1" dirty="0"/>
                  <a:t>对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700" b="1" dirty="0"/>
                  <a:t>阶方阵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sz="27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7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7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2700" b="1" i="1">
                                    <a:latin typeface="Cambria Math" panose="02040503050406030204" pitchFamily="18" charset="0"/>
                                  </a:rPr>
                                  <m:t>𝒊𝒋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7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zh-CN" altLang="en-US" sz="2700" b="1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F1AA0230-873A-468D-9B43-B9C60915D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769" y="1512035"/>
                <a:ext cx="7994144" cy="827919"/>
              </a:xfrm>
              <a:prstGeom prst="rect">
                <a:avLst/>
              </a:prstGeom>
              <a:blipFill>
                <a:blip r:embed="rId2" cstate="print"/>
                <a:stretch>
                  <a:fillRect l="-1448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454604F-6C5C-470E-9827-48A5889E8FD6}"/>
                  </a:ext>
                </a:extLst>
              </p:cNvPr>
              <p:cNvSpPr txBox="1"/>
              <p:nvPr/>
            </p:nvSpPr>
            <p:spPr>
              <a:xfrm>
                <a:off x="1610674" y="2158973"/>
                <a:ext cx="9752651" cy="1274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700" b="1" dirty="0"/>
                  <a:t>(1) </a:t>
                </a:r>
                <a:r>
                  <a:rPr lang="zh-CN" altLang="en-US" sz="2700" b="1" dirty="0"/>
                  <a:t>由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700" b="1" dirty="0"/>
                  <a:t>阶方阵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700" b="1" dirty="0"/>
                  <a:t>的元素所构成的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2700" b="1" dirty="0"/>
                  <a:t> </a:t>
                </a:r>
                <a:r>
                  <a:rPr lang="zh-CN" altLang="en-US" sz="2700" b="1" dirty="0"/>
                  <a:t>阶行列式</a:t>
                </a:r>
                <a:r>
                  <a:rPr lang="en-US" altLang="zh-CN" sz="2700" b="1" dirty="0"/>
                  <a:t>(</a:t>
                </a:r>
                <a:r>
                  <a:rPr lang="zh-CN" altLang="en-US" sz="2700" b="1" dirty="0"/>
                  <a:t>各元素的位置不变</a:t>
                </a:r>
                <a:r>
                  <a:rPr lang="en-US" altLang="zh-CN" sz="2700" b="1" dirty="0"/>
                  <a:t>)</a:t>
                </a:r>
                <a:r>
                  <a:rPr lang="zh-CN" altLang="en-US" sz="2700" b="1" dirty="0"/>
                  <a:t>，称为方阵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700" b="1" dirty="0"/>
                  <a:t>的行列式</a:t>
                </a:r>
                <a:r>
                  <a:rPr lang="en-US" altLang="zh-CN" sz="2700" b="1" dirty="0"/>
                  <a:t>.</a:t>
                </a:r>
                <a:r>
                  <a:rPr lang="zh-CN" altLang="en-US" sz="2700" b="1" dirty="0"/>
                  <a:t>记作</a:t>
                </a:r>
                <a:r>
                  <a:rPr lang="en-US" altLang="zh-CN" sz="2700" b="1" dirty="0"/>
                  <a:t>| 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700" b="1" dirty="0"/>
                  <a:t>|</a:t>
                </a:r>
                <a:r>
                  <a:rPr lang="zh-CN" altLang="en-US" sz="2700" b="1" dirty="0"/>
                  <a:t>或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𝒅𝒆𝒕</m:t>
                    </m:r>
                    <m:r>
                      <a:rPr lang="zh-CN" altLang="en-US" sz="2700" b="1" i="1" dirty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en-US" altLang="zh-CN" sz="2700" b="1" dirty="0"/>
                  <a:t>(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sz="2700" b="1" dirty="0"/>
                  <a:t>)</a:t>
                </a:r>
                <a:r>
                  <a:rPr lang="zh-CN" altLang="en-US" sz="2700" b="1" dirty="0"/>
                  <a:t>。</a:t>
                </a: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5454604F-6C5C-470E-9827-48A5889E8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674" y="2158973"/>
                <a:ext cx="9752651" cy="1274195"/>
              </a:xfrm>
              <a:prstGeom prst="rect">
                <a:avLst/>
              </a:prstGeom>
              <a:blipFill>
                <a:blip r:embed="rId3" cstate="print"/>
                <a:stretch>
                  <a:fillRect l="-1188" r="-4750" b="-119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2F6E7A0-853B-472A-A73B-790B63F14230}"/>
                  </a:ext>
                </a:extLst>
              </p:cNvPr>
              <p:cNvSpPr txBox="1"/>
              <p:nvPr/>
            </p:nvSpPr>
            <p:spPr>
              <a:xfrm>
                <a:off x="1610674" y="3429000"/>
                <a:ext cx="9752651" cy="2006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700" b="1" dirty="0"/>
                  <a:t>(2)</a:t>
                </a:r>
                <a:r>
                  <a:rPr lang="zh-CN" altLang="en-US" sz="2700" b="1" dirty="0"/>
                  <a:t> </a:t>
                </a:r>
                <a:r>
                  <a:rPr lang="en-US" altLang="zh-CN" sz="2700" b="1" dirty="0"/>
                  <a:t>| 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700" b="1" dirty="0"/>
                  <a:t>|</a:t>
                </a:r>
                <a:r>
                  <a:rPr lang="zh-CN" altLang="en-US" sz="2700" b="1" dirty="0"/>
                  <a:t>中去除第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sz="2700" b="1" dirty="0"/>
                  <a:t>行</a:t>
                </a:r>
                <a:r>
                  <a:rPr lang="en-US" altLang="zh-CN" sz="2700" b="1" dirty="0"/>
                  <a:t>,</a:t>
                </a:r>
                <a:r>
                  <a:rPr lang="zh-CN" altLang="en-US" sz="2700" b="1" dirty="0"/>
                  <a:t>第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zh-CN" altLang="en-US" sz="2700" b="1" dirty="0"/>
                  <a:t>列后，剩余元素构成的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700" b="1" dirty="0"/>
                  <a:t>阶行列式称为元素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zh-CN" altLang="en-US" sz="2700" b="1" dirty="0"/>
                  <a:t>的余子式</a:t>
                </a:r>
                <a:r>
                  <a:rPr lang="en-US" altLang="zh-CN" sz="2700" b="1" dirty="0"/>
                  <a:t>,</a:t>
                </a:r>
                <a:r>
                  <a:rPr lang="zh-CN" altLang="en-US" sz="2700" b="1" dirty="0"/>
                  <a:t>记作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altLang="zh-CN" sz="2700" b="1" dirty="0"/>
                  <a:t>;</a:t>
                </a:r>
                <a:r>
                  <a:rPr lang="zh-CN" altLang="en-US" sz="2700" b="1" dirty="0"/>
                  <a:t>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7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𝒋</m:t>
                        </m:r>
                      </m:sup>
                    </m:sSup>
                    <m:sSup>
                      <m:sSupPr>
                        <m:ctrlPr>
                          <a:rPr lang="en-US" altLang="zh-CN" sz="27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p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𝒊𝒋</m:t>
                        </m:r>
                      </m:sup>
                    </m:sSup>
                  </m:oMath>
                </a14:m>
                <a:r>
                  <a:rPr lang="zh-CN" altLang="en-US" sz="2700" b="1" dirty="0"/>
                  <a:t>为元素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zh-CN" altLang="en-US" sz="2700" b="1" dirty="0"/>
                  <a:t>的代数余子式，记成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altLang="zh-CN" sz="2700" b="1" dirty="0"/>
                  <a:t>.</a:t>
                </a:r>
                <a:endParaRPr lang="zh-CN" altLang="en-US" sz="2700" b="1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72F6E7A0-853B-472A-A73B-790B63F14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674" y="3429000"/>
                <a:ext cx="9752651" cy="2006255"/>
              </a:xfrm>
              <a:prstGeom prst="rect">
                <a:avLst/>
              </a:prstGeom>
              <a:blipFill>
                <a:blip r:embed="rId4" cstate="print"/>
                <a:stretch>
                  <a:fillRect l="-1188" b="-60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AA33A25-19F6-4C09-811A-16BCAE8ADBBA}"/>
                  </a:ext>
                </a:extLst>
              </p:cNvPr>
              <p:cNvSpPr txBox="1"/>
              <p:nvPr/>
            </p:nvSpPr>
            <p:spPr>
              <a:xfrm>
                <a:off x="1191097" y="865608"/>
                <a:ext cx="8640960" cy="650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dirty="0"/>
                  <a:t>（</a:t>
                </a:r>
                <a:r>
                  <a:rPr lang="en-US" altLang="zh-CN" sz="2700" dirty="0"/>
                  <a:t>3</a:t>
                </a:r>
                <a:r>
                  <a:rPr lang="zh-CN" altLang="en-US" sz="2700" dirty="0"/>
                  <a:t>）称由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700" dirty="0"/>
                  <a:t>的所有代数余子式构成的如下方阵</a:t>
                </a: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EAA33A25-19F6-4C09-811A-16BCAE8AD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097" y="865608"/>
                <a:ext cx="8640960" cy="650947"/>
              </a:xfrm>
              <a:prstGeom prst="rect">
                <a:avLst/>
              </a:prstGeom>
              <a:blipFill>
                <a:blip r:embed="rId2" cstate="print"/>
                <a:stretch>
                  <a:fillRect l="-1340" b="-23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E803C6A-F41D-4961-9C98-3A4AF4B0CE57}"/>
                  </a:ext>
                </a:extLst>
              </p:cNvPr>
              <p:cNvSpPr txBox="1"/>
              <p:nvPr/>
            </p:nvSpPr>
            <p:spPr>
              <a:xfrm>
                <a:off x="1536626" y="3741655"/>
                <a:ext cx="4464496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700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700" dirty="0"/>
                  <a:t>的伴随矩阵</a:t>
                </a:r>
                <a:r>
                  <a:rPr lang="en-US" altLang="zh-CN" sz="2700" dirty="0"/>
                  <a:t>,</a:t>
                </a:r>
                <a:r>
                  <a:rPr lang="zh-CN" altLang="en-US" sz="2700" dirty="0"/>
                  <a:t>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7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7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4E803C6A-F41D-4961-9C98-3A4AF4B0C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626" y="3741655"/>
                <a:ext cx="4464496" cy="507831"/>
              </a:xfrm>
              <a:prstGeom prst="rect">
                <a:avLst/>
              </a:prstGeom>
              <a:blipFill>
                <a:blip r:embed="rId3" cstate="print"/>
                <a:stretch>
                  <a:fillRect l="-2596" t="-10843" b="-313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E29CBDF2-5F66-403C-8A09-18189DE25D7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87996" y="1618559"/>
            <a:ext cx="3137123" cy="2194173"/>
          </a:xfrm>
          <a:prstGeom prst="rect">
            <a:avLst/>
          </a:prstGeom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F38CE42-E3B2-43D6-AE7C-D9B775628B4A}"/>
                  </a:ext>
                </a:extLst>
              </p:cNvPr>
              <p:cNvSpPr txBox="1"/>
              <p:nvPr/>
            </p:nvSpPr>
            <p:spPr>
              <a:xfrm>
                <a:off x="1536626" y="4391002"/>
                <a:ext cx="6840760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700" dirty="0"/>
                  <a:t>重要结论：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7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𝐴𝐴</m:t>
                        </m:r>
                      </m:e>
                      <m:sup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700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7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zh-CN" altLang="en-US" sz="27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0F38CE42-E3B2-43D6-AE7C-D9B775628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626" y="4391002"/>
                <a:ext cx="6840760" cy="507831"/>
              </a:xfrm>
              <a:prstGeom prst="rect">
                <a:avLst/>
              </a:prstGeom>
              <a:blipFill>
                <a:blip r:embed="rId5" cstate="print"/>
                <a:stretch>
                  <a:fillRect l="-1693" t="-9524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6304334-53CA-4598-B1A2-FCDCA3056590}"/>
                  </a:ext>
                </a:extLst>
              </p:cNvPr>
              <p:cNvSpPr txBox="1"/>
              <p:nvPr/>
            </p:nvSpPr>
            <p:spPr>
              <a:xfrm>
                <a:off x="755728" y="139120"/>
                <a:ext cx="8245544" cy="827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b="1" dirty="0"/>
                  <a:t>定义</a:t>
                </a:r>
                <a:r>
                  <a:rPr lang="en-US" altLang="zh-CN" sz="2700" b="1" dirty="0"/>
                  <a:t>1.1.2  </a:t>
                </a:r>
                <a:r>
                  <a:rPr lang="zh-CN" altLang="en-US" sz="2700" b="1" dirty="0"/>
                  <a:t>对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altLang="zh-CN" sz="27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700" b="1" dirty="0"/>
                  <a:t>阶矩阵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sz="27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7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7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2700" b="1" i="1">
                                    <a:latin typeface="Cambria Math" panose="02040503050406030204" pitchFamily="18" charset="0"/>
                                  </a:rPr>
                                  <m:t>𝒊𝒋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sz="2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7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zh-CN" altLang="en-US" sz="2700" b="1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C6304334-53CA-4598-B1A2-FCDCA3056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728" y="139120"/>
                <a:ext cx="8245544" cy="827919"/>
              </a:xfrm>
              <a:prstGeom prst="rect">
                <a:avLst/>
              </a:prstGeom>
              <a:blipFill>
                <a:blip r:embed="rId2" cstate="print"/>
                <a:stretch>
                  <a:fillRect l="-1404" b="-80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1B0EB25-27A2-4F53-9AC2-3CA5061E6894}"/>
                  </a:ext>
                </a:extLst>
              </p:cNvPr>
              <p:cNvSpPr txBox="1"/>
              <p:nvPr/>
            </p:nvSpPr>
            <p:spPr>
              <a:xfrm>
                <a:off x="137038" y="965757"/>
                <a:ext cx="12054962" cy="630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600" b="1" dirty="0"/>
                  <a:t>(1)  </a:t>
                </a:r>
                <a:r>
                  <a:rPr lang="zh-CN" altLang="en-US" sz="2600" b="1" dirty="0"/>
                  <a:t>从</a:t>
                </a:r>
                <a14:m>
                  <m:oMath xmlns:m="http://schemas.openxmlformats.org/officeDocument/2006/math">
                    <m:r>
                      <a:rPr lang="en-US" altLang="zh-CN" sz="26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600" b="1" dirty="0"/>
                  <a:t>中任意选取</a:t>
                </a:r>
                <a14:m>
                  <m:oMath xmlns:m="http://schemas.openxmlformats.org/officeDocument/2006/math">
                    <m:r>
                      <a:rPr lang="en-US" altLang="zh-CN" sz="2600" b="1" i="1" dirty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sz="2600" b="1" dirty="0"/>
                  <a:t>行，</a:t>
                </a:r>
                <a:r>
                  <a:rPr lang="en-US" altLang="zh-CN" sz="26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600" b="1" i="1" dirty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sz="2600" b="1" dirty="0"/>
                  <a:t>列</a:t>
                </a:r>
                <a:r>
                  <a:rPr lang="en-US" altLang="zh-CN" sz="2600" b="1" dirty="0"/>
                  <a:t>,</a:t>
                </a:r>
                <a:r>
                  <a:rPr lang="zh-CN" altLang="en-US" sz="2600" b="1" dirty="0"/>
                  <a:t>其交叉位置元素构成的</a:t>
                </a:r>
                <a:r>
                  <a:rPr lang="en-US" altLang="zh-CN" sz="2600" b="1" dirty="0"/>
                  <a:t>r</a:t>
                </a:r>
                <a:r>
                  <a:rPr lang="zh-CN" altLang="en-US" sz="2600" b="1" dirty="0"/>
                  <a:t>阶行列式</a:t>
                </a:r>
                <a:r>
                  <a:rPr lang="en-US" altLang="zh-CN" sz="2600" b="1" dirty="0"/>
                  <a:t>,</a:t>
                </a:r>
                <a:r>
                  <a:rPr lang="zh-CN" altLang="en-US" sz="2600" b="1" dirty="0"/>
                  <a:t>称为</a:t>
                </a:r>
                <a14:m>
                  <m:oMath xmlns:m="http://schemas.openxmlformats.org/officeDocument/2006/math">
                    <m:r>
                      <a:rPr lang="en-US" altLang="zh-CN" sz="26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sz="2600" b="1" dirty="0"/>
                  <a:t> </a:t>
                </a:r>
                <a:r>
                  <a:rPr lang="zh-CN" altLang="en-US" sz="2600" b="1" dirty="0"/>
                  <a:t>的</a:t>
                </a:r>
                <a14:m>
                  <m:oMath xmlns:m="http://schemas.openxmlformats.org/officeDocument/2006/math">
                    <m:r>
                      <a:rPr lang="en-US" altLang="zh-CN" sz="26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sz="2600" b="1" dirty="0">
                    <a:solidFill>
                      <a:srgbClr val="FF0000"/>
                    </a:solidFill>
                  </a:rPr>
                  <a:t>阶子式</a:t>
                </a:r>
                <a:r>
                  <a:rPr lang="zh-CN" altLang="en-US" sz="2600" b="1" dirty="0"/>
                  <a:t>。</a:t>
                </a: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01B0EB25-27A2-4F53-9AC2-3CA5061E6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38" y="965757"/>
                <a:ext cx="12054962" cy="630237"/>
              </a:xfrm>
              <a:prstGeom prst="rect">
                <a:avLst/>
              </a:prstGeom>
              <a:blipFill>
                <a:blip r:embed="rId3" cstate="print"/>
                <a:stretch>
                  <a:fillRect l="-910" r="-3589" b="-240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99B83A2-F18B-4AD7-9A4D-D11703F5008B}"/>
                  </a:ext>
                </a:extLst>
              </p:cNvPr>
              <p:cNvSpPr txBox="1"/>
              <p:nvPr/>
            </p:nvSpPr>
            <p:spPr>
              <a:xfrm>
                <a:off x="137038" y="1769690"/>
                <a:ext cx="11936593" cy="1274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700" b="1" dirty="0"/>
                  <a:t>(2) 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700" b="1" dirty="0"/>
                  <a:t>的最高阶非零子式的阶数称为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700" b="1" dirty="0"/>
                  <a:t>的</a:t>
                </a:r>
                <a:r>
                  <a:rPr lang="zh-CN" altLang="en-US" sz="2700" b="1" dirty="0">
                    <a:solidFill>
                      <a:srgbClr val="FF0000"/>
                    </a:solidFill>
                  </a:rPr>
                  <a:t>秩</a:t>
                </a:r>
                <a:r>
                  <a:rPr lang="zh-CN" altLang="en-US" sz="2700" b="1" dirty="0"/>
                  <a:t>，</a:t>
                </a:r>
                <a:endParaRPr lang="en-US" altLang="zh-CN" sz="2700" b="1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700" b="1" dirty="0"/>
                  <a:t>      记为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𝒓𝒂𝒏𝒌</m:t>
                    </m:r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700" b="1" dirty="0"/>
                  <a:t>. </a:t>
                </a:r>
                <a:r>
                  <a:rPr lang="zh-CN" altLang="en-US" sz="2700" b="1" dirty="0"/>
                  <a:t>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7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  <m:sup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sz="2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bSup>
                    <m:r>
                      <a:rPr lang="en-US" altLang="zh-CN" sz="27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7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7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7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p>
                            <m:r>
                              <a:rPr lang="en-US" altLang="zh-CN" sz="27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en-US" altLang="zh-CN" sz="27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7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altLang="zh-CN" sz="2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𝒓𝒂𝒏𝒌</m:t>
                        </m:r>
                        <m:d>
                          <m:dPr>
                            <m:ctrlPr>
                              <a:rPr lang="en-US" altLang="zh-CN" sz="27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7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  <m:r>
                          <a:rPr lang="en-US" altLang="zh-CN" sz="2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e>
                    </m:d>
                  </m:oMath>
                </a14:m>
                <a:endParaRPr lang="zh-CN" altLang="en-US" sz="2700" b="1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F99B83A2-F18B-4AD7-9A4D-D11703F50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38" y="1769690"/>
                <a:ext cx="11936593" cy="1274195"/>
              </a:xfrm>
              <a:prstGeom prst="rect">
                <a:avLst/>
              </a:prstGeom>
              <a:blipFill>
                <a:blip r:embed="rId4" cstate="print"/>
                <a:stretch>
                  <a:fillRect l="-970" b="-119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C385740-398F-49D1-BA09-3DEF08094393}"/>
                  </a:ext>
                </a:extLst>
              </p:cNvPr>
              <p:cNvSpPr txBox="1"/>
              <p:nvPr/>
            </p:nvSpPr>
            <p:spPr>
              <a:xfrm>
                <a:off x="165991" y="3018801"/>
                <a:ext cx="11888971" cy="1274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700" b="1" dirty="0"/>
                  <a:t>(3) </a:t>
                </a:r>
                <a:r>
                  <a:rPr lang="zh-CN" altLang="en-US" sz="2700" b="1" dirty="0"/>
                  <a:t>当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700" b="1" dirty="0"/>
                  <a:t>时，从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700" b="1" dirty="0"/>
                  <a:t>中任意选取标号相同的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sz="2700" b="1" dirty="0"/>
                  <a:t>行，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sz="2700" b="1" dirty="0"/>
                  <a:t>列</a:t>
                </a:r>
                <a:r>
                  <a:rPr lang="en-US" altLang="zh-CN" sz="2700" b="1" dirty="0"/>
                  <a:t>,</a:t>
                </a:r>
                <a:r>
                  <a:rPr lang="zh-CN" altLang="en-US" sz="2700" b="1" dirty="0"/>
                  <a:t>其交叉位置元素构成的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sz="2700" b="1" dirty="0"/>
                  <a:t>阶行列式</a:t>
                </a:r>
                <a:r>
                  <a:rPr lang="en-US" altLang="zh-CN" sz="2700" b="1" dirty="0"/>
                  <a:t>,</a:t>
                </a:r>
                <a:r>
                  <a:rPr lang="zh-CN" altLang="en-US" sz="2700" b="1" dirty="0"/>
                  <a:t>称为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700" b="1" dirty="0"/>
                  <a:t>的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sz="2700" b="1" dirty="0"/>
                  <a:t>阶</a:t>
                </a:r>
                <a:r>
                  <a:rPr lang="zh-CN" altLang="en-US" sz="2700" b="1" dirty="0">
                    <a:solidFill>
                      <a:srgbClr val="FF0000"/>
                    </a:solidFill>
                  </a:rPr>
                  <a:t>主子式</a:t>
                </a:r>
                <a:r>
                  <a:rPr lang="zh-CN" altLang="en-US" sz="2700" b="1" dirty="0"/>
                  <a:t>。</a:t>
                </a: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EC385740-398F-49D1-BA09-3DEF08094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91" y="3018801"/>
                <a:ext cx="11888971" cy="1274195"/>
              </a:xfrm>
              <a:prstGeom prst="rect">
                <a:avLst/>
              </a:prstGeom>
              <a:blipFill>
                <a:blip r:embed="rId5" cstate="print"/>
                <a:stretch>
                  <a:fillRect l="-974" b="-119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6D2852E-613C-4436-82D9-559500DFF190}"/>
                  </a:ext>
                </a:extLst>
              </p:cNvPr>
              <p:cNvSpPr txBox="1"/>
              <p:nvPr/>
            </p:nvSpPr>
            <p:spPr>
              <a:xfrm>
                <a:off x="147321" y="4292996"/>
                <a:ext cx="11878687" cy="1274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700" b="1" dirty="0"/>
                  <a:t>(4) </a:t>
                </a:r>
                <a:r>
                  <a:rPr lang="zh-CN" altLang="en-US" sz="2700" b="1" dirty="0"/>
                  <a:t>当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700" b="1" dirty="0"/>
                  <a:t>时，从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700" b="1" dirty="0"/>
                  <a:t>中选取第</a:t>
                </a:r>
                <a14:m>
                  <m:oMath xmlns:m="http://schemas.openxmlformats.org/officeDocument/2006/math">
                    <m:r>
                      <a:rPr lang="en-US" altLang="zh-CN" sz="27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7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7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7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700" b="1" i="1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altLang="zh-CN" sz="2700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zh-CN" altLang="en-US" sz="2700" b="1" i="1">
                        <a:latin typeface="Cambria Math" panose="02040503050406030204" pitchFamily="18" charset="0"/>
                      </a:rPr>
                      <m:t>行</m:t>
                    </m:r>
                  </m:oMath>
                </a14:m>
                <a:r>
                  <a:rPr lang="en-US" altLang="zh-CN" sz="2700" b="1" dirty="0"/>
                  <a:t>,</a:t>
                </a:r>
                <a:r>
                  <a:rPr lang="zh-CN" altLang="en-US" sz="2700" b="1" dirty="0"/>
                  <a:t>第</a:t>
                </a:r>
                <a14:m>
                  <m:oMath xmlns:m="http://schemas.openxmlformats.org/officeDocument/2006/math">
                    <m:r>
                      <a:rPr lang="en-US" altLang="zh-CN" sz="27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7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7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7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700" b="1" i="1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altLang="zh-CN" sz="2700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7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700" b="1" i="1">
                        <a:latin typeface="Cambria Math" panose="02040503050406030204" pitchFamily="18" charset="0"/>
                      </a:rPr>
                      <m:t>列</m:t>
                    </m:r>
                  </m:oMath>
                </a14:m>
                <a:r>
                  <a:rPr lang="zh-CN" altLang="en-US" sz="2700" b="1" dirty="0"/>
                  <a:t>，其交叉位置元素构成的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sz="2700" b="1" dirty="0"/>
                  <a:t>阶行列式</a:t>
                </a:r>
                <a:r>
                  <a:rPr lang="en-US" altLang="zh-CN" sz="2700" b="1" dirty="0"/>
                  <a:t>,</a:t>
                </a:r>
                <a:r>
                  <a:rPr lang="zh-CN" altLang="en-US" sz="2700" b="1" dirty="0"/>
                  <a:t>称为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700" b="1" dirty="0"/>
                  <a:t>的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sz="2700" b="1" dirty="0"/>
                  <a:t>阶</a:t>
                </a:r>
                <a:r>
                  <a:rPr lang="zh-CN" altLang="en-US" sz="2700" b="1" dirty="0">
                    <a:solidFill>
                      <a:srgbClr val="FF0000"/>
                    </a:solidFill>
                  </a:rPr>
                  <a:t>顺序主子式</a:t>
                </a:r>
                <a:r>
                  <a:rPr lang="zh-CN" altLang="en-US" sz="2700" b="1" dirty="0"/>
                  <a:t>。</a:t>
                </a: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6D2852E-613C-4436-82D9-559500DFF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21" y="4292996"/>
                <a:ext cx="11878687" cy="1274195"/>
              </a:xfrm>
              <a:prstGeom prst="rect">
                <a:avLst/>
              </a:prstGeom>
              <a:blipFill>
                <a:blip r:embed="rId6" cstate="print"/>
                <a:stretch>
                  <a:fillRect l="-975" b="-119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ADC64CBE-13C7-4F11-B710-AC57D3CA41B1}"/>
              </a:ext>
            </a:extLst>
          </p:cNvPr>
          <p:cNvSpPr txBox="1"/>
          <p:nvPr/>
        </p:nvSpPr>
        <p:spPr>
          <a:xfrm>
            <a:off x="147321" y="5726569"/>
            <a:ext cx="43204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b="1" dirty="0"/>
              <a:t>附注</a:t>
            </a:r>
            <a:r>
              <a:rPr lang="en-US" altLang="zh-CN" sz="2700" b="1" dirty="0"/>
              <a:t>:</a:t>
            </a:r>
            <a:endParaRPr lang="zh-CN" altLang="en-US" sz="2700" b="1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F8E9E13-0323-4F27-A5A4-FA36A6520864}"/>
                  </a:ext>
                </a:extLst>
              </p:cNvPr>
              <p:cNvSpPr txBox="1"/>
              <p:nvPr/>
            </p:nvSpPr>
            <p:spPr>
              <a:xfrm>
                <a:off x="1384257" y="5726569"/>
                <a:ext cx="7920880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700" b="1" dirty="0"/>
                  <a:t>(1)</a:t>
                </a:r>
                <a14:m>
                  <m:oMath xmlns:m="http://schemas.openxmlformats.org/officeDocument/2006/math">
                    <m:r>
                      <a:rPr lang="en-US" altLang="zh-CN" sz="2700" b="1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sz="2700" b="1" i="1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7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7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700" b="1" dirty="0"/>
                  <a:t>阶矩阵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700" b="1" dirty="0"/>
                  <a:t>的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sz="2700" b="1" dirty="0"/>
                  <a:t>阶子式有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7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  <m:sup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bSup>
                  </m:oMath>
                </a14:m>
                <a:r>
                  <a:rPr lang="en-US" altLang="zh-CN" sz="2700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7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  <m:sup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bSup>
                  </m:oMath>
                </a14:m>
                <a:r>
                  <a:rPr lang="zh-CN" altLang="en-US" sz="2700" b="1" dirty="0"/>
                  <a:t>个</a:t>
                </a:r>
                <a:r>
                  <a:rPr lang="en-US" altLang="zh-CN" sz="2700" b="1" dirty="0"/>
                  <a:t>.</a:t>
                </a:r>
                <a:endParaRPr lang="zh-CN" altLang="en-US" sz="2700" b="1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1F8E9E13-0323-4F27-A5A4-FA36A6520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257" y="5726569"/>
                <a:ext cx="7920880" cy="507831"/>
              </a:xfrm>
              <a:prstGeom prst="rect">
                <a:avLst/>
              </a:prstGeom>
              <a:blipFill>
                <a:blip r:embed="rId7" cstate="print"/>
                <a:stretch>
                  <a:fillRect l="-1463" t="-9524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080580A-8347-4458-91A3-AF12B17CA151}"/>
                  </a:ext>
                </a:extLst>
              </p:cNvPr>
              <p:cNvSpPr txBox="1"/>
              <p:nvPr/>
            </p:nvSpPr>
            <p:spPr>
              <a:xfrm>
                <a:off x="1384257" y="6234400"/>
                <a:ext cx="7920880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700" b="1" dirty="0"/>
                  <a:t>(2)</a:t>
                </a:r>
                <a14:m>
                  <m:oMath xmlns:m="http://schemas.openxmlformats.org/officeDocument/2006/math">
                    <m:r>
                      <a:rPr lang="en-US" altLang="zh-CN" sz="27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700" b="1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7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700" b="1" dirty="0"/>
                  <a:t>阶方阵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700" b="1" dirty="0"/>
                  <a:t>的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sz="2700" b="1" dirty="0"/>
                  <a:t>阶子式有</a:t>
                </a:r>
                <a:r>
                  <a:rPr lang="en-US" altLang="zh-CN" sz="2700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7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  <m:sup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bSup>
                  </m:oMath>
                </a14:m>
                <a:r>
                  <a:rPr lang="zh-CN" altLang="en-US" sz="2700" b="1" dirty="0"/>
                  <a:t>个</a:t>
                </a:r>
                <a:r>
                  <a:rPr lang="en-US" altLang="zh-CN" sz="2700" b="1" dirty="0"/>
                  <a:t>.</a:t>
                </a:r>
                <a:endParaRPr lang="zh-CN" altLang="en-US" sz="2700" b="1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080580A-8347-4458-91A3-AF12B17CA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257" y="6234400"/>
                <a:ext cx="7920880" cy="507831"/>
              </a:xfrm>
              <a:prstGeom prst="rect">
                <a:avLst/>
              </a:prstGeom>
              <a:blipFill>
                <a:blip r:embed="rId8" cstate="print"/>
                <a:stretch>
                  <a:fillRect l="-1463" t="-10843" b="-313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071616B-9558-4EF3-A08F-6F8480FDDF56}"/>
                  </a:ext>
                </a:extLst>
              </p:cNvPr>
              <p:cNvSpPr txBox="1"/>
              <p:nvPr/>
            </p:nvSpPr>
            <p:spPr>
              <a:xfrm>
                <a:off x="337988" y="405901"/>
                <a:ext cx="11516023" cy="1282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b="1" dirty="0"/>
                  <a:t>         定义</a:t>
                </a:r>
                <a:r>
                  <a:rPr lang="en-US" altLang="zh-CN" sz="2700" b="1" dirty="0"/>
                  <a:t>1.1.3  </a:t>
                </a:r>
                <a:r>
                  <a:rPr lang="zh-CN" altLang="en-US" sz="2700" b="1" dirty="0"/>
                  <a:t>设 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700" b="1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2700" b="1" dirty="0"/>
                  <a:t> </a:t>
                </a:r>
                <a:r>
                  <a:rPr lang="zh-CN" altLang="en-US" sz="2700" b="1" dirty="0"/>
                  <a:t>阶方阵，若存在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2700" b="1" dirty="0"/>
                  <a:t> </a:t>
                </a:r>
                <a:r>
                  <a:rPr lang="zh-CN" altLang="en-US" sz="2700" b="1" dirty="0"/>
                  <a:t>阶方阵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700" b="1" dirty="0"/>
                  <a:t>，使得</a:t>
                </a:r>
                <a14:m>
                  <m:oMath xmlns:m="http://schemas.openxmlformats.org/officeDocument/2006/math">
                    <m:r>
                      <a:rPr lang="en-US" altLang="zh-CN" sz="2700" b="1" i="1"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altLang="zh-CN" sz="27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700" b="1" i="1">
                        <a:latin typeface="Cambria Math" panose="02040503050406030204" pitchFamily="18" charset="0"/>
                      </a:rPr>
                      <m:t>𝑩𝑨</m:t>
                    </m:r>
                    <m:r>
                      <a:rPr lang="en-US" altLang="zh-CN" sz="27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7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700" b="1" dirty="0"/>
                  <a:t>，则称方阵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700" b="1" dirty="0">
                    <a:solidFill>
                      <a:srgbClr val="FF0000"/>
                    </a:solidFill>
                  </a:rPr>
                  <a:t>可逆</a:t>
                </a:r>
                <a:r>
                  <a:rPr lang="zh-CN" altLang="en-US" sz="2700" b="1" dirty="0"/>
                  <a:t>，并称方阵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700" b="1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700" b="1" dirty="0"/>
                  <a:t>的</a:t>
                </a:r>
                <a:r>
                  <a:rPr lang="zh-CN" altLang="en-US" sz="2700" b="1" dirty="0">
                    <a:solidFill>
                      <a:srgbClr val="FF0000"/>
                    </a:solidFill>
                  </a:rPr>
                  <a:t>逆矩阵</a:t>
                </a:r>
                <a:r>
                  <a:rPr lang="zh-CN" altLang="en-US" sz="2700" b="1" dirty="0"/>
                  <a:t>，记为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7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zh-CN" sz="2700" b="1" dirty="0"/>
                  <a:t>,</a:t>
                </a:r>
                <a:r>
                  <a:rPr lang="zh-CN" altLang="en-US" sz="2700" b="1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700" b="1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700" b="1" dirty="0"/>
                  <a:t>阶单位矩阵</a:t>
                </a:r>
                <a:r>
                  <a:rPr lang="en-US" altLang="zh-CN" sz="2700" b="1" dirty="0"/>
                  <a:t>.</a:t>
                </a:r>
                <a:endParaRPr lang="zh-CN" altLang="en-US" sz="2700" b="1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4071616B-9558-4EF3-A08F-6F8480FDD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88" y="405901"/>
                <a:ext cx="11516023" cy="1282852"/>
              </a:xfrm>
              <a:prstGeom prst="rect">
                <a:avLst/>
              </a:prstGeom>
              <a:blipFill>
                <a:blip r:embed="rId2" cstate="print"/>
                <a:stretch>
                  <a:fillRect l="-1005" r="-3915" b="-1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FCF9B44-16D3-4322-9BCB-81CE35D10286}"/>
                  </a:ext>
                </a:extLst>
              </p:cNvPr>
              <p:cNvSpPr txBox="1"/>
              <p:nvPr/>
            </p:nvSpPr>
            <p:spPr>
              <a:xfrm>
                <a:off x="1210526" y="2245971"/>
                <a:ext cx="5184576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700" b="1" i="1">
                        <a:latin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zh-CN" altLang="en-US" sz="2700" b="1" dirty="0"/>
                  <a:t>如果</a:t>
                </a:r>
                <a:r>
                  <a:rPr lang="en-US" altLang="zh-CN" sz="2700" b="1" dirty="0"/>
                  <a:t>A</a:t>
                </a:r>
                <a:r>
                  <a:rPr lang="zh-CN" altLang="en-US" sz="2700" b="1" dirty="0"/>
                  <a:t>是可逆矩阵，则  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FCF9B44-16D3-4322-9BCB-81CE35D10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526" y="2245971"/>
                <a:ext cx="5184576" cy="507831"/>
              </a:xfrm>
              <a:prstGeom prst="rect">
                <a:avLst/>
              </a:prstGeom>
              <a:blipFill>
                <a:blip r:embed="rId3" cstate="print"/>
                <a:stretch>
                  <a:fillRect t="-9524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D3AC97F-349D-4967-AB7E-0C27ADAF2A14}"/>
                  </a:ext>
                </a:extLst>
              </p:cNvPr>
              <p:cNvSpPr txBox="1"/>
              <p:nvPr/>
            </p:nvSpPr>
            <p:spPr>
              <a:xfrm>
                <a:off x="5086291" y="2006482"/>
                <a:ext cx="2064540" cy="850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7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7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7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7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7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7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7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700" b="1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7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2700" b="1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sSup>
                        <m:sSupPr>
                          <m:ctrlPr>
                            <a:rPr lang="en-US" altLang="zh-CN" sz="27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7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700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700" b="1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700" b="1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1D3AC97F-349D-4967-AB7E-0C27ADAF2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291" y="2006482"/>
                <a:ext cx="2064540" cy="850554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8EAC3DA-C08C-4756-967C-2BE83ACC4D3B}"/>
                  </a:ext>
                </a:extLst>
              </p:cNvPr>
              <p:cNvSpPr txBox="1"/>
              <p:nvPr/>
            </p:nvSpPr>
            <p:spPr>
              <a:xfrm>
                <a:off x="1150999" y="3084933"/>
                <a:ext cx="7994144" cy="665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/>
                  <a:t>定理  </a:t>
                </a:r>
                <a:r>
                  <a:rPr lang="en-US" altLang="zh-CN" sz="2800" b="1" dirty="0"/>
                  <a:t>1.1.1  </a:t>
                </a:r>
                <a:r>
                  <a:rPr lang="zh-CN" altLang="en-US" sz="2800" b="1" dirty="0"/>
                  <a:t>对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800" b="1" dirty="0"/>
                  <a:t>阶方阵</a:t>
                </a: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下列命题等价：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C8EAC3DA-C08C-4756-967C-2BE83ACC4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999" y="3084933"/>
                <a:ext cx="7994144" cy="665760"/>
              </a:xfrm>
              <a:prstGeom prst="rect">
                <a:avLst/>
              </a:prstGeom>
              <a:blipFill>
                <a:blip r:embed="rId5" cstate="print"/>
                <a:stretch>
                  <a:fillRect l="-1602" b="-25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7C8DE85-100D-4091-8959-3456DAFBF7F7}"/>
                  </a:ext>
                </a:extLst>
              </p:cNvPr>
              <p:cNvSpPr txBox="1"/>
              <p:nvPr/>
            </p:nvSpPr>
            <p:spPr>
              <a:xfrm>
                <a:off x="1523979" y="4206487"/>
                <a:ext cx="56886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/>
                  <a:t>(1)   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800" b="1" dirty="0"/>
                  <a:t>是可逆矩阵。</a:t>
                </a: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7C8DE85-100D-4091-8959-3456DAFBF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79" y="4206487"/>
                <a:ext cx="5688632" cy="523220"/>
              </a:xfrm>
              <a:prstGeom prst="rect">
                <a:avLst/>
              </a:prstGeom>
              <a:blipFill>
                <a:blip r:embed="rId6" cstate="print"/>
                <a:stretch>
                  <a:fillRect l="-2251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C8C1343-EB0E-4A47-9082-3BFC6B17974C}"/>
                  </a:ext>
                </a:extLst>
              </p:cNvPr>
              <p:cNvSpPr txBox="1"/>
              <p:nvPr/>
            </p:nvSpPr>
            <p:spPr>
              <a:xfrm>
                <a:off x="5954170" y="4266192"/>
                <a:ext cx="56886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/>
                  <a:t>(2)   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|≠</m:t>
                    </m:r>
                  </m:oMath>
                </a14:m>
                <a:r>
                  <a:rPr lang="en-US" altLang="zh-CN" sz="2800" b="1" dirty="0"/>
                  <a:t>0,</a:t>
                </a:r>
                <a:r>
                  <a:rPr lang="zh-CN" altLang="en-US" sz="2800" b="1" dirty="0"/>
                  <a:t>即 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800" b="1" dirty="0"/>
                  <a:t>非奇异。</a:t>
                </a: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CC8C1343-EB0E-4A47-9082-3BFC6B179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170" y="4266192"/>
                <a:ext cx="5688632" cy="523220"/>
              </a:xfrm>
              <a:prstGeom prst="rect">
                <a:avLst/>
              </a:prstGeom>
              <a:blipFill>
                <a:blip r:embed="rId7" cstate="print"/>
                <a:stretch>
                  <a:fillRect l="-2251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27C4CDF-8D95-4469-814A-0221E70E617C}"/>
                  </a:ext>
                </a:extLst>
              </p:cNvPr>
              <p:cNvSpPr txBox="1"/>
              <p:nvPr/>
            </p:nvSpPr>
            <p:spPr>
              <a:xfrm>
                <a:off x="1462199" y="4943843"/>
                <a:ext cx="56886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/>
                  <a:t>(3)   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𝒓𝒂𝒏𝒌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800" b="1" dirty="0"/>
                  <a:t>。</a:t>
                </a: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127C4CDF-8D95-4469-814A-0221E70E6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199" y="4943843"/>
                <a:ext cx="5688632" cy="523220"/>
              </a:xfrm>
              <a:prstGeom prst="rect">
                <a:avLst/>
              </a:prstGeom>
              <a:blipFill>
                <a:blip r:embed="rId8" cstate="print"/>
                <a:stretch>
                  <a:fillRect l="-2251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5BD453C-0735-4C3B-8265-7FF9531D69C1}"/>
                  </a:ext>
                </a:extLst>
              </p:cNvPr>
              <p:cNvSpPr txBox="1"/>
              <p:nvPr/>
            </p:nvSpPr>
            <p:spPr>
              <a:xfrm>
                <a:off x="5954170" y="4883997"/>
                <a:ext cx="56886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/>
                  <a:t>(4) </a:t>
                </a:r>
                <a14:m>
                  <m:oMath xmlns:m="http://schemas.openxmlformats.org/officeDocument/2006/math">
                    <m:r>
                      <a:rPr lang="en-US" altLang="zh-CN" sz="2800" b="1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800" b="1" dirty="0"/>
                  <a:t>的行</a:t>
                </a:r>
                <a:r>
                  <a:rPr lang="en-US" altLang="zh-CN" sz="2800" b="1" dirty="0"/>
                  <a:t>(</a:t>
                </a:r>
                <a:r>
                  <a:rPr lang="zh-CN" altLang="en-US" sz="2800" b="1" dirty="0"/>
                  <a:t>列</a:t>
                </a:r>
                <a:r>
                  <a:rPr lang="en-US" altLang="zh-CN" sz="2800" b="1" dirty="0"/>
                  <a:t>)</a:t>
                </a:r>
                <a:r>
                  <a:rPr lang="zh-CN" altLang="en-US" sz="2800" b="1" dirty="0"/>
                  <a:t>向量组线性无关。</a:t>
                </a: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25BD453C-0735-4C3B-8265-7FF9531D6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170" y="4883997"/>
                <a:ext cx="5688632" cy="523220"/>
              </a:xfrm>
              <a:prstGeom prst="rect">
                <a:avLst/>
              </a:prstGeom>
              <a:blipFill>
                <a:blip r:embed="rId9" cstate="print"/>
                <a:stretch>
                  <a:fillRect l="-2251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5749F91-4420-43C3-A065-5D578DC16554}"/>
                  </a:ext>
                </a:extLst>
              </p:cNvPr>
              <p:cNvSpPr txBox="1"/>
              <p:nvPr/>
            </p:nvSpPr>
            <p:spPr>
              <a:xfrm>
                <a:off x="1462199" y="5589136"/>
                <a:ext cx="56886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/>
                  <a:t>(5) </a:t>
                </a:r>
                <a14:m>
                  <m:oMath xmlns:m="http://schemas.openxmlformats.org/officeDocument/2006/math">
                    <m:r>
                      <a:rPr lang="en-US" altLang="zh-CN" sz="2800" b="1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b="1" dirty="0"/>
                  <a:t>0</a:t>
                </a:r>
                <a:r>
                  <a:rPr lang="zh-CN" altLang="en-US" sz="2800" b="1" dirty="0"/>
                  <a:t>只有零解。</a:t>
                </a: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75749F91-4420-43C3-A065-5D578DC16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199" y="5589136"/>
                <a:ext cx="5688632" cy="523220"/>
              </a:xfrm>
              <a:prstGeom prst="rect">
                <a:avLst/>
              </a:prstGeom>
              <a:blipFill>
                <a:blip r:embed="rId10" cstate="print"/>
                <a:stretch>
                  <a:fillRect l="-2251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53458F6-4F0F-47CC-910A-B293529F5B10}"/>
                  </a:ext>
                </a:extLst>
              </p:cNvPr>
              <p:cNvSpPr txBox="1"/>
              <p:nvPr/>
            </p:nvSpPr>
            <p:spPr>
              <a:xfrm>
                <a:off x="5954170" y="5589136"/>
                <a:ext cx="41328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/>
                  <a:t>(6)   0</a:t>
                </a:r>
                <a:r>
                  <a:rPr lang="zh-CN" altLang="en-US" sz="2800" b="1" dirty="0"/>
                  <a:t>不是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800" b="1" dirty="0"/>
                  <a:t>的特征值。</a:t>
                </a: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C53458F6-4F0F-47CC-910A-B293529F5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170" y="5589136"/>
                <a:ext cx="4132805" cy="523220"/>
              </a:xfrm>
              <a:prstGeom prst="rect">
                <a:avLst/>
              </a:prstGeom>
              <a:blipFill>
                <a:blip r:embed="rId11" cstate="print"/>
                <a:stretch>
                  <a:fillRect l="-3097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800" dirty="0" smtClean="0"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604</Words>
  <Application>Microsoft Office PowerPoint</Application>
  <PresentationFormat>自定义</PresentationFormat>
  <Paragraphs>186</Paragraphs>
  <Slides>34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6" baseType="lpstr">
      <vt:lpstr>Office 主题​​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xxx7071412@126.com</dc:creator>
  <cp:lastModifiedBy>mdx</cp:lastModifiedBy>
  <cp:revision>29</cp:revision>
  <dcterms:created xsi:type="dcterms:W3CDTF">2018-09-03T01:11:33Z</dcterms:created>
  <dcterms:modified xsi:type="dcterms:W3CDTF">2020-03-28T05:21:36Z</dcterms:modified>
</cp:coreProperties>
</file>