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68" r:id="rId2"/>
    <p:sldId id="298" r:id="rId3"/>
    <p:sldId id="300" r:id="rId4"/>
    <p:sldId id="302" r:id="rId5"/>
    <p:sldId id="389" r:id="rId6"/>
    <p:sldId id="391" r:id="rId7"/>
    <p:sldId id="417" r:id="rId8"/>
    <p:sldId id="418" r:id="rId9"/>
    <p:sldId id="420" r:id="rId10"/>
    <p:sldId id="421" r:id="rId11"/>
    <p:sldId id="424" r:id="rId12"/>
    <p:sldId id="393" r:id="rId13"/>
    <p:sldId id="344" r:id="rId14"/>
    <p:sldId id="413" r:id="rId15"/>
    <p:sldId id="414" r:id="rId16"/>
    <p:sldId id="415" r:id="rId17"/>
    <p:sldId id="416" r:id="rId18"/>
    <p:sldId id="395" r:id="rId19"/>
    <p:sldId id="396" r:id="rId20"/>
    <p:sldId id="359" r:id="rId21"/>
    <p:sldId id="425" r:id="rId22"/>
    <p:sldId id="362" r:id="rId23"/>
    <p:sldId id="400" r:id="rId24"/>
    <p:sldId id="426" r:id="rId25"/>
    <p:sldId id="427" r:id="rId26"/>
    <p:sldId id="428" r:id="rId27"/>
    <p:sldId id="410" r:id="rId28"/>
    <p:sldId id="411" r:id="rId29"/>
    <p:sldId id="405" r:id="rId30"/>
    <p:sldId id="42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5" Type="http://schemas.openxmlformats.org/officeDocument/2006/relationships/image" Target="../media/image15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2E047-19DB-48AE-A9DF-FFDCC02CB3D3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EAB58-7D31-46BD-B692-0504B9D422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74D492-B469-4848-A10C-370484D2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BA6CFC5-7DDE-482B-808D-8C5D86E4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806CCCA-6EE3-4809-8EAD-DD1AA513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9259E7-BC75-4B8F-A668-2B0C336F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09E630-1D62-4C46-B058-F23A469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40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8994FD-E369-4AEC-899C-4B06E411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8A952D1-5119-49B4-9ACF-DFBAAF39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BBF96E-1C56-4EC8-ADE4-58AEEF7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282372-73B7-4E31-99E3-88C4824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1D97DB-47E6-41F2-B09D-D874C18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14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E08DECE-1640-4AC1-8592-961224D67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385B8A6-8B88-4412-B23F-B60A6F37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F26462-8291-4618-94C5-5A02460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9AE258-1BF9-44E2-9A0D-AFB05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D353A2-0EAD-40DD-BA30-EAF95F8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50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8BD676-BA71-4ADF-B088-7AB102A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FDEAEF-2B05-49A0-9F2B-0686962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81F3AE-A960-467C-A90F-7B3297F3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C30E84-E3FA-437F-9757-080B2BF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5345083-38B3-4A45-9013-EA6DC0C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23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10E290-6DD1-4816-9500-AA36044D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984A9C9-2B94-4613-90DD-8DCB3E8B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B78FA7-178E-44FD-9F5C-95A04903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1779D1D-49C1-46C0-96AF-C8A4854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773C2C-D098-4715-86F4-853DA0CA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9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A8692D-5D1F-4672-8A2F-ED57D30E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D7CF10-D52F-4CD9-B1F7-BA0C5DFB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2B1FBBB-85B3-48E2-95FB-D432E969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D6E7AD-E3D5-4D9D-A743-22A27AA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7038503-3C60-4BFE-9455-2F030662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34C0C74-10F6-4D56-AD77-C1787BE9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5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2C7BC1-D847-484F-8BA5-7F2875E0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51EBC43-9A27-4C34-81CA-5DC374F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18C5B9C-81F7-4279-B84E-EC93C7B5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7DC2444-664E-44C3-A853-51162FCA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9E5BDD3-5957-4531-AF5E-A24F315F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5E3766B-7FCB-44EA-8BA1-B67E288B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A6A0A1B-9BC0-45F0-9C34-19D35CA3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F453037-6C9C-4D38-B0DA-5827138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86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38C1BF-F280-4B03-A6F1-36C8815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629F1D8-BCAB-4649-99A8-97D1C5B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C3B1362-447D-4213-90CE-17F2696C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72769EE-4646-463C-BEB4-46FE709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90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B224B76-CCCF-4467-BBEA-D6A111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C0E292D-15B4-4A23-99E6-9122483E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5FB9801-8AE3-485E-8908-7BC1C1BC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D3F1AF-45C0-4A94-9D01-D5D62D17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2C100C-B381-4D77-A6D2-1CF2268D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2E891-3DFA-412B-8781-464C179D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3788738-39BC-4359-9ACB-D0A0CCF3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604FCE-908E-4042-A0A0-E3FD3C1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81C1DEA-7D80-48B3-8B34-2E04623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7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C80280-0334-4A86-9BA4-10B0F30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68FA7CF-262A-4920-A9C2-FB281C81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E4944F-C046-46F9-B491-7CE30643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E385314-253D-412C-AD42-12A694E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5ED3C3-E30E-4E4F-8AA4-A9AF062C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26C613-395F-4223-9E48-96BD978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68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未标题-1111">
            <a:extLst>
              <a:ext uri="{FF2B5EF4-FFF2-40B4-BE49-F238E27FC236}">
                <a16:creationId xmlns:a16="http://schemas.microsoft.com/office/drawing/2014/main" xmlns="" id="{87AD73C8-36CE-4961-A188-71FB56B27F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0" t="51337" r="1723" b="1729"/>
          <a:stretch>
            <a:fillRect/>
          </a:stretch>
        </p:blipFill>
        <p:spPr bwMode="auto">
          <a:xfrm>
            <a:off x="9820361" y="-220131"/>
            <a:ext cx="2235718" cy="19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43259793-A000-4ABA-AB1F-7EFA9CB5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xmlns="" id="{FDEA79B0-FE07-4229-A2AC-9ADD9CDFBB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4756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97A8DB83-F87A-40ED-B4FB-2794F3EB9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2989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xmlns="" id="{57E6C633-72A9-4124-9C1D-96A2E5FC4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59693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945C579-26D4-41AB-95D0-D75720E51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xmlns="" id="{61DDCB84-197A-4A9C-985C-B306F8DAF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05308" y="6534382"/>
            <a:ext cx="233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1200" b="1" dirty="0">
                <a:solidFill>
                  <a:srgbClr val="3366FF"/>
                </a:solidFill>
                <a:latin typeface="黑体" pitchFamily="2" charset="-122"/>
              </a:rPr>
              <a:t>上页   下页    返回    结束 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62A9B994-6920-4216-BB0D-59CB498A53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84100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EFED6A2B-DD31-4A99-AFD2-AE8FC5973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9574" y="6247044"/>
            <a:ext cx="95909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5A3EDAF-AC71-4547-8171-BA2BFF345333}" type="slidenum">
              <a:rPr lang="en-US" altLang="zh-CN" sz="1600" b="1" smtClean="0">
                <a:solidFill>
                  <a:srgbClr val="3366F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b="1" dirty="0">
              <a:solidFill>
                <a:srgbClr val="3366FF"/>
              </a:solidFill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xmlns="" id="{E944B9BC-D1AF-43B0-802D-1C6143607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100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9">
            <a:extLst>
              <a:ext uri="{FF2B5EF4-FFF2-40B4-BE49-F238E27FC236}">
                <a16:creationId xmlns:a16="http://schemas.microsoft.com/office/drawing/2014/main" xmlns="" id="{FF460500-FCD4-4932-965E-F769DBD95B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08637" y="34270"/>
            <a:ext cx="295097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Made by QQIR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xmlns="" id="{F2FE0C8D-184B-4A26-AB3D-76797234D9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9623" y="30163"/>
            <a:ext cx="489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  §1.3 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矩阵分解</a:t>
            </a:r>
            <a:endParaRPr kumimoji="1" lang="zh-CN" altLang="en-US" sz="2800" b="1" kern="1200" dirty="0">
              <a:solidFill>
                <a:srgbClr val="0000FF"/>
              </a:solidFill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xmlns="" id="{9D36FCA3-1E34-4462-AC81-0675E6170B74}"/>
              </a:ext>
            </a:extLst>
          </p:cNvPr>
          <p:cNvSpPr txBox="1">
            <a:spLocks/>
          </p:cNvSpPr>
          <p:nvPr userDrawn="1"/>
        </p:nvSpPr>
        <p:spPr>
          <a:xfrm>
            <a:off x="152400" y="152400"/>
            <a:ext cx="0" cy="0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06C57A1E-FD05-4192-A993-763EFA85BE23}"/>
              </a:ext>
            </a:extLst>
          </p:cNvPr>
          <p:cNvCxnSpPr/>
          <p:nvPr userDrawn="1"/>
        </p:nvCxnSpPr>
        <p:spPr>
          <a:xfrm>
            <a:off x="19831050" y="1638300"/>
            <a:ext cx="0" cy="10858500"/>
          </a:xfrm>
          <a:prstGeom prst="line">
            <a:avLst/>
          </a:prstGeom>
          <a:noFill/>
          <a:ln w="41275" cap="flat">
            <a:solidFill>
              <a:srgbClr val="110DB3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xmlns="" val="317736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87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88.png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7.bin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20.bin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04F1716-2E56-4A58-B1CF-9B2AE837F98F}"/>
              </a:ext>
            </a:extLst>
          </p:cNvPr>
          <p:cNvSpPr txBox="1"/>
          <p:nvPr/>
        </p:nvSpPr>
        <p:spPr>
          <a:xfrm>
            <a:off x="3215679" y="980729"/>
            <a:ext cx="6048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7796" hangingPunct="0"/>
            <a:r>
              <a:rPr lang="zh-CN" altLang="en-US" sz="4000" b="1" dirty="0"/>
              <a:t>第二节矩阵分解及应用</a:t>
            </a:r>
            <a:endParaRPr lang="zh-CN" altLang="en-US" sz="4000" b="1" dirty="0">
              <a:solidFill>
                <a:schemeClr val="accent6"/>
              </a:solidFill>
              <a:sym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ACA2E8-5DE1-4769-A801-A3952742AF59}"/>
              </a:ext>
            </a:extLst>
          </p:cNvPr>
          <p:cNvSpPr txBox="1"/>
          <p:nvPr/>
        </p:nvSpPr>
        <p:spPr>
          <a:xfrm>
            <a:off x="2603612" y="2420888"/>
            <a:ext cx="6264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一、矩阵的三角分解（</a:t>
            </a:r>
            <a:r>
              <a:rPr lang="en-US" altLang="zh-CN" sz="3400" b="1" dirty="0"/>
              <a:t>LU</a:t>
            </a:r>
            <a:r>
              <a:rPr lang="zh-CN" altLang="en-US" sz="3400" b="1" dirty="0"/>
              <a:t>分解）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DE02171-D26C-4F4B-93B2-5ED16A3383DD}"/>
              </a:ext>
            </a:extLst>
          </p:cNvPr>
          <p:cNvSpPr txBox="1"/>
          <p:nvPr/>
        </p:nvSpPr>
        <p:spPr>
          <a:xfrm>
            <a:off x="2620042" y="3445549"/>
            <a:ext cx="7488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二、矩阵的满秩分解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xmlns="" id="{DDE02171-D26C-4F4B-93B2-5ED16A3383DD}"/>
              </a:ext>
            </a:extLst>
          </p:cNvPr>
          <p:cNvSpPr txBox="1"/>
          <p:nvPr/>
        </p:nvSpPr>
        <p:spPr>
          <a:xfrm>
            <a:off x="2633298" y="4355218"/>
            <a:ext cx="7488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三、矩阵的正交分解</a:t>
            </a:r>
            <a:r>
              <a:rPr lang="en-US" altLang="zh-CN" sz="3400" b="1" dirty="0"/>
              <a:t>(</a:t>
            </a:r>
            <a:r>
              <a:rPr lang="zh-CN" altLang="en-US" sz="3400" b="1" dirty="0"/>
              <a:t>了解</a:t>
            </a:r>
            <a:r>
              <a:rPr lang="en-US" altLang="zh-CN" sz="3400" b="1" dirty="0"/>
              <a:t>)</a:t>
            </a:r>
            <a:endParaRPr lang="zh-CN" altLang="en-US" sz="3400" b="1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xmlns="" id="{DDE02171-D26C-4F4B-93B2-5ED16A3383DD}"/>
              </a:ext>
            </a:extLst>
          </p:cNvPr>
          <p:cNvSpPr txBox="1"/>
          <p:nvPr/>
        </p:nvSpPr>
        <p:spPr>
          <a:xfrm>
            <a:off x="2710748" y="5137204"/>
            <a:ext cx="7542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四、矩阵的分解奇异值分解</a:t>
            </a:r>
            <a:r>
              <a:rPr lang="en-US" altLang="zh-CN" sz="3400" b="1" dirty="0"/>
              <a:t>(</a:t>
            </a:r>
            <a:r>
              <a:rPr lang="zh-CN" altLang="en-US" sz="3400" b="1" dirty="0"/>
              <a:t>了解</a:t>
            </a:r>
            <a:r>
              <a:rPr lang="en-US" altLang="zh-CN" sz="3400" b="1" dirty="0"/>
              <a:t>)</a:t>
            </a:r>
            <a:endParaRPr lang="zh-CN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xmlns="" val="34278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566416" y="273077"/>
          <a:ext cx="7250112" cy="1766887"/>
        </p:xfrm>
        <a:graphic>
          <a:graphicData uri="http://schemas.openxmlformats.org/presentationml/2006/ole">
            <p:oleObj spid="_x0000_s63494" name="Equation" r:id="rId3" imgW="99060000" imgH="24079200" progId="Equation.DSMT4">
              <p:embed/>
            </p:oleObj>
          </a:graphicData>
        </a:graphic>
      </p:graphicFrame>
      <p:sp>
        <p:nvSpPr>
          <p:cNvPr id="3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615115"/>
            <a:ext cx="29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直接分解法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令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028012" y="599607"/>
            <a:ext cx="1573967" cy="149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95599" y="931889"/>
            <a:ext cx="12493" cy="1121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522689" y="1021830"/>
            <a:ext cx="1216701" cy="124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432748" y="1441556"/>
            <a:ext cx="32478" cy="5821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42413" y="1379096"/>
            <a:ext cx="737016" cy="2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59764" y="2244310"/>
          <a:ext cx="4594225" cy="1965325"/>
        </p:xfrm>
        <a:graphic>
          <a:graphicData uri="http://schemas.openxmlformats.org/presentationml/2006/ole">
            <p:oleObj spid="_x0000_s63495" name="Equation" r:id="rId4" imgW="52120800" imgH="22250400" progId="Equation.DSMT4">
              <p:embed/>
            </p:oleObj>
          </a:graphicData>
        </a:graphic>
      </p:graphicFrame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4832" y="4252549"/>
            <a:ext cx="6626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8595" y="3252866"/>
            <a:ext cx="5843405" cy="227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527154" y="5864171"/>
            <a:ext cx="617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</a:rPr>
              <a:t>: </a:t>
            </a:r>
            <a:r>
              <a:rPr lang="zh-CN" altLang="en-US" sz="2800" b="1" dirty="0">
                <a:solidFill>
                  <a:srgbClr val="FF0000"/>
                </a:solidFill>
              </a:rPr>
              <a:t>最佳计算顺序为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如图</a:t>
            </a:r>
            <a:r>
              <a:rPr lang="en-US" altLang="zh-CN" sz="2800" b="1" dirty="0">
                <a:solidFill>
                  <a:srgbClr val="FF0000"/>
                </a:solidFill>
              </a:rPr>
              <a:t>):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294557" y="327803"/>
            <a:ext cx="114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假设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2084152"/>
            <a:ext cx="674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根据最佳次序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先利用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的第一行元素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278119" y="209863"/>
          <a:ext cx="8507413" cy="1865312"/>
        </p:xfrm>
        <a:graphic>
          <a:graphicData uri="http://schemas.openxmlformats.org/presentationml/2006/ole">
            <p:oleObj spid="_x0000_s64530" name="Equation" r:id="rId3" imgW="93878400" imgH="22555200" progId="Equation.DSMT4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218544" y="434715"/>
            <a:ext cx="1888762" cy="299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064457" y="2089410"/>
          <a:ext cx="5000625" cy="504825"/>
        </p:xfrm>
        <a:graphic>
          <a:graphicData uri="http://schemas.openxmlformats.org/presentationml/2006/ole">
            <p:oleObj spid="_x0000_s64531" name="Equation" r:id="rId4" imgW="55168800" imgH="6096000" progId="Equation.DSMT4">
              <p:embed/>
            </p:oleObj>
          </a:graphicData>
        </a:graphic>
      </p:graphicFrame>
      <p:sp>
        <p:nvSpPr>
          <p:cNvPr id="11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2926101"/>
            <a:ext cx="673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的第一列元素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除前一位元</a:t>
            </a:r>
            <a:r>
              <a:rPr lang="en-US" altLang="zh-CN" sz="2800" b="1" dirty="0"/>
              <a:t>2)</a:t>
            </a:r>
            <a:endParaRPr lang="zh-CN" altLang="en-US" sz="2800" b="1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961689" y="2646700"/>
          <a:ext cx="1741487" cy="1412875"/>
        </p:xfrm>
        <a:graphic>
          <a:graphicData uri="http://schemas.openxmlformats.org/presentationml/2006/ole">
            <p:oleObj spid="_x0000_s64532" name="Equation" r:id="rId5" imgW="19202400" imgH="17068800" progId="Equation.DSMT4">
              <p:embed/>
            </p:oleObj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236031" y="856938"/>
            <a:ext cx="12493" cy="11217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4022881"/>
            <a:ext cx="673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的第二行元素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除前一位元</a:t>
            </a:r>
            <a:r>
              <a:rPr lang="en-US" altLang="zh-CN" sz="2800" b="1" dirty="0"/>
              <a:t>4)</a:t>
            </a:r>
            <a:endParaRPr lang="zh-CN" altLang="en-US" sz="2800" b="1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987061" y="3984833"/>
          <a:ext cx="3757613" cy="504825"/>
        </p:xfrm>
        <a:graphic>
          <a:graphicData uri="http://schemas.openxmlformats.org/presentationml/2006/ole">
            <p:oleObj spid="_x0000_s64533" name="Equation" r:id="rId6" imgW="41452800" imgH="6096000" progId="Equation.DSMT4">
              <p:embed/>
            </p:oleObj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2610785" y="914400"/>
            <a:ext cx="1451550" cy="174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4682448"/>
            <a:ext cx="728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的第二列元素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除前二位元</a:t>
            </a:r>
            <a:r>
              <a:rPr lang="en-US" altLang="zh-CN" sz="2800" b="1" dirty="0"/>
              <a:t>1,3)</a:t>
            </a:r>
            <a:endParaRPr lang="zh-CN" altLang="en-US" sz="2800" b="1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6282257" y="4468551"/>
          <a:ext cx="1712912" cy="958850"/>
        </p:xfrm>
        <a:graphic>
          <a:graphicData uri="http://schemas.openxmlformats.org/presentationml/2006/ole">
            <p:oleObj spid="_x0000_s64534" name="Equation" r:id="rId7" imgW="18897600" imgH="11582400" progId="Equation.DSMT4">
              <p:embed/>
            </p:oleObj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2773181" y="1249180"/>
            <a:ext cx="19986" cy="6845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5284552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的第三行元素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除前二位元</a:t>
            </a:r>
            <a:r>
              <a:rPr lang="en-US" altLang="zh-CN" sz="2800" b="1" dirty="0"/>
              <a:t>-4,1)</a:t>
            </a:r>
            <a:endParaRPr lang="zh-CN" altLang="en-US" sz="28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242870" y="1349115"/>
            <a:ext cx="924396" cy="49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6416077" y="5294730"/>
          <a:ext cx="2790825" cy="504825"/>
        </p:xfrm>
        <a:graphic>
          <a:graphicData uri="http://schemas.openxmlformats.org/presentationml/2006/ole">
            <p:oleObj spid="_x0000_s64535" name="Equation" r:id="rId8" imgW="30784800" imgH="6096000" progId="Equation.DSMT4">
              <p:embed/>
            </p:oleObj>
          </a:graphicData>
        </a:graphic>
      </p:graphicFrame>
      <p:sp>
        <p:nvSpPr>
          <p:cNvPr id="26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5854179"/>
            <a:ext cx="791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的第三列元素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除前二位元</a:t>
            </a:r>
            <a:r>
              <a:rPr lang="en-US" altLang="zh-CN" sz="2800" b="1" dirty="0"/>
              <a:t>1,-2,5)</a:t>
            </a:r>
            <a:endParaRPr lang="zh-CN" altLang="en-US" sz="2800" b="1" dirty="0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6791742" y="5881349"/>
          <a:ext cx="884238" cy="454025"/>
        </p:xfrm>
        <a:graphic>
          <a:graphicData uri="http://schemas.openxmlformats.org/presentationml/2006/ole">
            <p:oleObj spid="_x0000_s64536" name="Equation" r:id="rId9" imgW="9753600" imgH="5486400" progId="Equation.DSMT4">
              <p:embed/>
            </p:oleObj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305331" y="1581461"/>
            <a:ext cx="22486" cy="4122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633478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再利用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的第四行元素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除前三位元</a:t>
            </a:r>
            <a:r>
              <a:rPr lang="en-US" altLang="zh-CN" sz="2800" b="1" dirty="0"/>
              <a:t>6,2,12)</a:t>
            </a:r>
            <a:endParaRPr lang="zh-CN" altLang="en-US" sz="2800" b="1" dirty="0"/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6726915" y="6403975"/>
          <a:ext cx="995362" cy="454025"/>
        </p:xfrm>
        <a:graphic>
          <a:graphicData uri="http://schemas.openxmlformats.org/presentationml/2006/ole">
            <p:oleObj spid="_x0000_s64537" name="Equation" r:id="rId10" imgW="10972800" imgH="5486400" progId="Equation.DSMT4">
              <p:embed/>
            </p:oleObj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3725053" y="1806314"/>
            <a:ext cx="562133" cy="74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  <p:bldP spid="22" grpId="0"/>
      <p:bldP spid="2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65C5F81-881B-4A0C-8835-5D0DCCE3D350}"/>
              </a:ext>
            </a:extLst>
          </p:cNvPr>
          <p:cNvSpPr txBox="1"/>
          <p:nvPr/>
        </p:nvSpPr>
        <p:spPr>
          <a:xfrm>
            <a:off x="737119" y="3573673"/>
            <a:ext cx="8574833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求对称正定矩阵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的柯列斯基分解的步骤如下</a:t>
            </a:r>
            <a:r>
              <a:rPr lang="en-US" altLang="zh-CN" sz="2700" b="1" dirty="0"/>
              <a:t>:</a:t>
            </a:r>
            <a:endParaRPr lang="zh-CN" altLang="en-US" sz="27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CB9080F-C315-48F2-A4A5-935EAFA067AE}"/>
              </a:ext>
            </a:extLst>
          </p:cNvPr>
          <p:cNvSpPr txBox="1"/>
          <p:nvPr/>
        </p:nvSpPr>
        <p:spPr>
          <a:xfrm>
            <a:off x="1342053" y="4146055"/>
            <a:ext cx="47244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/>
              <a:t>(1)   </a:t>
            </a:r>
            <a:r>
              <a:rPr lang="zh-CN" altLang="en-US" sz="2700" b="1" dirty="0"/>
              <a:t>求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</a:t>
            </a:r>
            <a:r>
              <a:rPr lang="en-US" altLang="zh-CN" sz="2700" b="1" dirty="0"/>
              <a:t>LDU</a:t>
            </a:r>
            <a:r>
              <a:rPr lang="zh-CN" altLang="en-US" sz="2700" b="1" dirty="0"/>
              <a:t>分解。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2A60BD-C2F0-4039-B253-785428327995}"/>
                  </a:ext>
                </a:extLst>
              </p:cNvPr>
              <p:cNvSpPr txBox="1"/>
              <p:nvPr/>
            </p:nvSpPr>
            <p:spPr>
              <a:xfrm>
                <a:off x="1371600" y="4765835"/>
                <a:ext cx="6811347" cy="8440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(2)   </a:t>
                </a:r>
                <a:r>
                  <a:rPr lang="zh-CN" altLang="en-US" sz="2700" b="1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𝒅𝒊𝒂𝒈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27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7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rad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,⋯,</m:t>
                    </m:r>
                    <m:rad>
                      <m:radPr>
                        <m:degHide m:val="on"/>
                        <m:ctrlPr>
                          <a:rPr lang="zh-CN" altLang="en-US" sz="27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7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700" b="1" dirty="0"/>
                  <a:t>)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52A60BD-C2F0-4039-B253-78542832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65835"/>
                <a:ext cx="6811347" cy="844078"/>
              </a:xfrm>
              <a:prstGeom prst="rect">
                <a:avLst/>
              </a:prstGeom>
              <a:blipFill>
                <a:blip r:embed="rId2" cstate="print"/>
                <a:stretch>
                  <a:fillRect l="-2417" b="-724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AC6A5A5-2503-4376-B762-F65DA4EAF725}"/>
                  </a:ext>
                </a:extLst>
              </p:cNvPr>
              <p:cNvSpPr txBox="1"/>
              <p:nvPr/>
            </p:nvSpPr>
            <p:spPr>
              <a:xfrm>
                <a:off x="1371600" y="5519663"/>
                <a:ext cx="7940351" cy="721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(3</a:t>
                </a:r>
                <a:r>
                  <a:rPr lang="zh-CN" altLang="en-US" sz="2700" b="1" dirty="0"/>
                  <a:t>）写出柯列斯基分解</a:t>
                </a:r>
                <a14:m>
                  <m:oMath xmlns:m="http://schemas.openxmlformats.org/officeDocument/2006/math"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AC6A5A5-2503-4376-B762-F65DA4EA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519663"/>
                <a:ext cx="7940351" cy="721994"/>
              </a:xfrm>
              <a:prstGeom prst="rect">
                <a:avLst/>
              </a:prstGeom>
              <a:blipFill>
                <a:blip r:embed="rId3" cstate="print"/>
                <a:stretch>
                  <a:fillRect l="-2072" b="-126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3">
            <a:extLst>
              <a:ext uri="{FF2B5EF4-FFF2-40B4-BE49-F238E27FC236}">
                <a16:creationId xmlns:a16="http://schemas.microsoft.com/office/drawing/2014/main" xmlns="" id="{47D6E0D6-23C6-4B9E-B7D5-B000547879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1193" y="752129"/>
            <a:ext cx="10708332" cy="1988750"/>
          </a:xfrm>
          <a:prstGeom prst="rect">
            <a:avLst/>
          </a:prstGeom>
          <a:blipFill>
            <a:blip r:embed="rId4" cstate="print"/>
            <a:stretch>
              <a:fillRect l="-1195" b="-733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xmlns="" id="{C5B437FF-3ACC-430B-87A6-E3BB05CE52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475" y="2668487"/>
            <a:ext cx="10687050" cy="671659"/>
          </a:xfrm>
          <a:prstGeom prst="rect">
            <a:avLst/>
          </a:prstGeom>
          <a:blipFill>
            <a:blip r:embed="rId5" cstate="print"/>
            <a:stretch>
              <a:fillRect l="-1140" b="-2454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86A8A8E-E10E-4306-BF20-027FAD6CC068}"/>
                  </a:ext>
                </a:extLst>
              </p:cNvPr>
              <p:cNvSpPr txBox="1"/>
              <p:nvPr/>
            </p:nvSpPr>
            <p:spPr>
              <a:xfrm>
                <a:off x="797487" y="15179"/>
                <a:ext cx="10328988" cy="1735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例题</a:t>
                </a:r>
                <a:r>
                  <a:rPr lang="en-US" altLang="zh-CN" sz="2700" b="1" dirty="0"/>
                  <a:t>1.3.2 </a:t>
                </a:r>
                <a:r>
                  <a:rPr lang="zh-CN" altLang="en-US" sz="2700" b="1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7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𝟑𝟒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700" b="1" dirty="0"/>
                  <a:t>的柯列斯基</a:t>
                </a:r>
                <a:r>
                  <a:rPr lang="en-US" altLang="zh-CN" sz="2700" b="1" dirty="0"/>
                  <a:t>(</a:t>
                </a:r>
                <a:r>
                  <a:rPr lang="en-US" altLang="zh-CN" sz="2700" b="1" dirty="0" err="1"/>
                  <a:t>Choleshy</a:t>
                </a:r>
                <a:r>
                  <a:rPr lang="en-US" altLang="zh-CN" sz="2700" b="1" dirty="0"/>
                  <a:t>)</a:t>
                </a:r>
                <a:r>
                  <a:rPr lang="zh-CN" altLang="en-US" sz="2700" b="1" dirty="0"/>
                  <a:t>分解</a:t>
                </a:r>
                <a:r>
                  <a:rPr lang="en-US" altLang="zh-CN" sz="2700" b="1" dirty="0"/>
                  <a:t>.</a:t>
                </a:r>
                <a:endParaRPr lang="zh-CN" altLang="en-US" sz="27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86A8A8E-E10E-4306-BF20-027FAD6CC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7" y="15179"/>
                <a:ext cx="10328988" cy="1735733"/>
              </a:xfrm>
              <a:prstGeom prst="rect">
                <a:avLst/>
              </a:prstGeom>
              <a:blipFill>
                <a:blip r:embed="rId2" cstate="print"/>
                <a:stretch>
                  <a:fillRect l="-15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39180B2-778F-4E4E-BCBC-9940ED916AB0}"/>
              </a:ext>
            </a:extLst>
          </p:cNvPr>
          <p:cNvSpPr txBox="1"/>
          <p:nvPr/>
        </p:nvSpPr>
        <p:spPr>
          <a:xfrm>
            <a:off x="482361" y="1622993"/>
            <a:ext cx="116632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/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FFB1F9-3C1E-4A3E-BCE2-E1F01ACC8BB1}"/>
                  </a:ext>
                </a:extLst>
              </p:cNvPr>
              <p:cNvSpPr txBox="1"/>
              <p:nvPr/>
            </p:nvSpPr>
            <p:spPr>
              <a:xfrm>
                <a:off x="1229747" y="1765008"/>
                <a:ext cx="3158413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700" b="1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𝟑𝟒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94FFB1F9-3C1E-4A3E-BCE2-E1F01ACC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47" y="1765008"/>
                <a:ext cx="3158413" cy="118635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5639F2D-3EF7-418E-898F-8615033644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88160" y="1874751"/>
            <a:ext cx="2718994" cy="1354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0C1ADC8-9BB5-4AFC-A933-C669779ECF7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2794" y="1725096"/>
            <a:ext cx="2574053" cy="1468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32811E-8209-4289-B6F5-406D3B881EC1}"/>
                  </a:ext>
                </a:extLst>
              </p:cNvPr>
              <p:cNvSpPr txBox="1"/>
              <p:nvPr/>
            </p:nvSpPr>
            <p:spPr>
              <a:xfrm>
                <a:off x="246756" y="3316505"/>
                <a:ext cx="3158413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</a:t>
                </a:r>
                <a:r>
                  <a:rPr lang="en-US" altLang="zh-CN" sz="2700" b="1" dirty="0"/>
                  <a:t>LDU</a:t>
                </a:r>
                <a:r>
                  <a:rPr lang="zh-CN" altLang="en-US" sz="2700" b="1" dirty="0"/>
                  <a:t>分解为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5A32811E-8209-4289-B6F5-406D3B88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56" y="3316505"/>
                <a:ext cx="3158413" cy="710837"/>
              </a:xfrm>
              <a:prstGeom prst="rect">
                <a:avLst/>
              </a:prstGeom>
              <a:blipFill>
                <a:blip r:embed="rId6" cstate="print"/>
                <a:stretch>
                  <a:fillRect l="-5010" r="-385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7444EE7-EED0-46E8-B703-F937544A8A3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05169" y="3151693"/>
            <a:ext cx="3952382" cy="1456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A301B7-502B-45D7-9288-B50702FF8B7C}"/>
                  </a:ext>
                </a:extLst>
              </p:cNvPr>
              <p:cNvSpPr txBox="1"/>
              <p:nvPr/>
            </p:nvSpPr>
            <p:spPr>
              <a:xfrm>
                <a:off x="2454012" y="5986466"/>
                <a:ext cx="4982547" cy="721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的柯列斯基分解</a:t>
                </a:r>
                <a14:m>
                  <m:oMath xmlns:m="http://schemas.openxmlformats.org/officeDocument/2006/math">
                    <m:r>
                      <a:rPr lang="en-US" altLang="zh-CN" sz="2700" b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BA301B7-502B-45D7-9288-B50702FF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12" y="5986466"/>
                <a:ext cx="4982547" cy="721994"/>
              </a:xfrm>
              <a:prstGeom prst="rect">
                <a:avLst/>
              </a:prstGeom>
              <a:blipFill>
                <a:blip r:embed="rId8" cstate="print"/>
                <a:stretch>
                  <a:fillRect b="-127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2850ECF5-82CC-4658-B6C4-6688B451D41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80020" y="5270979"/>
            <a:ext cx="1769528" cy="1587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1631BD-BF88-4A1D-B009-AE70B03590A5}"/>
                  </a:ext>
                </a:extLst>
              </p:cNvPr>
              <p:cNvSpPr txBox="1"/>
              <p:nvPr/>
            </p:nvSpPr>
            <p:spPr>
              <a:xfrm>
                <a:off x="1303980" y="4491054"/>
                <a:ext cx="9624431" cy="118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en-US" altLang="zh-CN" sz="27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4B1631BD-BF88-4A1D-B009-AE70B0359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80" y="4491054"/>
                <a:ext cx="9624431" cy="1186351"/>
              </a:xfrm>
              <a:prstGeom prst="rect">
                <a:avLst/>
              </a:prstGeom>
              <a:blipFill>
                <a:blip r:embed="rId10" cstate="print"/>
                <a:stretch>
                  <a:fillRect l="-17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AF82B60-C4D1-46ED-9BA8-358B8B43AD6F}"/>
                  </a:ext>
                </a:extLst>
              </p:cNvPr>
              <p:cNvSpPr txBox="1"/>
              <p:nvPr/>
            </p:nvSpPr>
            <p:spPr>
              <a:xfrm>
                <a:off x="8867991" y="4904005"/>
                <a:ext cx="3158413" cy="510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r>
                  <a:rPr lang="en-US" altLang="zh-CN" sz="2700" b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GG</m:t>
                        </m:r>
                        <m:r>
                          <a:rPr lang="en-US" altLang="zh-CN" sz="27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700" b="1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1AF82B60-C4D1-46ED-9BA8-358B8B43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91" y="4904005"/>
                <a:ext cx="3158413" cy="510525"/>
              </a:xfrm>
              <a:prstGeom prst="rect">
                <a:avLst/>
              </a:prstGeom>
              <a:blipFill>
                <a:blip r:embed="rId11" cstate="print"/>
                <a:stretch>
                  <a:fillRect l="-5212" t="-9524" b="-32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28766F3-D159-453C-AE72-DB85E46F32F7}"/>
              </a:ext>
            </a:extLst>
          </p:cNvPr>
          <p:cNvCxnSpPr/>
          <p:nvPr/>
        </p:nvCxnSpPr>
        <p:spPr>
          <a:xfrm flipV="1">
            <a:off x="1648688" y="5610687"/>
            <a:ext cx="3438217" cy="66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CCF14275-7FD1-4A4E-BEEB-70AC13E8C2A3}"/>
              </a:ext>
            </a:extLst>
          </p:cNvPr>
          <p:cNvSpPr txBox="1"/>
          <p:nvPr/>
        </p:nvSpPr>
        <p:spPr>
          <a:xfrm>
            <a:off x="2803568" y="5580597"/>
            <a:ext cx="480447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en-US" altLang="zh-CN" sz="2700" b="1" dirty="0"/>
              <a:t>G </a:t>
            </a:r>
            <a:endParaRPr lang="zh-CN" altLang="en-US" sz="27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20E90C8B-65C0-4B01-8F7C-5C383E95BEC7}"/>
              </a:ext>
            </a:extLst>
          </p:cNvPr>
          <p:cNvSpPr txBox="1"/>
          <p:nvPr/>
        </p:nvSpPr>
        <p:spPr>
          <a:xfrm>
            <a:off x="9239796" y="5838812"/>
            <a:ext cx="480447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r>
              <a:rPr lang="en-US" altLang="zh-CN" sz="2700" b="1" dirty="0"/>
              <a:t>G 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 animBg="1"/>
      <p:bldP spid="15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>
            <a:extLst>
              <a:ext uri="{FF2B5EF4-FFF2-40B4-BE49-F238E27FC236}">
                <a16:creationId xmlns:a16="http://schemas.microsoft.com/office/drawing/2014/main" xmlns="" id="{0BACA2E8-5DE1-4769-A801-A3952742AF59}"/>
              </a:ext>
            </a:extLst>
          </p:cNvPr>
          <p:cNvSpPr txBox="1"/>
          <p:nvPr/>
        </p:nvSpPr>
        <p:spPr>
          <a:xfrm>
            <a:off x="373304" y="564922"/>
            <a:ext cx="84531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利用矩阵的三角分解求线性方程组的解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63977" y="2983043"/>
          <a:ext cx="9220200" cy="1863335"/>
        </p:xfrm>
        <a:graphic>
          <a:graphicData uri="http://schemas.openxmlformats.org/presentationml/2006/ole">
            <p:oleObj spid="_x0000_s44038" name="Equation" r:id="rId3" imgW="94488000" imgH="22555200" progId="Equation.DSMT4">
              <p:embed/>
            </p:oleObj>
          </a:graphicData>
        </a:graphic>
      </p:graphicFrame>
      <p:sp>
        <p:nvSpPr>
          <p:cNvPr id="5" name="文本框 3">
            <a:extLst>
              <a:ext uri="{FF2B5EF4-FFF2-40B4-BE49-F238E27FC236}">
                <a16:creationId xmlns:a16="http://schemas.microsoft.com/office/drawing/2014/main" xmlns="" id="{36C05729-6C63-4F88-91DD-7A0682FC2526}"/>
              </a:ext>
            </a:extLst>
          </p:cNvPr>
          <p:cNvSpPr txBox="1"/>
          <p:nvPr/>
        </p:nvSpPr>
        <p:spPr>
          <a:xfrm>
            <a:off x="0" y="5067969"/>
            <a:ext cx="218312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那么</a:t>
            </a:r>
            <a:r>
              <a:rPr lang="en-US" altLang="zh-CN" sz="2700" b="1" dirty="0"/>
              <a:t>AX=b </a:t>
            </a:r>
            <a:r>
              <a:rPr lang="zh-CN" altLang="en-US" sz="2700" b="1" dirty="0"/>
              <a:t>与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12630" y="4987040"/>
          <a:ext cx="2142552" cy="1009650"/>
        </p:xfrm>
        <a:graphic>
          <a:graphicData uri="http://schemas.openxmlformats.org/presentationml/2006/ole">
            <p:oleObj spid="_x0000_s44039" name="Equation" r:id="rId4" imgW="22860000" imgH="10972800" progId="Equation.DSMT4">
              <p:embed/>
            </p:oleObj>
          </a:graphicData>
        </a:graphic>
      </p:graphicFrame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36C05729-6C63-4F88-91DD-7A0682FC2526}"/>
              </a:ext>
            </a:extLst>
          </p:cNvPr>
          <p:cNvSpPr txBox="1"/>
          <p:nvPr/>
        </p:nvSpPr>
        <p:spPr>
          <a:xfrm>
            <a:off x="5869094" y="5160408"/>
            <a:ext cx="541849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这就是解线性方程组的三角分解法</a:t>
            </a:r>
            <a:r>
              <a:rPr lang="en-US" altLang="zh-CN" sz="2700" b="1" dirty="0"/>
              <a:t>.</a:t>
            </a:r>
            <a:endParaRPr lang="zh-CN" altLang="en-US" sz="2700" b="1" dirty="0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xmlns="" id="{B34FFC91-2ECF-42DE-9819-A1BA089E415E}"/>
              </a:ext>
            </a:extLst>
          </p:cNvPr>
          <p:cNvSpPr txBox="1"/>
          <p:nvPr/>
        </p:nvSpPr>
        <p:spPr>
          <a:xfrm>
            <a:off x="1394086" y="1925997"/>
            <a:ext cx="819962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 </a:t>
            </a:r>
            <a:r>
              <a:rPr lang="zh-CN" altLang="en-US" sz="2700" b="1" dirty="0"/>
              <a:t>设</a:t>
            </a:r>
            <a:r>
              <a:rPr lang="en-US" altLang="zh-CN" sz="2700" b="1" dirty="0"/>
              <a:t>Ax=b</a:t>
            </a:r>
            <a:r>
              <a:rPr lang="zh-CN" altLang="en-US" sz="2700" b="1" dirty="0"/>
              <a:t>是相容方程</a:t>
            </a:r>
            <a:r>
              <a:rPr lang="en-US" altLang="zh-CN" sz="2700" b="1" dirty="0"/>
              <a:t>(</a:t>
            </a:r>
            <a:r>
              <a:rPr lang="zh-CN" altLang="en-US" sz="2700" b="1" dirty="0"/>
              <a:t>即方程组有解</a:t>
            </a:r>
            <a:r>
              <a:rPr lang="en-US" altLang="zh-CN" sz="2700" b="1" dirty="0"/>
              <a:t>)</a:t>
            </a:r>
            <a:r>
              <a:rPr lang="zh-CN" altLang="en-US" sz="2700" b="1" dirty="0"/>
              <a:t>，如果</a:t>
            </a:r>
            <a:r>
              <a:rPr lang="en-US" altLang="zh-CN" sz="2700" b="1" dirty="0"/>
              <a:t>A=LU,</a:t>
            </a:r>
            <a:r>
              <a:rPr lang="zh-CN" altLang="en-US" sz="2700" b="1" dirty="0"/>
              <a:t>其中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xmlns="" id="{36C05729-6C63-4F88-91DD-7A0682FC2526}"/>
              </a:ext>
            </a:extLst>
          </p:cNvPr>
          <p:cNvSpPr txBox="1"/>
          <p:nvPr/>
        </p:nvSpPr>
        <p:spPr>
          <a:xfrm>
            <a:off x="1921238" y="5070466"/>
            <a:ext cx="218312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即</a:t>
            </a:r>
            <a:r>
              <a:rPr lang="en-US" altLang="zh-CN" sz="2700" b="1" dirty="0" smtClean="0"/>
              <a:t>LUX=b </a:t>
            </a:r>
            <a:r>
              <a:rPr lang="zh-CN" altLang="en-US" sz="2700" b="1" dirty="0"/>
              <a:t>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4845" t="-282"/>
          <a:stretch>
            <a:fillRect/>
          </a:stretch>
        </p:blipFill>
        <p:spPr bwMode="auto">
          <a:xfrm>
            <a:off x="914400" y="659567"/>
            <a:ext cx="5906125" cy="2143794"/>
          </a:xfrm>
          <a:noFill/>
          <a:ln>
            <a:miter lim="800000"/>
            <a:headEnd/>
            <a:tailEnd/>
          </a:ln>
        </p:spPr>
      </p:pic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667" y="3429000"/>
            <a:ext cx="6488897" cy="133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24852" y="134336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/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814918" y="809626"/>
            <a:ext cx="547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/>
              <a:t>解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将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LU</a:t>
            </a:r>
            <a:r>
              <a:rPr lang="zh-CN" altLang="en-US" sz="2800" b="1" dirty="0"/>
              <a:t>分解为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094319" y="1557339"/>
          <a:ext cx="8004712" cy="1906587"/>
        </p:xfrm>
        <a:graphic>
          <a:graphicData uri="http://schemas.openxmlformats.org/presentationml/2006/ole">
            <p:oleObj spid="_x0000_s45076" name="Equation" r:id="rId3" imgW="89001600" imgH="22250400" progId="Equation.DSMT4">
              <p:embed/>
            </p:oleObj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814918" y="3573463"/>
            <a:ext cx="710564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 dirty="0"/>
              <a:t>(2) </a:t>
            </a:r>
            <a:r>
              <a:rPr lang="zh-CN" altLang="en-US" sz="2800" b="1" dirty="0"/>
              <a:t>令 </a:t>
            </a:r>
            <a:r>
              <a:rPr lang="en-US" altLang="zh-CN" sz="2800" b="1" i="1" dirty="0" err="1">
                <a:latin typeface="Times New Roman" pitchFamily="18" charset="0"/>
              </a:rPr>
              <a:t>Ux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b="1" dirty="0"/>
              <a:t>  ,</a:t>
            </a:r>
            <a:r>
              <a:rPr lang="zh-CN" altLang="en-US" sz="2800" b="1" dirty="0"/>
              <a:t>则  </a:t>
            </a:r>
            <a:r>
              <a:rPr lang="en-US" altLang="zh-CN" sz="2800" b="1" i="1" dirty="0">
                <a:latin typeface="Times New Roman" pitchFamily="18" charset="0"/>
              </a:rPr>
              <a:t>Ly </a:t>
            </a:r>
            <a:r>
              <a:rPr lang="en-US" altLang="zh-CN" sz="2800" b="1" dirty="0">
                <a:latin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</a:rPr>
              <a:t>b   ,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2974" y="4259264"/>
          <a:ext cx="4029124" cy="1906587"/>
        </p:xfrm>
        <a:graphic>
          <a:graphicData uri="http://schemas.openxmlformats.org/presentationml/2006/ole">
            <p:oleObj spid="_x0000_s45077" name="Equation" r:id="rId4" imgW="52425600" imgH="22250400" progId="Equation.DSMT4">
              <p:embed/>
            </p:oleObj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5749250" y="3584940"/>
            <a:ext cx="3168649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907633" y="4281125"/>
          <a:ext cx="1694754" cy="1906587"/>
        </p:xfrm>
        <a:graphic>
          <a:graphicData uri="http://schemas.openxmlformats.org/presentationml/2006/ole">
            <p:oleObj spid="_x0000_s45078" name="Equation" r:id="rId5" imgW="18592800" imgH="222504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050171"/>
              </p:ext>
            </p:extLst>
          </p:nvPr>
        </p:nvGraphicFramePr>
        <p:xfrm>
          <a:off x="5017672" y="4115530"/>
          <a:ext cx="3649172" cy="2286524"/>
        </p:xfrm>
        <a:graphic>
          <a:graphicData uri="http://schemas.openxmlformats.org/presentationml/2006/ole">
            <p:oleObj spid="_x0000_s45079" name="Equation" r:id="rId6" imgW="43891200" imgH="310896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567419" y="5069903"/>
          <a:ext cx="471488" cy="287338"/>
        </p:xfrm>
        <a:graphic>
          <a:graphicData uri="http://schemas.openxmlformats.org/presentationml/2006/ole">
            <p:oleObj spid="_x0000_s45080" name="Equation" r:id="rId7" imgW="4876800" imgH="335280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9385118" y="5121484"/>
          <a:ext cx="471487" cy="287338"/>
        </p:xfrm>
        <a:graphic>
          <a:graphicData uri="http://schemas.openxmlformats.org/presentationml/2006/ole">
            <p:oleObj spid="_x0000_s45081" name="Equation" r:id="rId8" imgW="4876800" imgH="3352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60" grpId="0"/>
      <p:bldP spid="962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674552" y="431878"/>
          <a:ext cx="5507037" cy="1906587"/>
        </p:xfrm>
        <a:graphic>
          <a:graphicData uri="http://schemas.openxmlformats.org/presentationml/2006/ole">
            <p:oleObj spid="_x0000_s46088" name="Equation" r:id="rId3" imgW="59740800" imgH="222504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85105" y="4758536"/>
          <a:ext cx="2052377" cy="2099463"/>
        </p:xfrm>
        <a:graphic>
          <a:graphicData uri="http://schemas.openxmlformats.org/presentationml/2006/ole">
            <p:oleObj spid="_x0000_s46089" name="Equation" r:id="rId4" imgW="19202400" imgH="22250400" progId="Equation.DSMT4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056" y="995156"/>
            <a:ext cx="117877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800" b="1" i="1" dirty="0" err="1">
                <a:latin typeface="Times New Roman" pitchFamily="18" charset="0"/>
              </a:rPr>
              <a:t>Ux</a:t>
            </a:r>
            <a:r>
              <a:rPr lang="en-US" altLang="zh-CN" sz="2800" b="1" dirty="0">
                <a:latin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endParaRPr lang="en-US" altLang="zh-CN" sz="2800" b="1" i="1" dirty="0">
              <a:latin typeface="Times New Roman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57389" y="2616955"/>
          <a:ext cx="4775200" cy="1931987"/>
        </p:xfrm>
        <a:graphic>
          <a:graphicData uri="http://schemas.openxmlformats.org/presentationml/2006/ole">
            <p:oleObj spid="_x0000_s46090" name="Equation" r:id="rId5" imgW="51816000" imgH="22555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6D59F3F-797B-47D3-AE86-C6B406B2BD6F}"/>
              </a:ext>
            </a:extLst>
          </p:cNvPr>
          <p:cNvSpPr txBox="1"/>
          <p:nvPr/>
        </p:nvSpPr>
        <p:spPr>
          <a:xfrm>
            <a:off x="798646" y="812777"/>
            <a:ext cx="7488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二、矩阵的满秩分解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9C09C9-7F67-4FF2-8F2D-3EFDCA5EAFDF}"/>
                  </a:ext>
                </a:extLst>
              </p:cNvPr>
              <p:cNvSpPr txBox="1"/>
              <p:nvPr/>
            </p:nvSpPr>
            <p:spPr>
              <a:xfrm>
                <a:off x="798646" y="1382164"/>
                <a:ext cx="10594709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定义</a:t>
                </a:r>
                <a:r>
                  <a:rPr lang="en-US" altLang="zh-CN" sz="2700" b="1" dirty="0"/>
                  <a:t>1.3.4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sz="27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700" b="1" dirty="0"/>
                  <a:t>.</a:t>
                </a:r>
                <a:r>
                  <a:rPr lang="zh-CN" altLang="en-US" sz="2700" b="1" dirty="0"/>
                  <a:t>如果矩阵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zh-CN" altLang="en-US" sz="2700" b="1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7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700" b="1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7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zh-CN" altLang="en-US" sz="2700" b="1" dirty="0"/>
                  <a:t>为矩阵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的满秩分解。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D9C09C9-7F67-4FF2-8F2D-3EFDCA5EA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6" y="1382164"/>
                <a:ext cx="10594709" cy="1334084"/>
              </a:xfrm>
              <a:prstGeom prst="rect">
                <a:avLst/>
              </a:prstGeom>
              <a:blipFill>
                <a:blip r:embed="rId2" cstate="print"/>
                <a:stretch>
                  <a:fillRect l="-1554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1">
            <a:extLst>
              <a:ext uri="{FF2B5EF4-FFF2-40B4-BE49-F238E27FC236}">
                <a16:creationId xmlns:a16="http://schemas.microsoft.com/office/drawing/2014/main" xmlns="" id="{56D59F3F-797B-47D3-AE86-C6B406B2BD6F}"/>
              </a:ext>
            </a:extLst>
          </p:cNvPr>
          <p:cNvSpPr txBox="1"/>
          <p:nvPr/>
        </p:nvSpPr>
        <p:spPr>
          <a:xfrm>
            <a:off x="906075" y="3168731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矩阵</a:t>
            </a:r>
            <a:r>
              <a:rPr lang="zh-CN" altLang="en-US" sz="2800" b="1" dirty="0"/>
              <a:t>的满秩</a:t>
            </a:r>
            <a:r>
              <a:rPr lang="zh-CN" altLang="en-US" sz="2800" b="1" dirty="0" smtClean="0"/>
              <a:t>分解是否存在呢</a:t>
            </a:r>
            <a:r>
              <a:rPr lang="en-US" altLang="zh-CN" sz="2800" b="1" dirty="0" smtClean="0"/>
              <a:t>?</a:t>
            </a:r>
            <a:r>
              <a:rPr lang="zh-CN" altLang="en-US" sz="2800" b="1" dirty="0" smtClean="0"/>
              <a:t>若存在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如何求</a:t>
            </a:r>
            <a:r>
              <a:rPr lang="en-US" altLang="zh-CN" sz="2800" b="1" dirty="0" smtClean="0"/>
              <a:t>?</a:t>
            </a:r>
            <a:endParaRPr lang="zh-CN" altLang="en-US" sz="2800" b="1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xmlns="" id="{56D59F3F-797B-47D3-AE86-C6B406B2BD6F}"/>
              </a:ext>
            </a:extLst>
          </p:cNvPr>
          <p:cNvSpPr txBox="1"/>
          <p:nvPr/>
        </p:nvSpPr>
        <p:spPr>
          <a:xfrm>
            <a:off x="713701" y="4400423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利用初等行变换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得到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的行最间阵</a:t>
            </a:r>
            <a:r>
              <a:rPr lang="en-US" altLang="zh-CN" sz="2800" b="1" dirty="0" smtClean="0"/>
              <a:t>H,</a:t>
            </a:r>
            <a:r>
              <a:rPr lang="zh-CN" altLang="en-US" sz="2800" b="1" dirty="0" smtClean="0"/>
              <a:t>则存在可逆阵</a:t>
            </a:r>
            <a:r>
              <a:rPr lang="en-US" altLang="zh-CN" sz="2800" b="1" dirty="0" smtClean="0"/>
              <a:t>P,</a:t>
            </a:r>
            <a:r>
              <a:rPr lang="zh-CN" altLang="en-US" sz="2800" b="1" dirty="0" smtClean="0"/>
              <a:t>使得</a:t>
            </a:r>
            <a:r>
              <a:rPr lang="en-US" altLang="zh-CN" sz="2800" b="1" dirty="0" smtClean="0"/>
              <a:t>PA=H.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4ADA17-6288-444E-B15D-204CAB9D9181}"/>
                  </a:ext>
                </a:extLst>
              </p:cNvPr>
              <p:cNvSpPr txBox="1"/>
              <p:nvPr/>
            </p:nvSpPr>
            <p:spPr>
              <a:xfrm>
                <a:off x="454027" y="653142"/>
                <a:ext cx="10814180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定理</a:t>
                </a:r>
                <a:r>
                  <a:rPr lang="en-US" altLang="zh-CN" sz="2700" b="1" dirty="0"/>
                  <a:t>1.3.3  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sz="27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700" b="1" dirty="0"/>
                  <a:t>，则存在</a:t>
                </a:r>
                <a14:m>
                  <m:oMath xmlns:m="http://schemas.openxmlformats.org/officeDocument/2006/math">
                    <m:r>
                      <a:rPr lang="en-US" altLang="zh-CN" sz="2700" b="1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zh-CN" altLang="en-US" sz="2700" b="1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7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7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700" b="1" dirty="0"/>
                  <a:t>  即矩阵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的满秩分解一定存在。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4ADA17-6288-444E-B15D-204CAB9D9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7" y="653142"/>
                <a:ext cx="10814180" cy="1334084"/>
              </a:xfrm>
              <a:prstGeom prst="rect">
                <a:avLst/>
              </a:prstGeom>
              <a:blipFill>
                <a:blip r:embed="rId3" cstate="print"/>
                <a:stretch>
                  <a:fillRect l="-1466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4681" y="2821899"/>
          <a:ext cx="6799262" cy="1984375"/>
        </p:xfrm>
        <a:graphic>
          <a:graphicData uri="http://schemas.openxmlformats.org/presentationml/2006/ole">
            <p:oleObj spid="_x0000_s69633" name="Equation" r:id="rId4" imgW="3555720" imgH="1130040" progId="Equation.DSMT4">
              <p:embed/>
            </p:oleObj>
          </a:graphicData>
        </a:graphic>
      </p:graphicFrame>
      <p:sp>
        <p:nvSpPr>
          <p:cNvPr id="20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2570715" y="3989727"/>
            <a:ext cx="225262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前</a:t>
            </a:r>
            <a:r>
              <a:rPr lang="en-US" altLang="zh-CN" sz="2700" b="1" dirty="0" smtClean="0"/>
              <a:t>r</a:t>
            </a:r>
            <a:r>
              <a:rPr lang="zh-CN" altLang="en-US" sz="2700" b="1" dirty="0" smtClean="0"/>
              <a:t>列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记为</a:t>
            </a:r>
            <a:r>
              <a:rPr lang="en-US" altLang="zh-CN" sz="2700" b="1" dirty="0" smtClean="0"/>
              <a:t>B</a:t>
            </a:r>
            <a:endParaRPr lang="zh-CN" altLang="en-US" sz="2700" b="1" dirty="0"/>
          </a:p>
        </p:txBody>
      </p:sp>
      <p:sp>
        <p:nvSpPr>
          <p:cNvPr id="21" name="矩形 20"/>
          <p:cNvSpPr/>
          <p:nvPr/>
        </p:nvSpPr>
        <p:spPr>
          <a:xfrm>
            <a:off x="2643766" y="3507697"/>
            <a:ext cx="1981200" cy="670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30465" y="2913838"/>
            <a:ext cx="518160" cy="1295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7203425" y="3121297"/>
            <a:ext cx="225262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前</a:t>
            </a:r>
            <a:r>
              <a:rPr lang="en-US" altLang="zh-CN" sz="2700" b="1" dirty="0" smtClean="0"/>
              <a:t>r</a:t>
            </a:r>
            <a:r>
              <a:rPr lang="zh-CN" altLang="en-US" sz="2700" b="1" dirty="0" smtClean="0"/>
              <a:t>行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记为</a:t>
            </a:r>
            <a:r>
              <a:rPr lang="en-US" altLang="zh-CN" sz="2700" b="1" dirty="0" smtClean="0"/>
              <a:t>C</a:t>
            </a:r>
            <a:endParaRPr lang="zh-CN" altLang="en-US" sz="2700" b="1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4435475" y="5543550"/>
          <a:ext cx="2017713" cy="492125"/>
        </p:xfrm>
        <a:graphic>
          <a:graphicData uri="http://schemas.openxmlformats.org/presentationml/2006/ole">
            <p:oleObj spid="_x0000_s69634" name="Equation" r:id="rId5" imgW="1054080" imgH="279360" progId="Equation.DSMT4">
              <p:embed/>
            </p:oleObj>
          </a:graphicData>
        </a:graphic>
      </p:graphicFrame>
      <p:sp>
        <p:nvSpPr>
          <p:cNvPr id="24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320040" y="4854410"/>
            <a:ext cx="760476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显然</a:t>
            </a:r>
            <a:r>
              <a:rPr lang="en-US" altLang="zh-CN" sz="2700" b="1" dirty="0" smtClean="0"/>
              <a:t>,B</a:t>
            </a:r>
            <a:r>
              <a:rPr lang="zh-CN" altLang="en-US" sz="2700" b="1" dirty="0" smtClean="0"/>
              <a:t>是可逆阵的前</a:t>
            </a:r>
            <a:r>
              <a:rPr lang="en-US" altLang="zh-CN" sz="2700" b="1" dirty="0" smtClean="0"/>
              <a:t>r</a:t>
            </a:r>
            <a:r>
              <a:rPr lang="zh-CN" altLang="en-US" sz="2700" b="1" dirty="0" smtClean="0"/>
              <a:t>列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而</a:t>
            </a:r>
            <a:r>
              <a:rPr lang="en-US" altLang="zh-CN" sz="2700" b="1" dirty="0" smtClean="0"/>
              <a:t>C</a:t>
            </a:r>
            <a:r>
              <a:rPr lang="zh-CN" altLang="en-US" sz="2700" b="1" dirty="0" smtClean="0"/>
              <a:t>是行最简的前</a:t>
            </a:r>
            <a:r>
              <a:rPr lang="en-US" altLang="zh-CN" sz="2700" b="1" dirty="0" smtClean="0"/>
              <a:t>r</a:t>
            </a:r>
            <a:r>
              <a:rPr lang="zh-CN" altLang="en-US" sz="2700" b="1" dirty="0" smtClean="0"/>
              <a:t>行</a:t>
            </a:r>
            <a:r>
              <a:rPr lang="en-US" altLang="zh-CN" sz="2700" b="1" dirty="0" smtClean="0"/>
              <a:t>,</a:t>
            </a:r>
            <a:endParaRPr lang="zh-CN" altLang="en-US" sz="2700" b="1" dirty="0"/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7489815" y="4845628"/>
            <a:ext cx="380302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因此</a:t>
            </a:r>
            <a:r>
              <a:rPr lang="en-US" altLang="zh-CN" sz="2700" b="1" dirty="0" smtClean="0"/>
              <a:t>,B</a:t>
            </a:r>
            <a:r>
              <a:rPr lang="zh-CN" altLang="en-US" sz="2700" b="1" dirty="0" smtClean="0"/>
              <a:t>与</a:t>
            </a:r>
            <a:r>
              <a:rPr lang="en-US" altLang="zh-CN" sz="2700" b="1" dirty="0" smtClean="0"/>
              <a:t>C</a:t>
            </a:r>
            <a:r>
              <a:rPr lang="zh-CN" altLang="en-US" sz="2700" b="1" dirty="0" smtClean="0"/>
              <a:t>秩均是</a:t>
            </a:r>
            <a:r>
              <a:rPr lang="en-US" altLang="zh-CN" sz="2700" b="1" dirty="0" smtClean="0"/>
              <a:t>r,</a:t>
            </a:r>
            <a:r>
              <a:rPr lang="zh-CN" altLang="en-US" sz="2700" b="1" dirty="0" smtClean="0"/>
              <a:t>且</a:t>
            </a:r>
            <a:endParaRPr lang="zh-CN" altLang="en-US" sz="2700" b="1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71602" y="5551051"/>
          <a:ext cx="3159126" cy="512763"/>
        </p:xfrm>
        <a:graphic>
          <a:graphicData uri="http://schemas.openxmlformats.org/presentationml/2006/ole">
            <p:oleObj spid="_x0000_s69635" name="Equation" r:id="rId6" imgW="1650960" imgH="291960" progId="Equation.DSMT4">
              <p:embed/>
            </p:oleObj>
          </a:graphicData>
        </a:graphic>
      </p:graphicFrame>
      <p:sp>
        <p:nvSpPr>
          <p:cNvPr id="26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3520440" y="5387810"/>
            <a:ext cx="55626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因此             就是满秩分解</a:t>
            </a:r>
            <a:r>
              <a:rPr lang="en-US" altLang="zh-CN" sz="2700" b="1" dirty="0" smtClean="0"/>
              <a:t>.</a:t>
            </a:r>
            <a:endParaRPr lang="zh-CN" altLang="en-US" sz="2700" b="1" dirty="0"/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1082040" y="6147163"/>
            <a:ext cx="55626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7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就是行最简的前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行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如何求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B?</a:t>
            </a:r>
            <a:endParaRPr lang="zh-CN" altLang="en-US" sz="2700" b="1" dirty="0">
              <a:solidFill>
                <a:srgbClr val="FF0000"/>
              </a:solidFill>
            </a:endParaRP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xmlns="" id="{56D59F3F-797B-47D3-AE86-C6B406B2BD6F}"/>
              </a:ext>
            </a:extLst>
          </p:cNvPr>
          <p:cNvSpPr txBox="1"/>
          <p:nvPr/>
        </p:nvSpPr>
        <p:spPr>
          <a:xfrm>
            <a:off x="473858" y="213690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利用初等行变换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得到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的行最间阵</a:t>
            </a:r>
            <a:r>
              <a:rPr lang="en-US" altLang="zh-CN" sz="2800" b="1" dirty="0" smtClean="0"/>
              <a:t>H,</a:t>
            </a:r>
            <a:endParaRPr lang="zh-CN" altLang="en-US" sz="2800" b="1" dirty="0"/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xmlns="" id="{56D59F3F-797B-47D3-AE86-C6B406B2BD6F}"/>
              </a:ext>
            </a:extLst>
          </p:cNvPr>
          <p:cNvSpPr txBox="1"/>
          <p:nvPr/>
        </p:nvSpPr>
        <p:spPr>
          <a:xfrm>
            <a:off x="7416801" y="2124417"/>
            <a:ext cx="451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则存在可逆阵</a:t>
            </a:r>
            <a:r>
              <a:rPr lang="en-US" altLang="zh-CN" sz="2800" b="1" dirty="0" smtClean="0"/>
              <a:t>P,</a:t>
            </a:r>
            <a:r>
              <a:rPr lang="zh-CN" altLang="en-US" sz="2800" b="1" dirty="0" smtClean="0"/>
              <a:t>使得</a:t>
            </a:r>
            <a:r>
              <a:rPr lang="en-US" altLang="zh-CN" sz="2800" b="1" dirty="0" smtClean="0"/>
              <a:t>PA=H.</a:t>
            </a:r>
            <a:endParaRPr lang="zh-CN" altLang="en-US" sz="2800" b="1" dirty="0"/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xmlns="" id="{56D59F3F-797B-47D3-AE86-C6B406B2BD6F}"/>
              </a:ext>
            </a:extLst>
          </p:cNvPr>
          <p:cNvSpPr txBox="1"/>
          <p:nvPr/>
        </p:nvSpPr>
        <p:spPr>
          <a:xfrm>
            <a:off x="518829" y="2811466"/>
            <a:ext cx="159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从而有</a:t>
            </a:r>
            <a:endParaRPr lang="zh-CN" altLang="en-US" sz="2800" b="1" dirty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262209" y="3477146"/>
          <a:ext cx="3135312" cy="938213"/>
        </p:xfrm>
        <a:graphic>
          <a:graphicData uri="http://schemas.openxmlformats.org/presentationml/2006/ole">
            <p:oleObj spid="_x0000_s69636" name="Equation" r:id="rId7" imgW="1638000" imgH="533160" progId="Equation.DSMT4">
              <p:embed/>
            </p:oleObj>
          </a:graphicData>
        </a:graphic>
      </p:graphicFrame>
      <p:sp>
        <p:nvSpPr>
          <p:cNvPr id="28" name="椭圆 27"/>
          <p:cNvSpPr/>
          <p:nvPr/>
        </p:nvSpPr>
        <p:spPr>
          <a:xfrm>
            <a:off x="4811844" y="3552669"/>
            <a:ext cx="1454046" cy="599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4926669" y="4007216"/>
            <a:ext cx="225262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记为</a:t>
            </a:r>
            <a:r>
              <a:rPr lang="en-US" altLang="zh-CN" sz="2700" b="1" dirty="0" smtClean="0"/>
              <a:t>S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16" grpId="0"/>
      <p:bldP spid="17" grpId="0"/>
      <p:bldP spid="18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ACD4C7D-D36D-4C2A-B9DB-CD6A5B352B07}"/>
              </a:ext>
            </a:extLst>
          </p:cNvPr>
          <p:cNvSpPr txBox="1"/>
          <p:nvPr/>
        </p:nvSpPr>
        <p:spPr>
          <a:xfrm>
            <a:off x="723542" y="623186"/>
            <a:ext cx="6264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/>
              <a:t>一、矩阵的三角分解（</a:t>
            </a:r>
            <a:r>
              <a:rPr lang="en-US" altLang="zh-CN" sz="3400" b="1" dirty="0"/>
              <a:t>LU</a:t>
            </a:r>
            <a:r>
              <a:rPr lang="zh-CN" altLang="en-US" sz="3400" b="1" dirty="0"/>
              <a:t>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DABA0D5-2AA4-4AD0-9AE3-78AC860A74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3810" y="3892892"/>
            <a:ext cx="2592288" cy="22043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17B8C7D-0098-421D-9B2A-8F29A4BAA9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856" y="3792953"/>
            <a:ext cx="2520280" cy="24641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77FCDEF-EDDC-4202-8A9E-85C16C2E0692}"/>
              </a:ext>
            </a:extLst>
          </p:cNvPr>
          <p:cNvSpPr txBox="1"/>
          <p:nvPr/>
        </p:nvSpPr>
        <p:spPr>
          <a:xfrm>
            <a:off x="611938" y="1344196"/>
            <a:ext cx="10734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1.3.1 (1)</a:t>
            </a:r>
            <a:r>
              <a:rPr lang="zh-CN" altLang="en-US" sz="2800" b="1" dirty="0"/>
              <a:t> 对角线上方的元素都是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的矩阵称为</a:t>
            </a:r>
            <a:r>
              <a:rPr lang="zh-CN" altLang="en-US" sz="2800" b="1" dirty="0">
                <a:solidFill>
                  <a:srgbClr val="FF0000"/>
                </a:solidFill>
              </a:rPr>
              <a:t>下三角矩阵</a:t>
            </a:r>
            <a:r>
              <a:rPr lang="zh-CN" altLang="en-US" sz="2800" b="1" dirty="0"/>
              <a:t>，对角线下方的元素都是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的矩阵称为</a:t>
            </a:r>
            <a:r>
              <a:rPr lang="zh-CN" altLang="en-US" sz="2800" b="1" dirty="0">
                <a:solidFill>
                  <a:srgbClr val="FF0000"/>
                </a:solidFill>
              </a:rPr>
              <a:t>上三角矩阵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853FF21-86D8-44F9-9F05-0DE0B8707A40}"/>
              </a:ext>
            </a:extLst>
          </p:cNvPr>
          <p:cNvSpPr txBox="1"/>
          <p:nvPr/>
        </p:nvSpPr>
        <p:spPr>
          <a:xfrm>
            <a:off x="761839" y="2492945"/>
            <a:ext cx="10734836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）主对角线上的元素都是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的下三角矩阵，称为</a:t>
            </a:r>
            <a:r>
              <a:rPr lang="zh-CN" altLang="en-US" sz="2800" b="1" dirty="0">
                <a:solidFill>
                  <a:srgbClr val="FF0000"/>
                </a:solidFill>
              </a:rPr>
              <a:t>单位下三角矩阵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主对角线上的元素都是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的上三角矩阵，称为</a:t>
            </a:r>
            <a:r>
              <a:rPr lang="zh-CN" altLang="en-US" sz="2800" b="1" dirty="0">
                <a:solidFill>
                  <a:srgbClr val="FF0000"/>
                </a:solidFill>
              </a:rPr>
              <a:t>单位上三角矩阵</a:t>
            </a:r>
            <a:r>
              <a:rPr lang="zh-CN" altLang="en-US" sz="2800" b="1" dirty="0"/>
              <a:t>。</a:t>
            </a:r>
          </a:p>
        </p:txBody>
      </p:sp>
      <p:sp>
        <p:nvSpPr>
          <p:cNvPr id="8" name="直角三角形 7"/>
          <p:cNvSpPr/>
          <p:nvPr/>
        </p:nvSpPr>
        <p:spPr>
          <a:xfrm flipH="1" flipV="1">
            <a:off x="2773180" y="4167264"/>
            <a:ext cx="869429" cy="1109271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 flipH="1" flipV="1">
            <a:off x="4979231" y="4769369"/>
            <a:ext cx="869429" cy="1109271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3987" y="6190937"/>
            <a:ext cx="241341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">
            <a:extLst>
              <a:ext uri="{FF2B5EF4-FFF2-40B4-BE49-F238E27FC236}">
                <a16:creationId xmlns:a16="http://schemas.microsoft.com/office/drawing/2014/main" xmlns="" id="{9ACD4C7D-D36D-4C2A-B9DB-CD6A5B352B07}"/>
              </a:ext>
            </a:extLst>
          </p:cNvPr>
          <p:cNvSpPr txBox="1"/>
          <p:nvPr/>
        </p:nvSpPr>
        <p:spPr>
          <a:xfrm>
            <a:off x="1880283" y="6396335"/>
            <a:ext cx="260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单位下三角矩阵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540" name="Object 1"/>
              <p:cNvSpPr txBox="1"/>
              <p:nvPr/>
            </p:nvSpPr>
            <p:spPr bwMode="auto">
              <a:xfrm>
                <a:off x="7529513" y="3836988"/>
                <a:ext cx="3073400" cy="2249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540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513" y="3836988"/>
                <a:ext cx="3073400" cy="22494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7714589" y="5618569"/>
            <a:ext cx="241341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">
            <a:extLst>
              <a:ext uri="{FF2B5EF4-FFF2-40B4-BE49-F238E27FC236}">
                <a16:creationId xmlns:a16="http://schemas.microsoft.com/office/drawing/2014/main" xmlns="" id="{9ACD4C7D-D36D-4C2A-B9DB-CD6A5B352B07}"/>
              </a:ext>
            </a:extLst>
          </p:cNvPr>
          <p:cNvSpPr txBox="1"/>
          <p:nvPr/>
        </p:nvSpPr>
        <p:spPr>
          <a:xfrm>
            <a:off x="7990098" y="5829800"/>
            <a:ext cx="260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单位上三角矩阵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3" grpId="0"/>
      <p:bldP spid="22540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289560" y="389090"/>
            <a:ext cx="603504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对</a:t>
            </a:r>
            <a:r>
              <a:rPr lang="en-US" altLang="zh-CN" sz="2700" b="1" dirty="0" smtClean="0"/>
              <a:t>H</a:t>
            </a:r>
            <a:r>
              <a:rPr lang="zh-CN" altLang="en-US" sz="2700" b="1" dirty="0" smtClean="0"/>
              <a:t>施行列变换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即右乘可逆阵</a:t>
            </a:r>
            <a:r>
              <a:rPr lang="en-US" altLang="zh-CN" sz="2700" b="1" dirty="0" smtClean="0"/>
              <a:t>Q,</a:t>
            </a:r>
            <a:r>
              <a:rPr lang="zh-CN" altLang="en-US" sz="2700" b="1" dirty="0" smtClean="0"/>
              <a:t>使得</a:t>
            </a:r>
            <a:endParaRPr lang="zh-CN" altLang="en-US" sz="2700" b="1" dirty="0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5928360" y="200977"/>
          <a:ext cx="2330450" cy="1255863"/>
        </p:xfrm>
        <a:graphic>
          <a:graphicData uri="http://schemas.openxmlformats.org/presentationml/2006/ole">
            <p:oleObj spid="_x0000_s68609" name="Equation" r:id="rId3" imgW="1218960" imgH="571320" progId="Equation.DSMT4">
              <p:embed/>
            </p:oleObj>
          </a:graphicData>
        </a:graphic>
      </p:graphicFrame>
      <p:sp>
        <p:nvSpPr>
          <p:cNvPr id="13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1069383" y="1321572"/>
            <a:ext cx="1089014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如何进行列变换</a:t>
            </a:r>
            <a:r>
              <a:rPr lang="en-US" altLang="zh-CN" sz="2700" b="1" dirty="0" smtClean="0"/>
              <a:t>? </a:t>
            </a:r>
            <a:r>
              <a:rPr lang="zh-CN" altLang="en-US" sz="2700" b="1" dirty="0" smtClean="0"/>
              <a:t>因为</a:t>
            </a:r>
            <a:r>
              <a:rPr lang="en-US" altLang="zh-CN" sz="2700" b="1" dirty="0" smtClean="0"/>
              <a:t>H</a:t>
            </a:r>
            <a:r>
              <a:rPr lang="zh-CN" altLang="en-US" sz="2700" b="1" dirty="0" smtClean="0"/>
              <a:t>是行最简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因此列变换事实上就是换列</a:t>
            </a:r>
            <a:endParaRPr lang="zh-CN" altLang="en-US" sz="2700" b="1" dirty="0"/>
          </a:p>
        </p:txBody>
      </p:sp>
      <p:sp>
        <p:nvSpPr>
          <p:cNvPr id="14" name="矩形 13"/>
          <p:cNvSpPr/>
          <p:nvPr/>
        </p:nvSpPr>
        <p:spPr>
          <a:xfrm>
            <a:off x="852407" y="1332854"/>
            <a:ext cx="9949911" cy="63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256496" y="2340843"/>
            <a:ext cx="584983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b="1" dirty="0" smtClean="0"/>
              <a:t>同样的列变换</a:t>
            </a:r>
            <a:r>
              <a:rPr lang="en-US" altLang="zh-CN" sz="2700" b="1" dirty="0" smtClean="0"/>
              <a:t>(</a:t>
            </a:r>
            <a:r>
              <a:rPr lang="zh-CN" altLang="en-US" sz="2700" b="1" dirty="0" smtClean="0"/>
              <a:t>换列</a:t>
            </a:r>
            <a:r>
              <a:rPr lang="en-US" altLang="zh-CN" sz="2700" b="1" dirty="0" smtClean="0"/>
              <a:t>)</a:t>
            </a:r>
            <a:r>
              <a:rPr lang="zh-CN" altLang="en-US" sz="2700" b="1" dirty="0" smtClean="0"/>
              <a:t>作用到</a:t>
            </a:r>
            <a:r>
              <a:rPr lang="en-US" altLang="zh-CN" sz="2700" b="1" dirty="0" smtClean="0"/>
              <a:t>A</a:t>
            </a:r>
            <a:r>
              <a:rPr lang="zh-CN" altLang="en-US" sz="2700" b="1" dirty="0" smtClean="0"/>
              <a:t>上</a:t>
            </a:r>
            <a:r>
              <a:rPr lang="en-US" altLang="zh-CN" sz="2700" b="1" dirty="0" smtClean="0"/>
              <a:t>,</a:t>
            </a:r>
            <a:endParaRPr lang="zh-CN" altLang="en-US" sz="2700" b="1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052513" y="3065463"/>
          <a:ext cx="8647112" cy="1258887"/>
        </p:xfrm>
        <a:graphic>
          <a:graphicData uri="http://schemas.openxmlformats.org/presentationml/2006/ole">
            <p:oleObj spid="_x0000_s68610" name="Equation" r:id="rId4" imgW="4647960" imgH="571320" progId="Equation.DSMT4">
              <p:embed/>
            </p:oleObj>
          </a:graphicData>
        </a:graphic>
      </p:graphicFrame>
      <p:sp>
        <p:nvSpPr>
          <p:cNvPr id="16" name="文本框 9">
            <a:extLst>
              <a:ext uri="{FF2B5EF4-FFF2-40B4-BE49-F238E27FC236}">
                <a16:creationId xmlns:a16="http://schemas.microsoft.com/office/drawing/2014/main" xmlns="" id="{BF02EDFA-252B-4F8F-93F3-9F408F59A4C7}"/>
              </a:ext>
            </a:extLst>
          </p:cNvPr>
          <p:cNvSpPr txBox="1"/>
          <p:nvPr/>
        </p:nvSpPr>
        <p:spPr>
          <a:xfrm>
            <a:off x="346903" y="4244552"/>
            <a:ext cx="584983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因此</a:t>
            </a:r>
            <a:r>
              <a:rPr lang="en-US" altLang="zh-CN" sz="2700" b="1" dirty="0" smtClean="0"/>
              <a:t>,B</a:t>
            </a:r>
            <a:r>
              <a:rPr lang="zh-CN" altLang="en-US" sz="2700" b="1" dirty="0" smtClean="0"/>
              <a:t>就是</a:t>
            </a:r>
            <a:r>
              <a:rPr lang="en-US" altLang="zh-CN" sz="2700" b="1" dirty="0" smtClean="0"/>
              <a:t>A </a:t>
            </a:r>
            <a:r>
              <a:rPr lang="zh-CN" altLang="en-US" sz="2700" b="1" dirty="0" smtClean="0"/>
              <a:t>换列之后的前</a:t>
            </a:r>
            <a:r>
              <a:rPr lang="en-US" altLang="zh-CN" sz="2700" b="1" dirty="0" smtClean="0"/>
              <a:t>r</a:t>
            </a:r>
            <a:r>
              <a:rPr lang="zh-CN" altLang="en-US" sz="2700" b="1" dirty="0" smtClean="0"/>
              <a:t>列</a:t>
            </a:r>
            <a:r>
              <a:rPr lang="en-US" altLang="zh-CN" sz="2700" b="1" dirty="0" smtClean="0"/>
              <a:t>.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686" y="179882"/>
            <a:ext cx="7974766" cy="144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84" y="1764286"/>
            <a:ext cx="648529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93539" y="2672856"/>
          <a:ext cx="8356600" cy="1439862"/>
        </p:xfrm>
        <a:graphic>
          <a:graphicData uri="http://schemas.openxmlformats.org/presentationml/2006/ole">
            <p:oleObj spid="_x0000_s66570" name="Equation" r:id="rId5" imgW="73152000" imgH="16764000" progId="Equation.DSMT4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583267" y="4724400"/>
          <a:ext cx="982133" cy="431800"/>
        </p:xfrm>
        <a:graphic>
          <a:graphicData uri="http://schemas.openxmlformats.org/presentationml/2006/ole">
            <p:oleObj spid="_x0000_s66571" name="Equation" r:id="rId6" imgW="6705600" imgH="3962400" progId="Equation.DSMT4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176184" y="4581526"/>
          <a:ext cx="3570816" cy="1109663"/>
        </p:xfrm>
        <a:graphic>
          <a:graphicData uri="http://schemas.openxmlformats.org/presentationml/2006/ole">
            <p:oleObj spid="_x0000_s66572" name="Equation" r:id="rId7" imgW="27127200" imgH="11277600" progId="Equation.DSMT4">
              <p:embed/>
            </p:oleObj>
          </a:graphicData>
        </a:graphic>
      </p:graphicFrame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0" y="5297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559225" y="4455567"/>
          <a:ext cx="1536700" cy="1408113"/>
        </p:xfrm>
        <a:graphic>
          <a:graphicData uri="http://schemas.openxmlformats.org/presentationml/2006/ole">
            <p:oleObj spid="_x0000_s66573" name="Equation" r:id="rId8" imgW="13716000" imgH="16764000" progId="Equation.DSMT4">
              <p:embed/>
            </p:oleObj>
          </a:graphicData>
        </a:graphic>
      </p:graphicFrame>
      <p:sp>
        <p:nvSpPr>
          <p:cNvPr id="11" name="任意多边形 10"/>
          <p:cNvSpPr/>
          <p:nvPr/>
        </p:nvSpPr>
        <p:spPr>
          <a:xfrm>
            <a:off x="5366479" y="2773180"/>
            <a:ext cx="3077980" cy="859436"/>
          </a:xfrm>
          <a:custGeom>
            <a:avLst/>
            <a:gdLst>
              <a:gd name="connsiteX0" fmla="*/ 29980 w 3077980"/>
              <a:gd name="connsiteY0" fmla="*/ 0 h 859436"/>
              <a:gd name="connsiteX1" fmla="*/ 14990 w 3077980"/>
              <a:gd name="connsiteY1" fmla="*/ 404735 h 859436"/>
              <a:gd name="connsiteX2" fmla="*/ 0 w 3077980"/>
              <a:gd name="connsiteY2" fmla="*/ 374754 h 859436"/>
              <a:gd name="connsiteX3" fmla="*/ 569626 w 3077980"/>
              <a:gd name="connsiteY3" fmla="*/ 389745 h 859436"/>
              <a:gd name="connsiteX4" fmla="*/ 569626 w 3077980"/>
              <a:gd name="connsiteY4" fmla="*/ 389745 h 859436"/>
              <a:gd name="connsiteX5" fmla="*/ 554636 w 3077980"/>
              <a:gd name="connsiteY5" fmla="*/ 794479 h 859436"/>
              <a:gd name="connsiteX6" fmla="*/ 539646 w 3077980"/>
              <a:gd name="connsiteY6" fmla="*/ 779489 h 859436"/>
              <a:gd name="connsiteX7" fmla="*/ 2728210 w 3077980"/>
              <a:gd name="connsiteY7" fmla="*/ 794479 h 859436"/>
              <a:gd name="connsiteX8" fmla="*/ 2638269 w 3077980"/>
              <a:gd name="connsiteY8" fmla="*/ 764499 h 85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7980" h="859436">
                <a:moveTo>
                  <a:pt x="29980" y="0"/>
                </a:moveTo>
                <a:cubicBezTo>
                  <a:pt x="24983" y="171138"/>
                  <a:pt x="19987" y="342276"/>
                  <a:pt x="14990" y="404735"/>
                </a:cubicBezTo>
                <a:cubicBezTo>
                  <a:pt x="9993" y="467194"/>
                  <a:pt x="0" y="374754"/>
                  <a:pt x="0" y="374754"/>
                </a:cubicBezTo>
                <a:lnTo>
                  <a:pt x="569626" y="389745"/>
                </a:lnTo>
                <a:lnTo>
                  <a:pt x="569626" y="389745"/>
                </a:lnTo>
                <a:cubicBezTo>
                  <a:pt x="567128" y="457201"/>
                  <a:pt x="559633" y="729522"/>
                  <a:pt x="554636" y="794479"/>
                </a:cubicBezTo>
                <a:cubicBezTo>
                  <a:pt x="549639" y="859436"/>
                  <a:pt x="539646" y="779489"/>
                  <a:pt x="539646" y="779489"/>
                </a:cubicBezTo>
                <a:lnTo>
                  <a:pt x="2728210" y="794479"/>
                </a:lnTo>
                <a:cubicBezTo>
                  <a:pt x="3077980" y="791981"/>
                  <a:pt x="2858124" y="778240"/>
                  <a:pt x="2638269" y="764499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53849" y="2608289"/>
            <a:ext cx="449705" cy="1454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85934" y="2625778"/>
            <a:ext cx="449705" cy="1454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940346"/>
            <a:ext cx="8252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例题</a:t>
            </a:r>
            <a:r>
              <a:rPr lang="en-US" altLang="zh-CN" sz="2400" b="1" dirty="0"/>
              <a:t>1.3.3</a:t>
            </a:r>
            <a:r>
              <a:rPr lang="zh-CN" altLang="en-US" sz="2400" b="1" dirty="0"/>
              <a:t>求矩阵                        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满秩分解。 </a:t>
            </a:r>
            <a:endParaRPr lang="zh-CN" altLang="en-US" sz="24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311" y="2154031"/>
            <a:ext cx="5810736" cy="51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146161" y="2741613"/>
          <a:ext cx="3790950" cy="1868487"/>
        </p:xfrm>
        <a:graphic>
          <a:graphicData uri="http://schemas.openxmlformats.org/presentationml/2006/ole">
            <p:oleObj spid="_x0000_s54294" name="Equation" r:id="rId4" imgW="33832800" imgH="2225040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7322935"/>
              </p:ext>
            </p:extLst>
          </p:nvPr>
        </p:nvGraphicFramePr>
        <p:xfrm>
          <a:off x="2373313" y="207963"/>
          <a:ext cx="3317273" cy="1868487"/>
        </p:xfrm>
        <a:graphic>
          <a:graphicData uri="http://schemas.openxmlformats.org/presentationml/2006/ole">
            <p:oleObj spid="_x0000_s54295" name="Equation" r:id="rId5" imgW="36271200" imgH="22250400" progId="Equation.DSMT4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82575" y="2867025"/>
          <a:ext cx="4064000" cy="1868488"/>
        </p:xfrm>
        <a:graphic>
          <a:graphicData uri="http://schemas.openxmlformats.org/presentationml/2006/ole">
            <p:oleObj spid="_x0000_s54296" name="Equation" r:id="rId6" imgW="36271200" imgH="22250400" progId="Equation.DSMT4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8154649" y="2428407"/>
          <a:ext cx="3432748" cy="2233534"/>
        </p:xfrm>
        <a:graphic>
          <a:graphicData uri="http://schemas.openxmlformats.org/presentationml/2006/ole">
            <p:oleObj spid="_x0000_s54297" name="Equation" r:id="rId7" imgW="1485720" imgH="9270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323736" y="4989512"/>
          <a:ext cx="2149475" cy="1868488"/>
        </p:xfrm>
        <a:graphic>
          <a:graphicData uri="http://schemas.openxmlformats.org/presentationml/2006/ole">
            <p:oleObj spid="_x0000_s54298" name="Equation" r:id="rId8" imgW="19202400" imgH="22250400" progId="Equation.DSMT4">
              <p:embed/>
            </p:oleObj>
          </a:graphicData>
        </a:graphic>
      </p:graphicFrame>
      <p:sp>
        <p:nvSpPr>
          <p:cNvPr id="9" name="任意多边形 8"/>
          <p:cNvSpPr/>
          <p:nvPr/>
        </p:nvSpPr>
        <p:spPr>
          <a:xfrm>
            <a:off x="8372007" y="2593298"/>
            <a:ext cx="3487712" cy="1514007"/>
          </a:xfrm>
          <a:custGeom>
            <a:avLst/>
            <a:gdLst>
              <a:gd name="connsiteX0" fmla="*/ 82445 w 3487712"/>
              <a:gd name="connsiteY0" fmla="*/ 0 h 1514007"/>
              <a:gd name="connsiteX1" fmla="*/ 112426 w 3487712"/>
              <a:gd name="connsiteY1" fmla="*/ 584617 h 1514007"/>
              <a:gd name="connsiteX2" fmla="*/ 97436 w 3487712"/>
              <a:gd name="connsiteY2" fmla="*/ 554636 h 1514007"/>
              <a:gd name="connsiteX3" fmla="*/ 697042 w 3487712"/>
              <a:gd name="connsiteY3" fmla="*/ 554636 h 1514007"/>
              <a:gd name="connsiteX4" fmla="*/ 712032 w 3487712"/>
              <a:gd name="connsiteY4" fmla="*/ 554636 h 1514007"/>
              <a:gd name="connsiteX5" fmla="*/ 727023 w 3487712"/>
              <a:gd name="connsiteY5" fmla="*/ 989351 h 1514007"/>
              <a:gd name="connsiteX6" fmla="*/ 712032 w 3487712"/>
              <a:gd name="connsiteY6" fmla="*/ 989351 h 1514007"/>
              <a:gd name="connsiteX7" fmla="*/ 2106118 w 3487712"/>
              <a:gd name="connsiteY7" fmla="*/ 989351 h 1514007"/>
              <a:gd name="connsiteX8" fmla="*/ 2106118 w 3487712"/>
              <a:gd name="connsiteY8" fmla="*/ 989351 h 1514007"/>
              <a:gd name="connsiteX9" fmla="*/ 2091127 w 3487712"/>
              <a:gd name="connsiteY9" fmla="*/ 1439056 h 1514007"/>
              <a:gd name="connsiteX10" fmla="*/ 2121108 w 3487712"/>
              <a:gd name="connsiteY10" fmla="*/ 1439056 h 1514007"/>
              <a:gd name="connsiteX11" fmla="*/ 3290341 w 3487712"/>
              <a:gd name="connsiteY11" fmla="*/ 1439056 h 1514007"/>
              <a:gd name="connsiteX12" fmla="*/ 3305331 w 3487712"/>
              <a:gd name="connsiteY12" fmla="*/ 1424066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87712" h="1514007">
                <a:moveTo>
                  <a:pt x="82445" y="0"/>
                </a:moveTo>
                <a:cubicBezTo>
                  <a:pt x="96186" y="246089"/>
                  <a:pt x="109928" y="492178"/>
                  <a:pt x="112426" y="584617"/>
                </a:cubicBezTo>
                <a:cubicBezTo>
                  <a:pt x="114925" y="677056"/>
                  <a:pt x="0" y="559633"/>
                  <a:pt x="97436" y="554636"/>
                </a:cubicBezTo>
                <a:cubicBezTo>
                  <a:pt x="194872" y="549639"/>
                  <a:pt x="697042" y="554636"/>
                  <a:pt x="697042" y="554636"/>
                </a:cubicBezTo>
                <a:cubicBezTo>
                  <a:pt x="799475" y="554636"/>
                  <a:pt x="707035" y="482184"/>
                  <a:pt x="712032" y="554636"/>
                </a:cubicBezTo>
                <a:cubicBezTo>
                  <a:pt x="717029" y="627088"/>
                  <a:pt x="727023" y="916899"/>
                  <a:pt x="727023" y="989351"/>
                </a:cubicBezTo>
                <a:cubicBezTo>
                  <a:pt x="727023" y="1061803"/>
                  <a:pt x="712032" y="989351"/>
                  <a:pt x="712032" y="989351"/>
                </a:cubicBezTo>
                <a:lnTo>
                  <a:pt x="2106118" y="989351"/>
                </a:lnTo>
                <a:lnTo>
                  <a:pt x="2106118" y="989351"/>
                </a:lnTo>
                <a:cubicBezTo>
                  <a:pt x="2103620" y="1064302"/>
                  <a:pt x="2088629" y="1364105"/>
                  <a:pt x="2091127" y="1439056"/>
                </a:cubicBezTo>
                <a:cubicBezTo>
                  <a:pt x="2093625" y="1514007"/>
                  <a:pt x="2121108" y="1439056"/>
                  <a:pt x="2121108" y="1439056"/>
                </a:cubicBezTo>
                <a:lnTo>
                  <a:pt x="3290341" y="1439056"/>
                </a:lnTo>
                <a:cubicBezTo>
                  <a:pt x="3487712" y="1436558"/>
                  <a:pt x="3396521" y="1430312"/>
                  <a:pt x="3305331" y="142406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616970" y="5149122"/>
          <a:ext cx="3642609" cy="1708878"/>
        </p:xfrm>
        <a:graphic>
          <a:graphicData uri="http://schemas.openxmlformats.org/presentationml/2006/ole">
            <p:oleObj spid="_x0000_s54299" name="Equation" r:id="rId9" imgW="1295280" imgH="9270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360202" y="5422952"/>
          <a:ext cx="750888" cy="333375"/>
        </p:xfrm>
        <a:graphic>
          <a:graphicData uri="http://schemas.openxmlformats.org/presentationml/2006/ole">
            <p:oleObj spid="_x0000_s54300" name="Equation" r:id="rId10" imgW="6705600" imgH="396240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1169233" y="2968053"/>
            <a:ext cx="449705" cy="1783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3849" y="2953062"/>
            <a:ext cx="449705" cy="1768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87974" y="2908092"/>
            <a:ext cx="449705" cy="1783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D7FD67-698D-4293-B871-4CB277F2B30C}"/>
                  </a:ext>
                </a:extLst>
              </p:cNvPr>
              <p:cNvSpPr txBox="1"/>
              <p:nvPr/>
            </p:nvSpPr>
            <p:spPr>
              <a:xfrm>
                <a:off x="1306286" y="681137"/>
                <a:ext cx="5663682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的满秩分解不唯一。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3D7FD67-698D-4293-B871-4CB277F2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681137"/>
                <a:ext cx="5663682" cy="710837"/>
              </a:xfrm>
              <a:prstGeom prst="rect">
                <a:avLst/>
              </a:prstGeom>
              <a:blipFill>
                <a:blip r:embed="rId2" cstate="print"/>
                <a:stretch>
                  <a:fillRect l="-2906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A13817D-4077-406A-A7C1-BF601CC69CFB}"/>
                  </a:ext>
                </a:extLst>
              </p:cNvPr>
              <p:cNvSpPr txBox="1"/>
              <p:nvPr/>
            </p:nvSpPr>
            <p:spPr>
              <a:xfrm>
                <a:off x="783772" y="1438626"/>
                <a:ext cx="10655559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      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的满秩分解，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7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阶可逆矩阵，取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A13817D-4077-406A-A7C1-BF601CC69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438626"/>
                <a:ext cx="10655559" cy="710837"/>
              </a:xfrm>
              <a:prstGeom prst="rect">
                <a:avLst/>
              </a:prstGeom>
              <a:blipFill>
                <a:blip r:embed="rId3" cstate="print"/>
                <a:stretch>
                  <a:fillRect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523B69-7D2D-49C2-8F31-3FFCEEEFA56A}"/>
                  </a:ext>
                </a:extLst>
              </p:cNvPr>
              <p:cNvSpPr txBox="1"/>
              <p:nvPr/>
            </p:nvSpPr>
            <p:spPr>
              <a:xfrm>
                <a:off x="3545633" y="2120153"/>
                <a:ext cx="3489649" cy="725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𝑩𝑷</m:t>
                    </m:r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4523B69-7D2D-49C2-8F31-3FFCEEEFA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33" y="2120153"/>
                <a:ext cx="3489649" cy="725008"/>
              </a:xfrm>
              <a:prstGeom prst="rect">
                <a:avLst/>
              </a:prstGeom>
              <a:blipFill>
                <a:blip r:embed="rId4" cstate="print"/>
                <a:stretch>
                  <a:fillRect b="-126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4D03CA-05A4-424A-8C7B-7B4D386EFB17}"/>
                  </a:ext>
                </a:extLst>
              </p:cNvPr>
              <p:cNvSpPr txBox="1"/>
              <p:nvPr/>
            </p:nvSpPr>
            <p:spPr>
              <a:xfrm>
                <a:off x="1306286" y="2710545"/>
                <a:ext cx="6531429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的满秩分解。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94D03CA-05A4-424A-8C7B-7B4D386E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2710545"/>
                <a:ext cx="6531429" cy="710837"/>
              </a:xfrm>
              <a:prstGeom prst="rect">
                <a:avLst/>
              </a:prstGeom>
              <a:blipFill>
                <a:blip r:embed="rId5" cstate="print"/>
                <a:stretch>
                  <a:fillRect l="-2519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33E810-6F47-4B54-BE14-99238C9172EF}"/>
                  </a:ext>
                </a:extLst>
              </p:cNvPr>
              <p:cNvSpPr txBox="1"/>
              <p:nvPr/>
            </p:nvSpPr>
            <p:spPr>
              <a:xfrm>
                <a:off x="783772" y="3601617"/>
                <a:ext cx="10655559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定理</a:t>
                </a:r>
                <a:r>
                  <a:rPr lang="en-US" altLang="zh-CN" sz="2700" b="1" dirty="0"/>
                  <a:t>1.3.4    </a:t>
                </a:r>
                <a:r>
                  <a:rPr lang="zh-CN" altLang="en-US" sz="2700" b="1" dirty="0"/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zh-CN" altLang="en-US" sz="27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700" b="1" dirty="0"/>
                  <a:t>都是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的满秩分解，则存在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700" b="1" dirty="0"/>
                  <a:t>阶可逆矩阵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sz="2700" b="1" dirty="0"/>
                  <a:t>,</a:t>
                </a:r>
                <a:r>
                  <a:rPr lang="zh-CN" altLang="en-US" sz="2700" b="1" dirty="0"/>
                  <a:t>使得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333E810-6F47-4B54-BE14-99238C917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601617"/>
                <a:ext cx="10655559" cy="1334084"/>
              </a:xfrm>
              <a:prstGeom prst="rect">
                <a:avLst/>
              </a:prstGeom>
              <a:blipFill>
                <a:blip r:embed="rId6" cstate="print"/>
                <a:stretch>
                  <a:fillRect l="-1545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1D079C-CF49-4615-9C2B-0079E02D04BB}"/>
                  </a:ext>
                </a:extLst>
              </p:cNvPr>
              <p:cNvSpPr txBox="1"/>
              <p:nvPr/>
            </p:nvSpPr>
            <p:spPr>
              <a:xfrm>
                <a:off x="2827176" y="4858295"/>
                <a:ext cx="3489649" cy="725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7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sz="27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en-US" altLang="zh-CN" sz="27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7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7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71D079C-CF49-4615-9C2B-0079E02D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76" y="4858295"/>
                <a:ext cx="3489649" cy="725008"/>
              </a:xfrm>
              <a:prstGeom prst="rect">
                <a:avLst/>
              </a:prstGeom>
              <a:blipFill>
                <a:blip r:embed="rId7" cstate="print"/>
                <a:stretch>
                  <a:fillRect b="-126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00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429818" y="0"/>
            <a:ext cx="481954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三、矩阵</a:t>
            </a:r>
            <a:r>
              <a:rPr lang="zh-CN" altLang="en-US" sz="2700" b="1" dirty="0" smtClean="0"/>
              <a:t>的</a:t>
            </a:r>
            <a:r>
              <a:rPr lang="en-US" altLang="zh-CN" sz="2700" b="1" dirty="0" smtClean="0"/>
              <a:t>QR</a:t>
            </a:r>
            <a:r>
              <a:rPr lang="zh-CN" altLang="en-US" sz="2700" b="1" dirty="0" smtClean="0"/>
              <a:t>分解</a:t>
            </a:r>
            <a:endParaRPr lang="zh-CN" altLang="en-US" sz="2700" b="1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5466" y="2376941"/>
          <a:ext cx="6295853" cy="486180"/>
        </p:xfrm>
        <a:graphic>
          <a:graphicData uri="http://schemas.openxmlformats.org/presentationml/2006/ole">
            <p:oleObj spid="_x0000_s73731" name="Equation" r:id="rId3" imgW="2628720" imgH="22860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116671" y="4712677"/>
          <a:ext cx="5241925" cy="1956166"/>
        </p:xfrm>
        <a:graphic>
          <a:graphicData uri="http://schemas.openxmlformats.org/presentationml/2006/ole">
            <p:oleObj spid="_x0000_s73732" name="Equation" r:id="rId4" imgW="1917360" imgH="9396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456878" y="5569366"/>
          <a:ext cx="2217737" cy="881062"/>
        </p:xfrm>
        <a:graphic>
          <a:graphicData uri="http://schemas.openxmlformats.org/presentationml/2006/ole">
            <p:oleObj spid="_x0000_s73733" name="Equation" r:id="rId5" imgW="888840" imgH="46980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27368" y="3127693"/>
          <a:ext cx="6443662" cy="529907"/>
        </p:xfrm>
        <a:graphic>
          <a:graphicData uri="http://schemas.openxmlformats.org/presentationml/2006/ole">
            <p:oleObj spid="_x0000_s73734" name="Equation" r:id="rId6" imgW="2831760" imgH="228600" progId="Equation.DSMT4">
              <p:embed/>
            </p:oleObj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451127" y="1463155"/>
          <a:ext cx="2460625" cy="545527"/>
        </p:xfrm>
        <a:graphic>
          <a:graphicData uri="http://schemas.openxmlformats.org/presentationml/2006/ole">
            <p:oleObj spid="_x0000_s73737" name="Equation" r:id="rId7" imgW="1015920" imgH="241200" progId="Equation.DSMT4">
              <p:embed/>
            </p:oleObj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6061986" y="1478119"/>
          <a:ext cx="1273175" cy="579437"/>
        </p:xfrm>
        <a:graphic>
          <a:graphicData uri="http://schemas.openxmlformats.org/presentationml/2006/ole">
            <p:oleObj spid="_x0000_s73738" name="Equation" r:id="rId8" imgW="507960" imgH="228600" progId="Equation.DSMT4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7039293" y="3056890"/>
          <a:ext cx="3090862" cy="661670"/>
        </p:xfrm>
        <a:graphic>
          <a:graphicData uri="http://schemas.openxmlformats.org/presentationml/2006/ole">
            <p:oleObj spid="_x0000_s73739" name="Equation" r:id="rId9" imgW="1358640" imgH="25380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16218" y="3902074"/>
          <a:ext cx="9304337" cy="593725"/>
        </p:xfrm>
        <a:graphic>
          <a:graphicData uri="http://schemas.openxmlformats.org/presentationml/2006/ole">
            <p:oleObj spid="_x0000_s73740" name="Equation" r:id="rId10" imgW="4089240" imgH="253800" progId="Equation.DSMT4">
              <p:embed/>
            </p:oleObj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2510852" y="764784"/>
          <a:ext cx="532152" cy="404447"/>
        </p:xfrm>
        <a:graphic>
          <a:graphicData uri="http://schemas.openxmlformats.org/presentationml/2006/ole">
            <p:oleObj spid="_x0000_s73741" name="Equation" r:id="rId11" imgW="304560" imgH="228600" progId="Equation.DSMT4">
              <p:embed/>
            </p:oleObj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7075358" y="704825"/>
          <a:ext cx="2008681" cy="554350"/>
        </p:xfrm>
        <a:graphic>
          <a:graphicData uri="http://schemas.openxmlformats.org/presentationml/2006/ole">
            <p:oleObj spid="_x0000_s73742" name="Equation" r:id="rId12" imgW="965160" imgH="228600" progId="Equation.DSMT4">
              <p:embed/>
            </p:oleObj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5818" y="674557"/>
            <a:ext cx="4995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定义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矩阵   的秩是</a:t>
            </a:r>
            <a:r>
              <a:rPr lang="en-US" altLang="zh-CN" sz="2800" b="1" dirty="0" smtClean="0"/>
              <a:t>r</a:t>
            </a:r>
            <a:r>
              <a:rPr lang="en-US" altLang="zh-CN" sz="2800" dirty="0" smtClean="0"/>
              <a:t>,</a:t>
            </a:r>
            <a:endParaRPr lang="zh-CN" altLang="en-US" sz="28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465877" y="671905"/>
            <a:ext cx="27294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若存在</a:t>
            </a:r>
            <a:r>
              <a:rPr lang="en-US" altLang="zh-CN" sz="2800" b="1" dirty="0" smtClean="0"/>
              <a:t>Q,R</a:t>
            </a:r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040375" y="674403"/>
            <a:ext cx="13478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其中</a:t>
            </a:r>
            <a:r>
              <a:rPr lang="en-US" altLang="zh-CN" sz="2800" dirty="0" smtClean="0"/>
              <a:t>,</a:t>
            </a:r>
            <a:endParaRPr lang="zh-CN" altLang="en-US" sz="2800" dirty="0"/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10156253" y="672892"/>
          <a:ext cx="1660525" cy="596900"/>
        </p:xfrm>
        <a:graphic>
          <a:graphicData uri="http://schemas.openxmlformats.org/presentationml/2006/ole">
            <p:oleObj spid="_x0000_s73744" name="Equation" r:id="rId13" imgW="685800" imgH="241200" progId="Equation.DSMT4">
              <p:embed/>
            </p:oleObj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4754" y="1486370"/>
            <a:ext cx="25957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秩均为</a:t>
            </a:r>
            <a:r>
              <a:rPr lang="en-US" altLang="zh-CN" sz="2800" b="1" dirty="0" smtClean="0"/>
              <a:t>r,</a:t>
            </a:r>
            <a:r>
              <a:rPr lang="zh-CN" altLang="en-US" sz="2800" b="1" dirty="0" smtClean="0"/>
              <a:t>且</a:t>
            </a:r>
            <a:endParaRPr lang="zh-CN" altLang="en-US" sz="2800" b="1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44124" y="1488869"/>
            <a:ext cx="557384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则称        是矩阵    的</a:t>
            </a:r>
            <a:r>
              <a:rPr lang="en-US" altLang="zh-CN" sz="2800" b="1" dirty="0" smtClean="0"/>
              <a:t>QR</a:t>
            </a:r>
            <a:r>
              <a:rPr lang="zh-CN" altLang="en-US" sz="2800" b="1" dirty="0" smtClean="0"/>
              <a:t>分解</a:t>
            </a:r>
            <a:r>
              <a:rPr lang="en-US" altLang="zh-CN" sz="2800" b="1" dirty="0" smtClean="0"/>
              <a:t>.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8521492" y="1558977"/>
          <a:ext cx="592528" cy="439503"/>
        </p:xfrm>
        <a:graphic>
          <a:graphicData uri="http://schemas.openxmlformats.org/presentationml/2006/ole">
            <p:oleObj spid="_x0000_s73745" name="Equation" r:id="rId14" imgW="3045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4838" y="396240"/>
          <a:ext cx="10444162" cy="1672273"/>
        </p:xfrm>
        <a:graphic>
          <a:graphicData uri="http://schemas.openxmlformats.org/presentationml/2006/ole">
            <p:oleObj spid="_x0000_s74754" name="Equation" r:id="rId3" imgW="3644640" imgH="685800" progId="Equation.DSMT4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3639" y="2275890"/>
            <a:ext cx="211243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从而有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01027" y="3169017"/>
          <a:ext cx="10083800" cy="2287403"/>
        </p:xfrm>
        <a:graphic>
          <a:graphicData uri="http://schemas.openxmlformats.org/presentationml/2006/ole">
            <p:oleObj spid="_x0000_s74755" name="Equation" r:id="rId4" imgW="4736880" imgH="1015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1123" y="1149092"/>
            <a:ext cx="2050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从而有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738859" y="418342"/>
          <a:ext cx="9702786" cy="2209336"/>
        </p:xfrm>
        <a:graphic>
          <a:graphicData uri="http://schemas.openxmlformats.org/presentationml/2006/ole">
            <p:oleObj spid="_x0000_s75778" name="Equation" r:id="rId3" imgW="4736880" imgH="1015920" progId="Equation.DSMT4">
              <p:embed/>
            </p:oleObj>
          </a:graphicData>
        </a:graphic>
      </p:graphicFrame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469037" y="2973466"/>
          <a:ext cx="10118361" cy="1911350"/>
        </p:xfrm>
        <a:graphic>
          <a:graphicData uri="http://schemas.openxmlformats.org/presentationml/2006/ole">
            <p:oleObj spid="_x0000_s75779" name="Equation" r:id="rId4" imgW="4584600" imgH="1015920" progId="Equation.DSMT4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63558" y="3618511"/>
            <a:ext cx="2050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1045" y="5031544"/>
            <a:ext cx="2050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因此</a:t>
            </a:r>
            <a:endParaRPr lang="zh-CN" altLang="en-US" sz="2800" b="1" dirty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443456" y="5081666"/>
          <a:ext cx="6966026" cy="464695"/>
        </p:xfrm>
        <a:graphic>
          <a:graphicData uri="http://schemas.openxmlformats.org/presentationml/2006/ole">
            <p:oleObj spid="_x0000_s75780" name="Equation" r:id="rId5" imgW="3619440" imgH="22860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81013" y="5854700"/>
          <a:ext cx="5948362" cy="576080"/>
        </p:xfrm>
        <a:graphic>
          <a:graphicData uri="http://schemas.openxmlformats.org/presentationml/2006/ole">
            <p:oleObj spid="_x0000_s75781" name="Equation" r:id="rId6" imgW="2057400" imgH="2412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0942820" y="3447737"/>
            <a:ext cx="554636" cy="899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809137" y="4610360"/>
            <a:ext cx="1023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可逆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7212767" y="5081666"/>
            <a:ext cx="1406577" cy="57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68435" y="5887022"/>
            <a:ext cx="22447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就是</a:t>
            </a:r>
            <a:r>
              <a:rPr lang="en-US" altLang="zh-CN" sz="2800" b="1" dirty="0" smtClean="0"/>
              <a:t>QR</a:t>
            </a:r>
            <a:r>
              <a:rPr lang="zh-CN" altLang="en-US" sz="2800" b="1" dirty="0" smtClean="0"/>
              <a:t>分解</a:t>
            </a:r>
            <a:endParaRPr lang="zh-CN" altLang="en-US" sz="2800" b="1" dirty="0"/>
          </a:p>
        </p:txBody>
      </p:sp>
      <p:sp>
        <p:nvSpPr>
          <p:cNvPr id="16" name="上箭头 15"/>
          <p:cNvSpPr/>
          <p:nvPr/>
        </p:nvSpPr>
        <p:spPr>
          <a:xfrm>
            <a:off x="11092720" y="4227226"/>
            <a:ext cx="209864" cy="509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8172136" y="5623810"/>
            <a:ext cx="237345" cy="282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8" grpId="0"/>
      <p:bldP spid="11" grpId="0" animBg="1"/>
      <p:bldP spid="12" grpId="0"/>
      <p:bldP spid="13" grpId="0" animBg="1"/>
      <p:bldP spid="14" grpId="0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9665469" y="4345730"/>
            <a:ext cx="53009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又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60388" y="1754188"/>
          <a:ext cx="1022350" cy="465137"/>
        </p:xfrm>
        <a:graphic>
          <a:graphicData uri="http://schemas.openxmlformats.org/presentationml/2006/ole">
            <p:oleObj spid="_x0000_s38939" name="Equation" r:id="rId3" imgW="545760" imgH="203040" progId="Equation.DSMT4">
              <p:embed/>
            </p:oleObj>
          </a:graphicData>
        </a:graphic>
      </p:graphicFrame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974361" y="1018048"/>
            <a:ext cx="3043004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定理</a:t>
            </a:r>
            <a:r>
              <a:rPr lang="en-US" altLang="zh-CN" sz="2700" b="1" dirty="0"/>
              <a:t>1.3.11 </a:t>
            </a:r>
            <a:r>
              <a:rPr lang="zh-CN" altLang="en-US" sz="2700" b="1" dirty="0"/>
              <a:t>复矩阵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099258" y="1154244"/>
          <a:ext cx="1046709" cy="534753"/>
        </p:xfrm>
        <a:graphic>
          <a:graphicData uri="http://schemas.openxmlformats.org/presentationml/2006/ole">
            <p:oleObj spid="_x0000_s38940" name="Equation" r:id="rId4" imgW="6400800" imgH="45720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026499" y="1163742"/>
          <a:ext cx="971550" cy="428625"/>
        </p:xfrm>
        <a:graphic>
          <a:graphicData uri="http://schemas.openxmlformats.org/presentationml/2006/ole">
            <p:oleObj spid="_x0000_s38941" name="Equation" r:id="rId5" imgW="9144000" imgH="5486400" progId="Equation.DSMT4">
              <p:embed/>
            </p:oleObj>
          </a:graphicData>
        </a:graphic>
      </p:graphicFrame>
      <p:sp>
        <p:nvSpPr>
          <p:cNvPr id="14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1756349" y="1650131"/>
            <a:ext cx="3040503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的特征值是实数</a:t>
            </a:r>
            <a:r>
              <a:rPr lang="en-US" altLang="zh-CN" sz="2700" b="1" dirty="0"/>
              <a:t>,</a:t>
            </a:r>
            <a:endParaRPr lang="zh-CN" altLang="en-US" sz="2700" b="1" dirty="0"/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1788827" y="2312197"/>
            <a:ext cx="3040503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的特征值大于等于</a:t>
            </a:r>
            <a:r>
              <a:rPr lang="en-US" altLang="zh-CN" sz="2700" b="1" dirty="0"/>
              <a:t>0,</a:t>
            </a:r>
            <a:endParaRPr lang="zh-CN" altLang="en-US" sz="2700" b="1" dirty="0"/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1821305" y="2914303"/>
            <a:ext cx="282564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有</a:t>
            </a:r>
            <a:r>
              <a:rPr lang="en-US" altLang="zh-CN" sz="2700" b="1" dirty="0"/>
              <a:t>r</a:t>
            </a:r>
            <a:r>
              <a:rPr lang="zh-CN" altLang="en-US" sz="2700" b="1" dirty="0"/>
              <a:t>个非零特征值</a:t>
            </a: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0" y="4188583"/>
            <a:ext cx="282358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证明</a:t>
            </a:r>
            <a:r>
              <a:rPr lang="en-US" altLang="zh-CN" sz="2700" b="1" dirty="0"/>
              <a:t>:1:</a:t>
            </a:r>
            <a:r>
              <a:rPr lang="zh-CN" altLang="en-US" sz="2700" b="1" dirty="0"/>
              <a:t>令</a:t>
            </a:r>
          </a:p>
        </p:txBody>
      </p:sp>
      <p:graphicFrame>
        <p:nvGraphicFramePr>
          <p:cNvPr id="38923" name="Object 6"/>
          <p:cNvGraphicFramePr>
            <a:graphicFrameLocks noChangeAspect="1"/>
          </p:cNvGraphicFramePr>
          <p:nvPr/>
        </p:nvGraphicFramePr>
        <p:xfrm>
          <a:off x="1833563" y="4440238"/>
          <a:ext cx="2101850" cy="428625"/>
        </p:xfrm>
        <a:graphic>
          <a:graphicData uri="http://schemas.openxmlformats.org/presentationml/2006/ole">
            <p:oleObj spid="_x0000_s38944" name="Equation" r:id="rId6" imgW="19812000" imgH="5486400" progId="Equation.DSMT4">
              <p:embed/>
            </p:oleObj>
          </a:graphicData>
        </a:graphic>
      </p:graphicFrame>
      <p:sp>
        <p:nvSpPr>
          <p:cNvPr id="22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4254271" y="4251042"/>
            <a:ext cx="14295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则有</a:t>
            </a:r>
          </a:p>
        </p:txBody>
      </p:sp>
      <p:graphicFrame>
        <p:nvGraphicFramePr>
          <p:cNvPr id="38924" name="Object 6"/>
          <p:cNvGraphicFramePr>
            <a:graphicFrameLocks noChangeAspect="1"/>
          </p:cNvGraphicFramePr>
          <p:nvPr/>
        </p:nvGraphicFramePr>
        <p:xfrm>
          <a:off x="5218113" y="4380230"/>
          <a:ext cx="4560887" cy="547688"/>
        </p:xfrm>
        <a:graphic>
          <a:graphicData uri="http://schemas.openxmlformats.org/presentationml/2006/ole">
            <p:oleObj spid="_x0000_s38945" name="Equation" r:id="rId7" imgW="42976800" imgH="7010400" progId="Equation.DSMT4">
              <p:embed/>
            </p:oleObj>
          </a:graphicData>
        </a:graphic>
      </p:graphicFrame>
      <p:sp>
        <p:nvSpPr>
          <p:cNvPr id="25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624153" y="276150"/>
            <a:ext cx="481954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四、矩阵的奇异值分解</a:t>
            </a:r>
          </a:p>
        </p:txBody>
      </p:sp>
      <p:graphicFrame>
        <p:nvGraphicFramePr>
          <p:cNvPr id="38926" name="Object 6"/>
          <p:cNvGraphicFramePr>
            <a:graphicFrameLocks noChangeAspect="1"/>
          </p:cNvGraphicFramePr>
          <p:nvPr/>
        </p:nvGraphicFramePr>
        <p:xfrm>
          <a:off x="1128395" y="5116830"/>
          <a:ext cx="7761288" cy="1119188"/>
        </p:xfrm>
        <a:graphic>
          <a:graphicData uri="http://schemas.openxmlformats.org/presentationml/2006/ole">
            <p:oleObj spid="_x0000_s38946" name="Equation" r:id="rId8" imgW="73152000" imgH="14325600" progId="Equation.DSMT4">
              <p:embed/>
            </p:oleObj>
          </a:graphicData>
        </a:graphic>
      </p:graphicFrame>
      <p:sp>
        <p:nvSpPr>
          <p:cNvPr id="27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9391149" y="5595410"/>
            <a:ext cx="101777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</a:p>
        </p:txBody>
      </p:sp>
      <p:graphicFrame>
        <p:nvGraphicFramePr>
          <p:cNvPr id="38927" name="Object 6"/>
          <p:cNvGraphicFramePr>
            <a:graphicFrameLocks noChangeAspect="1"/>
          </p:cNvGraphicFramePr>
          <p:nvPr/>
        </p:nvGraphicFramePr>
        <p:xfrm>
          <a:off x="10309225" y="5710238"/>
          <a:ext cx="1455738" cy="452437"/>
        </p:xfrm>
        <a:graphic>
          <a:graphicData uri="http://schemas.openxmlformats.org/presentationml/2006/ole">
            <p:oleObj spid="_x0000_s38947" name="Equation" r:id="rId9" imgW="13716000" imgH="5791200" progId="Equation.DSMT4">
              <p:embed/>
            </p:oleObj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4721513" y="3009823"/>
          <a:ext cx="5001364" cy="632787"/>
        </p:xfrm>
        <a:graphic>
          <a:graphicData uri="http://schemas.openxmlformats.org/presentationml/2006/ole">
            <p:oleObj spid="_x0000_s38948" name="Equation" r:id="rId10" imgW="31089600" imgH="5486400" progId="Equation.DSMT4">
              <p:embed/>
            </p:oleObj>
          </a:graphicData>
        </a:graphic>
      </p:graphicFrame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3188662" y="3686519"/>
          <a:ext cx="768741" cy="345835"/>
        </p:xfrm>
        <a:graphic>
          <a:graphicData uri="http://schemas.openxmlformats.org/presentationml/2006/ole">
            <p:oleObj spid="_x0000_s38949" name="Equation" r:id="rId11" imgW="355320" imgH="190440" progId="Equation.DSMT4">
              <p:embed/>
            </p:oleObj>
          </a:graphicData>
        </a:graphic>
      </p:graphicFrame>
      <p:graphicFrame>
        <p:nvGraphicFramePr>
          <p:cNvPr id="38950" name="Object 38"/>
          <p:cNvGraphicFramePr>
            <a:graphicFrameLocks noChangeAspect="1"/>
          </p:cNvGraphicFramePr>
          <p:nvPr/>
        </p:nvGraphicFramePr>
        <p:xfrm>
          <a:off x="496888" y="2389188"/>
          <a:ext cx="1069975" cy="465137"/>
        </p:xfrm>
        <a:graphic>
          <a:graphicData uri="http://schemas.openxmlformats.org/presentationml/2006/ole">
            <p:oleObj spid="_x0000_s38950" name="Equation" r:id="rId12" imgW="571320" imgH="203040" progId="Equation.DSMT4">
              <p:embed/>
            </p:oleObj>
          </a:graphicData>
        </a:graphic>
      </p:graphicFrame>
      <p:graphicFrame>
        <p:nvGraphicFramePr>
          <p:cNvPr id="38951" name="Object 39"/>
          <p:cNvGraphicFramePr>
            <a:graphicFrameLocks noChangeAspect="1"/>
          </p:cNvGraphicFramePr>
          <p:nvPr/>
        </p:nvGraphicFramePr>
        <p:xfrm>
          <a:off x="539750" y="2974975"/>
          <a:ext cx="1046163" cy="465138"/>
        </p:xfrm>
        <a:graphic>
          <a:graphicData uri="http://schemas.openxmlformats.org/presentationml/2006/ole">
            <p:oleObj spid="_x0000_s38951" name="Equation" r:id="rId13" imgW="558720" imgH="203040" progId="Equation.DSMT4">
              <p:embed/>
            </p:oleObj>
          </a:graphicData>
        </a:graphic>
      </p:graphicFrame>
      <p:sp>
        <p:nvSpPr>
          <p:cNvPr id="24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407231" y="3471554"/>
            <a:ext cx="591861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>
                <a:solidFill>
                  <a:srgbClr val="FF0000"/>
                </a:solidFill>
              </a:rPr>
              <a:t>注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2700" b="1" dirty="0" smtClean="0"/>
              <a:t>上述结论对矩      亦成立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且  </a:t>
            </a:r>
            <a:endParaRPr lang="zh-CN" altLang="en-US" sz="2700" b="1" dirty="0"/>
          </a:p>
        </p:txBody>
      </p:sp>
      <p:graphicFrame>
        <p:nvGraphicFramePr>
          <p:cNvPr id="38952" name="Object 40"/>
          <p:cNvGraphicFramePr>
            <a:graphicFrameLocks noChangeAspect="1"/>
          </p:cNvGraphicFramePr>
          <p:nvPr/>
        </p:nvGraphicFramePr>
        <p:xfrm>
          <a:off x="5997575" y="3687580"/>
          <a:ext cx="903288" cy="416108"/>
        </p:xfrm>
        <a:graphic>
          <a:graphicData uri="http://schemas.openxmlformats.org/presentationml/2006/ole">
            <p:oleObj spid="_x0000_s38952" name="Equation" r:id="rId14" imgW="482400" imgH="215640" progId="Equation.DSMT4">
              <p:embed/>
            </p:oleObj>
          </a:graphicData>
        </a:graphic>
      </p:graphicFrame>
      <p:graphicFrame>
        <p:nvGraphicFramePr>
          <p:cNvPr id="38953" name="Object 41"/>
          <p:cNvGraphicFramePr>
            <a:graphicFrameLocks noChangeAspect="1"/>
          </p:cNvGraphicFramePr>
          <p:nvPr/>
        </p:nvGraphicFramePr>
        <p:xfrm>
          <a:off x="6957858" y="3722192"/>
          <a:ext cx="768350" cy="346075"/>
        </p:xfrm>
        <a:graphic>
          <a:graphicData uri="http://schemas.openxmlformats.org/presentationml/2006/ole">
            <p:oleObj spid="_x0000_s38953" name="Equation" r:id="rId15" imgW="355320" imgH="190440" progId="Equation.DSMT4">
              <p:embed/>
            </p:oleObj>
          </a:graphicData>
        </a:graphic>
      </p:graphicFrame>
      <p:sp>
        <p:nvSpPr>
          <p:cNvPr id="28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7649979" y="3489043"/>
            <a:ext cx="251485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有相同特征值</a:t>
            </a:r>
            <a:r>
              <a:rPr lang="en-US" altLang="zh-CN" sz="2700" b="1" dirty="0" smtClean="0"/>
              <a:t>.</a:t>
            </a:r>
            <a:endParaRPr lang="zh-CN" altLang="en-US" sz="2700" b="1" dirty="0"/>
          </a:p>
        </p:txBody>
      </p:sp>
      <p:sp>
        <p:nvSpPr>
          <p:cNvPr id="29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6283377" y="1065516"/>
            <a:ext cx="3043004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则下面结论成立</a:t>
            </a:r>
            <a:r>
              <a:rPr lang="en-US" altLang="zh-CN" sz="2700" b="1" dirty="0" smtClean="0"/>
              <a:t>,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  <p:bldP spid="14" grpId="0"/>
      <p:bldP spid="17" grpId="0"/>
      <p:bldP spid="19" grpId="0"/>
      <p:bldP spid="20" grpId="0"/>
      <p:bldP spid="22" grpId="0"/>
      <p:bldP spid="27" grpId="0"/>
      <p:bldP spid="24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5528184" y="1647501"/>
            <a:ext cx="300121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另一方面</a:t>
            </a:r>
          </a:p>
        </p:txBody>
      </p:sp>
      <p:sp>
        <p:nvSpPr>
          <p:cNvPr id="20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359765" y="590943"/>
            <a:ext cx="18288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证明</a:t>
            </a:r>
            <a:r>
              <a:rPr lang="en-US" altLang="zh-CN" sz="2700" b="1" dirty="0"/>
              <a:t>:2:</a:t>
            </a:r>
            <a:r>
              <a:rPr lang="zh-CN" altLang="en-US" sz="2700" b="1" dirty="0"/>
              <a:t>令</a:t>
            </a:r>
          </a:p>
        </p:txBody>
      </p:sp>
      <p:sp>
        <p:nvSpPr>
          <p:cNvPr id="22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4584055" y="713363"/>
            <a:ext cx="14295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则有</a:t>
            </a:r>
          </a:p>
        </p:txBody>
      </p:sp>
      <p:graphicFrame>
        <p:nvGraphicFramePr>
          <p:cNvPr id="38924" name="Object 6"/>
          <p:cNvGraphicFramePr>
            <a:graphicFrameLocks noChangeAspect="1"/>
          </p:cNvGraphicFramePr>
          <p:nvPr/>
        </p:nvGraphicFramePr>
        <p:xfrm>
          <a:off x="1550988" y="1690688"/>
          <a:ext cx="3605628" cy="500062"/>
        </p:xfrm>
        <a:graphic>
          <a:graphicData uri="http://schemas.openxmlformats.org/presentationml/2006/ole">
            <p:oleObj spid="_x0000_s39963" name="Equation" r:id="rId3" imgW="41452800" imgH="6400800" progId="Equation.DSMT4">
              <p:embed/>
            </p:oleObj>
          </a:graphicData>
        </a:graphic>
      </p:graphicFrame>
      <p:sp>
        <p:nvSpPr>
          <p:cNvPr id="27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7877142" y="2327554"/>
            <a:ext cx="101777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</a:p>
        </p:txBody>
      </p:sp>
      <p:graphicFrame>
        <p:nvGraphicFramePr>
          <p:cNvPr id="38927" name="Object 6"/>
          <p:cNvGraphicFramePr>
            <a:graphicFrameLocks noChangeAspect="1"/>
          </p:cNvGraphicFramePr>
          <p:nvPr/>
        </p:nvGraphicFramePr>
        <p:xfrm>
          <a:off x="9139238" y="2576513"/>
          <a:ext cx="1035050" cy="333375"/>
        </p:xfrm>
        <a:graphic>
          <a:graphicData uri="http://schemas.openxmlformats.org/presentationml/2006/ole">
            <p:oleObj spid="_x0000_s39964" name="Equation" r:id="rId4" imgW="9753600" imgH="4267200" progId="Equation.DSMT4">
              <p:embed/>
            </p:oleObj>
          </a:graphicData>
        </a:graphic>
      </p:graphicFrame>
      <p:graphicFrame>
        <p:nvGraphicFramePr>
          <p:cNvPr id="39947" name="Object 6"/>
          <p:cNvGraphicFramePr>
            <a:graphicFrameLocks noChangeAspect="1"/>
          </p:cNvGraphicFramePr>
          <p:nvPr/>
        </p:nvGraphicFramePr>
        <p:xfrm>
          <a:off x="1403350" y="2386013"/>
          <a:ext cx="6226643" cy="500062"/>
        </p:xfrm>
        <a:graphic>
          <a:graphicData uri="http://schemas.openxmlformats.org/presentationml/2006/ole">
            <p:oleObj spid="_x0000_s39965" name="Equation" r:id="rId5" imgW="69189600" imgH="6400800" progId="Equation.DSMT4">
              <p:embed/>
            </p:oleObj>
          </a:graphicData>
        </a:graphic>
      </p:graphicFrame>
      <p:sp>
        <p:nvSpPr>
          <p:cNvPr id="21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257332" y="3096798"/>
            <a:ext cx="18288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证明</a:t>
            </a:r>
            <a:r>
              <a:rPr lang="en-US" altLang="zh-CN" sz="2700" b="1" dirty="0"/>
              <a:t>:3:</a:t>
            </a:r>
            <a:r>
              <a:rPr lang="zh-CN" altLang="en-US" sz="2700" b="1" dirty="0"/>
              <a:t>由</a:t>
            </a:r>
          </a:p>
        </p:txBody>
      </p:sp>
      <p:graphicFrame>
        <p:nvGraphicFramePr>
          <p:cNvPr id="39948" name="Object 6"/>
          <p:cNvGraphicFramePr>
            <a:graphicFrameLocks noChangeAspect="1"/>
          </p:cNvGraphicFramePr>
          <p:nvPr/>
        </p:nvGraphicFramePr>
        <p:xfrm>
          <a:off x="2002150" y="3192905"/>
          <a:ext cx="4914900" cy="583575"/>
        </p:xfrm>
        <a:graphic>
          <a:graphicData uri="http://schemas.openxmlformats.org/presentationml/2006/ole">
            <p:oleObj spid="_x0000_s39966" name="Equation" r:id="rId6" imgW="46329600" imgH="5181600" progId="Equation.DSMT4">
              <p:embed/>
            </p:oleObj>
          </a:graphicData>
        </a:graphic>
      </p:graphicFrame>
      <p:graphicFrame>
        <p:nvGraphicFramePr>
          <p:cNvPr id="39949" name="Object 6"/>
          <p:cNvGraphicFramePr>
            <a:graphicFrameLocks noChangeAspect="1"/>
          </p:cNvGraphicFramePr>
          <p:nvPr/>
        </p:nvGraphicFramePr>
        <p:xfrm>
          <a:off x="1966913" y="4168775"/>
          <a:ext cx="2620962" cy="428625"/>
        </p:xfrm>
        <a:graphic>
          <a:graphicData uri="http://schemas.openxmlformats.org/presentationml/2006/ole">
            <p:oleObj spid="_x0000_s39967" name="Equation" r:id="rId7" imgW="24688800" imgH="5486400" progId="Equation.DSMT4">
              <p:embed/>
            </p:oleObj>
          </a:graphicData>
        </a:graphic>
      </p:graphicFrame>
      <p:sp>
        <p:nvSpPr>
          <p:cNvPr id="24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5046499" y="4068912"/>
            <a:ext cx="101777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</a:p>
        </p:txBody>
      </p:sp>
      <p:graphicFrame>
        <p:nvGraphicFramePr>
          <p:cNvPr id="39950" name="Object 6"/>
          <p:cNvGraphicFramePr>
            <a:graphicFrameLocks noChangeAspect="1"/>
          </p:cNvGraphicFramePr>
          <p:nvPr/>
        </p:nvGraphicFramePr>
        <p:xfrm>
          <a:off x="6550025" y="4230688"/>
          <a:ext cx="1262063" cy="404812"/>
        </p:xfrm>
        <a:graphic>
          <a:graphicData uri="http://schemas.openxmlformats.org/presentationml/2006/ole">
            <p:oleObj spid="_x0000_s39968" name="Equation" r:id="rId8" imgW="11887200" imgH="5181600" progId="Equation.DSMT4">
              <p:embed/>
            </p:oleObj>
          </a:graphicData>
        </a:graphic>
      </p:graphicFrame>
      <p:sp>
        <p:nvSpPr>
          <p:cNvPr id="26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8611851" y="4113266"/>
            <a:ext cx="246763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个非零特征值</a:t>
            </a:r>
            <a:r>
              <a:rPr lang="en-US" altLang="zh-CN" sz="2700" b="1" dirty="0"/>
              <a:t>.</a:t>
            </a:r>
            <a:endParaRPr lang="zh-CN" altLang="en-US" sz="2700" b="1" dirty="0"/>
          </a:p>
        </p:txBody>
      </p:sp>
      <p:graphicFrame>
        <p:nvGraphicFramePr>
          <p:cNvPr id="39951" name="Object 6"/>
          <p:cNvGraphicFramePr>
            <a:graphicFrameLocks noChangeAspect="1"/>
          </p:cNvGraphicFramePr>
          <p:nvPr/>
        </p:nvGraphicFramePr>
        <p:xfrm>
          <a:off x="7627620" y="4317683"/>
          <a:ext cx="873125" cy="381000"/>
        </p:xfrm>
        <a:graphic>
          <a:graphicData uri="http://schemas.openxmlformats.org/presentationml/2006/ole">
            <p:oleObj spid="_x0000_s39969" name="Equation" r:id="rId9" imgW="8229600" imgH="4876800" progId="Equation.DSMT4">
              <p:embed/>
            </p:oleObj>
          </a:graphicData>
        </a:graphic>
      </p:graphicFrame>
      <p:graphicFrame>
        <p:nvGraphicFramePr>
          <p:cNvPr id="39952" name="Object 6"/>
          <p:cNvGraphicFramePr>
            <a:graphicFrameLocks noChangeAspect="1"/>
          </p:cNvGraphicFramePr>
          <p:nvPr/>
        </p:nvGraphicFramePr>
        <p:xfrm>
          <a:off x="2103386" y="782638"/>
          <a:ext cx="2101850" cy="428625"/>
        </p:xfrm>
        <a:graphic>
          <a:graphicData uri="http://schemas.openxmlformats.org/presentationml/2006/ole">
            <p:oleObj spid="_x0000_s39970" name="Equation" r:id="rId10" imgW="19812000" imgH="5486400" progId="Equation.DSMT4">
              <p:embed/>
            </p:oleObj>
          </a:graphicData>
        </a:graphic>
      </p:graphicFrame>
      <p:sp>
        <p:nvSpPr>
          <p:cNvPr id="29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304800" y="4928096"/>
            <a:ext cx="149402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定义</a:t>
            </a:r>
            <a:r>
              <a:rPr lang="en-US" altLang="zh-CN" sz="2700" b="1" dirty="0"/>
              <a:t>:</a:t>
            </a:r>
            <a:r>
              <a:rPr lang="zh-CN" altLang="en-US" sz="2700" b="1" dirty="0"/>
              <a:t>称</a:t>
            </a:r>
          </a:p>
        </p:txBody>
      </p:sp>
      <p:graphicFrame>
        <p:nvGraphicFramePr>
          <p:cNvPr id="39953" name="Object 6"/>
          <p:cNvGraphicFramePr>
            <a:graphicFrameLocks noChangeAspect="1"/>
          </p:cNvGraphicFramePr>
          <p:nvPr/>
        </p:nvGraphicFramePr>
        <p:xfrm>
          <a:off x="1788930" y="5062538"/>
          <a:ext cx="2976563" cy="500062"/>
        </p:xfrm>
        <a:graphic>
          <a:graphicData uri="http://schemas.openxmlformats.org/presentationml/2006/ole">
            <p:oleObj spid="_x0000_s39971" name="Equation" r:id="rId11" imgW="28041600" imgH="6400800" progId="Equation.DSMT4">
              <p:embed/>
            </p:oleObj>
          </a:graphicData>
        </a:graphic>
      </p:graphicFrame>
      <p:sp>
        <p:nvSpPr>
          <p:cNvPr id="31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4909278" y="5005545"/>
            <a:ext cx="317041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为矩阵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的正奇异值</a:t>
            </a:r>
            <a:r>
              <a:rPr lang="en-US" altLang="zh-CN" sz="2700" b="1" dirty="0"/>
              <a:t>.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2" grpId="0"/>
      <p:bldP spid="27" grpId="0"/>
      <p:bldP spid="21" grpId="0"/>
      <p:bldP spid="24" grpId="0"/>
      <p:bldP spid="26" grpId="0"/>
      <p:bldP spid="29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884420" y="1556531"/>
          <a:ext cx="3498265" cy="882650"/>
        </p:xfrm>
        <a:graphic>
          <a:graphicData uri="http://schemas.openxmlformats.org/presentationml/2006/ole">
            <p:oleObj spid="_x0000_s25616" name="Equation" r:id="rId3" imgW="43586400" imgH="11277600" progId="Equation.DSMT4">
              <p:embed/>
            </p:oleObj>
          </a:graphicData>
        </a:graphic>
      </p:graphicFrame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4436035" y="1662625"/>
            <a:ext cx="4618024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为矩阵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的奇异值分解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其中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69823" y="3151449"/>
          <a:ext cx="1709190" cy="428625"/>
        </p:xfrm>
        <a:graphic>
          <a:graphicData uri="http://schemas.openxmlformats.org/presentationml/2006/ole">
            <p:oleObj spid="_x0000_s25617" name="Equation" r:id="rId4" imgW="18288000" imgH="54864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07649" y="2713220"/>
          <a:ext cx="2971232" cy="1428750"/>
        </p:xfrm>
        <a:graphic>
          <a:graphicData uri="http://schemas.openxmlformats.org/presentationml/2006/ole">
            <p:oleObj spid="_x0000_s25618" name="Equation" r:id="rId5" imgW="36880800" imgH="18288000" progId="Equation.DSMT4">
              <p:embed/>
            </p:oleObj>
          </a:graphicData>
        </a:graphic>
      </p:graphicFrame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1998365" y="2976186"/>
            <a:ext cx="161703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为酉阵</a:t>
            </a:r>
            <a:r>
              <a:rPr lang="en-US" altLang="zh-CN" sz="2700" b="1" dirty="0"/>
              <a:t>,</a:t>
            </a:r>
            <a:endParaRPr lang="zh-CN" altLang="en-US" sz="2700" b="1" dirty="0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7506770" y="2940441"/>
            <a:ext cx="47754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是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830503" y="3063240"/>
          <a:ext cx="841057" cy="457199"/>
        </p:xfrm>
        <a:graphic>
          <a:graphicData uri="http://schemas.openxmlformats.org/presentationml/2006/ole">
            <p:oleObj spid="_x0000_s25619" name="Equation" r:id="rId6" imgW="469800" imgH="215640" progId="Equation.DSMT4">
              <p:embed/>
            </p:oleObj>
          </a:graphicData>
        </a:graphic>
      </p:graphicFrame>
      <p:sp>
        <p:nvSpPr>
          <p:cNvPr id="13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9015841" y="2869646"/>
            <a:ext cx="277142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个非零</a:t>
            </a:r>
            <a:r>
              <a:rPr lang="zh-CN" altLang="en-US" sz="2700" b="1" dirty="0" smtClean="0"/>
              <a:t>特征值</a:t>
            </a:r>
            <a:r>
              <a:rPr lang="en-US" altLang="zh-CN" sz="2700" b="1" dirty="0" smtClean="0"/>
              <a:t>.</a:t>
            </a:r>
            <a:endParaRPr lang="zh-CN" altLang="en-US" sz="2700" b="1" dirty="0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391189" y="1545202"/>
            <a:ext cx="56818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称</a:t>
            </a: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564193" y="276151"/>
            <a:ext cx="4022798" cy="733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矩阵的奇异值分解定义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296552" y="3102298"/>
          <a:ext cx="1327150" cy="452438"/>
        </p:xfrm>
        <a:graphic>
          <a:graphicData uri="http://schemas.openxmlformats.org/presentationml/2006/ole">
            <p:oleObj spid="_x0000_s25620" name="Equation" r:id="rId7" imgW="12496800" imgH="57912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738850" y="3198704"/>
          <a:ext cx="290513" cy="238125"/>
        </p:xfrm>
        <a:graphic>
          <a:graphicData uri="http://schemas.openxmlformats.org/presentationml/2006/ole">
            <p:oleObj spid="_x0000_s25621" name="Equation" r:id="rId8" imgW="2743200" imgH="3048000" progId="Equation.DSMT4">
              <p:embed/>
            </p:oleObj>
          </a:graphicData>
        </a:graphic>
      </p:graphicFrame>
      <p:sp>
        <p:nvSpPr>
          <p:cNvPr id="15" name="文本框 1">
            <a:extLst>
              <a:ext uri="{FF2B5EF4-FFF2-40B4-BE49-F238E27FC236}">
                <a16:creationId xmlns:a16="http://schemas.microsoft.com/office/drawing/2014/main" xmlns="" id="{CC7609D9-D009-49FF-9286-DC2F49B6B6B2}"/>
              </a:ext>
            </a:extLst>
          </p:cNvPr>
          <p:cNvSpPr txBox="1"/>
          <p:nvPr/>
        </p:nvSpPr>
        <p:spPr>
          <a:xfrm>
            <a:off x="656633" y="4925600"/>
            <a:ext cx="6568626" cy="733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如何获得矩阵</a:t>
            </a: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奇异值分解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3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D07FE5-9AF6-41C8-80F0-83D1533CA7EB}"/>
                  </a:ext>
                </a:extLst>
              </p:cNvPr>
              <p:cNvSpPr txBox="1"/>
              <p:nvPr/>
            </p:nvSpPr>
            <p:spPr>
              <a:xfrm>
                <a:off x="687760" y="834803"/>
                <a:ext cx="10751765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定义</a:t>
                </a:r>
                <a:r>
                  <a:rPr lang="en-US" altLang="zh-CN" sz="2700" b="1" dirty="0"/>
                  <a:t>1.3.2 (1)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能够分解为一个下三角矩阵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700" b="1" dirty="0"/>
                  <a:t>和</a:t>
                </a:r>
                <a:endParaRPr lang="en-US" altLang="zh-CN" sz="27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一个上三角矩阵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700" b="1" dirty="0"/>
                  <a:t>的乘积，则称其为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三角分解</a:t>
                </a:r>
                <a:r>
                  <a:rPr lang="zh-CN" altLang="en-US" sz="2700" b="1" dirty="0"/>
                  <a:t>或</a:t>
                </a:r>
                <a:r>
                  <a:rPr lang="en-US" altLang="zh-CN" sz="2700" b="1" dirty="0">
                    <a:solidFill>
                      <a:srgbClr val="FF0000"/>
                    </a:solidFill>
                  </a:rPr>
                  <a:t>LU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DD07FE5-9AF6-41C8-80F0-83D1533C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60" y="834803"/>
                <a:ext cx="10751765" cy="1274195"/>
              </a:xfrm>
              <a:prstGeom prst="rect">
                <a:avLst/>
              </a:prstGeom>
              <a:blipFill>
                <a:blip r:embed="rId2" cstate="print"/>
                <a:stretch>
                  <a:fillRect l="-1077"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F426ED1-5B34-44D0-BA64-A4483E868B41}"/>
                  </a:ext>
                </a:extLst>
              </p:cNvPr>
              <p:cNvSpPr txBox="1"/>
              <p:nvPr/>
            </p:nvSpPr>
            <p:spPr>
              <a:xfrm>
                <a:off x="687760" y="2142046"/>
                <a:ext cx="10816480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b="1" dirty="0"/>
                  <a:t>（</a:t>
                </a:r>
                <a:r>
                  <a:rPr lang="en-US" altLang="zh-CN" sz="2700" b="1" dirty="0"/>
                  <a:t>2</a:t>
                </a:r>
                <a:r>
                  <a:rPr lang="zh-CN" altLang="en-US" sz="27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700" b="1" dirty="0"/>
                  <a:t>阶矩阵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700" b="1" dirty="0"/>
                  <a:t>能够分解为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𝑳𝑫𝑼</m:t>
                    </m:r>
                  </m:oMath>
                </a14:m>
                <a:r>
                  <a:rPr lang="zh-CN" altLang="en-US" sz="2700" b="1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700" b="1" dirty="0"/>
                  <a:t>为单位下三角矩阵，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2700" b="1" dirty="0"/>
                  <a:t>为对角矩阵，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700" b="1" dirty="0"/>
                  <a:t>为单位上三角矩阵，则称之为</a:t>
                </a:r>
                <a:r>
                  <a:rPr lang="en-US" altLang="zh-CN" sz="2700" b="1" dirty="0">
                    <a:solidFill>
                      <a:srgbClr val="FF0000"/>
                    </a:solidFill>
                  </a:rPr>
                  <a:t>LDU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F426ED1-5B34-44D0-BA64-A4483E86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60" y="2142046"/>
                <a:ext cx="10816480" cy="1274195"/>
              </a:xfrm>
              <a:prstGeom prst="rect">
                <a:avLst/>
              </a:prstGeom>
              <a:blipFill>
                <a:blip r:embed="rId3" cstate="print"/>
                <a:stretch>
                  <a:fillRect l="-1071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FF6B26-43C3-4114-B112-DB589B811287}"/>
                  </a:ext>
                </a:extLst>
              </p:cNvPr>
              <p:cNvSpPr txBox="1"/>
              <p:nvPr/>
            </p:nvSpPr>
            <p:spPr>
              <a:xfrm>
                <a:off x="922916" y="4212169"/>
                <a:ext cx="10516609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(1) 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700" b="1" dirty="0"/>
                  <a:t>是一个单位下三角矩阵，则称它为</a:t>
                </a:r>
                <a:r>
                  <a:rPr lang="en-US" altLang="zh-CN" sz="2700" b="1" dirty="0">
                    <a:solidFill>
                      <a:srgbClr val="FF0000"/>
                    </a:solidFill>
                  </a:rPr>
                  <a:t>Doolittle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EFF6B26-43C3-4114-B112-DB589B81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6" y="4212169"/>
                <a:ext cx="10516609" cy="650947"/>
              </a:xfrm>
              <a:prstGeom prst="rect">
                <a:avLst/>
              </a:prstGeom>
              <a:blipFill>
                <a:blip r:embed="rId4" cstate="print"/>
                <a:stretch>
                  <a:fillRect l="-1101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D4C319-BB87-4BF2-871D-AFBB885F3682}"/>
                  </a:ext>
                </a:extLst>
              </p:cNvPr>
              <p:cNvSpPr txBox="1"/>
              <p:nvPr/>
            </p:nvSpPr>
            <p:spPr>
              <a:xfrm>
                <a:off x="922916" y="5042998"/>
                <a:ext cx="966989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b="1" dirty="0"/>
                  <a:t>(2) </a:t>
                </a:r>
                <a:r>
                  <a:rPr lang="zh-CN" altLang="en-US" sz="2700" b="1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700" b="1" i="1" dirty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700" b="1" dirty="0"/>
                  <a:t>是一个单位上三角矩阵，则称它为</a:t>
                </a:r>
                <a:r>
                  <a:rPr lang="en-US" altLang="zh-CN" sz="2700" b="1" dirty="0" err="1">
                    <a:solidFill>
                      <a:srgbClr val="FF0000"/>
                    </a:solidFill>
                  </a:rPr>
                  <a:t>Crout</a:t>
                </a:r>
                <a:r>
                  <a:rPr lang="zh-CN" altLang="en-US" sz="2700" b="1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sz="2700" b="1" dirty="0"/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FD4C319-BB87-4BF2-871D-AFBB885F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6" y="5042998"/>
                <a:ext cx="9669890" cy="650947"/>
              </a:xfrm>
              <a:prstGeom prst="rect">
                <a:avLst/>
              </a:prstGeom>
              <a:blipFill>
                <a:blip r:embed="rId5" cstate="print"/>
                <a:stretch>
                  <a:fillRect l="-1197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9A2F6312-916A-481E-9191-FB3BC106FD02}"/>
              </a:ext>
            </a:extLst>
          </p:cNvPr>
          <p:cNvSpPr txBox="1"/>
          <p:nvPr/>
        </p:nvSpPr>
        <p:spPr>
          <a:xfrm>
            <a:off x="564067" y="3567659"/>
            <a:ext cx="934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1.2.3  </a:t>
            </a:r>
            <a:r>
              <a:rPr lang="zh-CN" altLang="en-US" sz="2800" b="1" dirty="0"/>
              <a:t>设</a:t>
            </a:r>
            <a:r>
              <a:rPr lang="en-US" altLang="zh-CN" sz="2800" b="1" dirty="0"/>
              <a:t> A=LU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的三角分解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10089441" y="0"/>
            <a:ext cx="96005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使得</a:t>
            </a:r>
            <a:endParaRPr lang="zh-CN" altLang="en-US" sz="2700" b="1" dirty="0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668713" y="228600"/>
          <a:ext cx="904875" cy="358775"/>
        </p:xfrm>
        <a:graphic>
          <a:graphicData uri="http://schemas.openxmlformats.org/presentationml/2006/ole">
            <p:oleObj spid="_x0000_s79874" name="Equation" r:id="rId3" imgW="355320" imgH="190440" progId="Equation.DSMT4">
              <p:embed/>
            </p:oleObj>
          </a:graphicData>
        </a:graphic>
      </p:graphicFrame>
      <p:sp>
        <p:nvSpPr>
          <p:cNvPr id="5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4660887" y="0"/>
            <a:ext cx="474719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是</a:t>
            </a:r>
            <a:r>
              <a:rPr lang="en-US" altLang="zh-CN" sz="2700" b="1" dirty="0" err="1" smtClean="0"/>
              <a:t>Hermite</a:t>
            </a:r>
            <a:r>
              <a:rPr lang="zh-CN" altLang="en-US" sz="2700" b="1" dirty="0" smtClean="0"/>
              <a:t>阵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因此存在酉矩阵</a:t>
            </a:r>
            <a:endParaRPr lang="zh-CN" altLang="en-US" sz="2700" b="1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9300435" y="194872"/>
          <a:ext cx="787945" cy="550759"/>
        </p:xfrm>
        <a:graphic>
          <a:graphicData uri="http://schemas.openxmlformats.org/presentationml/2006/ole">
            <p:oleObj spid="_x0000_s79875" name="Equation" r:id="rId4" imgW="355320" imgH="2286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09863" y="731135"/>
          <a:ext cx="5501390" cy="1738313"/>
        </p:xfrm>
        <a:graphic>
          <a:graphicData uri="http://schemas.openxmlformats.org/presentationml/2006/ole">
            <p:oleObj spid="_x0000_s79876" name="Equation" r:id="rId5" imgW="2831760" imgH="9270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934794" y="1938207"/>
          <a:ext cx="1573967" cy="428625"/>
        </p:xfrm>
        <a:graphic>
          <a:graphicData uri="http://schemas.openxmlformats.org/presentationml/2006/ole">
            <p:oleObj spid="_x0000_s79877" name="Equation" r:id="rId6" imgW="812520" imgH="228600" progId="Equation.DSMT4">
              <p:embed/>
            </p:oleObj>
          </a:graphicData>
        </a:graphic>
      </p:graphicFrame>
      <p:sp>
        <p:nvSpPr>
          <p:cNvPr id="13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195664" y="2234559"/>
            <a:ext cx="718736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则</a:t>
            </a:r>
            <a:endParaRPr lang="zh-CN" altLang="en-US" sz="2700" b="1" dirty="0"/>
          </a:p>
        </p:txBody>
      </p:sp>
      <p:sp>
        <p:nvSpPr>
          <p:cNvPr id="12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3149379" y="0"/>
            <a:ext cx="56818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因</a:t>
            </a:r>
            <a:endParaRPr lang="zh-CN" altLang="en-US" sz="2700" b="1" dirty="0"/>
          </a:p>
        </p:txBody>
      </p:sp>
      <p:sp>
        <p:nvSpPr>
          <p:cNvPr id="14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204427" y="0"/>
            <a:ext cx="481954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奇异值分解过程</a:t>
            </a:r>
            <a:r>
              <a:rPr lang="en-US" altLang="zh-CN" sz="2700" b="1" dirty="0" smtClean="0"/>
              <a:t>:</a:t>
            </a:r>
            <a:endParaRPr lang="zh-CN" altLang="en-US" sz="2700" b="1" dirty="0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7966075" y="2293938"/>
          <a:ext cx="3806825" cy="904875"/>
        </p:xfrm>
        <a:graphic>
          <a:graphicData uri="http://schemas.openxmlformats.org/presentationml/2006/ole">
            <p:oleObj spid="_x0000_s79878" name="Equation" r:id="rId7" imgW="1854000" imgH="482400" progId="Equation.DSMT4">
              <p:embed/>
            </p:oleObj>
          </a:graphicData>
        </a:graphic>
      </p:graphicFrame>
      <p:sp>
        <p:nvSpPr>
          <p:cNvPr id="15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0" y="3121477"/>
            <a:ext cx="97436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则由</a:t>
            </a:r>
            <a:endParaRPr lang="zh-CN" altLang="en-US" sz="2700" b="1" dirty="0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940685" y="3328025"/>
          <a:ext cx="6529388" cy="449263"/>
        </p:xfrm>
        <a:graphic>
          <a:graphicData uri="http://schemas.openxmlformats.org/presentationml/2006/ole">
            <p:oleObj spid="_x0000_s79879" name="Equation" r:id="rId8" imgW="4228920" imgH="241200" progId="Equation.DSMT4">
              <p:embed/>
            </p:oleObj>
          </a:graphicData>
        </a:graphic>
      </p:graphicFrame>
      <p:sp>
        <p:nvSpPr>
          <p:cNvPr id="17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0" y="3738572"/>
            <a:ext cx="64208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由</a:t>
            </a:r>
            <a:endParaRPr lang="zh-CN" altLang="en-US" sz="2700" b="1" dirty="0"/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511306" y="3933591"/>
          <a:ext cx="7667625" cy="449262"/>
        </p:xfrm>
        <a:graphic>
          <a:graphicData uri="http://schemas.openxmlformats.org/presentationml/2006/ole">
            <p:oleObj spid="_x0000_s79880" name="Equation" r:id="rId9" imgW="4965480" imgH="241200" progId="Equation.DSMT4">
              <p:embed/>
            </p:oleObj>
          </a:graphicData>
        </a:graphic>
      </p:graphicFrame>
      <p:sp>
        <p:nvSpPr>
          <p:cNvPr id="19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649572" y="4340678"/>
            <a:ext cx="64208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记</a:t>
            </a:r>
            <a:endParaRPr lang="zh-CN" altLang="en-US" sz="2700" b="1" dirty="0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074789" y="4464778"/>
          <a:ext cx="1666875" cy="449263"/>
        </p:xfrm>
        <a:graphic>
          <a:graphicData uri="http://schemas.openxmlformats.org/presentationml/2006/ole">
            <p:oleObj spid="_x0000_s79881" name="Equation" r:id="rId10" imgW="1079280" imgH="241200" progId="Equation.DSMT4">
              <p:embed/>
            </p:oleObj>
          </a:graphicData>
        </a:graphic>
      </p:graphicFrame>
      <p:sp>
        <p:nvSpPr>
          <p:cNvPr id="21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2885603" y="4373156"/>
            <a:ext cx="1076796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则有</a:t>
            </a:r>
            <a:endParaRPr lang="zh-CN" altLang="en-US" sz="2700" b="1" dirty="0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747542" y="4515527"/>
          <a:ext cx="1079500" cy="449263"/>
        </p:xfrm>
        <a:graphic>
          <a:graphicData uri="http://schemas.openxmlformats.org/presentationml/2006/ole">
            <p:oleObj spid="_x0000_s79882" name="Equation" r:id="rId11" imgW="698400" imgH="241200" progId="Equation.DSMT4">
              <p:embed/>
            </p:oleObj>
          </a:graphicData>
        </a:graphic>
      </p:graphicFrame>
      <p:sp>
        <p:nvSpPr>
          <p:cNvPr id="23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5001715" y="4360665"/>
            <a:ext cx="55963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将</a:t>
            </a:r>
            <a:endParaRPr lang="zh-CN" altLang="en-US" sz="2700" b="1" dirty="0"/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493947" y="4586990"/>
          <a:ext cx="255588" cy="410175"/>
        </p:xfrm>
        <a:graphic>
          <a:graphicData uri="http://schemas.openxmlformats.org/presentationml/2006/ole">
            <p:oleObj spid="_x0000_s79883" name="Equation" r:id="rId12" imgW="164880" imgH="228600" progId="Equation.DSMT4">
              <p:embed/>
            </p:oleObj>
          </a:graphicData>
        </a:graphic>
      </p:graphicFrame>
      <p:sp>
        <p:nvSpPr>
          <p:cNvPr id="25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5888634" y="4408134"/>
            <a:ext cx="247587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扩充成酉阵</a:t>
            </a:r>
            <a:r>
              <a:rPr lang="en-US" altLang="zh-CN" sz="2700" b="1" dirty="0" smtClean="0"/>
              <a:t>V.</a:t>
            </a:r>
            <a:endParaRPr lang="zh-CN" altLang="en-US" sz="2700" b="1" dirty="0"/>
          </a:p>
        </p:txBody>
      </p:sp>
      <p:sp>
        <p:nvSpPr>
          <p:cNvPr id="26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8044718" y="4390643"/>
            <a:ext cx="1076796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则有</a:t>
            </a:r>
            <a:endParaRPr lang="zh-CN" altLang="en-US" sz="2700" b="1" dirty="0"/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923531" y="5143839"/>
          <a:ext cx="6291080" cy="881062"/>
        </p:xfrm>
        <a:graphic>
          <a:graphicData uri="http://schemas.openxmlformats.org/presentationml/2006/ole">
            <p:oleObj spid="_x0000_s79884" name="Equation" r:id="rId13" imgW="3543120" imgH="469800" progId="Equation.DSMT4">
              <p:embed/>
            </p:oleObj>
          </a:graphicData>
        </a:graphic>
      </p:graphicFrame>
      <p:sp>
        <p:nvSpPr>
          <p:cNvPr id="28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279813" y="5934632"/>
            <a:ext cx="184879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从而有</a:t>
            </a:r>
            <a:endParaRPr lang="zh-CN" altLang="en-US" sz="2700" b="1" dirty="0"/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1498366" y="5976938"/>
          <a:ext cx="2713037" cy="881062"/>
        </p:xfrm>
        <a:graphic>
          <a:graphicData uri="http://schemas.openxmlformats.org/presentationml/2006/ole">
            <p:oleObj spid="_x0000_s79885" name="Equation" r:id="rId14" imgW="1320480" imgH="469800" progId="Equation.DSMT4">
              <p:embed/>
            </p:oleObj>
          </a:graphicData>
        </a:graphic>
      </p:graphicFrame>
      <p:sp>
        <p:nvSpPr>
          <p:cNvPr id="30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4329657" y="5959786"/>
            <a:ext cx="184879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进而有</a:t>
            </a:r>
            <a:endParaRPr lang="zh-CN" altLang="en-US" sz="2700" b="1" dirty="0"/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5565178" y="5976938"/>
          <a:ext cx="2478087" cy="881062"/>
        </p:xfrm>
        <a:graphic>
          <a:graphicData uri="http://schemas.openxmlformats.org/presentationml/2006/ole">
            <p:oleObj spid="_x0000_s79886" name="Equation" r:id="rId15" imgW="1206360" imgH="469800" progId="Equation.DSMT4">
              <p:embed/>
            </p:oleObj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6220918" y="2908092"/>
            <a:ext cx="83944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350052" y="2878112"/>
            <a:ext cx="342276" cy="24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5096656" y="2908091"/>
            <a:ext cx="959370" cy="107268"/>
          </a:xfrm>
          <a:custGeom>
            <a:avLst/>
            <a:gdLst>
              <a:gd name="connsiteX0" fmla="*/ 0 w 959370"/>
              <a:gd name="connsiteY0" fmla="*/ 44971 h 107268"/>
              <a:gd name="connsiteX1" fmla="*/ 44970 w 959370"/>
              <a:gd name="connsiteY1" fmla="*/ 29981 h 107268"/>
              <a:gd name="connsiteX2" fmla="*/ 179882 w 959370"/>
              <a:gd name="connsiteY2" fmla="*/ 59961 h 107268"/>
              <a:gd name="connsiteX3" fmla="*/ 224852 w 959370"/>
              <a:gd name="connsiteY3" fmla="*/ 44971 h 107268"/>
              <a:gd name="connsiteX4" fmla="*/ 254833 w 959370"/>
              <a:gd name="connsiteY4" fmla="*/ 14990 h 107268"/>
              <a:gd name="connsiteX5" fmla="*/ 389744 w 959370"/>
              <a:gd name="connsiteY5" fmla="*/ 29981 h 107268"/>
              <a:gd name="connsiteX6" fmla="*/ 434714 w 959370"/>
              <a:gd name="connsiteY6" fmla="*/ 14990 h 107268"/>
              <a:gd name="connsiteX7" fmla="*/ 584616 w 959370"/>
              <a:gd name="connsiteY7" fmla="*/ 59961 h 107268"/>
              <a:gd name="connsiteX8" fmla="*/ 674557 w 959370"/>
              <a:gd name="connsiteY8" fmla="*/ 0 h 107268"/>
              <a:gd name="connsiteX9" fmla="*/ 719528 w 959370"/>
              <a:gd name="connsiteY9" fmla="*/ 14990 h 107268"/>
              <a:gd name="connsiteX10" fmla="*/ 794478 w 959370"/>
              <a:gd name="connsiteY10" fmla="*/ 14990 h 107268"/>
              <a:gd name="connsiteX11" fmla="*/ 884419 w 959370"/>
              <a:gd name="connsiteY11" fmla="*/ 44971 h 107268"/>
              <a:gd name="connsiteX12" fmla="*/ 929390 w 959370"/>
              <a:gd name="connsiteY12" fmla="*/ 59961 h 107268"/>
              <a:gd name="connsiteX13" fmla="*/ 959370 w 959370"/>
              <a:gd name="connsiteY13" fmla="*/ 14990 h 10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9370" h="107268">
                <a:moveTo>
                  <a:pt x="0" y="44971"/>
                </a:moveTo>
                <a:cubicBezTo>
                  <a:pt x="14990" y="39974"/>
                  <a:pt x="29169" y="29981"/>
                  <a:pt x="44970" y="29981"/>
                </a:cubicBezTo>
                <a:cubicBezTo>
                  <a:pt x="97733" y="29981"/>
                  <a:pt x="133508" y="44503"/>
                  <a:pt x="179882" y="59961"/>
                </a:cubicBezTo>
                <a:cubicBezTo>
                  <a:pt x="194872" y="54964"/>
                  <a:pt x="211303" y="53101"/>
                  <a:pt x="224852" y="44971"/>
                </a:cubicBezTo>
                <a:cubicBezTo>
                  <a:pt x="236971" y="37699"/>
                  <a:pt x="240758" y="16270"/>
                  <a:pt x="254833" y="14990"/>
                </a:cubicBezTo>
                <a:cubicBezTo>
                  <a:pt x="299894" y="10894"/>
                  <a:pt x="344774" y="24984"/>
                  <a:pt x="389744" y="29981"/>
                </a:cubicBezTo>
                <a:cubicBezTo>
                  <a:pt x="404734" y="24984"/>
                  <a:pt x="418913" y="14990"/>
                  <a:pt x="434714" y="14990"/>
                </a:cubicBezTo>
                <a:cubicBezTo>
                  <a:pt x="531172" y="14990"/>
                  <a:pt x="523662" y="19325"/>
                  <a:pt x="584616" y="59961"/>
                </a:cubicBezTo>
                <a:cubicBezTo>
                  <a:pt x="611654" y="32923"/>
                  <a:pt x="631169" y="0"/>
                  <a:pt x="674557" y="0"/>
                </a:cubicBezTo>
                <a:cubicBezTo>
                  <a:pt x="690358" y="0"/>
                  <a:pt x="704538" y="9993"/>
                  <a:pt x="719528" y="14990"/>
                </a:cubicBezTo>
                <a:cubicBezTo>
                  <a:pt x="857941" y="107268"/>
                  <a:pt x="687681" y="14990"/>
                  <a:pt x="794478" y="14990"/>
                </a:cubicBezTo>
                <a:cubicBezTo>
                  <a:pt x="826080" y="14990"/>
                  <a:pt x="854439" y="34977"/>
                  <a:pt x="884419" y="44971"/>
                </a:cubicBezTo>
                <a:lnTo>
                  <a:pt x="929390" y="59961"/>
                </a:lnTo>
                <a:lnTo>
                  <a:pt x="959370" y="1499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405673" y="2925580"/>
            <a:ext cx="672058" cy="57463"/>
          </a:xfrm>
          <a:custGeom>
            <a:avLst/>
            <a:gdLst>
              <a:gd name="connsiteX0" fmla="*/ 0 w 959370"/>
              <a:gd name="connsiteY0" fmla="*/ 44971 h 107268"/>
              <a:gd name="connsiteX1" fmla="*/ 44970 w 959370"/>
              <a:gd name="connsiteY1" fmla="*/ 29981 h 107268"/>
              <a:gd name="connsiteX2" fmla="*/ 179882 w 959370"/>
              <a:gd name="connsiteY2" fmla="*/ 59961 h 107268"/>
              <a:gd name="connsiteX3" fmla="*/ 224852 w 959370"/>
              <a:gd name="connsiteY3" fmla="*/ 44971 h 107268"/>
              <a:gd name="connsiteX4" fmla="*/ 254833 w 959370"/>
              <a:gd name="connsiteY4" fmla="*/ 14990 h 107268"/>
              <a:gd name="connsiteX5" fmla="*/ 389744 w 959370"/>
              <a:gd name="connsiteY5" fmla="*/ 29981 h 107268"/>
              <a:gd name="connsiteX6" fmla="*/ 434714 w 959370"/>
              <a:gd name="connsiteY6" fmla="*/ 14990 h 107268"/>
              <a:gd name="connsiteX7" fmla="*/ 584616 w 959370"/>
              <a:gd name="connsiteY7" fmla="*/ 59961 h 107268"/>
              <a:gd name="connsiteX8" fmla="*/ 674557 w 959370"/>
              <a:gd name="connsiteY8" fmla="*/ 0 h 107268"/>
              <a:gd name="connsiteX9" fmla="*/ 719528 w 959370"/>
              <a:gd name="connsiteY9" fmla="*/ 14990 h 107268"/>
              <a:gd name="connsiteX10" fmla="*/ 794478 w 959370"/>
              <a:gd name="connsiteY10" fmla="*/ 14990 h 107268"/>
              <a:gd name="connsiteX11" fmla="*/ 884419 w 959370"/>
              <a:gd name="connsiteY11" fmla="*/ 44971 h 107268"/>
              <a:gd name="connsiteX12" fmla="*/ 929390 w 959370"/>
              <a:gd name="connsiteY12" fmla="*/ 59961 h 107268"/>
              <a:gd name="connsiteX13" fmla="*/ 959370 w 959370"/>
              <a:gd name="connsiteY13" fmla="*/ 14990 h 10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9370" h="107268">
                <a:moveTo>
                  <a:pt x="0" y="44971"/>
                </a:moveTo>
                <a:cubicBezTo>
                  <a:pt x="14990" y="39974"/>
                  <a:pt x="29169" y="29981"/>
                  <a:pt x="44970" y="29981"/>
                </a:cubicBezTo>
                <a:cubicBezTo>
                  <a:pt x="97733" y="29981"/>
                  <a:pt x="133508" y="44503"/>
                  <a:pt x="179882" y="59961"/>
                </a:cubicBezTo>
                <a:cubicBezTo>
                  <a:pt x="194872" y="54964"/>
                  <a:pt x="211303" y="53101"/>
                  <a:pt x="224852" y="44971"/>
                </a:cubicBezTo>
                <a:cubicBezTo>
                  <a:pt x="236971" y="37699"/>
                  <a:pt x="240758" y="16270"/>
                  <a:pt x="254833" y="14990"/>
                </a:cubicBezTo>
                <a:cubicBezTo>
                  <a:pt x="299894" y="10894"/>
                  <a:pt x="344774" y="24984"/>
                  <a:pt x="389744" y="29981"/>
                </a:cubicBezTo>
                <a:cubicBezTo>
                  <a:pt x="404734" y="24984"/>
                  <a:pt x="418913" y="14990"/>
                  <a:pt x="434714" y="14990"/>
                </a:cubicBezTo>
                <a:cubicBezTo>
                  <a:pt x="531172" y="14990"/>
                  <a:pt x="523662" y="19325"/>
                  <a:pt x="584616" y="59961"/>
                </a:cubicBezTo>
                <a:cubicBezTo>
                  <a:pt x="611654" y="32923"/>
                  <a:pt x="631169" y="0"/>
                  <a:pt x="674557" y="0"/>
                </a:cubicBezTo>
                <a:cubicBezTo>
                  <a:pt x="690358" y="0"/>
                  <a:pt x="704538" y="9993"/>
                  <a:pt x="719528" y="14990"/>
                </a:cubicBezTo>
                <a:cubicBezTo>
                  <a:pt x="857941" y="107268"/>
                  <a:pt x="687681" y="14990"/>
                  <a:pt x="794478" y="14990"/>
                </a:cubicBezTo>
                <a:cubicBezTo>
                  <a:pt x="826080" y="14990"/>
                  <a:pt x="854439" y="34977"/>
                  <a:pt x="884419" y="44971"/>
                </a:cubicBezTo>
                <a:lnTo>
                  <a:pt x="929390" y="59961"/>
                </a:lnTo>
                <a:lnTo>
                  <a:pt x="959370" y="1499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65692" y="3792511"/>
            <a:ext cx="1079292" cy="5996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922301" y="1831298"/>
            <a:ext cx="1751351" cy="5996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79292" y="4409605"/>
            <a:ext cx="6865495" cy="6270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">
            <a:extLst>
              <a:ext uri="{FF2B5EF4-FFF2-40B4-BE49-F238E27FC236}">
                <a16:creationId xmlns="" xmlns:a16="http://schemas.microsoft.com/office/drawing/2014/main" id="{CC7609D9-D009-49FF-9286-DC2F49B6B6B2}"/>
              </a:ext>
            </a:extLst>
          </p:cNvPr>
          <p:cNvSpPr txBox="1"/>
          <p:nvPr/>
        </p:nvSpPr>
        <p:spPr>
          <a:xfrm>
            <a:off x="5723306" y="1126761"/>
            <a:ext cx="587554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即</a:t>
            </a:r>
            <a:endParaRPr lang="zh-CN" altLang="en-US" sz="2700" b="1" dirty="0"/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325850" y="1063833"/>
          <a:ext cx="3480060" cy="989819"/>
        </p:xfrm>
        <a:graphic>
          <a:graphicData uri="http://schemas.openxmlformats.org/presentationml/2006/ole">
            <p:oleObj spid="_x0000_s79887" name="Equation" r:id="rId16" imgW="1485720" imgH="482400" progId="Equation.DSMT4">
              <p:embed/>
            </p:oleObj>
          </a:graphicData>
        </a:graphic>
      </p:graphicFrame>
      <p:sp>
        <p:nvSpPr>
          <p:cNvPr id="42" name="下箭头 41"/>
          <p:cNvSpPr/>
          <p:nvPr/>
        </p:nvSpPr>
        <p:spPr>
          <a:xfrm flipH="1">
            <a:off x="7690704" y="1633928"/>
            <a:ext cx="269074" cy="794479"/>
          </a:xfrm>
          <a:prstGeom prst="downArrow">
            <a:avLst/>
          </a:prstGeom>
          <a:solidFill>
            <a:srgbClr val="FF000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2876420" y="2486910"/>
          <a:ext cx="4565650" cy="452438"/>
        </p:xfrm>
        <a:graphic>
          <a:graphicData uri="http://schemas.openxmlformats.org/presentationml/2006/ole">
            <p:oleObj spid="_x0000_s79888" name="Equation" r:id="rId17" imgW="2222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12" grpId="0"/>
      <p:bldP spid="15" grpId="0"/>
      <p:bldP spid="17" grpId="0"/>
      <p:bldP spid="19" grpId="0"/>
      <p:bldP spid="21" grpId="0"/>
      <p:bldP spid="23" grpId="0"/>
      <p:bldP spid="25" grpId="0"/>
      <p:bldP spid="26" grpId="0"/>
      <p:bldP spid="28" grpId="0"/>
      <p:bldP spid="30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D0E46E7-5760-4C52-97BC-9D00076B31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76550" cy="222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4FAEF1A-3AEF-43E6-B037-E33FEF0EE6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7148" y="0"/>
            <a:ext cx="4429125" cy="23336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392CFAA-BEB0-4C62-9D48-8CE034098C7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7516" y="2244779"/>
            <a:ext cx="6876587" cy="2222292"/>
          </a:xfrm>
          <a:prstGeom prst="rect">
            <a:avLst/>
          </a:prstGeom>
        </p:spPr>
      </p:pic>
      <p:graphicFrame>
        <p:nvGraphicFramePr>
          <p:cNvPr id="22540" name="Object 1"/>
          <p:cNvGraphicFramePr>
            <a:graphicFrameLocks noChangeAspect="1"/>
          </p:cNvGraphicFramePr>
          <p:nvPr/>
        </p:nvGraphicFramePr>
        <p:xfrm>
          <a:off x="2890947" y="980471"/>
          <a:ext cx="374650" cy="277813"/>
        </p:xfrm>
        <a:graphic>
          <a:graphicData uri="http://schemas.openxmlformats.org/presentationml/2006/ole">
            <p:oleObj spid="_x0000_s3081" name="Equation" r:id="rId6" imgW="3352800" imgH="274320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47422" y="2984735"/>
          <a:ext cx="374650" cy="277812"/>
        </p:xfrm>
        <a:graphic>
          <a:graphicData uri="http://schemas.openxmlformats.org/presentationml/2006/ole">
            <p:oleObj spid="_x0000_s3082" name="Equation" r:id="rId7" imgW="3352800" imgH="2743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74757" y="5194092"/>
          <a:ext cx="374650" cy="277813"/>
        </p:xfrm>
        <a:graphic>
          <a:graphicData uri="http://schemas.openxmlformats.org/presentationml/2006/ole">
            <p:oleObj spid="_x0000_s3083" name="Equation" r:id="rId8" imgW="3352800" imgH="27432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87454" y="4452723"/>
          <a:ext cx="4787509" cy="2405277"/>
        </p:xfrm>
        <a:graphic>
          <a:graphicData uri="http://schemas.openxmlformats.org/presentationml/2006/ole">
            <p:oleObj spid="_x0000_s3084" name="Equation" r:id="rId9" imgW="56083200" imgH="31089600" progId="Equation.DSMT4">
              <p:embed/>
            </p:oleObj>
          </a:graphicData>
        </a:graphic>
      </p:graphicFrame>
      <p:sp>
        <p:nvSpPr>
          <p:cNvPr id="11" name="文本框 1">
            <a:extLst>
              <a:ext uri="{FF2B5EF4-FFF2-40B4-BE49-F238E27FC236}">
                <a16:creationId xmlns:a16="http://schemas.microsoft.com/office/drawing/2014/main" xmlns="" id="{9ACD4C7D-D36D-4C2A-B9DB-CD6A5B352B07}"/>
              </a:ext>
            </a:extLst>
          </p:cNvPr>
          <p:cNvSpPr txBox="1"/>
          <p:nvPr/>
        </p:nvSpPr>
        <p:spPr>
          <a:xfrm>
            <a:off x="7636756" y="753288"/>
            <a:ext cx="260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单下乘上三</a:t>
            </a:r>
            <a:r>
              <a:rPr lang="zh-CN" altLang="en-US" sz="2400" b="1" dirty="0" smtClean="0"/>
              <a:t>角</a:t>
            </a:r>
            <a:r>
              <a:rPr lang="en-US" altLang="zh-CN" sz="2400" b="1" dirty="0" smtClean="0"/>
              <a:t>Doolittle</a:t>
            </a:r>
            <a:r>
              <a:rPr lang="zh-CN" altLang="en-US" sz="2400" b="1" dirty="0" smtClean="0"/>
              <a:t>分解</a:t>
            </a:r>
            <a:endParaRPr lang="zh-CN" altLang="en-US" sz="2400" b="1" dirty="0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xmlns="" id="{9ACD4C7D-D36D-4C2A-B9DB-CD6A5B352B07}"/>
              </a:ext>
            </a:extLst>
          </p:cNvPr>
          <p:cNvSpPr txBox="1"/>
          <p:nvPr/>
        </p:nvSpPr>
        <p:spPr>
          <a:xfrm>
            <a:off x="9281160" y="2928360"/>
            <a:ext cx="328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单下乘对角乘单</a:t>
            </a:r>
            <a:r>
              <a:rPr lang="zh-CN" altLang="en-US" sz="2400" b="1" dirty="0" smtClean="0"/>
              <a:t>上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LDU</a:t>
            </a:r>
            <a:r>
              <a:rPr lang="zh-CN" altLang="en-US" sz="2400" b="1" dirty="0" smtClean="0"/>
              <a:t>分解</a:t>
            </a:r>
            <a:endParaRPr lang="zh-CN" altLang="en-US" sz="2400" b="1" dirty="0"/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xmlns="" id="{9ACD4C7D-D36D-4C2A-B9DB-CD6A5B352B07}"/>
              </a:ext>
            </a:extLst>
          </p:cNvPr>
          <p:cNvSpPr txBox="1"/>
          <p:nvPr/>
        </p:nvSpPr>
        <p:spPr>
          <a:xfrm>
            <a:off x="7840356" y="5229600"/>
            <a:ext cx="328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下三角乘单</a:t>
            </a:r>
            <a:r>
              <a:rPr lang="zh-CN" altLang="en-US" sz="2400" b="1" dirty="0" smtClean="0"/>
              <a:t>上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Crout</a:t>
            </a:r>
            <a:r>
              <a:rPr lang="zh-CN" altLang="en-US" sz="2400" b="1" dirty="0" smtClean="0"/>
              <a:t>分解</a:t>
            </a:r>
            <a:endParaRPr lang="zh-CN" altLang="en-US" sz="24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06517" y="2233534"/>
            <a:ext cx="229349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405264" y="4362138"/>
            <a:ext cx="2740703" cy="4746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E101FA-F1F7-4AA6-87CF-827062AAFCC9}"/>
                  </a:ext>
                </a:extLst>
              </p:cNvPr>
              <p:cNvSpPr txBox="1"/>
              <p:nvPr/>
            </p:nvSpPr>
            <p:spPr>
              <a:xfrm>
                <a:off x="762000" y="595688"/>
                <a:ext cx="10715625" cy="150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定理</a:t>
                </a:r>
                <a:r>
                  <a:rPr lang="en-US" altLang="zh-CN" sz="2800" b="1" dirty="0"/>
                  <a:t>1.3.1  </a:t>
                </a:r>
                <a:r>
                  <a:rPr lang="zh-CN" altLang="en-US" sz="2800" b="1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</a:t>
                </a:r>
                <a:r>
                  <a:rPr lang="en-US" altLang="zh-CN" sz="2800" b="1" dirty="0"/>
                  <a:t>LDU</a:t>
                </a:r>
                <a:r>
                  <a:rPr lang="zh-CN" altLang="en-US" sz="2800" b="1" dirty="0"/>
                  <a:t>分解式唯一的充分且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必要条件为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b="1" dirty="0"/>
                  <a:t>的顺序主子式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DE101FA-F1F7-4AA6-87CF-827062AAF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95688"/>
                <a:ext cx="10715625" cy="1503938"/>
              </a:xfrm>
              <a:prstGeom prst="rect">
                <a:avLst/>
              </a:prstGeom>
              <a:blipFill>
                <a:blip r:embed="rId3" cstate="print"/>
                <a:stretch>
                  <a:fillRect l="-1138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FE38447-996A-4A26-8A4B-D088CAF6B089}"/>
                  </a:ext>
                </a:extLst>
              </p:cNvPr>
              <p:cNvSpPr txBox="1"/>
              <p:nvPr/>
            </p:nvSpPr>
            <p:spPr>
              <a:xfrm>
                <a:off x="6839725" y="2998113"/>
                <a:ext cx="3156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E38447-996A-4A26-8A4B-D088CAF6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25" y="2998113"/>
                <a:ext cx="3156762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xmlns="" id="{8AE4824F-E794-4287-B679-19EDFABB1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4063417"/>
              </p:ext>
            </p:extLst>
          </p:nvPr>
        </p:nvGraphicFramePr>
        <p:xfrm>
          <a:off x="1753996" y="2099626"/>
          <a:ext cx="4424363" cy="2306637"/>
        </p:xfrm>
        <a:graphic>
          <a:graphicData uri="http://schemas.openxmlformats.org/presentationml/2006/ole">
            <p:oleObj spid="_x0000_s1029" name="Equation" r:id="rId5" imgW="43281600" imgH="22555200" progId="Equation.DSMT4">
              <p:embed/>
            </p:oleObj>
          </a:graphicData>
        </a:graphic>
      </p:graphicFrame>
      <p:sp>
        <p:nvSpPr>
          <p:cNvPr id="5" name="文本框 3">
            <a:extLst>
              <a:ext uri="{FF2B5EF4-FFF2-40B4-BE49-F238E27FC236}">
                <a16:creationId xmlns:a16="http://schemas.microsoft.com/office/drawing/2014/main" xmlns="" id="{DFE87B1E-1215-49C1-97A1-003D718D9CF7}"/>
              </a:ext>
            </a:extLst>
          </p:cNvPr>
          <p:cNvSpPr txBox="1"/>
          <p:nvPr/>
        </p:nvSpPr>
        <p:spPr>
          <a:xfrm>
            <a:off x="859503" y="498942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如何得到矩阵</a:t>
            </a:r>
            <a:r>
              <a:rPr lang="en-US" altLang="zh-CN" sz="2800" b="1" dirty="0">
                <a:solidFill>
                  <a:srgbClr val="3333FF"/>
                </a:solidFill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</a:rPr>
              <a:t>的三角分解？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714281" y="94240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例题</a:t>
            </a:r>
            <a:r>
              <a:rPr lang="en-US" altLang="zh-CN" sz="2800" b="1" dirty="0"/>
              <a:t>1.3.1  </a:t>
            </a:r>
            <a:r>
              <a:rPr lang="zh-CN" altLang="en-US" sz="2800" b="1" dirty="0"/>
              <a:t>求矩阵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5222D75-5486-41A7-A6B6-A226526782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7391" y="1509378"/>
            <a:ext cx="3060584" cy="23515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555A5B8-7636-412B-8C11-99FDEF29BA45}"/>
              </a:ext>
            </a:extLst>
          </p:cNvPr>
          <p:cNvSpPr txBox="1"/>
          <p:nvPr/>
        </p:nvSpPr>
        <p:spPr>
          <a:xfrm>
            <a:off x="647606" y="3950837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</a:t>
            </a:r>
            <a:r>
              <a:rPr lang="en-US" altLang="zh-CN" sz="2800" b="1" dirty="0"/>
              <a:t>Doolittle</a:t>
            </a:r>
            <a:r>
              <a:rPr lang="zh-CN" altLang="en-US" sz="2800" b="1" dirty="0"/>
              <a:t>分解、</a:t>
            </a:r>
            <a:r>
              <a:rPr lang="en-US" altLang="zh-CN" sz="2800" b="1" dirty="0"/>
              <a:t>LDU</a:t>
            </a:r>
            <a:r>
              <a:rPr lang="zh-CN" altLang="en-US" sz="2800" b="1" dirty="0"/>
              <a:t>分解和</a:t>
            </a:r>
            <a:r>
              <a:rPr lang="en-US" altLang="zh-CN" sz="2800" b="1" dirty="0" err="1"/>
              <a:t>Crout</a:t>
            </a:r>
            <a:r>
              <a:rPr lang="zh-CN" altLang="en-US" sz="2800" b="1" dirty="0"/>
              <a:t>分解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1691141" y="490230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变换法和直接分解法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99452" y="734387"/>
          <a:ext cx="3038475" cy="1814512"/>
        </p:xfrm>
        <a:graphic>
          <a:graphicData uri="http://schemas.openxmlformats.org/presentationml/2006/ole">
            <p:oleObj spid="_x0000_s58392" name="Equation" r:id="rId3" imgW="33528000" imgH="21945600" progId="Equation.DSMT4">
              <p:embed/>
            </p:oleObj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1034322" y="1199213"/>
            <a:ext cx="494675" cy="14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28998" y="1199214"/>
            <a:ext cx="14990" cy="11542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054319" y="455482"/>
          <a:ext cx="2706688" cy="1814513"/>
        </p:xfrm>
        <a:graphic>
          <a:graphicData uri="http://schemas.openxmlformats.org/presentationml/2006/ole">
            <p:oleObj spid="_x0000_s58393" name="Equation" r:id="rId4" imgW="29870400" imgH="21945600" progId="Equation.DSMT4">
              <p:embed/>
            </p:oleObj>
          </a:graphicData>
        </a:graphic>
      </p:graphicFrame>
      <p:sp>
        <p:nvSpPr>
          <p:cNvPr id="16" name="右箭头 15"/>
          <p:cNvSpPr/>
          <p:nvPr/>
        </p:nvSpPr>
        <p:spPr>
          <a:xfrm>
            <a:off x="3582650" y="824459"/>
            <a:ext cx="3792512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4154723" y="269823"/>
            <a:ext cx="2108719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一轮变换包含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点</a:t>
            </a:r>
          </a:p>
        </p:txBody>
      </p:sp>
      <p:sp>
        <p:nvSpPr>
          <p:cNvPr id="19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462728" y="1081790"/>
            <a:ext cx="4976733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1:</a:t>
            </a:r>
            <a:r>
              <a:rPr lang="zh-CN" altLang="en-US" sz="2000" b="1" dirty="0"/>
              <a:t>折线里面元素均除所在列折线上方元素</a:t>
            </a: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450238" y="1638925"/>
            <a:ext cx="5858654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2: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行元素乘以          </a:t>
            </a:r>
            <a:r>
              <a:rPr lang="zh-CN" altLang="en-US" sz="2000" b="1" dirty="0" smtClean="0"/>
              <a:t>加</a:t>
            </a:r>
            <a:r>
              <a:rPr lang="zh-CN" altLang="en-US" sz="2000" b="1" dirty="0"/>
              <a:t>到第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列除外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 </a:t>
            </a: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707568" y="2765686"/>
            <a:ext cx="5438931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行元素乘以         </a:t>
            </a:r>
            <a:r>
              <a:rPr lang="zh-CN" altLang="en-US" sz="2000" b="1" dirty="0" smtClean="0"/>
              <a:t>加</a:t>
            </a:r>
            <a:r>
              <a:rPr lang="zh-CN" altLang="en-US" sz="2000" b="1" dirty="0"/>
              <a:t>到第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列除外</a:t>
            </a:r>
            <a:r>
              <a:rPr lang="en-US" altLang="zh-CN" sz="2000" b="1" dirty="0"/>
              <a:t>)   </a:t>
            </a:r>
            <a:endParaRPr lang="zh-CN" altLang="en-US" sz="2000" b="1" dirty="0"/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687580" y="2213547"/>
            <a:ext cx="5591331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行元素乘以         </a:t>
            </a:r>
            <a:r>
              <a:rPr lang="zh-CN" altLang="en-US" sz="2000" b="1" dirty="0" smtClean="0"/>
              <a:t> 加</a:t>
            </a:r>
            <a:r>
              <a:rPr lang="zh-CN" altLang="en-US" sz="2000" b="1" dirty="0"/>
              <a:t>到第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列除外</a:t>
            </a:r>
            <a:r>
              <a:rPr lang="en-US" altLang="zh-CN" sz="2000" b="1" dirty="0"/>
              <a:t>)   </a:t>
            </a:r>
            <a:endParaRPr lang="zh-CN" altLang="en-US" sz="2000" b="1" dirty="0"/>
          </a:p>
        </p:txBody>
      </p:sp>
      <p:sp>
        <p:nvSpPr>
          <p:cNvPr id="23" name="椭圆 22"/>
          <p:cNvSpPr/>
          <p:nvPr/>
        </p:nvSpPr>
        <p:spPr>
          <a:xfrm>
            <a:off x="9263920" y="989351"/>
            <a:ext cx="419725" cy="1349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806065" y="916899"/>
            <a:ext cx="1916243" cy="387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853534" y="1339123"/>
            <a:ext cx="1916243" cy="387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856032" y="1836296"/>
            <a:ext cx="1916243" cy="387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438282" y="1525432"/>
          <a:ext cx="1142400" cy="781050"/>
        </p:xfrm>
        <a:graphic>
          <a:graphicData uri="http://schemas.openxmlformats.org/presentationml/2006/ole">
            <p:oleObj spid="_x0000_s58394" name="Equation" r:id="rId5" imgW="21031200" imgH="9448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437813" y="2251311"/>
          <a:ext cx="1262791" cy="781050"/>
        </p:xfrm>
        <a:graphic>
          <a:graphicData uri="http://schemas.openxmlformats.org/presentationml/2006/ole">
            <p:oleObj spid="_x0000_s58395" name="Equation" r:id="rId6" imgW="23164800" imgH="9448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53805" y="2782913"/>
          <a:ext cx="1136936" cy="781050"/>
        </p:xfrm>
        <a:graphic>
          <a:graphicData uri="http://schemas.openxmlformats.org/presentationml/2006/ole">
            <p:oleObj spid="_x0000_s58396" name="Equation" r:id="rId7" imgW="20726400" imgH="94488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36862" y="4583946"/>
          <a:ext cx="2706688" cy="1814512"/>
        </p:xfrm>
        <a:graphic>
          <a:graphicData uri="http://schemas.openxmlformats.org/presentationml/2006/ole">
            <p:oleObj spid="_x0000_s58397" name="Equation" r:id="rId8" imgW="29870400" imgH="21945600" progId="Equation.DSMT4">
              <p:embed/>
            </p:oleObj>
          </a:graphicData>
        </a:graphic>
      </p:graphicFrame>
      <p:sp>
        <p:nvSpPr>
          <p:cNvPr id="31" name="右箭头 30"/>
          <p:cNvSpPr/>
          <p:nvPr/>
        </p:nvSpPr>
        <p:spPr>
          <a:xfrm>
            <a:off x="3315326" y="4754381"/>
            <a:ext cx="3792512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902389" y="4184754"/>
            <a:ext cx="2108719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二轮变换包含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点</a:t>
            </a: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315325" y="4981730"/>
            <a:ext cx="4976733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1:</a:t>
            </a:r>
            <a:r>
              <a:rPr lang="zh-CN" altLang="en-US" sz="2000" b="1" dirty="0"/>
              <a:t>折线里面元素均除所在列折线上方元素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081790" y="5473908"/>
            <a:ext cx="494675" cy="14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76466" y="5458919"/>
            <a:ext cx="12491" cy="866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240838" y="4403725"/>
          <a:ext cx="2678112" cy="1814513"/>
        </p:xfrm>
        <a:graphic>
          <a:graphicData uri="http://schemas.openxmlformats.org/presentationml/2006/ole">
            <p:oleObj spid="_x0000_s58398" name="Equation" r:id="rId9" imgW="29565600" imgH="21945600" progId="Equation.DSMT4">
              <p:embed/>
            </p:oleObj>
          </a:graphicData>
        </a:graphic>
      </p:graphicFrame>
      <p:sp>
        <p:nvSpPr>
          <p:cNvPr id="38" name="椭圆 37"/>
          <p:cNvSpPr/>
          <p:nvPr/>
        </p:nvSpPr>
        <p:spPr>
          <a:xfrm>
            <a:off x="10060897" y="5249056"/>
            <a:ext cx="419725" cy="1046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362795" y="5568847"/>
            <a:ext cx="5871146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2: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行元素乘以         </a:t>
            </a:r>
            <a:r>
              <a:rPr lang="zh-CN" altLang="en-US" sz="2000" b="1" dirty="0" smtClean="0"/>
              <a:t>加</a:t>
            </a:r>
            <a:r>
              <a:rPr lang="zh-CN" altLang="en-US" sz="2000" b="1" dirty="0"/>
              <a:t>到第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1,2</a:t>
            </a:r>
            <a:r>
              <a:rPr lang="zh-CN" altLang="en-US" sz="2000" b="1" dirty="0"/>
              <a:t>列除外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 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325438" y="5474533"/>
          <a:ext cx="1108075" cy="781050"/>
        </p:xfrm>
        <a:graphic>
          <a:graphicData uri="http://schemas.openxmlformats.org/presentationml/2006/ole">
            <p:oleObj spid="_x0000_s58399" name="Equation" r:id="rId10" imgW="20421600" imgH="9448800" progId="Equation.DSMT4">
              <p:embed/>
            </p:oleObj>
          </a:graphicData>
        </a:graphic>
      </p:graphicFrame>
      <p:sp>
        <p:nvSpPr>
          <p:cNvPr id="41" name="椭圆 40"/>
          <p:cNvSpPr/>
          <p:nvPr/>
        </p:nvSpPr>
        <p:spPr>
          <a:xfrm>
            <a:off x="10583056" y="5311516"/>
            <a:ext cx="1294151" cy="387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555166" y="6038537"/>
            <a:ext cx="5888637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第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行元素乘以           </a:t>
            </a:r>
            <a:r>
              <a:rPr lang="zh-CN" altLang="en-US" sz="2000" b="1" dirty="0" smtClean="0"/>
              <a:t>加</a:t>
            </a:r>
            <a:r>
              <a:rPr lang="zh-CN" altLang="en-US" sz="2000" b="1" dirty="0"/>
              <a:t>到第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1,2</a:t>
            </a:r>
            <a:r>
              <a:rPr lang="zh-CN" altLang="en-US" sz="2000" b="1" dirty="0"/>
              <a:t>列除外</a:t>
            </a:r>
            <a:r>
              <a:rPr lang="en-US" altLang="zh-CN" sz="2000" b="1" dirty="0"/>
              <a:t>)   </a:t>
            </a:r>
            <a:endParaRPr lang="zh-CN" altLang="en-US" sz="2000" b="1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372776" y="6076950"/>
          <a:ext cx="1072994" cy="781050"/>
        </p:xfrm>
        <a:graphic>
          <a:graphicData uri="http://schemas.openxmlformats.org/presentationml/2006/ole">
            <p:oleObj spid="_x0000_s58400" name="Equation" r:id="rId11" imgW="21945600" imgH="9448800" progId="Equation.DSMT4">
              <p:embed/>
            </p:oleObj>
          </a:graphicData>
        </a:graphic>
      </p:graphicFrame>
      <p:sp>
        <p:nvSpPr>
          <p:cNvPr id="44" name="椭圆 43"/>
          <p:cNvSpPr/>
          <p:nvPr/>
        </p:nvSpPr>
        <p:spPr>
          <a:xfrm>
            <a:off x="10598046" y="5778710"/>
            <a:ext cx="1249180" cy="387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0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变换法</a:t>
            </a:r>
          </a:p>
        </p:txBody>
      </p:sp>
      <p:sp>
        <p:nvSpPr>
          <p:cNvPr id="36" name="椭圆 35"/>
          <p:cNvSpPr/>
          <p:nvPr/>
        </p:nvSpPr>
        <p:spPr>
          <a:xfrm>
            <a:off x="512163" y="5114145"/>
            <a:ext cx="419725" cy="1349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79293" y="634585"/>
            <a:ext cx="2368446" cy="55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97174" y="4519536"/>
            <a:ext cx="2368446" cy="55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64302" y="5036694"/>
            <a:ext cx="1813810" cy="314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31" grpId="0" animBg="1"/>
      <p:bldP spid="32" grpId="0"/>
      <p:bldP spid="33" grpId="0"/>
      <p:bldP spid="38" grpId="0" animBg="1"/>
      <p:bldP spid="39" grpId="0"/>
      <p:bldP spid="41" grpId="0" animBg="1"/>
      <p:bldP spid="42" grpId="0"/>
      <p:bldP spid="44" grpId="0" animBg="1"/>
      <p:bldP spid="46" grpId="0"/>
      <p:bldP spid="36" grpId="0" animBg="1"/>
      <p:bldP spid="37" grpId="0" animBg="1"/>
      <p:bldP spid="40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8617818" y="0"/>
          <a:ext cx="3014549" cy="1735243"/>
        </p:xfrm>
        <a:graphic>
          <a:graphicData uri="http://schemas.openxmlformats.org/presentationml/2006/ole">
            <p:oleObj spid="_x0000_s59409" name="Equation" r:id="rId3" imgW="32308800" imgH="219456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6700" y="281430"/>
          <a:ext cx="2678112" cy="1814513"/>
        </p:xfrm>
        <a:graphic>
          <a:graphicData uri="http://schemas.openxmlformats.org/presentationml/2006/ole">
            <p:oleObj spid="_x0000_s59410" name="Equation" r:id="rId4" imgW="29565600" imgH="21945600" progId="Equation.DSMT4">
              <p:embed/>
            </p:oleObj>
          </a:graphicData>
        </a:graphic>
      </p:graphicFrame>
      <p:sp>
        <p:nvSpPr>
          <p:cNvPr id="10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137890" y="377252"/>
            <a:ext cx="2108719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二轮变换包含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点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895602" y="931889"/>
            <a:ext cx="3792512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267856" y="1156741"/>
            <a:ext cx="4976733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1:</a:t>
            </a:r>
            <a:r>
              <a:rPr lang="zh-CN" altLang="en-US" sz="2000" b="1" dirty="0"/>
              <a:t>折线里面元素均除所在列折线上方元素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648918" y="1543987"/>
            <a:ext cx="494675" cy="14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143593" y="1543986"/>
            <a:ext cx="0" cy="659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0390682" y="1306643"/>
            <a:ext cx="297306" cy="552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xmlns="" id="{D44F6D26-7EE8-49A9-8A3F-0A467B0713CD}"/>
              </a:ext>
            </a:extLst>
          </p:cNvPr>
          <p:cNvSpPr txBox="1"/>
          <p:nvPr/>
        </p:nvSpPr>
        <p:spPr>
          <a:xfrm>
            <a:off x="3315326" y="1638925"/>
            <a:ext cx="6308359" cy="549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2: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行元素乘以          </a:t>
            </a:r>
            <a:r>
              <a:rPr lang="zh-CN" altLang="en-US" sz="2000" b="1" dirty="0" smtClean="0"/>
              <a:t>加</a:t>
            </a:r>
            <a:r>
              <a:rPr lang="zh-CN" altLang="en-US" sz="2000" b="1" dirty="0"/>
              <a:t>到第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行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第</a:t>
            </a:r>
            <a:r>
              <a:rPr lang="en-US" altLang="zh-CN" sz="2000" b="1" dirty="0"/>
              <a:t>1,2,3</a:t>
            </a:r>
            <a:r>
              <a:rPr lang="zh-CN" altLang="en-US" sz="2000" b="1" dirty="0"/>
              <a:t>列除外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268366" y="1612744"/>
          <a:ext cx="1220788" cy="781050"/>
        </p:xfrm>
        <a:graphic>
          <a:graphicData uri="http://schemas.openxmlformats.org/presentationml/2006/ole">
            <p:oleObj spid="_x0000_s59411" name="Equation" r:id="rId5" imgW="22250400" imgH="9448800" progId="Equation.DSMT4">
              <p:embed/>
            </p:oleObj>
          </a:graphicData>
        </a:graphic>
      </p:graphicFrame>
      <p:sp>
        <p:nvSpPr>
          <p:cNvPr id="19" name="椭圆 18"/>
          <p:cNvSpPr/>
          <p:nvPr/>
        </p:nvSpPr>
        <p:spPr>
          <a:xfrm>
            <a:off x="11067737" y="1409074"/>
            <a:ext cx="489679" cy="2698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0" y="2458906"/>
            <a:ext cx="125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综上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38473" y="2263203"/>
          <a:ext cx="3038475" cy="1814513"/>
        </p:xfrm>
        <a:graphic>
          <a:graphicData uri="http://schemas.openxmlformats.org/presentationml/2006/ole">
            <p:oleObj spid="_x0000_s59412" name="Equation" r:id="rId6" imgW="33528000" imgH="21945600" progId="Equation.DSMT4">
              <p:embed/>
            </p:oleObj>
          </a:graphicData>
        </a:graphic>
      </p:graphicFrame>
      <p:sp>
        <p:nvSpPr>
          <p:cNvPr id="22" name="右箭头 21"/>
          <p:cNvSpPr/>
          <p:nvPr/>
        </p:nvSpPr>
        <p:spPr>
          <a:xfrm flipV="1">
            <a:off x="4022363" y="2758189"/>
            <a:ext cx="834450" cy="23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966976" y="2404465"/>
          <a:ext cx="3013075" cy="1735138"/>
        </p:xfrm>
        <a:graphic>
          <a:graphicData uri="http://schemas.openxmlformats.org/presentationml/2006/ole">
            <p:oleObj spid="_x0000_s59413" name="Equation" r:id="rId7" imgW="32308800" imgH="21945600" progId="Equation.DSMT4">
              <p:embed/>
            </p:oleObj>
          </a:graphicData>
        </a:graphic>
      </p:graphicFrame>
      <p:sp>
        <p:nvSpPr>
          <p:cNvPr id="24" name="文本框 3">
            <a:extLst>
              <a:ext uri="{FF2B5EF4-FFF2-40B4-BE49-F238E27FC236}">
                <a16:creationId xmlns:a16="http://schemas.microsoft.com/office/drawing/2014/main" xmlns="" id="{A01BCD3A-B7F6-41F6-9B65-333139BD059D}"/>
              </a:ext>
            </a:extLst>
          </p:cNvPr>
          <p:cNvSpPr txBox="1"/>
          <p:nvPr/>
        </p:nvSpPr>
        <p:spPr>
          <a:xfrm>
            <a:off x="-1" y="4679949"/>
            <a:ext cx="323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得矩阵的</a:t>
            </a:r>
            <a:r>
              <a:rPr lang="en-US" altLang="zh-CN" sz="2800" b="1" dirty="0"/>
              <a:t>LU</a:t>
            </a:r>
            <a:r>
              <a:rPr lang="zh-CN" altLang="en-US" sz="2800" b="1" dirty="0"/>
              <a:t>分解为</a:t>
            </a:r>
          </a:p>
        </p:txBody>
      </p:sp>
      <p:sp>
        <p:nvSpPr>
          <p:cNvPr id="25" name="椭圆 24"/>
          <p:cNvSpPr/>
          <p:nvPr/>
        </p:nvSpPr>
        <p:spPr>
          <a:xfrm>
            <a:off x="5506386" y="2838138"/>
            <a:ext cx="419725" cy="1209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180944" y="3182912"/>
            <a:ext cx="419725" cy="8944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40511" y="3662597"/>
            <a:ext cx="419725" cy="552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31438" y="2368445"/>
            <a:ext cx="2483370" cy="482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190938" y="2823148"/>
            <a:ext cx="1663908" cy="414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850506" y="3317824"/>
            <a:ext cx="1169232" cy="369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485088" y="3707568"/>
            <a:ext cx="419725" cy="369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170082" y="4254318"/>
          <a:ext cx="6169025" cy="1735137"/>
        </p:xfrm>
        <a:graphic>
          <a:graphicData uri="http://schemas.openxmlformats.org/presentationml/2006/ole">
            <p:oleObj spid="_x0000_s59414" name="Equation" r:id="rId8" imgW="66141600" imgH="21945600" progId="Equation.DSMT4">
              <p:embed/>
            </p:oleObj>
          </a:graphicData>
        </a:graphic>
      </p:graphicFrame>
      <p:sp>
        <p:nvSpPr>
          <p:cNvPr id="32" name="椭圆 31"/>
          <p:cNvSpPr/>
          <p:nvPr/>
        </p:nvSpPr>
        <p:spPr>
          <a:xfrm>
            <a:off x="389743" y="764499"/>
            <a:ext cx="419725" cy="13491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24261" y="1199214"/>
            <a:ext cx="314795" cy="97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82186" y="247340"/>
            <a:ext cx="2368446" cy="442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84222" y="814468"/>
            <a:ext cx="1588959" cy="294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83830" y="1174232"/>
            <a:ext cx="1094282" cy="384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1311457" y="506959"/>
          <a:ext cx="6169025" cy="1735138"/>
        </p:xfrm>
        <a:graphic>
          <a:graphicData uri="http://schemas.openxmlformats.org/presentationml/2006/ole">
            <p:oleObj spid="_x0000_s62472" name="Equation" r:id="rId3" imgW="66141600" imgH="21945600" progId="Equation.DSMT4">
              <p:embed/>
            </p:oleObj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965357" y="2414041"/>
          <a:ext cx="8129588" cy="2268538"/>
        </p:xfrm>
        <a:graphic>
          <a:graphicData uri="http://schemas.openxmlformats.org/presentationml/2006/ole">
            <p:oleObj spid="_x0000_s62473" name="Equation" r:id="rId4" imgW="93268800" imgH="3108960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318349" y="4589462"/>
          <a:ext cx="5073650" cy="2268538"/>
        </p:xfrm>
        <a:graphic>
          <a:graphicData uri="http://schemas.openxmlformats.org/presentationml/2006/ole">
            <p:oleObj spid="_x0000_s62474" name="Equation" r:id="rId5" imgW="58216800" imgH="3108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979</Words>
  <Application>Microsoft Office PowerPoint</Application>
  <PresentationFormat>自定义</PresentationFormat>
  <Paragraphs>159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Office 主题​​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xxx7071412@126.com</dc:creator>
  <cp:lastModifiedBy>mdx</cp:lastModifiedBy>
  <cp:revision>74</cp:revision>
  <dcterms:created xsi:type="dcterms:W3CDTF">2018-09-03T01:11:33Z</dcterms:created>
  <dcterms:modified xsi:type="dcterms:W3CDTF">2020-03-19T13:35:57Z</dcterms:modified>
</cp:coreProperties>
</file>