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298" r:id="rId3"/>
    <p:sldId id="300" r:id="rId4"/>
    <p:sldId id="401" r:id="rId5"/>
    <p:sldId id="416" r:id="rId6"/>
    <p:sldId id="418" r:id="rId7"/>
    <p:sldId id="320" r:id="rId8"/>
    <p:sldId id="321" r:id="rId9"/>
    <p:sldId id="421" r:id="rId10"/>
    <p:sldId id="422" r:id="rId11"/>
    <p:sldId id="423" r:id="rId12"/>
    <p:sldId id="424" r:id="rId13"/>
    <p:sldId id="373" r:id="rId14"/>
    <p:sldId id="425" r:id="rId15"/>
    <p:sldId id="358" r:id="rId16"/>
    <p:sldId id="378" r:id="rId17"/>
    <p:sldId id="427" r:id="rId18"/>
    <p:sldId id="367" r:id="rId19"/>
    <p:sldId id="379" r:id="rId20"/>
    <p:sldId id="402" r:id="rId21"/>
    <p:sldId id="403" r:id="rId22"/>
    <p:sldId id="404" r:id="rId23"/>
    <p:sldId id="405" r:id="rId24"/>
    <p:sldId id="382" r:id="rId25"/>
    <p:sldId id="342" r:id="rId26"/>
    <p:sldId id="406" r:id="rId27"/>
    <p:sldId id="407" r:id="rId28"/>
    <p:sldId id="408" r:id="rId29"/>
    <p:sldId id="409" r:id="rId30"/>
    <p:sldId id="388" r:id="rId31"/>
    <p:sldId id="399" r:id="rId32"/>
    <p:sldId id="400" r:id="rId33"/>
    <p:sldId id="410" r:id="rId34"/>
    <p:sldId id="411" r:id="rId35"/>
    <p:sldId id="412" r:id="rId36"/>
    <p:sldId id="414" r:id="rId37"/>
    <p:sldId id="413" r:id="rId38"/>
    <p:sldId id="43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emf"/><Relationship Id="rId4" Type="http://schemas.openxmlformats.org/officeDocument/2006/relationships/image" Target="../media/image9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5" Type="http://schemas.openxmlformats.org/officeDocument/2006/relationships/image" Target="../media/image11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11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03.wmf"/><Relationship Id="rId1" Type="http://schemas.openxmlformats.org/officeDocument/2006/relationships/image" Target="../media/image121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0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03.wmf"/><Relationship Id="rId1" Type="http://schemas.openxmlformats.org/officeDocument/2006/relationships/image" Target="../media/image147.wmf"/><Relationship Id="rId4" Type="http://schemas.openxmlformats.org/officeDocument/2006/relationships/image" Target="../media/image14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4" Type="http://schemas.openxmlformats.org/officeDocument/2006/relationships/image" Target="../media/image15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4" Type="http://schemas.openxmlformats.org/officeDocument/2006/relationships/image" Target="../media/image18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image" Target="../media/image217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6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5.wmf"/><Relationship Id="rId5" Type="http://schemas.openxmlformats.org/officeDocument/2006/relationships/image" Target="../media/image209.wmf"/><Relationship Id="rId10" Type="http://schemas.openxmlformats.org/officeDocument/2006/relationships/image" Target="../media/image214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Relationship Id="rId14" Type="http://schemas.openxmlformats.org/officeDocument/2006/relationships/image" Target="../media/image2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4D492-B469-4848-A10C-370484D24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6CFC5-7DDE-482B-808D-8C5D86E40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6CCCA-6EE3-4809-8EAD-DD1AA513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259E7-BC75-4B8F-A668-2B0C336F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9E630-1D62-4C46-B058-F23A4698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994FD-E369-4AEC-899C-4B06E411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952D1-5119-49B4-9ACF-DFBAAF39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F96E-1C56-4EC8-ADE4-58AEEF70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82372-73B7-4E31-99E3-88C4824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97DB-47E6-41F2-B09D-D874C187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8DECE-1640-4AC1-8592-961224D67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85B8A6-8B88-4412-B23F-B60A6F37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26462-8291-4618-94C5-5A024600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AE258-1BF9-44E2-9A0D-AFB05770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353A2-0EAD-40DD-BA30-EAF95F83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D676-BA71-4ADF-B088-7AB102A2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DEAEF-2B05-49A0-9F2B-0686962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1F3AE-A960-467C-A90F-7B3297F3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30E84-E3FA-437F-9757-080B2BFA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45083-38B3-4A45-9013-EA6DC0CC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0E290-6DD1-4816-9500-AA36044D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4A9C9-2B94-4613-90DD-8DCB3E8BE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78FA7-178E-44FD-9F5C-95A04903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79D1D-49C1-46C0-96AF-C8A48547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73C2C-D098-4715-86F4-853DA0CA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8692D-5D1F-4672-8A2F-ED57D30E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7CF10-D52F-4CD9-B1F7-BA0C5DFBE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1FBBB-85B3-48E2-95FB-D432E9695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6E7AD-E3D5-4D9D-A743-22A27AAD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38503-3C60-4BFE-9455-2F030662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C0C74-10F6-4D56-AD77-C1787BE9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C7BC1-D847-484F-8BA5-7F2875E0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EBC43-9A27-4C34-81CA-5DC374F4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8C5B9C-81F7-4279-B84E-EC93C7B5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DC2444-664E-44C3-A853-51162FCAC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E5BDD3-5957-4531-AF5E-A24F315F1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E3766B-7FCB-44EA-8BA1-B67E288B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A0A1B-9BC0-45F0-9C34-19D35CA3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453037-6C9C-4D38-B0DA-5827138F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C1BF-F280-4B03-A6F1-36C8815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29F1D8-BCAB-4649-99A8-97D1C5B6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B1362-447D-4213-90CE-17F2696C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2769EE-4646-463C-BEB4-46FE7093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5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224B76-CCCF-4467-BBEA-D6A111F4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0E292D-15B4-4A23-99E6-9122483E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B9801-8AE3-485E-8908-7BC1C1BC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3F1AF-45C0-4A94-9D01-D5D62D17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C100C-B381-4D77-A6D2-1CF2268D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52E891-3DFA-412B-8781-464C179D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88738-39BC-4359-9ACB-D0A0CCF3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04FCE-908E-4042-A0A0-E3FD3C1C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C1DEA-7D80-48B3-8B34-2E04623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2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80280-0334-4A86-9BA4-10B0F30A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8FA7CF-262A-4920-A9C2-FB281C81F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E4944F-C046-46F9-B491-7CE30643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85314-253D-412C-AD42-12A694E2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ED3C3-E30E-4E4F-8AA4-A9AF062C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6C613-395F-4223-9E48-96BD9786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2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未标题-1111">
            <a:extLst>
              <a:ext uri="{FF2B5EF4-FFF2-40B4-BE49-F238E27FC236}">
                <a16:creationId xmlns:a16="http://schemas.microsoft.com/office/drawing/2014/main" id="{87AD73C8-36CE-4961-A188-71FB56B27F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51337" r="1723" b="1729"/>
          <a:stretch>
            <a:fillRect/>
          </a:stretch>
        </p:blipFill>
        <p:spPr bwMode="auto">
          <a:xfrm>
            <a:off x="9820361" y="-220131"/>
            <a:ext cx="2235718" cy="194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43259793-A000-4ABA-AB1F-7EFA9CB59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D80EC1C3-1F3C-407C-AD85-2FE4237BB0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DEA79B0-FE07-4229-A2AC-9ADD9CDFBB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756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7A8DB83-F87A-40ED-B4FB-2794F3EB98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989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7E6C633-72A9-4124-9C1D-96A2E5FC46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693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45C579-26D4-41AB-95D0-D75720E516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51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>
            <a:extLst>
              <a:ext uri="{FF2B5EF4-FFF2-40B4-BE49-F238E27FC236}">
                <a16:creationId xmlns:a16="http://schemas.microsoft.com/office/drawing/2014/main" id="{61DDCB84-197A-4A9C-985C-B306F8DAFF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05308" y="6534382"/>
            <a:ext cx="2339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1200" b="1" dirty="0">
                <a:solidFill>
                  <a:srgbClr val="3366FF"/>
                </a:solidFill>
                <a:latin typeface="黑体" pitchFamily="2" charset="-122"/>
              </a:rPr>
              <a:t>上页   下页    返回    结束 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62A9B994-6920-4216-BB0D-59CB498A53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0138"/>
            <a:ext cx="84100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5">
            <a:extLst>
              <a:ext uri="{FF2B5EF4-FFF2-40B4-BE49-F238E27FC236}">
                <a16:creationId xmlns:a16="http://schemas.microsoft.com/office/drawing/2014/main" id="{EFED6A2B-DD31-4A99-AFD2-AE8FC59735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9574" y="6247044"/>
            <a:ext cx="959099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55A3EDAF-AC71-4547-8171-BA2BFF345333}" type="slidenum">
              <a:rPr lang="en-US" altLang="zh-CN" sz="1600" b="1" smtClean="0">
                <a:solidFill>
                  <a:srgbClr val="3366FF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b="1" dirty="0">
              <a:solidFill>
                <a:srgbClr val="3366FF"/>
              </a:solidFill>
            </a:endParaRPr>
          </a:p>
        </p:txBody>
      </p:sp>
      <p:pic>
        <p:nvPicPr>
          <p:cNvPr id="16" name="Picture 17">
            <a:extLst>
              <a:ext uri="{FF2B5EF4-FFF2-40B4-BE49-F238E27FC236}">
                <a16:creationId xmlns:a16="http://schemas.microsoft.com/office/drawing/2014/main" id="{E944B9BC-D1AF-43B0-802D-1C6143607E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4100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9">
            <a:extLst>
              <a:ext uri="{FF2B5EF4-FFF2-40B4-BE49-F238E27FC236}">
                <a16:creationId xmlns:a16="http://schemas.microsoft.com/office/drawing/2014/main" id="{FF460500-FCD4-4932-965E-F769DBD95B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08637" y="34270"/>
            <a:ext cx="295097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Made by QQIR</a:t>
            </a:r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F2FE0C8D-184B-4A26-AB3D-76797234D9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49623" y="30163"/>
            <a:ext cx="5869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</a:rPr>
              <a:t>  §5.3  </a:t>
            </a:r>
            <a:r>
              <a:rPr kumimoji="1" lang="zh-CN" altLang="en-US" sz="2800" b="1" kern="1200" dirty="0">
                <a:solidFill>
                  <a:srgbClr val="0000FF"/>
                </a:solidFill>
                <a:latin typeface="Arial" charset="0"/>
                <a:ea typeface="黑体" pitchFamily="2" charset="-122"/>
                <a:cs typeface="+mn-cs"/>
              </a:rPr>
              <a:t>求解线性方程组的广义逆法</a:t>
            </a:r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9D36FCA3-1E34-4462-AC81-0675E6170B74}"/>
              </a:ext>
            </a:extLst>
          </p:cNvPr>
          <p:cNvSpPr txBox="1">
            <a:spLocks/>
          </p:cNvSpPr>
          <p:nvPr userDrawn="1"/>
        </p:nvSpPr>
        <p:spPr>
          <a:xfrm>
            <a:off x="152400" y="152400"/>
            <a:ext cx="0" cy="0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0EC1C3-1F3C-407C-AD85-2FE4237BB0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6C57A1E-FD05-4192-A993-763EFA85BE23}"/>
              </a:ext>
            </a:extLst>
          </p:cNvPr>
          <p:cNvCxnSpPr/>
          <p:nvPr userDrawn="1"/>
        </p:nvCxnSpPr>
        <p:spPr>
          <a:xfrm>
            <a:off x="19831050" y="1638300"/>
            <a:ext cx="0" cy="10858500"/>
          </a:xfrm>
          <a:prstGeom prst="line">
            <a:avLst/>
          </a:prstGeom>
          <a:noFill/>
          <a:ln w="41275" cap="flat">
            <a:solidFill>
              <a:srgbClr val="110DB3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7736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69.png"/><Relationship Id="rId4" Type="http://schemas.openxmlformats.org/officeDocument/2006/relationships/image" Target="../media/image55.wmf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31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4.png"/><Relationship Id="rId4" Type="http://schemas.openxmlformats.org/officeDocument/2006/relationships/image" Target="../media/image6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70.wmf"/><Relationship Id="rId3" Type="http://schemas.openxmlformats.org/officeDocument/2006/relationships/image" Target="../media/image81.png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4.png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83.png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66.wmf"/><Relationship Id="rId4" Type="http://schemas.openxmlformats.org/officeDocument/2006/relationships/image" Target="../media/image82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6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3.png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80.wmf"/><Relationship Id="rId3" Type="http://schemas.openxmlformats.org/officeDocument/2006/relationships/image" Target="../media/image95.png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7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87.wmf"/><Relationship Id="rId9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9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6.bin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99.wmf"/><Relationship Id="rId9" Type="http://schemas.openxmlformats.org/officeDocument/2006/relationships/image" Target="../media/image10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69.bin"/><Relationship Id="rId3" Type="http://schemas.openxmlformats.org/officeDocument/2006/relationships/oleObject" Target="../embeddings/oleObject59.bin"/><Relationship Id="rId21" Type="http://schemas.openxmlformats.org/officeDocument/2006/relationships/image" Target="../media/image110.wmf"/><Relationship Id="rId34" Type="http://schemas.openxmlformats.org/officeDocument/2006/relationships/image" Target="../media/image116.wmf"/><Relationship Id="rId7" Type="http://schemas.openxmlformats.org/officeDocument/2006/relationships/image" Target="../media/image120.png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108.wmf"/><Relationship Id="rId25" Type="http://schemas.openxmlformats.org/officeDocument/2006/relationships/image" Target="../media/image112.wmf"/><Relationship Id="rId3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29" Type="http://schemas.openxmlformats.org/officeDocument/2006/relationships/image" Target="../media/image11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9.png"/><Relationship Id="rId11" Type="http://schemas.openxmlformats.org/officeDocument/2006/relationships/image" Target="../media/image105.wmf"/><Relationship Id="rId24" Type="http://schemas.openxmlformats.org/officeDocument/2006/relationships/oleObject" Target="../embeddings/oleObject68.bin"/><Relationship Id="rId32" Type="http://schemas.openxmlformats.org/officeDocument/2006/relationships/oleObject" Target="../embeddings/oleObject72.bin"/><Relationship Id="rId5" Type="http://schemas.openxmlformats.org/officeDocument/2006/relationships/image" Target="../media/image118.png"/><Relationship Id="rId15" Type="http://schemas.openxmlformats.org/officeDocument/2006/relationships/image" Target="../media/image107.wmf"/><Relationship Id="rId23" Type="http://schemas.openxmlformats.org/officeDocument/2006/relationships/image" Target="../media/image111.wmf"/><Relationship Id="rId28" Type="http://schemas.openxmlformats.org/officeDocument/2006/relationships/oleObject" Target="../embeddings/oleObject70.bin"/><Relationship Id="rId36" Type="http://schemas.openxmlformats.org/officeDocument/2006/relationships/image" Target="../media/image117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109.wmf"/><Relationship Id="rId31" Type="http://schemas.openxmlformats.org/officeDocument/2006/relationships/image" Target="../media/image115.wmf"/><Relationship Id="rId4" Type="http://schemas.openxmlformats.org/officeDocument/2006/relationships/image" Target="../media/image103.wmf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113.wmf"/><Relationship Id="rId30" Type="http://schemas.openxmlformats.org/officeDocument/2006/relationships/oleObject" Target="../embeddings/oleObject71.bin"/><Relationship Id="rId35" Type="http://schemas.openxmlformats.org/officeDocument/2006/relationships/oleObject" Target="../embeddings/oleObject7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123.wmf"/><Relationship Id="rId3" Type="http://schemas.openxmlformats.org/officeDocument/2006/relationships/oleObject" Target="../embeddings/oleObject75.bin"/><Relationship Id="rId7" Type="http://schemas.openxmlformats.org/officeDocument/2006/relationships/image" Target="../media/image125.png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3.wmf"/><Relationship Id="rId11" Type="http://schemas.openxmlformats.org/officeDocument/2006/relationships/image" Target="../media/image127.png"/><Relationship Id="rId5" Type="http://schemas.openxmlformats.org/officeDocument/2006/relationships/oleObject" Target="../embeddings/oleObject76.bin"/><Relationship Id="rId15" Type="http://schemas.openxmlformats.org/officeDocument/2006/relationships/image" Target="../media/image124.wmf"/><Relationship Id="rId10" Type="http://schemas.openxmlformats.org/officeDocument/2006/relationships/image" Target="../media/image126.png"/><Relationship Id="rId4" Type="http://schemas.openxmlformats.org/officeDocument/2006/relationships/image" Target="../media/image121.wmf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7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103.wmf"/><Relationship Id="rId3" Type="http://schemas.openxmlformats.org/officeDocument/2006/relationships/oleObject" Target="../embeddings/oleObject80.bin"/><Relationship Id="rId7" Type="http://schemas.openxmlformats.org/officeDocument/2006/relationships/image" Target="../media/image133.png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2.png"/><Relationship Id="rId11" Type="http://schemas.openxmlformats.org/officeDocument/2006/relationships/image" Target="../media/image130.wmf"/><Relationship Id="rId5" Type="http://schemas.openxmlformats.org/officeDocument/2006/relationships/image" Target="../media/image131.png"/><Relationship Id="rId15" Type="http://schemas.openxmlformats.org/officeDocument/2006/relationships/image" Target="../media/image154.png"/><Relationship Id="rId10" Type="http://schemas.openxmlformats.org/officeDocument/2006/relationships/oleObject" Target="../embeddings/oleObject82.bin"/><Relationship Id="rId4" Type="http://schemas.openxmlformats.org/officeDocument/2006/relationships/image" Target="../media/image128.wmf"/><Relationship Id="rId9" Type="http://schemas.openxmlformats.org/officeDocument/2006/relationships/image" Target="../media/image129.wmf"/><Relationship Id="rId14" Type="http://schemas.openxmlformats.org/officeDocument/2006/relationships/image" Target="../media/image1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159.png"/><Relationship Id="rId4" Type="http://schemas.openxmlformats.org/officeDocument/2006/relationships/image" Target="../media/image134.wmf"/><Relationship Id="rId9" Type="http://schemas.openxmlformats.org/officeDocument/2006/relationships/image" Target="../media/image1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140.png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3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90.bin"/><Relationship Id="rId7" Type="http://schemas.openxmlformats.org/officeDocument/2006/relationships/image" Target="../media/image142.wmf"/><Relationship Id="rId12" Type="http://schemas.openxmlformats.org/officeDocument/2006/relationships/image" Target="../media/image1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3.bin"/><Relationship Id="rId5" Type="http://schemas.openxmlformats.org/officeDocument/2006/relationships/image" Target="../media/image145.png"/><Relationship Id="rId10" Type="http://schemas.openxmlformats.org/officeDocument/2006/relationships/image" Target="../media/image146.png"/><Relationship Id="rId4" Type="http://schemas.openxmlformats.org/officeDocument/2006/relationships/image" Target="../media/image141.wmf"/><Relationship Id="rId9" Type="http://schemas.openxmlformats.org/officeDocument/2006/relationships/image" Target="../media/image14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4.bin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3.wmf"/><Relationship Id="rId11" Type="http://schemas.openxmlformats.org/officeDocument/2006/relationships/image" Target="../media/image149.wmf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97.bin"/><Relationship Id="rId4" Type="http://schemas.openxmlformats.org/officeDocument/2006/relationships/image" Target="../media/image147.wmf"/><Relationship Id="rId9" Type="http://schemas.openxmlformats.org/officeDocument/2006/relationships/image" Target="../media/image14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0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8.wmf"/><Relationship Id="rId32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7" Type="http://schemas.openxmlformats.org/officeDocument/2006/relationships/image" Target="../media/image15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0.png"/><Relationship Id="rId5" Type="http://schemas.openxmlformats.org/officeDocument/2006/relationships/image" Target="../media/image155.wmf"/><Relationship Id="rId4" Type="http://schemas.openxmlformats.org/officeDocument/2006/relationships/oleObject" Target="../embeddings/oleObject10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59.wmf"/><Relationship Id="rId3" Type="http://schemas.openxmlformats.org/officeDocument/2006/relationships/oleObject" Target="../embeddings/oleObject103.bin"/><Relationship Id="rId7" Type="http://schemas.openxmlformats.org/officeDocument/2006/relationships/image" Target="../media/image161.png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8.wmf"/><Relationship Id="rId11" Type="http://schemas.openxmlformats.org/officeDocument/2006/relationships/image" Target="../media/image165.png"/><Relationship Id="rId5" Type="http://schemas.openxmlformats.org/officeDocument/2006/relationships/oleObject" Target="../embeddings/oleObject104.bin"/><Relationship Id="rId15" Type="http://schemas.openxmlformats.org/officeDocument/2006/relationships/image" Target="../media/image160.wmf"/><Relationship Id="rId10" Type="http://schemas.openxmlformats.org/officeDocument/2006/relationships/image" Target="../media/image164.png"/><Relationship Id="rId4" Type="http://schemas.openxmlformats.org/officeDocument/2006/relationships/image" Target="../media/image157.wmf"/><Relationship Id="rId9" Type="http://schemas.openxmlformats.org/officeDocument/2006/relationships/image" Target="../media/image163.png"/><Relationship Id="rId14" Type="http://schemas.openxmlformats.org/officeDocument/2006/relationships/oleObject" Target="../embeddings/oleObject10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70.wmf"/><Relationship Id="rId17" Type="http://schemas.openxmlformats.org/officeDocument/2006/relationships/image" Target="../media/image20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png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image" Target="../media/image200.png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99.png"/><Relationship Id="rId22" Type="http://schemas.openxmlformats.org/officeDocument/2006/relationships/image" Target="../media/image17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7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1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177.png"/><Relationship Id="rId7" Type="http://schemas.openxmlformats.org/officeDocument/2006/relationships/image" Target="../media/image1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78.png"/><Relationship Id="rId9" Type="http://schemas.openxmlformats.org/officeDocument/2006/relationships/image" Target="../media/image17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2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95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9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203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20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209.wmf"/><Relationship Id="rId18" Type="http://schemas.openxmlformats.org/officeDocument/2006/relationships/oleObject" Target="../embeddings/oleObject146.bin"/><Relationship Id="rId26" Type="http://schemas.openxmlformats.org/officeDocument/2006/relationships/oleObject" Target="../embeddings/oleObject150.bin"/><Relationship Id="rId3" Type="http://schemas.openxmlformats.org/officeDocument/2006/relationships/oleObject" Target="../embeddings/oleObject138.bin"/><Relationship Id="rId21" Type="http://schemas.openxmlformats.org/officeDocument/2006/relationships/image" Target="../media/image213.wmf"/><Relationship Id="rId7" Type="http://schemas.openxmlformats.org/officeDocument/2006/relationships/oleObject" Target="../embeddings/oleObject140.bin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211.wmf"/><Relationship Id="rId25" Type="http://schemas.openxmlformats.org/officeDocument/2006/relationships/image" Target="../media/image2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29" Type="http://schemas.openxmlformats.org/officeDocument/2006/relationships/image" Target="../media/image21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6.wmf"/><Relationship Id="rId11" Type="http://schemas.openxmlformats.org/officeDocument/2006/relationships/image" Target="../media/image208.wmf"/><Relationship Id="rId24" Type="http://schemas.openxmlformats.org/officeDocument/2006/relationships/oleObject" Target="../embeddings/oleObject149.bin"/><Relationship Id="rId5" Type="http://schemas.openxmlformats.org/officeDocument/2006/relationships/oleObject" Target="../embeddings/oleObject139.bin"/><Relationship Id="rId15" Type="http://schemas.openxmlformats.org/officeDocument/2006/relationships/image" Target="../media/image210.wmf"/><Relationship Id="rId23" Type="http://schemas.openxmlformats.org/officeDocument/2006/relationships/image" Target="../media/image214.wmf"/><Relationship Id="rId28" Type="http://schemas.openxmlformats.org/officeDocument/2006/relationships/oleObject" Target="../embeddings/oleObject151.bin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212.wmf"/><Relationship Id="rId31" Type="http://schemas.openxmlformats.org/officeDocument/2006/relationships/image" Target="../media/image218.wmf"/><Relationship Id="rId4" Type="http://schemas.openxmlformats.org/officeDocument/2006/relationships/image" Target="../media/image205.wmf"/><Relationship Id="rId9" Type="http://schemas.openxmlformats.org/officeDocument/2006/relationships/image" Target="../media/image207.wmf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216.wmf"/><Relationship Id="rId30" Type="http://schemas.openxmlformats.org/officeDocument/2006/relationships/oleObject" Target="../embeddings/oleObject15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2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png"/><Relationship Id="rId11" Type="http://schemas.openxmlformats.org/officeDocument/2006/relationships/image" Target="../media/image31.wmf"/><Relationship Id="rId5" Type="http://schemas.openxmlformats.org/officeDocument/2006/relationships/image" Target="../media/image29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7.png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42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4F1716-2E56-4A58-B1CF-9B2AE837F98F}"/>
              </a:ext>
            </a:extLst>
          </p:cNvPr>
          <p:cNvSpPr txBox="1"/>
          <p:nvPr/>
        </p:nvSpPr>
        <p:spPr>
          <a:xfrm>
            <a:off x="1435177" y="534922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/>
              <a:t>第三节   </a:t>
            </a:r>
            <a:r>
              <a:rPr lang="zh-CN" altLang="en-US" sz="4000" b="1" dirty="0"/>
              <a:t>求解线性方程组的广义逆法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E3E8E4-6960-4F50-A702-6425611A0B38}"/>
              </a:ext>
            </a:extLst>
          </p:cNvPr>
          <p:cNvSpPr txBox="1"/>
          <p:nvPr/>
        </p:nvSpPr>
        <p:spPr>
          <a:xfrm>
            <a:off x="754590" y="1797521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一、相容线性方程组的解与矩阵的减号逆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E11AEB-E8DC-48C1-ABCC-C1677229A7B2}"/>
              </a:ext>
            </a:extLst>
          </p:cNvPr>
          <p:cNvSpPr txBox="1"/>
          <p:nvPr/>
        </p:nvSpPr>
        <p:spPr>
          <a:xfrm>
            <a:off x="859519" y="2725491"/>
            <a:ext cx="10552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二、相容方程组的极小范数解与矩阵的极小范数广义逆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8DBDCE-2E33-4ECD-B471-A9C4CE16A7FD}"/>
              </a:ext>
            </a:extLst>
          </p:cNvPr>
          <p:cNvSpPr txBox="1"/>
          <p:nvPr/>
        </p:nvSpPr>
        <p:spPr>
          <a:xfrm>
            <a:off x="956499" y="3634044"/>
            <a:ext cx="10485992" cy="5800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3200" b="1" dirty="0"/>
              <a:t>三、矛盾方程组的最小二乘解与矩阵的最小二乘广义逆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9C0807-0A70-45C6-97EF-2AD71D731182}"/>
              </a:ext>
            </a:extLst>
          </p:cNvPr>
          <p:cNvSpPr txBox="1"/>
          <p:nvPr/>
        </p:nvSpPr>
        <p:spPr>
          <a:xfrm>
            <a:off x="919397" y="4385160"/>
            <a:ext cx="11272603" cy="10724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3200" b="1" dirty="0"/>
              <a:t>四、矛盾方程组的极小范数最小二乘解与矩阵的极小范数</a:t>
            </a:r>
            <a:endParaRPr lang="en-US" altLang="zh-CN" sz="3200" b="1" dirty="0"/>
          </a:p>
          <a:p>
            <a:r>
              <a:rPr lang="zh-CN" altLang="en-US" sz="3200" b="1" dirty="0"/>
              <a:t>     最小二乘广义逆</a:t>
            </a:r>
          </a:p>
        </p:txBody>
      </p:sp>
    </p:spTree>
    <p:extLst>
      <p:ext uri="{BB962C8B-B14F-4D97-AF65-F5344CB8AC3E}">
        <p14:creationId xmlns:p14="http://schemas.microsoft.com/office/powerpoint/2010/main" val="342784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33159" y="315471"/>
          <a:ext cx="415290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Equation" r:id="rId3" imgW="40538400" imgH="37490400" progId="Equation.DSMT4">
                  <p:embed/>
                </p:oleObj>
              </mc:Choice>
              <mc:Fallback>
                <p:oleObj name="Equation" r:id="rId3" imgW="40538400" imgH="37490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59" y="315471"/>
                        <a:ext cx="415290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4905670" y="242445"/>
          <a:ext cx="4800600" cy="303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" name="Equation" r:id="rId5" imgW="44500800" imgH="37490400" progId="Equation.DSMT4">
                  <p:embed/>
                </p:oleObj>
              </mc:Choice>
              <mc:Fallback>
                <p:oleObj name="Equation" r:id="rId5" imgW="44500800" imgH="374904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670" y="242445"/>
                        <a:ext cx="4800600" cy="303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703497" y="3590978"/>
          <a:ext cx="4415367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4" name="Equation" r:id="rId7" imgW="44500800" imgH="37490400" progId="Equation.DSMT4">
                  <p:embed/>
                </p:oleObj>
              </mc:Choice>
              <mc:Fallback>
                <p:oleObj name="Equation" r:id="rId7" imgW="44500800" imgH="37490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97" y="3590978"/>
                        <a:ext cx="4415367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745E0C30-5AE2-40E8-94FB-0B42EAB7DC2A}"/>
              </a:ext>
            </a:extLst>
          </p:cNvPr>
          <p:cNvSpPr/>
          <p:nvPr/>
        </p:nvSpPr>
        <p:spPr>
          <a:xfrm>
            <a:off x="3258105" y="3657600"/>
            <a:ext cx="1860759" cy="1500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7255B19-3DA1-4790-BD71-96C085BF793F}"/>
                  </a:ext>
                </a:extLst>
              </p:cNvPr>
              <p:cNvSpPr/>
              <p:nvPr/>
            </p:nvSpPr>
            <p:spPr>
              <a:xfrm>
                <a:off x="5261654" y="3590978"/>
                <a:ext cx="6597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7255B19-3DA1-4790-BD71-96C085BF79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4" y="3590978"/>
                <a:ext cx="659752" cy="369332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下 3">
            <a:extLst>
              <a:ext uri="{FF2B5EF4-FFF2-40B4-BE49-F238E27FC236}">
                <a16:creationId xmlns:a16="http://schemas.microsoft.com/office/drawing/2014/main" id="{AA5D4AEF-4353-493E-A748-0ADA7D7DEF2B}"/>
              </a:ext>
            </a:extLst>
          </p:cNvPr>
          <p:cNvSpPr/>
          <p:nvPr/>
        </p:nvSpPr>
        <p:spPr>
          <a:xfrm rot="2885091">
            <a:off x="5118864" y="3870664"/>
            <a:ext cx="285580" cy="195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EB6487-BBE3-49D7-9CF4-FD914CEDB04E}"/>
              </a:ext>
            </a:extLst>
          </p:cNvPr>
          <p:cNvSpPr/>
          <p:nvPr/>
        </p:nvSpPr>
        <p:spPr>
          <a:xfrm>
            <a:off x="1050422" y="5048265"/>
            <a:ext cx="1860759" cy="1500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78A0F8D-5680-41E0-AEED-9A1F221C0DCA}"/>
              </a:ext>
            </a:extLst>
          </p:cNvPr>
          <p:cNvSpPr/>
          <p:nvPr/>
        </p:nvSpPr>
        <p:spPr>
          <a:xfrm rot="18929887">
            <a:off x="2854684" y="6367542"/>
            <a:ext cx="285580" cy="195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656868-836C-4999-BDAF-4A9E78952B29}"/>
                  </a:ext>
                </a:extLst>
              </p:cNvPr>
              <p:cNvSpPr/>
              <p:nvPr/>
            </p:nvSpPr>
            <p:spPr>
              <a:xfrm>
                <a:off x="3025394" y="6268234"/>
                <a:ext cx="6597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1656868-836C-4999-BDAF-4A9E78952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94" y="6268234"/>
                <a:ext cx="659752" cy="369332"/>
              </a:xfrm>
              <a:prstGeom prst="rect">
                <a:avLst/>
              </a:prstGeom>
              <a:blipFill>
                <a:blip r:embed="rId10" cstate="print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912286" y="836613"/>
            <a:ext cx="123130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800" b="1" dirty="0"/>
              <a:t>因此</a:t>
            </a:r>
            <a:endParaRPr lang="zh-CN" altLang="en-US" sz="2800" dirty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1200151" y="1412875"/>
          <a:ext cx="8989483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Equation" r:id="rId3" imgW="74980800" imgH="21640800" progId="Equation.DSMT4">
                  <p:embed/>
                </p:oleObj>
              </mc:Choice>
              <mc:Fallback>
                <p:oleObj name="Equation" r:id="rId3" imgW="74980800" imgH="21640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1412875"/>
                        <a:ext cx="8989483" cy="194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1007534" y="3284539"/>
          <a:ext cx="10265069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Equation" r:id="rId5" imgW="98145600" imgH="30480000" progId="Equation.DSMT4">
                  <p:embed/>
                </p:oleObj>
              </mc:Choice>
              <mc:Fallback>
                <p:oleObj name="Equation" r:id="rId5" imgW="98145600" imgH="304800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534" y="3284539"/>
                        <a:ext cx="10265069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9027" y="6039892"/>
            <a:ext cx="570195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图片8.png">
            <a:extLst>
              <a:ext uri="{FF2B5EF4-FFF2-40B4-BE49-F238E27FC236}">
                <a16:creationId xmlns:a16="http://schemas.microsoft.com/office/drawing/2014/main" id="{10B72213-3DE5-467C-A414-502EBB0A7BA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9694" y="-5763"/>
            <a:ext cx="5949205" cy="1255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814918" y="1311275"/>
            <a:ext cx="8838748" cy="604838"/>
            <a:chOff x="611560" y="980728"/>
            <a:chExt cx="7704856" cy="605209"/>
          </a:xfrm>
        </p:grpSpPr>
        <p:sp>
          <p:nvSpPr>
            <p:cNvPr id="10245" name="TextBox 1"/>
            <p:cNvSpPr txBox="1">
              <a:spLocks noChangeArrowheads="1"/>
            </p:cNvSpPr>
            <p:nvPr/>
          </p:nvSpPr>
          <p:spPr bwMode="auto">
            <a:xfrm>
              <a:off x="611560" y="980728"/>
              <a:ext cx="7704856" cy="523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 sz="2800" b="1"/>
                <a:t>特别地，</a:t>
              </a:r>
              <a:r>
                <a:rPr lang="zh-CN" altLang="en-US" sz="2800" b="1"/>
                <a:t>取</a:t>
              </a:r>
              <a:r>
                <a:rPr lang="zh-CN" altLang="en-US" b="1"/>
                <a:t>                                             ，</a:t>
              </a:r>
              <a:endParaRPr lang="zh-CN" altLang="en-US"/>
            </a:p>
          </p:txBody>
        </p:sp>
        <p:graphicFrame>
          <p:nvGraphicFramePr>
            <p:cNvPr id="10242" name="Object 1"/>
            <p:cNvGraphicFramePr>
              <a:graphicFrameLocks noChangeAspect="1"/>
            </p:cNvGraphicFramePr>
            <p:nvPr/>
          </p:nvGraphicFramePr>
          <p:xfrm>
            <a:off x="2915816" y="980728"/>
            <a:ext cx="4852535" cy="605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3" name="Equation" r:id="rId3" imgW="44196000" imgH="5486400" progId="Equation.DSMT4">
                    <p:embed/>
                  </p:oleObj>
                </mc:Choice>
                <mc:Fallback>
                  <p:oleObj name="Equation" r:id="rId3" imgW="44196000" imgH="54864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980728"/>
                          <a:ext cx="4852535" cy="605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00151" y="2420939"/>
            <a:ext cx="571031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F0B92F2-A63D-482F-985C-3694A1EB87EA}"/>
              </a:ext>
            </a:extLst>
          </p:cNvPr>
          <p:cNvSpPr txBox="1"/>
          <p:nvPr/>
        </p:nvSpPr>
        <p:spPr>
          <a:xfrm>
            <a:off x="644711" y="699051"/>
            <a:ext cx="6515100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en-US" altLang="zh-CN" sz="2700" dirty="0"/>
              <a:t>2</a:t>
            </a:r>
            <a:r>
              <a:rPr lang="zh-CN" altLang="en-US" sz="2700" dirty="0"/>
              <a:t>、减号逆的性质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2F9959-6919-4A39-8E28-B826618C7776}"/>
              </a:ext>
            </a:extLst>
          </p:cNvPr>
          <p:cNvSpPr txBox="1"/>
          <p:nvPr/>
        </p:nvSpPr>
        <p:spPr>
          <a:xfrm>
            <a:off x="749643" y="1493932"/>
            <a:ext cx="2130879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/>
            <a:r>
              <a:rPr lang="zh-CN" altLang="en-US" sz="2700" dirty="0"/>
              <a:t>定理</a:t>
            </a:r>
            <a:r>
              <a:rPr lang="en-US" altLang="zh-CN" sz="2700" dirty="0"/>
              <a:t>5.3.3     </a:t>
            </a:r>
            <a:endParaRPr lang="zh-CN" alt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C18FBC-4D53-4723-9CB2-435EB503A806}"/>
                  </a:ext>
                </a:extLst>
              </p:cNvPr>
              <p:cNvSpPr txBox="1"/>
              <p:nvPr/>
            </p:nvSpPr>
            <p:spPr>
              <a:xfrm>
                <a:off x="1232807" y="2220686"/>
                <a:ext cx="6025243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 algn="l"/>
                <a:r>
                  <a:rPr lang="zh-CN" altLang="en-US" sz="2700" dirty="0"/>
                  <a:t>（</a:t>
                </a:r>
                <a:r>
                  <a:rPr lang="en-US" altLang="zh-CN" sz="2700" dirty="0"/>
                  <a:t>1</a:t>
                </a:r>
                <a:r>
                  <a:rPr lang="zh-CN" altLang="en-US" sz="27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)。</m:t>
                    </m:r>
                  </m:oMath>
                </a14:m>
                <a:endParaRPr lang="zh-CN" altLang="en-US" sz="27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2C18FBC-4D53-4723-9CB2-435EB503A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07" y="2220686"/>
                <a:ext cx="6025243" cy="503087"/>
              </a:xfrm>
              <a:prstGeom prst="rect">
                <a:avLst/>
              </a:prstGeom>
              <a:blipFill>
                <a:blip r:embed="rId3" cstate="print"/>
                <a:stretch>
                  <a:fillRect l="-2730" t="-10843" b="-313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714BED-58FA-465D-918C-BB8ABDE52347}"/>
                  </a:ext>
                </a:extLst>
              </p:cNvPr>
              <p:cNvSpPr txBox="1"/>
              <p:nvPr/>
            </p:nvSpPr>
            <p:spPr>
              <a:xfrm>
                <a:off x="1232807" y="2839230"/>
                <a:ext cx="10809515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zh-CN" altLang="en-US" sz="2700" dirty="0"/>
                  <a:t>（</a:t>
                </a:r>
                <a:r>
                  <a:rPr lang="en-US" altLang="zh-CN" sz="2700" dirty="0"/>
                  <a:t>2</a:t>
                </a:r>
                <a:r>
                  <a:rPr lang="zh-CN" altLang="en-US" sz="27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700" dirty="0"/>
                  <a:t>都是幂等阵，且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7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F714BED-58FA-465D-918C-BB8ABDE52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07" y="2839230"/>
                <a:ext cx="10809515" cy="503087"/>
              </a:xfrm>
              <a:prstGeom prst="rect">
                <a:avLst/>
              </a:prstGeom>
              <a:blipFill>
                <a:blip r:embed="rId4" cstate="print"/>
                <a:stretch>
                  <a:fillRect l="-1523" t="-10976" b="-3292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93193EE-57AF-4D39-8658-177F50CE3D00}"/>
                  </a:ext>
                </a:extLst>
              </p:cNvPr>
              <p:cNvSpPr txBox="1"/>
              <p:nvPr/>
            </p:nvSpPr>
            <p:spPr>
              <a:xfrm>
                <a:off x="1232807" y="3596806"/>
                <a:ext cx="9829800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zh-CN" altLang="en-US" sz="2700" dirty="0"/>
                  <a:t>（</a:t>
                </a:r>
                <a:r>
                  <a:rPr lang="en-US" altLang="zh-CN" sz="2700" dirty="0"/>
                  <a:t>3</a:t>
                </a:r>
                <a:r>
                  <a:rPr lang="zh-CN" altLang="en-US" sz="2700" dirty="0"/>
                  <a:t>）如果</a:t>
                </a:r>
                <a:r>
                  <a:rPr lang="en-US" altLang="zh-CN" sz="2700" dirty="0"/>
                  <a:t>A</a:t>
                </a:r>
                <a:r>
                  <a:rPr lang="zh-CN" altLang="en-US" sz="2700" dirty="0"/>
                  <a:t>可逆，则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700" dirty="0"/>
                  <a:t>唯一存在</a:t>
                </a:r>
                <a:r>
                  <a:rPr lang="en-US" altLang="zh-CN" sz="2700" dirty="0"/>
                  <a:t>,</a:t>
                </a:r>
                <a:r>
                  <a:rPr lang="zh-CN" altLang="en-US" sz="2700" dirty="0"/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93193EE-57AF-4D39-8658-177F50CE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07" y="3596806"/>
                <a:ext cx="9829800" cy="503087"/>
              </a:xfrm>
              <a:prstGeom prst="rect">
                <a:avLst/>
              </a:prstGeom>
              <a:blipFill>
                <a:blip r:embed="rId5" cstate="print"/>
                <a:stretch>
                  <a:fillRect l="-1674" t="-10843" b="-313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D940817-ACBD-4468-A0A0-29E8B88C96D2}"/>
                  </a:ext>
                </a:extLst>
              </p:cNvPr>
              <p:cNvSpPr txBox="1"/>
              <p:nvPr/>
            </p:nvSpPr>
            <p:spPr>
              <a:xfrm>
                <a:off x="1232807" y="4313702"/>
                <a:ext cx="10042072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zh-CN" altLang="en-US" sz="2700" dirty="0"/>
                  <a:t>（</a:t>
                </a:r>
                <a:r>
                  <a:rPr lang="en-US" altLang="zh-CN" sz="2700" dirty="0"/>
                  <a:t>4</a:t>
                </a:r>
                <a:r>
                  <a:rPr lang="zh-CN" altLang="en-US" sz="2700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700" dirty="0"/>
                  <a:t>是非奇异矩阵，则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𝐵𝐴𝐶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7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D940817-ACBD-4468-A0A0-29E8B88C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07" y="4313702"/>
                <a:ext cx="10042072" cy="503087"/>
              </a:xfrm>
              <a:prstGeom prst="rect">
                <a:avLst/>
              </a:prstGeom>
              <a:blipFill>
                <a:blip r:embed="rId6" cstate="print"/>
                <a:stretch>
                  <a:fillRect l="-1638" t="-12195" b="-3292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6">
            <a:extLst>
              <a:ext uri="{FF2B5EF4-FFF2-40B4-BE49-F238E27FC236}">
                <a16:creationId xmlns:a16="http://schemas.microsoft.com/office/drawing/2014/main" id="{D42F9959-6919-4A39-8E28-B826618C7776}"/>
              </a:ext>
            </a:extLst>
          </p:cNvPr>
          <p:cNvSpPr txBox="1"/>
          <p:nvPr/>
        </p:nvSpPr>
        <p:spPr>
          <a:xfrm>
            <a:off x="332417" y="4899196"/>
            <a:ext cx="2130879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/>
            <a:r>
              <a:rPr lang="zh-CN" altLang="en-US" sz="2700" dirty="0"/>
              <a:t>证</a:t>
            </a:r>
            <a:r>
              <a:rPr lang="en-US" altLang="zh-CN" sz="2700" dirty="0"/>
              <a:t>:</a:t>
            </a:r>
            <a:endParaRPr lang="zh-CN" altLang="en-US" sz="2700" dirty="0"/>
          </a:p>
        </p:txBody>
      </p:sp>
      <p:graphicFrame>
        <p:nvGraphicFramePr>
          <p:cNvPr id="103425" name="Object 1"/>
          <p:cNvGraphicFramePr>
            <a:graphicFrameLocks noChangeAspect="1"/>
          </p:cNvGraphicFramePr>
          <p:nvPr/>
        </p:nvGraphicFramePr>
        <p:xfrm>
          <a:off x="1102504" y="4916775"/>
          <a:ext cx="4578768" cy="509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Equation" r:id="rId7" imgW="2463480" imgH="228600" progId="Equation.DSMT4">
                  <p:embed/>
                </p:oleObj>
              </mc:Choice>
              <mc:Fallback>
                <p:oleObj name="Equation" r:id="rId7" imgW="246348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504" y="4916775"/>
                        <a:ext cx="4578768" cy="509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1107294" y="5538111"/>
          <a:ext cx="35623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Equation" r:id="rId9" imgW="1917360" imgH="228600" progId="Equation.DSMT4">
                  <p:embed/>
                </p:oleObj>
              </mc:Choice>
              <mc:Fallback>
                <p:oleObj name="Equation" r:id="rId9" imgW="19173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294" y="5538111"/>
                        <a:ext cx="356235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5726581" y="5537904"/>
          <a:ext cx="32543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3" name="Equation" r:id="rId11" imgW="1752480" imgH="228600" progId="Equation.DSMT4">
                  <p:embed/>
                </p:oleObj>
              </mc:Choice>
              <mc:Fallback>
                <p:oleObj name="Equation" r:id="rId11" imgW="17524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581" y="5537904"/>
                        <a:ext cx="325437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7171284" y="6086085"/>
          <a:ext cx="16970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4" name="Equation" r:id="rId13" imgW="914400" imgH="228600" progId="Equation.DSMT4">
                  <p:embed/>
                </p:oleObj>
              </mc:Choice>
              <mc:Fallback>
                <p:oleObj name="Equation" r:id="rId13" imgW="9144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1284" y="6086085"/>
                        <a:ext cx="169703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8913786" y="5569002"/>
          <a:ext cx="3540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5" name="Equation" r:id="rId15" imgW="190440" imgH="457200" progId="Equation.DSMT4">
                  <p:embed/>
                </p:oleObj>
              </mc:Choice>
              <mc:Fallback>
                <p:oleObj name="Equation" r:id="rId15" imgW="19044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786" y="5569002"/>
                        <a:ext cx="354013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9220564" y="5767754"/>
          <a:ext cx="23336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6" name="Equation" r:id="rId17" imgW="1257120" imgH="228600" progId="Equation.DSMT4">
                  <p:embed/>
                </p:oleObj>
              </mc:Choice>
              <mc:Fallback>
                <p:oleObj name="Equation" r:id="rId17" imgW="125712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564" y="5767754"/>
                        <a:ext cx="233362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6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  <p:bldP spid="11" grpId="0" animBg="1"/>
      <p:bldP spid="12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6806" y="2075567"/>
            <a:ext cx="6806442" cy="119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19668" y="2484438"/>
            <a:ext cx="1274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zh-CN" altLang="en-US" dirty="0"/>
              <a:t>：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4919" y="3429000"/>
            <a:ext cx="1883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由定理知</a:t>
            </a:r>
            <a:r>
              <a:rPr lang="zh-CN" altLang="en-US" dirty="0"/>
              <a:t>，</a:t>
            </a: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928426" y="3096692"/>
          <a:ext cx="377217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4" name="Equation" r:id="rId4" imgW="31699200" imgH="11582400" progId="Equation.DSMT4">
                  <p:embed/>
                </p:oleObj>
              </mc:Choice>
              <mc:Fallback>
                <p:oleObj name="Equation" r:id="rId4" imgW="31699200" imgH="11582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426" y="3096692"/>
                        <a:ext cx="3772177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809469" y="4292601"/>
          <a:ext cx="938384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5" name="Equation" r:id="rId6" imgW="81991200" imgH="11582400" progId="Equation.DSMT4">
                  <p:embed/>
                </p:oleObj>
              </mc:Choice>
              <mc:Fallback>
                <p:oleObj name="Equation" r:id="rId6" imgW="81991200" imgH="11582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69" y="4292601"/>
                        <a:ext cx="9383842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83267" y="5805488"/>
            <a:ext cx="6652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故</a:t>
            </a:r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44235" y="5636302"/>
            <a:ext cx="3811595" cy="113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480760" y="585292"/>
            <a:ext cx="7838781" cy="1404938"/>
            <a:chOff x="755576" y="764704"/>
            <a:chExt cx="7704857" cy="1404620"/>
          </a:xfrm>
        </p:grpSpPr>
        <p:pic>
          <p:nvPicPr>
            <p:cNvPr id="12299" name="Picture 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331640" y="764704"/>
              <a:ext cx="7128793" cy="1404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0" name="TextBox 11"/>
            <p:cNvSpPr txBox="1">
              <a:spLocks noChangeArrowheads="1"/>
            </p:cNvSpPr>
            <p:nvPr/>
          </p:nvSpPr>
          <p:spPr bwMode="auto">
            <a:xfrm>
              <a:off x="755576" y="1116033"/>
              <a:ext cx="504056" cy="523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9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6276A5-99DA-4811-96BA-B86AE128B434}"/>
              </a:ext>
            </a:extLst>
          </p:cNvPr>
          <p:cNvSpPr txBox="1"/>
          <p:nvPr/>
        </p:nvSpPr>
        <p:spPr>
          <a:xfrm>
            <a:off x="466153" y="306859"/>
            <a:ext cx="9637217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下面我们来讨论方程组的求解问题。首先关于齐次线性方程组</a:t>
            </a:r>
            <a:r>
              <a:rPr lang="en-US" altLang="zh-CN" sz="2700" dirty="0"/>
              <a:t>.</a:t>
            </a:r>
            <a:endParaRPr lang="zh-CN" altLang="en-US" sz="27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0C107D-58D7-419C-BE75-2FAB6631BD56}"/>
              </a:ext>
            </a:extLst>
          </p:cNvPr>
          <p:cNvSpPr txBox="1"/>
          <p:nvPr/>
        </p:nvSpPr>
        <p:spPr>
          <a:xfrm>
            <a:off x="616055" y="1004817"/>
            <a:ext cx="10715004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定理</a:t>
            </a:r>
            <a:r>
              <a:rPr lang="en-US" altLang="zh-CN" sz="2700" b="1" dirty="0"/>
              <a:t>5.3.4   </a:t>
            </a:r>
            <a:r>
              <a:rPr lang="zh-CN" altLang="en-US" sz="2700" b="1" dirty="0"/>
              <a:t>设</a:t>
            </a:r>
            <a:r>
              <a:rPr lang="en-US" altLang="zh-CN" sz="2700" b="1" dirty="0"/>
              <a:t>G</a:t>
            </a:r>
            <a:r>
              <a:rPr lang="zh-CN" altLang="en-US" sz="2700" b="1" dirty="0"/>
              <a:t>是</a:t>
            </a:r>
            <a:r>
              <a:rPr lang="en-US" altLang="zh-CN" sz="2700" b="1" dirty="0"/>
              <a:t>A</a:t>
            </a:r>
            <a:r>
              <a:rPr lang="zh-CN" altLang="en-US" sz="2700" b="1" dirty="0"/>
              <a:t>的一个减号逆，则线性齐次方程组</a:t>
            </a:r>
            <a:r>
              <a:rPr lang="en-US" altLang="zh-CN" sz="2700" b="1" dirty="0"/>
              <a:t>Ax=0</a:t>
            </a:r>
            <a:r>
              <a:rPr lang="zh-CN" altLang="en-US" sz="2700" b="1" dirty="0"/>
              <a:t>的通解是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14286B-6A3D-494C-8B6C-D9B2F57C3433}"/>
                  </a:ext>
                </a:extLst>
              </p:cNvPr>
              <p:cNvSpPr txBox="1"/>
              <p:nvPr/>
            </p:nvSpPr>
            <p:spPr>
              <a:xfrm>
                <a:off x="2476442" y="1726742"/>
                <a:ext cx="6569587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𝐺𝐴</m:t>
                          </m:r>
                        </m:e>
                      </m:d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7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F14286B-6A3D-494C-8B6C-D9B2F57C3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442" y="1726742"/>
                <a:ext cx="6569587" cy="50308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451F9DC-9388-4135-9E41-F320B1D3446B}"/>
              </a:ext>
            </a:extLst>
          </p:cNvPr>
          <p:cNvSpPr txBox="1"/>
          <p:nvPr/>
        </p:nvSpPr>
        <p:spPr>
          <a:xfrm>
            <a:off x="9921648" y="1726742"/>
            <a:ext cx="1605788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/>
            <a:r>
              <a:rPr lang="en-US" altLang="zh-CN" sz="2700" dirty="0"/>
              <a:t>(5.3.7)</a:t>
            </a:r>
            <a:endParaRPr lang="zh-CN" altLang="en-US" sz="2700" dirty="0"/>
          </a:p>
        </p:txBody>
      </p:sp>
      <p:sp>
        <p:nvSpPr>
          <p:cNvPr id="7" name="文本框 1">
            <a:extLst>
              <a:ext uri="{FF2B5EF4-FFF2-40B4-BE49-F238E27FC236}">
                <a16:creationId xmlns:a16="http://schemas.microsoft.com/office/drawing/2014/main" id="{AF6276A5-99DA-4811-96BA-B86AE128B434}"/>
              </a:ext>
            </a:extLst>
          </p:cNvPr>
          <p:cNvSpPr txBox="1"/>
          <p:nvPr/>
        </p:nvSpPr>
        <p:spPr>
          <a:xfrm>
            <a:off x="498632" y="2437960"/>
            <a:ext cx="7940829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证明</a:t>
            </a:r>
            <a:r>
              <a:rPr lang="en-US" altLang="zh-CN" sz="2700" b="1" dirty="0"/>
              <a:t>:</a:t>
            </a:r>
            <a:r>
              <a:rPr lang="zh-CN" altLang="en-US" sz="2700" b="1" dirty="0"/>
              <a:t>结论等价于证明</a:t>
            </a:r>
            <a:r>
              <a:rPr lang="en-US" altLang="zh-CN" sz="2700" b="1" dirty="0"/>
              <a:t>AX=0</a:t>
            </a:r>
            <a:r>
              <a:rPr lang="zh-CN" altLang="en-US" sz="2700" b="1" dirty="0"/>
              <a:t>的解空间</a:t>
            </a:r>
            <a:r>
              <a:rPr lang="en-US" altLang="zh-CN" sz="2700" b="1" dirty="0"/>
              <a:t>N(A)=R(E-GA).</a:t>
            </a:r>
            <a:endParaRPr lang="zh-CN" altLang="en-US" sz="2700" b="1" dirty="0"/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224853" y="3088626"/>
          <a:ext cx="7824866" cy="50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4" imgW="86868000" imgH="5791200" progId="Equation.DSMT4">
                  <p:embed/>
                </p:oleObj>
              </mc:Choice>
              <mc:Fallback>
                <p:oleObj name="Equation" r:id="rId4" imgW="86868000" imgH="5791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53" y="3088626"/>
                        <a:ext cx="7824866" cy="509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8031423" y="3058229"/>
          <a:ext cx="35210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6" imgW="31394400" imgH="5486400" progId="Equation.DSMT4">
                  <p:embed/>
                </p:oleObj>
              </mc:Choice>
              <mc:Fallback>
                <p:oleObj name="Equation" r:id="rId6" imgW="31394400" imgH="5486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423" y="3058229"/>
                        <a:ext cx="352107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1">
            <a:extLst>
              <a:ext uri="{FF2B5EF4-FFF2-40B4-BE49-F238E27FC236}">
                <a16:creationId xmlns:a16="http://schemas.microsoft.com/office/drawing/2014/main" id="{AF6276A5-99DA-4811-96BA-B86AE128B434}"/>
              </a:ext>
            </a:extLst>
          </p:cNvPr>
          <p:cNvSpPr txBox="1"/>
          <p:nvPr/>
        </p:nvSpPr>
        <p:spPr>
          <a:xfrm>
            <a:off x="1723869" y="3669651"/>
            <a:ext cx="2376981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另一方面</a:t>
            </a:r>
            <a:r>
              <a:rPr lang="en-US" altLang="zh-CN" sz="2700" b="1" dirty="0"/>
              <a:t>,</a:t>
            </a:r>
            <a:r>
              <a:rPr lang="zh-CN" altLang="en-US" sz="2700" b="1" dirty="0"/>
              <a:t>由</a:t>
            </a:r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AF6276A5-99DA-4811-96BA-B86AE128B434}"/>
              </a:ext>
            </a:extLst>
          </p:cNvPr>
          <p:cNvSpPr txBox="1"/>
          <p:nvPr/>
        </p:nvSpPr>
        <p:spPr>
          <a:xfrm>
            <a:off x="573583" y="6354913"/>
            <a:ext cx="7085979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由该定理易得非齐次线性方程组的解结构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AF6276A5-99DA-4811-96BA-B86AE128B434}"/>
              </a:ext>
            </a:extLst>
          </p:cNvPr>
          <p:cNvSpPr txBox="1"/>
          <p:nvPr/>
        </p:nvSpPr>
        <p:spPr>
          <a:xfrm>
            <a:off x="308756" y="5515939"/>
            <a:ext cx="4202284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dirty="0"/>
              <a:t>因此</a:t>
            </a:r>
            <a:r>
              <a:rPr lang="en-US" altLang="zh-CN" sz="2700" dirty="0"/>
              <a:t>r(E-GA)=n-r=</a:t>
            </a:r>
            <a:r>
              <a:rPr lang="en-US" altLang="zh-CN" sz="2700" dirty="0" err="1"/>
              <a:t>dimN</a:t>
            </a:r>
            <a:r>
              <a:rPr lang="en-US" altLang="zh-CN" sz="2700" dirty="0"/>
              <a:t>(A),</a:t>
            </a:r>
            <a:endParaRPr lang="zh-CN" altLang="en-US" sz="2700" dirty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175131" y="3692687"/>
          <a:ext cx="6943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8" imgW="77114400" imgH="5181600" progId="Equation.DSMT4">
                  <p:embed/>
                </p:oleObj>
              </mc:Choice>
              <mc:Fallback>
                <p:oleObj name="Equation" r:id="rId8" imgW="77114400" imgH="51816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1" y="3692687"/>
                        <a:ext cx="69437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0" y="4389255"/>
          <a:ext cx="42545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10" imgW="47244000" imgH="10972800" progId="Equation.DSMT4">
                  <p:embed/>
                </p:oleObj>
              </mc:Choice>
              <mc:Fallback>
                <p:oleObj name="Equation" r:id="rId10" imgW="47244000" imgH="109728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89255"/>
                        <a:ext cx="42545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">
            <a:extLst>
              <a:ext uri="{FF2B5EF4-FFF2-40B4-BE49-F238E27FC236}">
                <a16:creationId xmlns:a16="http://schemas.microsoft.com/office/drawing/2014/main" id="{AF6276A5-99DA-4811-96BA-B86AE128B434}"/>
              </a:ext>
            </a:extLst>
          </p:cNvPr>
          <p:cNvSpPr txBox="1"/>
          <p:nvPr/>
        </p:nvSpPr>
        <p:spPr>
          <a:xfrm>
            <a:off x="5608821" y="4571559"/>
            <a:ext cx="2376981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因此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396428" y="4397532"/>
          <a:ext cx="36242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2" imgW="40233600" imgH="11582400" progId="Equation.DSMT4">
                  <p:embed/>
                </p:oleObj>
              </mc:Choice>
              <mc:Fallback>
                <p:oleObj name="Equation" r:id="rId12" imgW="40233600" imgH="11582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428" y="4397532"/>
                        <a:ext cx="3624263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">
            <a:extLst>
              <a:ext uri="{FF2B5EF4-FFF2-40B4-BE49-F238E27FC236}">
                <a16:creationId xmlns:a16="http://schemas.microsoft.com/office/drawing/2014/main" id="{AF6276A5-99DA-4811-96BA-B86AE128B434}"/>
              </a:ext>
            </a:extLst>
          </p:cNvPr>
          <p:cNvSpPr txBox="1"/>
          <p:nvPr/>
        </p:nvSpPr>
        <p:spPr>
          <a:xfrm>
            <a:off x="4734601" y="5555663"/>
            <a:ext cx="3418799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dirty="0"/>
              <a:t>综上</a:t>
            </a:r>
            <a:r>
              <a:rPr lang="en-US" altLang="zh-CN" sz="2700" dirty="0"/>
              <a:t>,N(A)=R(E-GA).</a:t>
            </a:r>
            <a:endParaRPr lang="zh-CN" alt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2" grpId="0"/>
      <p:bldP spid="7" grpId="0"/>
      <p:bldP spid="10" grpId="0"/>
      <p:bldP spid="14" grpId="0"/>
      <p:bldP spid="13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FFE3C3-1626-4763-B42E-1F64A7D05AC6}"/>
              </a:ext>
            </a:extLst>
          </p:cNvPr>
          <p:cNvSpPr txBox="1"/>
          <p:nvPr/>
        </p:nvSpPr>
        <p:spPr>
          <a:xfrm>
            <a:off x="556243" y="2207570"/>
            <a:ext cx="6244045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例题</a:t>
            </a:r>
            <a:r>
              <a:rPr lang="en-US" altLang="zh-CN" sz="2700" b="1" dirty="0"/>
              <a:t>5.3.2   </a:t>
            </a:r>
            <a:r>
              <a:rPr lang="zh-CN" altLang="en-US" sz="2700" b="1" dirty="0"/>
              <a:t>求如下线性方程组的通解：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7065A2-C3A0-401C-99D6-8C7DBCD91D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3706" y="1783601"/>
            <a:ext cx="2673464" cy="140787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9472" y="4781863"/>
            <a:ext cx="6647624" cy="158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3EFFE3C3-1626-4763-B42E-1F64A7D05AC6}"/>
              </a:ext>
            </a:extLst>
          </p:cNvPr>
          <p:cNvSpPr txBox="1"/>
          <p:nvPr/>
        </p:nvSpPr>
        <p:spPr>
          <a:xfrm>
            <a:off x="798084" y="5525393"/>
            <a:ext cx="2053045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前面例题知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3EFFE3C3-1626-4763-B42E-1F64A7D05AC6}"/>
              </a:ext>
            </a:extLst>
          </p:cNvPr>
          <p:cNvSpPr txBox="1"/>
          <p:nvPr/>
        </p:nvSpPr>
        <p:spPr>
          <a:xfrm>
            <a:off x="528762" y="3589163"/>
            <a:ext cx="3788406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解</a:t>
            </a:r>
            <a:r>
              <a:rPr lang="en-US" altLang="zh-CN" sz="2700" b="1" dirty="0"/>
              <a:t>:</a:t>
            </a:r>
            <a:r>
              <a:rPr lang="zh-CN" altLang="en-US" sz="2700" b="1" dirty="0"/>
              <a:t>方程组的系数矩阵：</a:t>
            </a:r>
          </a:p>
        </p:txBody>
      </p:sp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4297284" y="3342911"/>
          <a:ext cx="15367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5" imgW="17068800" imgH="17068800" progId="Equation.DSMT4">
                  <p:embed/>
                </p:oleObj>
              </mc:Choice>
              <mc:Fallback>
                <p:oleObj name="Equation" r:id="rId5" imgW="17068800" imgH="17068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284" y="3342911"/>
                        <a:ext cx="1536700" cy="149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1">
            <a:extLst>
              <a:ext uri="{FF2B5EF4-FFF2-40B4-BE49-F238E27FC236}">
                <a16:creationId xmlns:a16="http://schemas.microsoft.com/office/drawing/2014/main" id="{3EFFE3C3-1626-4763-B42E-1F64A7D05AC6}"/>
              </a:ext>
            </a:extLst>
          </p:cNvPr>
          <p:cNvSpPr txBox="1"/>
          <p:nvPr/>
        </p:nvSpPr>
        <p:spPr>
          <a:xfrm>
            <a:off x="633692" y="216376"/>
            <a:ext cx="9424708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定理   </a:t>
            </a:r>
            <a:r>
              <a:rPr lang="en-US" altLang="zh-CN" sz="2700" b="1" dirty="0"/>
              <a:t>G</a:t>
            </a:r>
            <a:r>
              <a:rPr lang="zh-CN" altLang="en-US" sz="2700" b="1" dirty="0"/>
              <a:t>是</a:t>
            </a:r>
            <a:r>
              <a:rPr lang="en-US" altLang="zh-CN" sz="2700" b="1" dirty="0"/>
              <a:t>A</a:t>
            </a:r>
            <a:r>
              <a:rPr lang="zh-CN" altLang="en-US" sz="2700" b="1" dirty="0"/>
              <a:t>的减号逆</a:t>
            </a:r>
            <a:r>
              <a:rPr lang="en-US" altLang="zh-CN" sz="2700" b="1" dirty="0"/>
              <a:t>,</a:t>
            </a:r>
            <a:r>
              <a:rPr lang="zh-CN" altLang="en-US" sz="2700" b="1" dirty="0"/>
              <a:t>则非齐次线性方程组</a:t>
            </a:r>
            <a:r>
              <a:rPr lang="en-US" altLang="zh-CN" sz="2700" b="1" dirty="0"/>
              <a:t>AX=b</a:t>
            </a:r>
            <a:r>
              <a:rPr lang="zh-CN" altLang="en-US" sz="2700" b="1" dirty="0"/>
              <a:t>的通解为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3EFFE3C3-1626-4763-B42E-1F64A7D05AC6}"/>
              </a:ext>
            </a:extLst>
          </p:cNvPr>
          <p:cNvSpPr txBox="1"/>
          <p:nvPr/>
        </p:nvSpPr>
        <p:spPr>
          <a:xfrm>
            <a:off x="2225148" y="878440"/>
            <a:ext cx="6574078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en-US" altLang="zh-CN" sz="2700" b="1" dirty="0"/>
              <a:t>X=</a:t>
            </a:r>
            <a:r>
              <a:rPr lang="en-US" altLang="zh-CN" sz="2700" b="1" dirty="0" err="1"/>
              <a:t>Gb</a:t>
            </a:r>
            <a:r>
              <a:rPr lang="en-US" altLang="zh-CN" sz="2700" b="1" dirty="0"/>
              <a:t>+(E-GA)Y, </a:t>
            </a:r>
            <a:r>
              <a:rPr lang="zh-CN" altLang="en-US" sz="2700" b="1" dirty="0"/>
              <a:t>其中</a:t>
            </a:r>
            <a:r>
              <a:rPr lang="en-US" altLang="zh-CN" sz="2700" b="1" dirty="0"/>
              <a:t>Y</a:t>
            </a:r>
            <a:r>
              <a:rPr lang="zh-CN" altLang="en-US" sz="2700" b="1" dirty="0"/>
              <a:t>是任意</a:t>
            </a:r>
            <a:r>
              <a:rPr lang="en-US" altLang="zh-CN" sz="2700" b="1" dirty="0"/>
              <a:t>n</a:t>
            </a:r>
            <a:r>
              <a:rPr lang="zh-CN" altLang="en-US" sz="2700" b="1" dirty="0"/>
              <a:t>维列向量</a:t>
            </a:r>
            <a:r>
              <a:rPr lang="en-US" altLang="zh-CN" sz="2700" b="1" dirty="0"/>
              <a:t>.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948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812662" y="910445"/>
          <a:ext cx="10390717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5" name="Equation" r:id="rId3" imgW="106680000" imgH="25603200" progId="Equation.DSMT4">
                  <p:embed/>
                </p:oleObj>
              </mc:Choice>
              <mc:Fallback>
                <p:oleObj name="Equation" r:id="rId3" imgW="106680000" imgH="25603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62" y="910445"/>
                        <a:ext cx="10390717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1070547" y="3621557"/>
          <a:ext cx="457200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Equation" r:id="rId5" imgW="38709600" imgH="17068800" progId="Equation.DSMT4">
                  <p:embed/>
                </p:oleObj>
              </mc:Choice>
              <mc:Fallback>
                <p:oleObj name="Equation" r:id="rId5" imgW="38709600" imgH="170688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547" y="3621557"/>
                        <a:ext cx="457200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5873405" y="3707984"/>
          <a:ext cx="2713567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7" name="Equation" r:id="rId7" imgW="22555200" imgH="16764000" progId="Equation.DSMT4">
                  <p:embed/>
                </p:oleObj>
              </mc:Choice>
              <mc:Fallback>
                <p:oleObj name="Equation" r:id="rId7" imgW="22555200" imgH="167640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405" y="3707984"/>
                        <a:ext cx="2713567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64427" y="4124794"/>
            <a:ext cx="2018432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518DF0-EAD0-4B7F-B154-959C81475E71}"/>
              </a:ext>
            </a:extLst>
          </p:cNvPr>
          <p:cNvSpPr txBox="1"/>
          <p:nvPr/>
        </p:nvSpPr>
        <p:spPr>
          <a:xfrm>
            <a:off x="660500" y="563722"/>
            <a:ext cx="7992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dirty="0"/>
              <a:t>二、相容方程组的极小范数解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A63FAC7-DE01-43E3-A192-997F662409CD}"/>
                  </a:ext>
                </a:extLst>
              </p:cNvPr>
              <p:cNvSpPr txBox="1"/>
              <p:nvPr/>
            </p:nvSpPr>
            <p:spPr>
              <a:xfrm>
                <a:off x="2027406" y="2054301"/>
                <a:ext cx="6569587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𝐺𝑏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𝐺𝐴</m:t>
                          </m:r>
                        </m:e>
                      </m:d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7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A63FAC7-DE01-43E3-A192-997F6624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06" y="2054301"/>
                <a:ext cx="6569587" cy="50308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E67E36-5609-4A3F-91A1-3C8A18A338F5}"/>
                  </a:ext>
                </a:extLst>
              </p:cNvPr>
              <p:cNvSpPr txBox="1"/>
              <p:nvPr/>
            </p:nvSpPr>
            <p:spPr>
              <a:xfrm>
                <a:off x="934107" y="2853982"/>
                <a:ext cx="10551630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zh-CN" altLang="en-US" sz="2700" dirty="0"/>
                  <a:t>定义</a:t>
                </a:r>
                <a:r>
                  <a:rPr lang="en-US" altLang="zh-CN" sz="2700" dirty="0"/>
                  <a:t>5.3.2    </a:t>
                </a:r>
                <a:r>
                  <a:rPr lang="zh-CN" altLang="en-US" sz="2700" dirty="0"/>
                  <a:t>对相容线性方程组</a:t>
                </a:r>
                <a:r>
                  <a:rPr lang="en-US" altLang="zh-CN" sz="2700" dirty="0"/>
                  <a:t>Ax=b.</a:t>
                </a:r>
                <a:r>
                  <a:rPr lang="zh-CN" altLang="en-US" sz="27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700" dirty="0"/>
                  <a:t>，使得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0E67E36-5609-4A3F-91A1-3C8A18A3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07" y="2853982"/>
                <a:ext cx="10551630" cy="503087"/>
              </a:xfrm>
              <a:prstGeom prst="rect">
                <a:avLst/>
              </a:prstGeom>
              <a:blipFill>
                <a:blip r:embed="rId3" cstate="print"/>
                <a:stretch>
                  <a:fillRect l="-1560" t="-10843" b="-313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77B3CC-BBC4-47EF-BBB8-CD4083422653}"/>
                  </a:ext>
                </a:extLst>
              </p:cNvPr>
              <p:cNvSpPr txBox="1"/>
              <p:nvPr/>
            </p:nvSpPr>
            <p:spPr>
              <a:xfrm>
                <a:off x="9015771" y="2791272"/>
                <a:ext cx="3088113" cy="6285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7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7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177B3CC-BBC4-47EF-BBB8-CD4083422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771" y="2791272"/>
                <a:ext cx="3088113" cy="62850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E6333F-7DDA-4A5C-9856-EFE28A2352E4}"/>
                  </a:ext>
                </a:extLst>
              </p:cNvPr>
              <p:cNvSpPr txBox="1"/>
              <p:nvPr/>
            </p:nvSpPr>
            <p:spPr>
              <a:xfrm>
                <a:off x="348879" y="3571252"/>
                <a:ext cx="8378570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zh-CN" altLang="en-US" sz="2700" dirty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7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700" dirty="0"/>
                  <a:t>的极小范数解</a:t>
                </a:r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0E6333F-7DDA-4A5C-9856-EFE28A235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79" y="3571252"/>
                <a:ext cx="8378570" cy="503087"/>
              </a:xfrm>
              <a:prstGeom prst="rect">
                <a:avLst/>
              </a:prstGeom>
              <a:blipFill>
                <a:blip r:embed="rId5" cstate="print"/>
                <a:stretch>
                  <a:fillRect l="-1964" t="-10976" b="-3292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6DB2845-6C8A-4F4D-A9BE-597D6683F9C7}"/>
              </a:ext>
            </a:extLst>
          </p:cNvPr>
          <p:cNvSpPr txBox="1"/>
          <p:nvPr/>
        </p:nvSpPr>
        <p:spPr>
          <a:xfrm>
            <a:off x="322896" y="4110285"/>
            <a:ext cx="1120918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/>
              <a:t>       现在，我们考虑的问题是，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3EFFE3C3-1626-4763-B42E-1F64A7D05AC6}"/>
              </a:ext>
            </a:extLst>
          </p:cNvPr>
          <p:cNvSpPr txBox="1"/>
          <p:nvPr/>
        </p:nvSpPr>
        <p:spPr>
          <a:xfrm>
            <a:off x="348879" y="1280678"/>
            <a:ext cx="10698872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      由前面知</a:t>
            </a:r>
            <a:r>
              <a:rPr lang="en-US" altLang="zh-CN" sz="2700" b="1" dirty="0"/>
              <a:t>,</a:t>
            </a:r>
            <a:r>
              <a:rPr lang="zh-CN" altLang="en-US" sz="2700" b="1" dirty="0"/>
              <a:t>对于相容方程组</a:t>
            </a:r>
            <a:r>
              <a:rPr lang="en-US" altLang="zh-CN" sz="2700" b="1" dirty="0"/>
              <a:t>AX=b, </a:t>
            </a:r>
            <a:r>
              <a:rPr lang="zh-CN" altLang="en-US" sz="2700" b="1" dirty="0"/>
              <a:t>若求得</a:t>
            </a:r>
            <a:r>
              <a:rPr lang="en-US" altLang="zh-CN" sz="2700" b="1" dirty="0"/>
              <a:t>A</a:t>
            </a:r>
            <a:r>
              <a:rPr lang="zh-CN" altLang="en-US" sz="2700" b="1" dirty="0"/>
              <a:t>的减号逆</a:t>
            </a:r>
            <a:r>
              <a:rPr lang="en-US" altLang="zh-CN" sz="2700" b="1" dirty="0"/>
              <a:t>G,</a:t>
            </a:r>
            <a:r>
              <a:rPr lang="zh-CN" altLang="en-US" sz="2700" b="1" dirty="0"/>
              <a:t>则其的通解为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DF9BFD-0D21-4A71-BB01-955994F03D15}"/>
              </a:ext>
            </a:extLst>
          </p:cNvPr>
          <p:cNvSpPr txBox="1"/>
          <p:nvPr/>
        </p:nvSpPr>
        <p:spPr>
          <a:xfrm>
            <a:off x="934107" y="5938859"/>
            <a:ext cx="1120918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dirty="0"/>
              <a:t>2</a:t>
            </a:r>
            <a:r>
              <a:rPr lang="zh-CN" altLang="en-US" sz="2700" dirty="0"/>
              <a:t>）如果</a:t>
            </a:r>
            <a:r>
              <a:rPr lang="en-US" altLang="zh-CN" sz="2700" dirty="0"/>
              <a:t>G </a:t>
            </a:r>
            <a:r>
              <a:rPr lang="zh-CN" altLang="en-US" sz="2700" dirty="0"/>
              <a:t>存在，</a:t>
            </a:r>
            <a:r>
              <a:rPr lang="en-US" altLang="zh-CN" sz="2700" dirty="0"/>
              <a:t>G </a:t>
            </a:r>
            <a:r>
              <a:rPr lang="zh-CN" altLang="en-US" sz="2700" dirty="0"/>
              <a:t>应有什么特征？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7BF9B8-A8FB-4549-A98C-B4668FB98980}"/>
                  </a:ext>
                </a:extLst>
              </p:cNvPr>
              <p:cNvSpPr txBox="1"/>
              <p:nvPr/>
            </p:nvSpPr>
            <p:spPr>
              <a:xfrm>
                <a:off x="934107" y="4712949"/>
                <a:ext cx="11209181" cy="13340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1</a:t>
                </a:r>
                <a:r>
                  <a:rPr lang="zh-CN" altLang="en-US" sz="2700" dirty="0"/>
                  <a:t>）是否存在矩阵</a:t>
                </a:r>
                <a:r>
                  <a:rPr lang="en-US" altLang="zh-CN" sz="2700" dirty="0"/>
                  <a:t>G</a:t>
                </a:r>
                <a:r>
                  <a:rPr lang="zh-CN" altLang="en-US" sz="2700" dirty="0"/>
                  <a:t>，使得对任意的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7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𝐺𝑏</m:t>
                    </m:r>
                  </m:oMath>
                </a14:m>
                <a:r>
                  <a:rPr lang="zh-CN" altLang="en-US" sz="2700" dirty="0"/>
                  <a:t>都是方程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700" dirty="0"/>
                  <a:t>的极小范数解？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7BF9B8-A8FB-4549-A98C-B4668FB98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07" y="4712949"/>
                <a:ext cx="11209181" cy="1334084"/>
              </a:xfrm>
              <a:prstGeom prst="rect">
                <a:avLst/>
              </a:prstGeom>
              <a:blipFill>
                <a:blip r:embed="rId6"/>
                <a:stretch>
                  <a:fillRect l="-1468" r="-489" b="-63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8577DE6-3A7C-4451-B1E8-D5A62C529674}"/>
                  </a:ext>
                </a:extLst>
              </p:cNvPr>
              <p:cNvSpPr txBox="1"/>
              <p:nvPr/>
            </p:nvSpPr>
            <p:spPr>
              <a:xfrm>
                <a:off x="774274" y="384720"/>
                <a:ext cx="11263845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定理</a:t>
                </a:r>
                <a:r>
                  <a:rPr lang="en-US" altLang="zh-CN" sz="2700" dirty="0"/>
                  <a:t>5.3.6 </a:t>
                </a:r>
                <a:r>
                  <a:rPr lang="zh-CN" altLang="en-US" sz="27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700" dirty="0"/>
                  <a:t>，则矩阵</a:t>
                </a:r>
                <a14:m>
                  <m:oMath xmlns:m="http://schemas.openxmlformats.org/officeDocument/2006/math">
                    <m:r>
                      <a:rPr lang="en-US" altLang="zh-CN" sz="27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7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700">
                        <a:latin typeface="Cambria Math" panose="02040503050406030204" pitchFamily="18" charset="0"/>
                      </a:rPr>
                      <m:t>使得</m:t>
                    </m:r>
                  </m:oMath>
                </a14:m>
                <a:r>
                  <a:rPr lang="zh-CN" altLang="en-US" sz="2700" dirty="0"/>
                  <a:t>对任意的 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700" dirty="0"/>
                  <a:t>,</a:t>
                </a:r>
                <a:endParaRPr lang="zh-CN" altLang="en-US" sz="27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8577DE6-3A7C-4451-B1E8-D5A62C52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74" y="384720"/>
                <a:ext cx="11263845" cy="710837"/>
              </a:xfrm>
              <a:prstGeom prst="rect">
                <a:avLst/>
              </a:prstGeom>
              <a:blipFill>
                <a:blip r:embed="rId2" cstate="print"/>
                <a:stretch>
                  <a:fillRect l="-1461" b="-1282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44DDAA-1B3F-41BC-9CD1-744FE1AF415D}"/>
                  </a:ext>
                </a:extLst>
              </p:cNvPr>
              <p:cNvSpPr txBox="1"/>
              <p:nvPr/>
            </p:nvSpPr>
            <p:spPr>
              <a:xfrm>
                <a:off x="7879214" y="1209476"/>
                <a:ext cx="3935186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700" i="1" smtClean="0">
                        <a:latin typeface="Cambria Math" panose="02040503050406030204" pitchFamily="18" charset="0"/>
                      </a:rPr>
                      <m:t>𝐴𝐺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700" dirty="0"/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𝐺𝐴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𝐺𝐴</m:t>
                    </m:r>
                  </m:oMath>
                </a14:m>
                <a:r>
                  <a:rPr lang="zh-CN" altLang="en-US" sz="2700" dirty="0"/>
                  <a:t> </a:t>
                </a:r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244DDAA-1B3F-41BC-9CD1-744FE1AF4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214" y="1209476"/>
                <a:ext cx="3935186" cy="503087"/>
              </a:xfrm>
              <a:prstGeom prst="rect">
                <a:avLst/>
              </a:prstGeom>
              <a:blipFill>
                <a:blip r:embed="rId3" cstate="print"/>
                <a:stretch>
                  <a:fillRect t="-10843" b="-3253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图片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9650" y="1996636"/>
            <a:ext cx="11099899" cy="1968845"/>
          </a:xfrm>
          <a:prstGeom prst="rect">
            <a:avLst/>
          </a:prstGeom>
        </p:spPr>
      </p:pic>
      <p:pic>
        <p:nvPicPr>
          <p:cNvPr id="7" name="图片 6" descr="图片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4274" y="4250215"/>
            <a:ext cx="10654928" cy="512022"/>
          </a:xfrm>
          <a:prstGeom prst="rect">
            <a:avLst/>
          </a:prstGeom>
        </p:spPr>
      </p:pic>
      <p:sp>
        <p:nvSpPr>
          <p:cNvPr id="8" name="文本框 1">
            <a:extLst>
              <a:ext uri="{FF2B5EF4-FFF2-40B4-BE49-F238E27FC236}">
                <a16:creationId xmlns:a16="http://schemas.microsoft.com/office/drawing/2014/main" id="{0C518DF0-EAD0-4B7F-B154-959C81475E71}"/>
              </a:ext>
            </a:extLst>
          </p:cNvPr>
          <p:cNvSpPr txBox="1"/>
          <p:nvPr/>
        </p:nvSpPr>
        <p:spPr>
          <a:xfrm>
            <a:off x="774274" y="5064916"/>
            <a:ext cx="689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注：矩阵的极小范数广义逆一般不唯一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A57594-EFB3-41F9-9E1D-27D2BFB12A69}"/>
                  </a:ext>
                </a:extLst>
              </p:cNvPr>
              <p:cNvSpPr txBox="1"/>
              <p:nvPr/>
            </p:nvSpPr>
            <p:spPr>
              <a:xfrm>
                <a:off x="199196" y="1082248"/>
                <a:ext cx="5892764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𝐺𝑏</m:t>
                    </m:r>
                  </m:oMath>
                </a14:m>
                <a:r>
                  <a:rPr lang="zh-CN" altLang="en-US" sz="2700" dirty="0"/>
                  <a:t>都是方程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700" dirty="0"/>
                  <a:t>的极小范数解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2A57594-EFB3-41F9-9E1D-27D2BFB12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96" y="1082248"/>
                <a:ext cx="5892764" cy="710837"/>
              </a:xfrm>
              <a:prstGeom prst="rect">
                <a:avLst/>
              </a:prstGeom>
              <a:blipFill>
                <a:blip r:embed="rId6" cstate="print"/>
                <a:stretch>
                  <a:fillRect b="-137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B09913B-4CEC-4C41-B92D-FBAD0D0EDDAC}"/>
              </a:ext>
            </a:extLst>
          </p:cNvPr>
          <p:cNvSpPr txBox="1"/>
          <p:nvPr/>
        </p:nvSpPr>
        <p:spPr>
          <a:xfrm>
            <a:off x="6810021" y="1068938"/>
            <a:ext cx="118876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dirty="0"/>
              <a:t>G </a:t>
            </a:r>
            <a:r>
              <a:rPr lang="zh-CN" altLang="en-US" sz="2700" dirty="0"/>
              <a:t>满足</a:t>
            </a:r>
          </a:p>
        </p:txBody>
      </p:sp>
      <p:sp>
        <p:nvSpPr>
          <p:cNvPr id="2" name="箭头: 左右 1">
            <a:extLst>
              <a:ext uri="{FF2B5EF4-FFF2-40B4-BE49-F238E27FC236}">
                <a16:creationId xmlns:a16="http://schemas.microsoft.com/office/drawing/2014/main" id="{112BEC3A-921D-4562-8590-C8EF25BC8304}"/>
              </a:ext>
            </a:extLst>
          </p:cNvPr>
          <p:cNvSpPr/>
          <p:nvPr/>
        </p:nvSpPr>
        <p:spPr>
          <a:xfrm>
            <a:off x="5996017" y="1321041"/>
            <a:ext cx="607163" cy="2712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BDF418-866C-4367-A685-A3425F6B9717}"/>
              </a:ext>
            </a:extLst>
          </p:cNvPr>
          <p:cNvSpPr txBox="1"/>
          <p:nvPr/>
        </p:nvSpPr>
        <p:spPr>
          <a:xfrm>
            <a:off x="1271616" y="756540"/>
            <a:ext cx="82089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/>
              <a:t>一、相容线性方程组的解与矩阵的减号逆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C4093A-FC67-42C8-8BF4-0AC21323F628}"/>
                  </a:ext>
                </a:extLst>
              </p:cNvPr>
              <p:cNvSpPr txBox="1"/>
              <p:nvPr/>
            </p:nvSpPr>
            <p:spPr>
              <a:xfrm>
                <a:off x="718457" y="1306286"/>
                <a:ext cx="10703379" cy="13340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       广义逆矩阵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700" dirty="0"/>
                  <a:t>起源于线性方程组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700" dirty="0"/>
                  <a:t>(</a:t>
                </a:r>
                <a:r>
                  <a:rPr lang="zh-CN" altLang="en-US" sz="27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700" dirty="0"/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700" dirty="0"/>
                  <a:t>阶矩阵</a:t>
                </a:r>
                <a:r>
                  <a:rPr lang="en-US" altLang="zh-CN" sz="2700" dirty="0"/>
                  <a:t>)</a:t>
                </a:r>
                <a:r>
                  <a:rPr lang="zh-CN" altLang="en-US" sz="2700" dirty="0"/>
                  <a:t>的求解问题。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DC4093A-FC67-42C8-8BF4-0AC21323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" y="1306286"/>
                <a:ext cx="10703379" cy="1334084"/>
              </a:xfrm>
              <a:prstGeom prst="rect">
                <a:avLst/>
              </a:prstGeom>
              <a:blipFill>
                <a:blip r:embed="rId2" cstate="print"/>
                <a:stretch>
                  <a:fillRect l="-1538" b="-63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3EAC27-969A-4A53-9B54-07C3339A7D45}"/>
                  </a:ext>
                </a:extLst>
              </p:cNvPr>
              <p:cNvSpPr txBox="1"/>
              <p:nvPr/>
            </p:nvSpPr>
            <p:spPr>
              <a:xfrm>
                <a:off x="718455" y="3550589"/>
                <a:ext cx="10703379" cy="13340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     由此自然会想到：如果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700" dirty="0"/>
                  <a:t>不可逆，是否也能找到矩阵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700" dirty="0"/>
                  <a:t>,</a:t>
                </a:r>
                <a:r>
                  <a:rPr lang="zh-CN" altLang="en-US" sz="2700" dirty="0"/>
                  <a:t>使得相容方程组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700" dirty="0"/>
                  <a:t>的解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700" dirty="0"/>
                  <a:t>可以表示为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𝐺𝑏</m:t>
                    </m:r>
                  </m:oMath>
                </a14:m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3EAC27-969A-4A53-9B54-07C3339A7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5" y="3550589"/>
                <a:ext cx="10703379" cy="1334084"/>
              </a:xfrm>
              <a:prstGeom prst="rect">
                <a:avLst/>
              </a:prstGeom>
              <a:blipFill>
                <a:blip r:embed="rId3" cstate="print"/>
                <a:stretch>
                  <a:fillRect l="-1538" b="-68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EE7B7D-1418-48B1-9EA8-92F8FCECCAA3}"/>
                  </a:ext>
                </a:extLst>
              </p:cNvPr>
              <p:cNvSpPr txBox="1"/>
              <p:nvPr/>
            </p:nvSpPr>
            <p:spPr>
              <a:xfrm>
                <a:off x="718455" y="4884673"/>
                <a:ext cx="10677525" cy="13340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     如果它的解能表示为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𝐺𝑏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dirty="0"/>
                  <a:t>，那么矩阵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700" dirty="0"/>
                  <a:t>如何求，以及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700" dirty="0"/>
                  <a:t>具有什么性质？下面就来回答这两个问题。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CEE7B7D-1418-48B1-9EA8-92F8FCECC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5" y="4884673"/>
                <a:ext cx="10677525" cy="1334084"/>
              </a:xfrm>
              <a:prstGeom prst="rect">
                <a:avLst/>
              </a:prstGeom>
              <a:blipFill>
                <a:blip r:embed="rId4" cstate="print"/>
                <a:stretch>
                  <a:fillRect l="-1542" r="-171" b="-63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4C4FFAF-FD0E-4905-8A73-74F14DDDACB6}"/>
                  </a:ext>
                </a:extLst>
              </p:cNvPr>
              <p:cNvSpPr txBox="1"/>
              <p:nvPr/>
            </p:nvSpPr>
            <p:spPr>
              <a:xfrm>
                <a:off x="378913" y="2467152"/>
                <a:ext cx="10703379" cy="13340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         如果方程组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700" dirty="0"/>
                  <a:t> </a:t>
                </a:r>
                <a:r>
                  <a:rPr lang="zh-CN" altLang="en-US" sz="2700" dirty="0"/>
                  <a:t>中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700" dirty="0"/>
                  <a:t>是一个可逆矩阵，那么它的解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700" dirty="0"/>
                  <a:t>，而且解是唯一的。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4C4FFAF-FD0E-4905-8A73-74F14DDDA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3" y="2467152"/>
                <a:ext cx="10703379" cy="1334084"/>
              </a:xfrm>
              <a:prstGeom prst="rect">
                <a:avLst/>
              </a:prstGeom>
              <a:blipFill>
                <a:blip r:embed="rId5" cstate="print"/>
                <a:stretch>
                  <a:fillRect l="-1538" r="-4670" b="-63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19667" y="213361"/>
            <a:ext cx="7753773" cy="2098675"/>
            <a:chOff x="251520" y="610245"/>
            <a:chExt cx="9001000" cy="2098675"/>
          </a:xfrm>
        </p:grpSpPr>
        <p:sp>
          <p:nvSpPr>
            <p:cNvPr id="33802" name="Text Box 5"/>
            <p:cNvSpPr txBox="1">
              <a:spLocks noChangeArrowheads="1"/>
            </p:cNvSpPr>
            <p:nvPr/>
          </p:nvSpPr>
          <p:spPr bwMode="auto">
            <a:xfrm>
              <a:off x="251520" y="1340768"/>
              <a:ext cx="23756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例</a:t>
              </a:r>
              <a:r>
                <a:rPr lang="en-US" altLang="zh-CN" sz="2400" b="1" dirty="0"/>
                <a:t>8.4.1  </a:t>
              </a:r>
              <a:r>
                <a:rPr lang="zh-CN" altLang="en-US" sz="2400" b="1" dirty="0"/>
                <a:t>设</a:t>
              </a:r>
            </a:p>
          </p:txBody>
        </p:sp>
        <p:graphicFrame>
          <p:nvGraphicFramePr>
            <p:cNvPr id="33796" name="Object 6"/>
            <p:cNvGraphicFramePr>
              <a:graphicFrameLocks noChangeAspect="1"/>
            </p:cNvGraphicFramePr>
            <p:nvPr/>
          </p:nvGraphicFramePr>
          <p:xfrm>
            <a:off x="2483768" y="610245"/>
            <a:ext cx="3960813" cy="2098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5" name="Equation" r:id="rId3" imgW="27127200" imgH="14325600" progId="Equation.DSMT4">
                    <p:embed/>
                  </p:oleObj>
                </mc:Choice>
                <mc:Fallback>
                  <p:oleObj name="Equation" r:id="rId3" imgW="27127200" imgH="143256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610245"/>
                          <a:ext cx="3960813" cy="2098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81439" y="1268760"/>
              <a:ext cx="2771081" cy="720725"/>
              <a:chOff x="476" y="3385"/>
              <a:chExt cx="1950" cy="454"/>
            </a:xfrm>
          </p:grpSpPr>
          <p:sp>
            <p:nvSpPr>
              <p:cNvPr id="33804" name="Text Box 8"/>
              <p:cNvSpPr txBox="1">
                <a:spLocks noChangeArrowheads="1"/>
              </p:cNvSpPr>
              <p:nvPr/>
            </p:nvSpPr>
            <p:spPr bwMode="auto">
              <a:xfrm>
                <a:off x="476" y="3430"/>
                <a:ext cx="19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求       。</a:t>
                </a:r>
              </a:p>
            </p:txBody>
          </p:sp>
          <p:graphicFrame>
            <p:nvGraphicFramePr>
              <p:cNvPr id="33797" name="Object 9"/>
              <p:cNvGraphicFramePr>
                <a:graphicFrameLocks noChangeAspect="1"/>
              </p:cNvGraphicFramePr>
              <p:nvPr/>
            </p:nvGraphicFramePr>
            <p:xfrm>
              <a:off x="839" y="3385"/>
              <a:ext cx="415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46" name="Equation" r:id="rId5" imgW="4876800" imgH="5181600" progId="Equation.DSMT4">
                      <p:embed/>
                    </p:oleObj>
                  </mc:Choice>
                  <mc:Fallback>
                    <p:oleObj name="Equation" r:id="rId5" imgW="4876800" imgH="5181600" progId="Equation.DSMT4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3385"/>
                            <a:ext cx="415" cy="4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14917" y="2844800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400" b="1" dirty="0"/>
              <a:t>解：</a:t>
            </a:r>
            <a:endParaRPr lang="zh-CN" altLang="en-US" sz="2400" dirty="0"/>
          </a:p>
        </p:txBody>
      </p:sp>
      <p:sp>
        <p:nvSpPr>
          <p:cNvPr id="33800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1724286" y="2375967"/>
          <a:ext cx="3632200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name="Equation" r:id="rId7" imgW="28041600" imgH="14325600" progId="Equation.DSMT4">
                  <p:embed/>
                </p:oleObj>
              </mc:Choice>
              <mc:Fallback>
                <p:oleObj name="Equation" r:id="rId7" imgW="28041600" imgH="143256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286" y="2375967"/>
                        <a:ext cx="3632200" cy="165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1200151" y="4076700"/>
          <a:ext cx="8492489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9" imgW="86563200" imgH="33223200" progId="Equation.DSMT4">
                  <p:embed/>
                </p:oleObj>
              </mc:Choice>
              <mc:Fallback>
                <p:oleObj name="Equation" r:id="rId9" imgW="86563200" imgH="332232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4076700"/>
                        <a:ext cx="8492489" cy="278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0" y="31252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7344834" y="2636839"/>
          <a:ext cx="278851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11" imgW="16711920" imgH="3904920" progId="Equation.DSMT4">
                  <p:embed/>
                </p:oleObj>
              </mc:Choice>
              <mc:Fallback>
                <p:oleObj name="Equation" r:id="rId11" imgW="16711920" imgH="390492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4834" y="2636839"/>
                        <a:ext cx="2788518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7240249" y="2368446"/>
            <a:ext cx="3207895" cy="110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0593" name="Object 1"/>
          <p:cNvGraphicFramePr>
            <a:graphicFrameLocks noChangeAspect="1"/>
          </p:cNvGraphicFramePr>
          <p:nvPr/>
        </p:nvGraphicFramePr>
        <p:xfrm>
          <a:off x="415925" y="628650"/>
          <a:ext cx="1141412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3" imgW="113080800" imgH="17068800" progId="Equation.DSMT4">
                  <p:embed/>
                </p:oleObj>
              </mc:Choice>
              <mc:Fallback>
                <p:oleObj name="Equation" r:id="rId3" imgW="113080800" imgH="170688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628650"/>
                        <a:ext cx="11414125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561975" y="2668588"/>
          <a:ext cx="1099185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5" imgW="95707200" imgH="21945600" progId="Equation.DSMT4">
                  <p:embed/>
                </p:oleObj>
              </mc:Choice>
              <mc:Fallback>
                <p:oleObj name="Equation" r:id="rId5" imgW="95707200" imgH="21945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668588"/>
                        <a:ext cx="10991850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5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9943" y="4769969"/>
            <a:ext cx="470677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4566726" y="5689079"/>
          <a:ext cx="3378061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8" imgW="16711920" imgH="3904920" progId="Equation.DSMT4">
                  <p:embed/>
                </p:oleObj>
              </mc:Choice>
              <mc:Fallback>
                <p:oleObj name="Equation" r:id="rId8" imgW="16711920" imgH="390492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726" y="5689079"/>
                        <a:ext cx="3378061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661941" y="5621311"/>
            <a:ext cx="3507698" cy="824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2561" y="248399"/>
            <a:ext cx="10657416" cy="695325"/>
            <a:chOff x="385" y="469"/>
            <a:chExt cx="5035" cy="438"/>
          </a:xfrm>
        </p:grpSpPr>
        <p:sp>
          <p:nvSpPr>
            <p:cNvPr id="38922" name="Text Box 3"/>
            <p:cNvSpPr txBox="1">
              <a:spLocks noChangeArrowheads="1"/>
            </p:cNvSpPr>
            <p:nvPr/>
          </p:nvSpPr>
          <p:spPr bwMode="auto">
            <a:xfrm>
              <a:off x="385" y="469"/>
              <a:ext cx="503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800" b="1" dirty="0"/>
                <a:t>定理</a:t>
              </a:r>
              <a:r>
                <a:rPr lang="en-US" altLang="zh-CN" sz="2800" b="1" dirty="0"/>
                <a:t>8.4.5 </a:t>
              </a:r>
              <a:r>
                <a:rPr lang="zh-CN" altLang="en-US" sz="2800" b="1" dirty="0"/>
                <a:t>相容方程             的极小范数解唯一存在。</a:t>
              </a:r>
            </a:p>
          </p:txBody>
        </p:sp>
        <p:graphicFrame>
          <p:nvGraphicFramePr>
            <p:cNvPr id="3891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6959117"/>
                </p:ext>
              </p:extLst>
            </p:nvPr>
          </p:nvGraphicFramePr>
          <p:xfrm>
            <a:off x="2231" y="573"/>
            <a:ext cx="66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8" name="Equation" r:id="rId3" imgW="9448800" imgH="3962400" progId="Equation.DSMT4">
                    <p:embed/>
                  </p:oleObj>
                </mc:Choice>
                <mc:Fallback>
                  <p:oleObj name="Equation" r:id="rId3" imgW="9448800" imgH="3962400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573"/>
                          <a:ext cx="662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932857"/>
            <a:ext cx="740514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71034" y="964284"/>
            <a:ext cx="359170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635203"/>
            <a:ext cx="794478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4" name="Object 6"/>
          <p:cNvGraphicFramePr>
            <a:graphicFrameLocks noChangeAspect="1"/>
          </p:cNvGraphicFramePr>
          <p:nvPr/>
        </p:nvGraphicFramePr>
        <p:xfrm>
          <a:off x="3677285" y="2159000"/>
          <a:ext cx="2146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9" name="Equation" r:id="rId8" imgW="22555200" imgH="5791200" progId="Equation.DSMT4">
                  <p:embed/>
                </p:oleObj>
              </mc:Choice>
              <mc:Fallback>
                <p:oleObj name="Equation" r:id="rId8" imgW="22555200" imgH="57912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285" y="2159000"/>
                        <a:ext cx="21463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10003756" y="350806"/>
            <a:ext cx="21948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</a:rPr>
              <a:t>（重要性质）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4588369" y="2837227"/>
          <a:ext cx="67516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" name="Equation" r:id="rId10" imgW="67056000" imgH="5791200" progId="Equation.DSMT4">
                  <p:embed/>
                </p:oleObj>
              </mc:Choice>
              <mc:Fallback>
                <p:oleObj name="Equation" r:id="rId10" imgW="67056000" imgH="57912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369" y="2837227"/>
                        <a:ext cx="67516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7008017" y="4781769"/>
          <a:ext cx="3784901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" name="Equation" r:id="rId12" imgW="37795200" imgH="6705600" progId="Equation.DSMT4">
                  <p:embed/>
                </p:oleObj>
              </mc:Choice>
              <mc:Fallback>
                <p:oleObj name="Equation" r:id="rId12" imgW="37795200" imgH="67056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017" y="4781769"/>
                        <a:ext cx="3784901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847916" y="4883914"/>
            <a:ext cx="1344084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 dirty="0"/>
              <a:t>因此</a:t>
            </a:r>
            <a:endParaRPr lang="zh-CN" altLang="en-US" sz="2800" dirty="0"/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0" y="5502244"/>
          <a:ext cx="302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2" name="Equation" r:id="rId14" imgW="27432000" imgH="5486400" progId="Equation.DSMT4">
                  <p:embed/>
                </p:oleObj>
              </mc:Choice>
              <mc:Fallback>
                <p:oleObj name="Equation" r:id="rId14" imgW="27432000" imgH="54864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02244"/>
                        <a:ext cx="3020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3659137" y="5546325"/>
          <a:ext cx="27828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3" name="Equation" r:id="rId16" imgW="22555200" imgH="5486400" progId="Equation.DSMT4">
                  <p:embed/>
                </p:oleObj>
              </mc:Choice>
              <mc:Fallback>
                <p:oleObj name="Equation" r:id="rId16" imgW="22555200" imgH="54864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37" y="5546325"/>
                        <a:ext cx="278288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926329" y="5519501"/>
            <a:ext cx="8401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，</a:t>
            </a:r>
            <a:r>
              <a:rPr lang="zh-CN" altLang="zh-CN" sz="2800" b="1" dirty="0"/>
              <a:t>即</a:t>
            </a:r>
            <a:endParaRPr lang="zh-CN" altLang="en-US" sz="2800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293504" y="5591895"/>
            <a:ext cx="147115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从而有</a:t>
            </a:r>
          </a:p>
        </p:txBody>
      </p:sp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7614003" y="5584289"/>
          <a:ext cx="404734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4" name="Equation" r:id="rId18" imgW="38709600" imgH="5486400" progId="Equation.DSMT4">
                  <p:embed/>
                </p:oleObj>
              </mc:Choice>
              <mc:Fallback>
                <p:oleObj name="Equation" r:id="rId18" imgW="38709600" imgH="54864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4003" y="5584289"/>
                        <a:ext cx="404734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2944" y="6119336"/>
            <a:ext cx="11135783" cy="67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上述结论说明，虽然极小范数广义逆不唯一，但</a:t>
            </a:r>
            <a:r>
              <a:rPr lang="zh-CN" altLang="zh-CN" sz="2800" b="1" dirty="0">
                <a:solidFill>
                  <a:srgbClr val="FF0000"/>
                </a:solidFill>
              </a:rPr>
              <a:t>极小范数解唯一存在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09315" y="3610703"/>
          <a:ext cx="72167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5" name="Equation" r:id="rId20" imgW="82296000" imgH="5791200" progId="Equation.DSMT4">
                  <p:embed/>
                </p:oleObj>
              </mc:Choice>
              <mc:Fallback>
                <p:oleObj name="Equation" r:id="rId20" imgW="82296000" imgH="57912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15" y="3610703"/>
                        <a:ext cx="72167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01625" y="4808538"/>
          <a:ext cx="68151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6" name="Equation" r:id="rId22" imgW="77724000" imgH="5791200" progId="Equation.DSMT4">
                  <p:embed/>
                </p:oleObj>
              </mc:Choice>
              <mc:Fallback>
                <p:oleObj name="Equation" r:id="rId22" imgW="77724000" imgH="57912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4808538"/>
                        <a:ext cx="68151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260452" y="2241993"/>
          <a:ext cx="1473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7" name="Equation" r:id="rId24" imgW="14630400" imgH="4572000" progId="Equation.DSMT4">
                  <p:embed/>
                </p:oleObj>
              </mc:Choice>
              <mc:Fallback>
                <p:oleObj name="Equation" r:id="rId24" imgW="14630400" imgH="45720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452" y="2241993"/>
                        <a:ext cx="1473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6246522" y="2580554"/>
          <a:ext cx="27245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8" name="Equation" r:id="rId26" imgW="3352800" imgH="4876800" progId="Equation.DSMT4">
                  <p:embed/>
                </p:oleObj>
              </mc:Choice>
              <mc:Fallback>
                <p:oleObj name="Equation" r:id="rId26" imgW="3352800" imgH="48768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522" y="2580554"/>
                        <a:ext cx="27245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3882453" y="4201150"/>
          <a:ext cx="1439031" cy="49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9" name="Equation" r:id="rId28" imgW="18288000" imgH="5486400" progId="Equation.DSMT4">
                  <p:embed/>
                </p:oleObj>
              </mc:Choice>
              <mc:Fallback>
                <p:oleObj name="Equation" r:id="rId28" imgW="18288000" imgH="54864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453" y="4201150"/>
                        <a:ext cx="1439031" cy="49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914697" y="4002373"/>
          <a:ext cx="297539" cy="42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0" name="Equation" r:id="rId30" imgW="3352800" imgH="4876800" progId="Equation.DSMT4">
                  <p:embed/>
                </p:oleObj>
              </mc:Choice>
              <mc:Fallback>
                <p:oleObj name="Equation" r:id="rId30" imgW="3352800" imgH="48768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697" y="4002373"/>
                        <a:ext cx="297539" cy="426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501036" y="4622332"/>
          <a:ext cx="2968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1" name="Equation" r:id="rId32" imgW="3352800" imgH="4876800" progId="Equation.DSMT4">
                  <p:embed/>
                </p:oleObj>
              </mc:Choice>
              <mc:Fallback>
                <p:oleObj name="Equation" r:id="rId32" imgW="3352800" imgH="48768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036" y="4622332"/>
                        <a:ext cx="2968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/>
          <p:cNvGraphicFramePr>
            <a:graphicFrameLocks noChangeAspect="1"/>
          </p:cNvGraphicFramePr>
          <p:nvPr/>
        </p:nvGraphicFramePr>
        <p:xfrm>
          <a:off x="2055578" y="4362137"/>
          <a:ext cx="1763713" cy="40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2" name="Equation" r:id="rId33" imgW="20116800" imgH="4876800" progId="Equation.DSMT4">
                  <p:embed/>
                </p:oleObj>
              </mc:Choice>
              <mc:Fallback>
                <p:oleObj name="Equation" r:id="rId33" imgW="20116800" imgH="48768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578" y="4362137"/>
                        <a:ext cx="1763713" cy="406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6"/>
          <p:cNvGraphicFramePr>
            <a:graphicFrameLocks noChangeAspect="1"/>
          </p:cNvGraphicFramePr>
          <p:nvPr/>
        </p:nvGraphicFramePr>
        <p:xfrm>
          <a:off x="0" y="2877486"/>
          <a:ext cx="46885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3" name="Equation" r:id="rId35" imgW="51206400" imgH="5791200" progId="Equation.DSMT4">
                  <p:embed/>
                </p:oleObj>
              </mc:Choice>
              <mc:Fallback>
                <p:oleObj name="Equation" r:id="rId35" imgW="51206400" imgH="57912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77486"/>
                        <a:ext cx="46885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/>
      <p:bldP spid="14" grpId="0"/>
      <p:bldP spid="17" grpId="0"/>
      <p:bldP spid="18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248921" y="831216"/>
            <a:ext cx="164084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/>
              <a:t>例</a:t>
            </a:r>
            <a:r>
              <a:rPr lang="en-US" altLang="zh-CN" sz="2800" b="1" dirty="0"/>
              <a:t>5.4.2  </a:t>
            </a:r>
            <a:endParaRPr lang="zh-CN" altLang="en-US" sz="2800" b="1" dirty="0"/>
          </a:p>
        </p:txBody>
      </p:sp>
      <p:graphicFrame>
        <p:nvGraphicFramePr>
          <p:cNvPr id="40962" name="Object 6"/>
          <p:cNvGraphicFramePr>
            <a:graphicFrameLocks noChangeAspect="1"/>
          </p:cNvGraphicFramePr>
          <p:nvPr/>
        </p:nvGraphicFramePr>
        <p:xfrm>
          <a:off x="1861849" y="185265"/>
          <a:ext cx="5016638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3" imgW="45720000" imgH="16764000" progId="Equation.DSMT4">
                  <p:embed/>
                </p:oleObj>
              </mc:Choice>
              <mc:Fallback>
                <p:oleObj name="Equation" r:id="rId3" imgW="45720000" imgH="16764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849" y="185265"/>
                        <a:ext cx="5016638" cy="193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030284" y="778526"/>
            <a:ext cx="5723847" cy="627063"/>
            <a:chOff x="385" y="3402"/>
            <a:chExt cx="2982" cy="395"/>
          </a:xfrm>
        </p:grpSpPr>
        <p:sp>
          <p:nvSpPr>
            <p:cNvPr id="40972" name="Text Box 8"/>
            <p:cNvSpPr txBox="1">
              <a:spLocks noChangeArrowheads="1"/>
            </p:cNvSpPr>
            <p:nvPr/>
          </p:nvSpPr>
          <p:spPr bwMode="auto">
            <a:xfrm>
              <a:off x="385" y="3430"/>
              <a:ext cx="29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求           极小范数解。 </a:t>
              </a:r>
            </a:p>
          </p:txBody>
        </p:sp>
        <p:graphicFrame>
          <p:nvGraphicFramePr>
            <p:cNvPr id="40966" name="Object 9"/>
            <p:cNvGraphicFramePr>
              <a:graphicFrameLocks noChangeAspect="1"/>
            </p:cNvGraphicFramePr>
            <p:nvPr/>
          </p:nvGraphicFramePr>
          <p:xfrm>
            <a:off x="621" y="3402"/>
            <a:ext cx="956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6" name="Equation" r:id="rId5" imgW="9448800" imgH="3962400" progId="Equation.DSMT4">
                    <p:embed/>
                  </p:oleObj>
                </mc:Choice>
                <mc:Fallback>
                  <p:oleObj name="Equation" r:id="rId5" imgW="9448800" imgH="39624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3402"/>
                          <a:ext cx="956" cy="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2698703"/>
            <a:ext cx="280416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2890203" y="2036128"/>
          <a:ext cx="428783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8" imgW="33223200" imgH="22250400" progId="Equation.DSMT4">
                  <p:embed/>
                </p:oleObj>
              </mc:Choice>
              <mc:Fallback>
                <p:oleObj name="Equation" r:id="rId8" imgW="33223200" imgH="222504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203" y="2036128"/>
                        <a:ext cx="4287837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21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08521" y="2726055"/>
            <a:ext cx="455700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5011421"/>
            <a:ext cx="439208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023" name="Object 15"/>
          <p:cNvGraphicFramePr>
            <a:graphicFrameLocks noChangeAspect="1"/>
          </p:cNvGraphicFramePr>
          <p:nvPr/>
        </p:nvGraphicFramePr>
        <p:xfrm>
          <a:off x="4408594" y="4364355"/>
          <a:ext cx="5172369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12" imgW="43586400" imgH="22250400" progId="Equation.DSMT4">
                  <p:embed/>
                </p:oleObj>
              </mc:Choice>
              <mc:Fallback>
                <p:oleObj name="Equation" r:id="rId12" imgW="43586400" imgH="22250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594" y="4364355"/>
                        <a:ext cx="5172369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9560629" y="4394951"/>
          <a:ext cx="1813984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Equation" r:id="rId14" imgW="16154400" imgH="22250400" progId="Equation.DSMT4">
                  <p:embed/>
                </p:oleObj>
              </mc:Choice>
              <mc:Fallback>
                <p:oleObj name="Equation" r:id="rId14" imgW="16154400" imgH="222504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0629" y="4394951"/>
                        <a:ext cx="1813984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FFD3846-F792-4D0E-9F9E-73C58E897AA6}"/>
              </a:ext>
            </a:extLst>
          </p:cNvPr>
          <p:cNvSpPr txBox="1"/>
          <p:nvPr/>
        </p:nvSpPr>
        <p:spPr>
          <a:xfrm>
            <a:off x="388673" y="197549"/>
            <a:ext cx="5184322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三、</a:t>
            </a:r>
            <a:r>
              <a:rPr lang="en-US" altLang="zh-CN" sz="2700" b="1" dirty="0"/>
              <a:t>  </a:t>
            </a:r>
            <a:r>
              <a:rPr lang="zh-CN" altLang="en-US" sz="2700" b="1" dirty="0"/>
              <a:t>矛盾方程组的最小二乘解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51118"/>
              </p:ext>
            </p:extLst>
          </p:nvPr>
        </p:nvGraphicFramePr>
        <p:xfrm>
          <a:off x="2763914" y="1378657"/>
          <a:ext cx="561816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3" imgW="47244000" imgH="5791200" progId="Equation.DSMT4">
                  <p:embed/>
                </p:oleObj>
              </mc:Choice>
              <mc:Fallback>
                <p:oleObj name="Equation" r:id="rId3" imgW="47244000" imgH="57912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914" y="1378657"/>
                        <a:ext cx="5618162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2536" y="2788058"/>
            <a:ext cx="6466927" cy="90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38073" y="3824479"/>
            <a:ext cx="5201586" cy="53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759" y="4678882"/>
            <a:ext cx="7719934" cy="161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6"/>
          <p:cNvGrpSpPr>
            <a:grpSpLocks/>
          </p:cNvGrpSpPr>
          <p:nvPr/>
        </p:nvGrpSpPr>
        <p:grpSpPr bwMode="auto">
          <a:xfrm>
            <a:off x="2448937" y="5772071"/>
            <a:ext cx="3597560" cy="591253"/>
            <a:chOff x="1241632" y="2579509"/>
            <a:chExt cx="3995088" cy="576064"/>
          </a:xfrm>
        </p:grpSpPr>
        <p:graphicFrame>
          <p:nvGraphicFramePr>
            <p:cNvPr id="15" name="Object 4"/>
            <p:cNvGraphicFramePr>
              <a:graphicFrameLocks noChangeAspect="1"/>
            </p:cNvGraphicFramePr>
            <p:nvPr/>
          </p:nvGraphicFramePr>
          <p:xfrm>
            <a:off x="1241632" y="2601037"/>
            <a:ext cx="1810516" cy="505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0" name="Equation" r:id="rId8" imgW="15240000" imgH="4267200" progId="Equation.DSMT4">
                    <p:embed/>
                  </p:oleObj>
                </mc:Choice>
                <mc:Fallback>
                  <p:oleObj name="Equation" r:id="rId8" imgW="15240000" imgH="42672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632" y="2601037"/>
                          <a:ext cx="1810516" cy="5057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"/>
            <p:cNvGraphicFramePr>
              <a:graphicFrameLocks noChangeAspect="1"/>
            </p:cNvGraphicFramePr>
            <p:nvPr/>
          </p:nvGraphicFramePr>
          <p:xfrm>
            <a:off x="3258066" y="2579509"/>
            <a:ext cx="1978654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1" name="Equation" r:id="rId10" imgW="17983200" imgH="5181600" progId="Equation.DSMT4">
                    <p:embed/>
                  </p:oleObj>
                </mc:Choice>
                <mc:Fallback>
                  <p:oleObj name="Equation" r:id="rId10" imgW="17983200" imgH="51816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066" y="2579509"/>
                          <a:ext cx="1978654" cy="5760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65717194-9E0C-4519-896E-7B7110C7F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95346"/>
              </p:ext>
            </p:extLst>
          </p:nvPr>
        </p:nvGraphicFramePr>
        <p:xfrm>
          <a:off x="1853252" y="768460"/>
          <a:ext cx="140123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2" name="Equation" r:id="rId12" imgW="9448800" imgH="3962400" progId="Equation.DSMT4">
                  <p:embed/>
                </p:oleObj>
              </mc:Choice>
              <mc:Fallback>
                <p:oleObj name="Equation" r:id="rId12" imgW="9448800" imgH="39624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252" y="768460"/>
                        <a:ext cx="140123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">
            <a:extLst>
              <a:ext uri="{FF2B5EF4-FFF2-40B4-BE49-F238E27FC236}">
                <a16:creationId xmlns:a16="http://schemas.microsoft.com/office/drawing/2014/main" id="{DC359C24-5341-467B-9F8E-41D2E239A17A}"/>
              </a:ext>
            </a:extLst>
          </p:cNvPr>
          <p:cNvSpPr txBox="1"/>
          <p:nvPr/>
        </p:nvSpPr>
        <p:spPr>
          <a:xfrm>
            <a:off x="1069864" y="819033"/>
            <a:ext cx="90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假设</a:t>
            </a:r>
          </a:p>
        </p:txBody>
      </p:sp>
      <p:sp>
        <p:nvSpPr>
          <p:cNvPr id="20" name="文本框 1">
            <a:extLst>
              <a:ext uri="{FF2B5EF4-FFF2-40B4-BE49-F238E27FC236}">
                <a16:creationId xmlns:a16="http://schemas.microsoft.com/office/drawing/2014/main" id="{21826448-6D8A-4A70-B7BB-98B65E67515D}"/>
              </a:ext>
            </a:extLst>
          </p:cNvPr>
          <p:cNvSpPr txBox="1"/>
          <p:nvPr/>
        </p:nvSpPr>
        <p:spPr>
          <a:xfrm>
            <a:off x="3254485" y="819033"/>
            <a:ext cx="623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是矛盾方程，即他在通常意义下无解。</a:t>
            </a:r>
          </a:p>
        </p:txBody>
      </p:sp>
      <p:sp>
        <p:nvSpPr>
          <p:cNvPr id="21" name="文本框 1">
            <a:extLst>
              <a:ext uri="{FF2B5EF4-FFF2-40B4-BE49-F238E27FC236}">
                <a16:creationId xmlns:a16="http://schemas.microsoft.com/office/drawing/2014/main" id="{835EFDC2-F757-43CE-825B-F7522E7E5C1B}"/>
              </a:ext>
            </a:extLst>
          </p:cNvPr>
          <p:cNvSpPr txBox="1"/>
          <p:nvPr/>
        </p:nvSpPr>
        <p:spPr>
          <a:xfrm>
            <a:off x="9112767" y="810585"/>
            <a:ext cx="3358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下面寻找    使得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DE26DD-FD26-4728-9287-AA0325DD32D8}"/>
                  </a:ext>
                </a:extLst>
              </p:cNvPr>
              <p:cNvSpPr txBox="1"/>
              <p:nvPr/>
            </p:nvSpPr>
            <p:spPr>
              <a:xfrm>
                <a:off x="10741445" y="890310"/>
                <a:ext cx="396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CEDE26DD-FD26-4728-9287-AA0325DD3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445" y="890310"/>
                <a:ext cx="396265" cy="430887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A0E1363-22A4-404D-AA00-CE486FE87089}"/>
                  </a:ext>
                </a:extLst>
              </p:cNvPr>
              <p:cNvSpPr txBox="1"/>
              <p:nvPr/>
            </p:nvSpPr>
            <p:spPr>
              <a:xfrm>
                <a:off x="1128527" y="2133537"/>
                <a:ext cx="396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0A0E1363-22A4-404D-AA00-CE486FE87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27" y="2133537"/>
                <a:ext cx="396265" cy="430887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1">
            <a:extLst>
              <a:ext uri="{FF2B5EF4-FFF2-40B4-BE49-F238E27FC236}">
                <a16:creationId xmlns:a16="http://schemas.microsoft.com/office/drawing/2014/main" id="{EF1C103E-9ACE-4B30-B936-3AADEC583A5C}"/>
              </a:ext>
            </a:extLst>
          </p:cNvPr>
          <p:cNvSpPr txBox="1"/>
          <p:nvPr/>
        </p:nvSpPr>
        <p:spPr>
          <a:xfrm>
            <a:off x="0" y="2067192"/>
            <a:ext cx="205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这样的    ，</a:t>
            </a:r>
          </a:p>
        </p:txBody>
      </p:sp>
      <p:sp>
        <p:nvSpPr>
          <p:cNvPr id="26" name="文本框 1">
            <a:extLst>
              <a:ext uri="{FF2B5EF4-FFF2-40B4-BE49-F238E27FC236}">
                <a16:creationId xmlns:a16="http://schemas.microsoft.com/office/drawing/2014/main" id="{8FC11620-92B8-4DD1-B0C4-0E095578BDEA}"/>
              </a:ext>
            </a:extLst>
          </p:cNvPr>
          <p:cNvSpPr txBox="1"/>
          <p:nvPr/>
        </p:nvSpPr>
        <p:spPr>
          <a:xfrm>
            <a:off x="1636626" y="2036289"/>
            <a:ext cx="6956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称为矛盾方程组的 最小二乘解。</a:t>
            </a:r>
          </a:p>
        </p:txBody>
      </p:sp>
      <p:sp>
        <p:nvSpPr>
          <p:cNvPr id="27" name="文本框 1">
            <a:extLst>
              <a:ext uri="{FF2B5EF4-FFF2-40B4-BE49-F238E27FC236}">
                <a16:creationId xmlns:a16="http://schemas.microsoft.com/office/drawing/2014/main" id="{1D5EAF33-B544-4DA3-8445-0DA41D45AEED}"/>
              </a:ext>
            </a:extLst>
          </p:cNvPr>
          <p:cNvSpPr txBox="1"/>
          <p:nvPr/>
        </p:nvSpPr>
        <p:spPr>
          <a:xfrm>
            <a:off x="963403" y="2721263"/>
            <a:ext cx="6956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现在考虑</a:t>
            </a:r>
          </a:p>
        </p:txBody>
      </p:sp>
    </p:spTree>
    <p:extLst>
      <p:ext uri="{BB962C8B-B14F-4D97-AF65-F5344CB8AC3E}">
        <p14:creationId xmlns:p14="http://schemas.microsoft.com/office/powerpoint/2010/main" val="202020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1" grpId="0"/>
      <p:bldP spid="4" grpId="0" animBg="1"/>
      <p:bldP spid="24" grpId="0" animBg="1"/>
      <p:bldP spid="25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>
            <a:extLst>
              <a:ext uri="{FF2B5EF4-FFF2-40B4-BE49-F238E27FC236}">
                <a16:creationId xmlns:a16="http://schemas.microsoft.com/office/drawing/2014/main" id="{CFFD3846-F792-4D0E-9F9E-73C58E897AA6}"/>
              </a:ext>
            </a:extLst>
          </p:cNvPr>
          <p:cNvSpPr txBox="1"/>
          <p:nvPr/>
        </p:nvSpPr>
        <p:spPr>
          <a:xfrm>
            <a:off x="771421" y="1941829"/>
            <a:ext cx="2274579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定理</a:t>
            </a:r>
            <a:r>
              <a:rPr lang="en-US" altLang="zh-CN" sz="2700" b="1" dirty="0"/>
              <a:t>5.3.12.</a:t>
            </a:r>
            <a:endParaRPr lang="zh-CN" altLang="en-US" sz="27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FD3846-F792-4D0E-9F9E-73C58E897AA6}"/>
              </a:ext>
            </a:extLst>
          </p:cNvPr>
          <p:cNvSpPr txBox="1"/>
          <p:nvPr/>
        </p:nvSpPr>
        <p:spPr>
          <a:xfrm>
            <a:off x="4692791" y="2004324"/>
            <a:ext cx="3548743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是</a:t>
            </a:r>
            <a:r>
              <a:rPr lang="en-US" altLang="zh-CN" sz="2700" b="1" dirty="0"/>
              <a:t>A</a:t>
            </a:r>
            <a:r>
              <a:rPr lang="zh-CN" altLang="en-US" sz="2700" b="1" dirty="0"/>
              <a:t>的最小二乘广义逆</a:t>
            </a:r>
            <a:r>
              <a:rPr lang="en-US" altLang="zh-CN" sz="2700" dirty="0"/>
              <a:t>.</a:t>
            </a:r>
            <a:endParaRPr lang="zh-CN" altLang="en-US" sz="2700" dirty="0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373605"/>
              </p:ext>
            </p:extLst>
          </p:nvPr>
        </p:nvGraphicFramePr>
        <p:xfrm>
          <a:off x="2920764" y="4643988"/>
          <a:ext cx="14986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Equation" r:id="rId3" imgW="17678400" imgH="5486400" progId="Equation.DSMT4">
                  <p:embed/>
                </p:oleObj>
              </mc:Choice>
              <mc:Fallback>
                <p:oleObj name="Equation" r:id="rId3" imgW="17678400" imgH="54864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764" y="4643988"/>
                        <a:ext cx="14986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26936"/>
              </p:ext>
            </p:extLst>
          </p:nvPr>
        </p:nvGraphicFramePr>
        <p:xfrm>
          <a:off x="3238203" y="1997823"/>
          <a:ext cx="13446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Equation" r:id="rId5" imgW="15849600" imgH="5486400" progId="Equation.DSMT4">
                  <p:embed/>
                </p:oleObj>
              </mc:Choice>
              <mc:Fallback>
                <p:oleObj name="Equation" r:id="rId5" imgW="15849600" imgH="5486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203" y="1997823"/>
                        <a:ext cx="1344613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5">
            <a:extLst>
              <a:ext uri="{FF2B5EF4-FFF2-40B4-BE49-F238E27FC236}">
                <a16:creationId xmlns:a16="http://schemas.microsoft.com/office/drawing/2014/main" id="{CFFD3846-F792-4D0E-9F9E-73C58E897AA6}"/>
              </a:ext>
            </a:extLst>
          </p:cNvPr>
          <p:cNvSpPr txBox="1"/>
          <p:nvPr/>
        </p:nvSpPr>
        <p:spPr>
          <a:xfrm>
            <a:off x="771420" y="4613755"/>
            <a:ext cx="2274579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上面陈述说明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CFFD3846-F792-4D0E-9F9E-73C58E897AA6}"/>
              </a:ext>
            </a:extLst>
          </p:cNvPr>
          <p:cNvSpPr txBox="1"/>
          <p:nvPr/>
        </p:nvSpPr>
        <p:spPr>
          <a:xfrm>
            <a:off x="4582816" y="4632949"/>
            <a:ext cx="4570574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是矛盾方程的最小二乘解</a:t>
            </a:r>
            <a:r>
              <a:rPr lang="en-US" altLang="zh-CN" sz="2700" b="1" dirty="0"/>
              <a:t>.</a:t>
            </a:r>
            <a:endParaRPr lang="zh-CN" altLang="en-US" sz="2700" b="1" dirty="0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CFFD3846-F792-4D0E-9F9E-73C58E897AA6}"/>
              </a:ext>
            </a:extLst>
          </p:cNvPr>
          <p:cNvSpPr txBox="1"/>
          <p:nvPr/>
        </p:nvSpPr>
        <p:spPr>
          <a:xfrm>
            <a:off x="771420" y="3641479"/>
            <a:ext cx="2274579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定理</a:t>
            </a:r>
            <a:r>
              <a:rPr lang="en-US" altLang="zh-CN" sz="2700" b="1" dirty="0"/>
              <a:t>5.3.13.</a:t>
            </a:r>
            <a:endParaRPr lang="zh-CN" altLang="en-US" sz="2700" b="1" dirty="0"/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CFFD3846-F792-4D0E-9F9E-73C58E897AA6}"/>
              </a:ext>
            </a:extLst>
          </p:cNvPr>
          <p:cNvSpPr txBox="1"/>
          <p:nvPr/>
        </p:nvSpPr>
        <p:spPr>
          <a:xfrm>
            <a:off x="2578328" y="3675497"/>
            <a:ext cx="6904042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若</a:t>
            </a:r>
            <a:r>
              <a:rPr lang="en-US" altLang="zh-CN" sz="2700" b="1" dirty="0"/>
              <a:t>A</a:t>
            </a:r>
            <a:r>
              <a:rPr lang="zh-CN" altLang="en-US" sz="2700" b="1" dirty="0"/>
              <a:t>列满秩</a:t>
            </a:r>
            <a:r>
              <a:rPr lang="en-US" altLang="zh-CN" sz="2700" b="1" dirty="0"/>
              <a:t>,</a:t>
            </a:r>
            <a:r>
              <a:rPr lang="zh-CN" altLang="en-US" sz="2700" b="1" dirty="0"/>
              <a:t>则其最小二乘广义逆</a:t>
            </a:r>
            <a:r>
              <a:rPr lang="en-US" altLang="zh-CN" sz="2700" b="1" dirty="0"/>
              <a:t>G</a:t>
            </a:r>
            <a:r>
              <a:rPr lang="zh-CN" altLang="en-US" sz="2700" b="1" dirty="0"/>
              <a:t>唯一存在</a:t>
            </a:r>
            <a:r>
              <a:rPr lang="en-US" altLang="zh-CN" sz="2700" dirty="0"/>
              <a:t>,</a:t>
            </a:r>
            <a:endParaRPr lang="zh-CN" altLang="en-US" sz="2700" dirty="0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096849"/>
              </p:ext>
            </p:extLst>
          </p:nvPr>
        </p:nvGraphicFramePr>
        <p:xfrm>
          <a:off x="9244013" y="3657958"/>
          <a:ext cx="29479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7" imgW="34747200" imgH="5791200" progId="Equation.DSMT4">
                  <p:embed/>
                </p:oleObj>
              </mc:Choice>
              <mc:Fallback>
                <p:oleObj name="Equation" r:id="rId7" imgW="34747200" imgH="5791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4013" y="3657958"/>
                        <a:ext cx="2947987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5">
            <a:extLst>
              <a:ext uri="{FF2B5EF4-FFF2-40B4-BE49-F238E27FC236}">
                <a16:creationId xmlns:a16="http://schemas.microsoft.com/office/drawing/2014/main" id="{CFFD3846-F792-4D0E-9F9E-73C58E897AA6}"/>
              </a:ext>
            </a:extLst>
          </p:cNvPr>
          <p:cNvSpPr txBox="1"/>
          <p:nvPr/>
        </p:nvSpPr>
        <p:spPr>
          <a:xfrm>
            <a:off x="771421" y="2827738"/>
            <a:ext cx="6904042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>
                <a:solidFill>
                  <a:srgbClr val="FF0000"/>
                </a:solidFill>
              </a:rPr>
              <a:t>注：一般的</a:t>
            </a:r>
            <a:r>
              <a:rPr lang="en-US" altLang="zh-CN" sz="2700" b="1" dirty="0">
                <a:solidFill>
                  <a:srgbClr val="FF0000"/>
                </a:solidFill>
              </a:rPr>
              <a:t>,</a:t>
            </a:r>
            <a:r>
              <a:rPr lang="zh-CN" altLang="en-US" sz="2700" b="1" dirty="0">
                <a:solidFill>
                  <a:srgbClr val="FF0000"/>
                </a:solidFill>
              </a:rPr>
              <a:t>最小二乘广义逆不唯一</a:t>
            </a:r>
            <a:r>
              <a:rPr lang="en-US" altLang="zh-CN" sz="2700" b="1" dirty="0">
                <a:solidFill>
                  <a:srgbClr val="FF0000"/>
                </a:solidFill>
              </a:rPr>
              <a:t>.</a:t>
            </a:r>
            <a:endParaRPr lang="zh-CN" altLang="en-US" sz="27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665DF59-FF4E-43E2-B9C6-1049CA7B7787}"/>
                  </a:ext>
                </a:extLst>
              </p:cNvPr>
              <p:cNvSpPr txBox="1"/>
              <p:nvPr/>
            </p:nvSpPr>
            <p:spPr>
              <a:xfrm>
                <a:off x="771421" y="318496"/>
                <a:ext cx="11087100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定义</a:t>
                </a:r>
                <a:r>
                  <a:rPr lang="en-US" altLang="zh-CN" sz="2700" dirty="0"/>
                  <a:t>5.3.4   </a:t>
                </a:r>
                <a:r>
                  <a:rPr lang="zh-CN" altLang="en-US" sz="27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700" dirty="0"/>
                  <a:t>,</a:t>
                </a:r>
                <a:r>
                  <a:rPr lang="zh-CN" altLang="en-US" sz="2700" dirty="0"/>
                  <a:t>如果矩阵</a:t>
                </a:r>
                <a14:m>
                  <m:oMath xmlns:m="http://schemas.openxmlformats.org/officeDocument/2006/math">
                    <m:r>
                      <a:rPr lang="en-US" altLang="zh-CN" sz="27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7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700" dirty="0"/>
                  <a:t>满足</a:t>
                </a:r>
                <a:r>
                  <a:rPr lang="en-US" altLang="zh-CN" sz="27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𝐴𝐺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700" dirty="0"/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𝐴𝐺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𝐴𝐺</m:t>
                    </m:r>
                  </m:oMath>
                </a14:m>
                <a:r>
                  <a:rPr lang="zh-CN" altLang="en-US" sz="2700" dirty="0"/>
                  <a:t> ，</a:t>
                </a:r>
                <a:endParaRPr lang="en-US" altLang="zh-CN" sz="27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665DF59-FF4E-43E2-B9C6-1049CA7B7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21" y="318496"/>
                <a:ext cx="11087100" cy="710837"/>
              </a:xfrm>
              <a:prstGeom prst="rect">
                <a:avLst/>
              </a:prstGeom>
              <a:blipFill>
                <a:blip r:embed="rId9" cstate="print"/>
                <a:stretch>
                  <a:fillRect l="-1485" r="-4565" b="-1282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1EFDEF1-102E-467D-8D22-5AE579388D45}"/>
                  </a:ext>
                </a:extLst>
              </p:cNvPr>
              <p:cNvSpPr txBox="1"/>
              <p:nvPr/>
            </p:nvSpPr>
            <p:spPr>
              <a:xfrm>
                <a:off x="258759" y="965308"/>
                <a:ext cx="6534889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则称称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700" dirty="0"/>
                  <a:t> </a:t>
                </a:r>
                <a:r>
                  <a:rPr lang="zh-CN" altLang="en-US" sz="27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700" dirty="0"/>
                  <a:t>的最小二乘广义逆</a:t>
                </a:r>
                <a:r>
                  <a:rPr lang="en-US" altLang="zh-CN" sz="2700" dirty="0"/>
                  <a:t>.</a:t>
                </a:r>
                <a:r>
                  <a:rPr lang="zh-CN" altLang="en-US" sz="2700" dirty="0"/>
                  <a:t>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 sz="2700" dirty="0"/>
                  <a:t>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EFDEF1-102E-467D-8D22-5AE579388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9" y="965308"/>
                <a:ext cx="6534889" cy="710837"/>
              </a:xfrm>
              <a:prstGeom prst="rect">
                <a:avLst/>
              </a:prstGeom>
              <a:blipFill>
                <a:blip r:embed="rId10" cstate="print"/>
                <a:stretch>
                  <a:fillRect l="-2425" b="-1282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3" grpId="0"/>
      <p:bldP spid="14" grpId="0"/>
      <p:bldP spid="16" grpId="0"/>
      <p:bldP spid="15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10"/>
          <p:cNvPicPr>
            <a:picLocks noChangeAspect="1" noChangeArrowheads="1"/>
          </p:cNvPicPr>
          <p:nvPr/>
        </p:nvPicPr>
        <p:blipFill>
          <a:blip r:embed="rId3" cstate="print"/>
          <a:srcRect l="28478" b="3218"/>
          <a:stretch>
            <a:fillRect/>
          </a:stretch>
        </p:blipFill>
        <p:spPr bwMode="auto">
          <a:xfrm>
            <a:off x="1618939" y="476251"/>
            <a:ext cx="4407107" cy="174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12285" y="2492376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800" b="1" dirty="0"/>
              <a:t>解：</a:t>
            </a:r>
            <a:endParaRPr lang="zh-CN" altLang="en-US" sz="2800" dirty="0"/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2271713" y="2276475"/>
          <a:ext cx="303847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Equation" r:id="rId4" imgW="27127200" imgH="17068800" progId="Equation.DSMT4">
                  <p:embed/>
                </p:oleObj>
              </mc:Choice>
              <mc:Fallback>
                <p:oleObj name="Equation" r:id="rId4" imgW="27127200" imgH="170688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2276475"/>
                        <a:ext cx="3038475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1488018" y="3644901"/>
          <a:ext cx="8030736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Equation" r:id="rId6" imgW="76504800" imgH="33223200" progId="Equation.DSMT4">
                  <p:embed/>
                </p:oleObj>
              </mc:Choice>
              <mc:Fallback>
                <p:oleObj name="Equation" r:id="rId6" imgW="76504800" imgH="33223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018" y="3644901"/>
                        <a:ext cx="8030736" cy="268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31252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10049" y="1280671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zh-CN" altLang="zh-CN" sz="2800" b="1" dirty="0"/>
              <a:t>：</a:t>
            </a:r>
            <a:endParaRPr lang="zh-CN" altLang="en-US" sz="2800" dirty="0"/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6588464" y="2477385"/>
          <a:ext cx="31892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Equation" r:id="rId8" imgW="17744040" imgH="3904920" progId="Equation.DSMT4">
                  <p:embed/>
                </p:oleObj>
              </mc:Choice>
              <mc:Fallback>
                <p:oleObj name="Equation" r:id="rId8" imgW="17744040" imgH="390492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464" y="2477385"/>
                        <a:ext cx="3189287" cy="695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445770" y="2263515"/>
            <a:ext cx="3732551" cy="1079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矩形 1"/>
          <p:cNvSpPr>
            <a:spLocks noChangeArrowheads="1"/>
          </p:cNvSpPr>
          <p:nvPr/>
        </p:nvSpPr>
        <p:spPr bwMode="auto">
          <a:xfrm>
            <a:off x="1007534" y="765176"/>
            <a:ext cx="134408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/>
              <a:t>因此</a:t>
            </a:r>
            <a:endParaRPr lang="zh-CN" altLang="en-US" sz="2800"/>
          </a:p>
        </p:txBody>
      </p:sp>
      <p:graphicFrame>
        <p:nvGraphicFramePr>
          <p:cNvPr id="121857" name="Object 1"/>
          <p:cNvGraphicFramePr>
            <a:graphicFrameLocks noChangeAspect="1"/>
          </p:cNvGraphicFramePr>
          <p:nvPr/>
        </p:nvGraphicFramePr>
        <p:xfrm>
          <a:off x="1390652" y="1412876"/>
          <a:ext cx="856281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Equation" r:id="rId3" imgW="81991200" imgH="17068800" progId="Equation.DSMT4">
                  <p:embed/>
                </p:oleObj>
              </mc:Choice>
              <mc:Fallback>
                <p:oleObj name="Equation" r:id="rId3" imgW="81991200" imgH="170688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2" y="1412876"/>
                        <a:ext cx="8562818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2786" y="2997201"/>
            <a:ext cx="3724047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1678517" y="3644900"/>
          <a:ext cx="4993216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Equation" r:id="rId6" imgW="46634400" imgH="22860000" progId="Equation.DSMT4">
                  <p:embed/>
                </p:oleObj>
              </mc:Choice>
              <mc:Fallback>
                <p:oleObj name="Equation" r:id="rId6" imgW="46634400" imgH="22860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517" y="3644900"/>
                        <a:ext cx="4993216" cy="183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6769100" y="3716338"/>
          <a:ext cx="425873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Equation" r:id="rId8" imgW="32918400" imgH="17068800" progId="Equation.DSMT4">
                  <p:embed/>
                </p:oleObj>
              </mc:Choice>
              <mc:Fallback>
                <p:oleObj name="Equation" r:id="rId8" imgW="32918400" imgH="17068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3716338"/>
                        <a:ext cx="4258733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07534" y="5589588"/>
            <a:ext cx="459878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7757696" y="423733"/>
          <a:ext cx="31892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Equation" r:id="rId11" imgW="915840" imgH="199440" progId="Equation.DSMT4">
                  <p:embed/>
                </p:oleObj>
              </mc:Choice>
              <mc:Fallback>
                <p:oleObj name="Equation" r:id="rId11" imgW="915840" imgH="1994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7696" y="423733"/>
                        <a:ext cx="3189287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7689954" y="389744"/>
            <a:ext cx="3537679" cy="76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477571" y="2737450"/>
            <a:ext cx="1141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/>
              <a:t>例</a:t>
            </a:r>
            <a:r>
              <a:rPr lang="zh-CN" altLang="en-US" sz="2800" b="1" dirty="0"/>
              <a:t> 设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621749" y="2108252"/>
          <a:ext cx="4294716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Equation" r:id="rId3" imgW="38404800" imgH="22250400" progId="Equation.DSMT4">
                  <p:embed/>
                </p:oleObj>
              </mc:Choice>
              <mc:Fallback>
                <p:oleObj name="Equation" r:id="rId3" imgW="38404800" imgH="222504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749" y="2108252"/>
                        <a:ext cx="4294716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47956" y="2804550"/>
            <a:ext cx="4854628" cy="595313"/>
            <a:chOff x="385" y="3392"/>
            <a:chExt cx="4718" cy="375"/>
          </a:xfrm>
        </p:grpSpPr>
        <p:sp>
          <p:nvSpPr>
            <p:cNvPr id="50183" name="Text Box 5"/>
            <p:cNvSpPr txBox="1">
              <a:spLocks noChangeArrowheads="1"/>
            </p:cNvSpPr>
            <p:nvPr/>
          </p:nvSpPr>
          <p:spPr bwMode="auto">
            <a:xfrm>
              <a:off x="385" y="3430"/>
              <a:ext cx="47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求          的最小二乘解。</a:t>
              </a:r>
            </a:p>
          </p:txBody>
        </p:sp>
        <p:graphicFrame>
          <p:nvGraphicFramePr>
            <p:cNvPr id="5017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071886"/>
                </p:ext>
              </p:extLst>
            </p:nvPr>
          </p:nvGraphicFramePr>
          <p:xfrm>
            <a:off x="902" y="3392"/>
            <a:ext cx="113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7" name="Equation" r:id="rId5" imgW="9448800" imgH="3962400" progId="Equation.DSMT4">
                    <p:embed/>
                  </p:oleObj>
                </mc:Choice>
                <mc:Fallback>
                  <p:oleObj name="Equation" r:id="rId5" imgW="9448800" imgH="39624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3392"/>
                          <a:ext cx="1136" cy="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0182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4636" y="4172471"/>
            <a:ext cx="8289561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45387" y="368404"/>
            <a:ext cx="10742404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5.3.15</a:t>
            </a:r>
            <a:r>
              <a:rPr lang="zh-CN" altLang="en-US" sz="2800" b="1" dirty="0"/>
              <a:t>： 矛盾方程组         的最小二乘解全体是</a:t>
            </a:r>
          </a:p>
        </p:txBody>
      </p:sp>
      <p:graphicFrame>
        <p:nvGraphicFramePr>
          <p:cNvPr id="64516" name="Object 5"/>
          <p:cNvGraphicFramePr>
            <a:graphicFrameLocks noChangeAspect="1"/>
          </p:cNvGraphicFramePr>
          <p:nvPr/>
        </p:nvGraphicFramePr>
        <p:xfrm>
          <a:off x="2039261" y="1220371"/>
          <a:ext cx="55467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Equation" r:id="rId8" imgW="48768000" imgH="5791200" progId="Equation.DSMT4">
                  <p:embed/>
                </p:oleObj>
              </mc:Choice>
              <mc:Fallback>
                <p:oleObj name="Equation" r:id="rId8" imgW="48768000" imgH="5791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261" y="1220371"/>
                        <a:ext cx="5546725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97870"/>
              </p:ext>
            </p:extLst>
          </p:nvPr>
        </p:nvGraphicFramePr>
        <p:xfrm>
          <a:off x="4786891" y="420329"/>
          <a:ext cx="103671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Equation" r:id="rId10" imgW="9448800" imgH="3962400" progId="Equation.DSMT4">
                  <p:embed/>
                </p:oleObj>
              </mc:Choice>
              <mc:Fallback>
                <p:oleObj name="Equation" r:id="rId10" imgW="9448800" imgH="39624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891" y="420329"/>
                        <a:ext cx="1036715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007533" y="981076"/>
          <a:ext cx="413409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Equation" r:id="rId3" imgW="33832800" imgH="5791200" progId="Equation.DSMT4">
                  <p:embed/>
                </p:oleObj>
              </mc:Choice>
              <mc:Fallback>
                <p:oleObj name="Equation" r:id="rId3" imgW="33832800" imgH="5791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533" y="981076"/>
                        <a:ext cx="4134093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479685" y="1589088"/>
          <a:ext cx="1092967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name="Equation" r:id="rId5" imgW="106680000" imgH="22555200" progId="Equation.DSMT4">
                  <p:embed/>
                </p:oleObj>
              </mc:Choice>
              <mc:Fallback>
                <p:oleObj name="Equation" r:id="rId5" imgW="106680000" imgH="22555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85" y="1589088"/>
                        <a:ext cx="1092967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4" name="Object 4"/>
          <p:cNvGraphicFramePr>
            <a:graphicFrameLocks noChangeAspect="1"/>
          </p:cNvGraphicFramePr>
          <p:nvPr/>
        </p:nvGraphicFramePr>
        <p:xfrm>
          <a:off x="814918" y="3789363"/>
          <a:ext cx="6245449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Equation" r:id="rId7" imgW="53035200" imgH="18592800" progId="Equation.DSMT4">
                  <p:embed/>
                </p:oleObj>
              </mc:Choice>
              <mc:Fallback>
                <p:oleObj name="Equation" r:id="rId7" imgW="53035200" imgH="185928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18" y="3789363"/>
                        <a:ext cx="6245449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3" name="Object 5"/>
          <p:cNvGraphicFramePr>
            <a:graphicFrameLocks noChangeAspect="1"/>
          </p:cNvGraphicFramePr>
          <p:nvPr/>
        </p:nvGraphicFramePr>
        <p:xfrm>
          <a:off x="7086428" y="3879305"/>
          <a:ext cx="2867041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Equation" r:id="rId9" imgW="20726400" imgH="14325600" progId="Equation.DSMT4">
                  <p:embed/>
                </p:oleObj>
              </mc:Choice>
              <mc:Fallback>
                <p:oleObj name="Equation" r:id="rId9" imgW="20726400" imgH="143256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428" y="3879305"/>
                        <a:ext cx="2867041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324" y="277079"/>
            <a:ext cx="22093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定理</a:t>
            </a:r>
            <a:r>
              <a:rPr lang="en-US" altLang="zh-CN" sz="3200" b="1" dirty="0"/>
              <a:t>5.3.1</a:t>
            </a:r>
            <a:endParaRPr lang="zh-CN" altLang="en-US" sz="32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819078"/>
              </p:ext>
            </p:extLst>
          </p:nvPr>
        </p:nvGraphicFramePr>
        <p:xfrm>
          <a:off x="2678712" y="351980"/>
          <a:ext cx="2647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3" imgW="25908000" imgH="5181600" progId="Equation.DSMT4">
                  <p:embed/>
                </p:oleObj>
              </mc:Choice>
              <mc:Fallback>
                <p:oleObj name="Equation" r:id="rId3" imgW="25908000" imgH="51816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712" y="351980"/>
                        <a:ext cx="26479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902021" y="901747"/>
            <a:ext cx="3327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G</a:t>
            </a:r>
            <a:r>
              <a:rPr lang="zh-CN" altLang="en-US" sz="2800" b="1" dirty="0"/>
              <a:t>满解足</a:t>
            </a:r>
            <a:r>
              <a:rPr lang="en-US" altLang="zh-CN" sz="2800" b="1" dirty="0"/>
              <a:t>AGA=A.</a:t>
            </a:r>
            <a:endParaRPr lang="zh-CN" altLang="en-US" sz="2800" b="1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632491"/>
              </p:ext>
            </p:extLst>
          </p:nvPr>
        </p:nvGraphicFramePr>
        <p:xfrm>
          <a:off x="4298300" y="992133"/>
          <a:ext cx="5302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5" imgW="5181600" imgH="3657600" progId="Equation.DSMT4">
                  <p:embed/>
                </p:oleObj>
              </mc:Choice>
              <mc:Fallback>
                <p:oleObj name="Equation" r:id="rId5" imgW="5181600" imgH="36576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300" y="992133"/>
                        <a:ext cx="5302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523013" y="869283"/>
            <a:ext cx="2839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X=</a:t>
            </a:r>
            <a:r>
              <a:rPr lang="en-US" altLang="zh-CN" sz="2800" b="1" dirty="0" err="1"/>
              <a:t>Gb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AX=b</a:t>
            </a:r>
            <a:r>
              <a:rPr lang="zh-CN" altLang="en-US" sz="2800" b="1" dirty="0"/>
              <a:t>的解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1486522"/>
            <a:ext cx="1157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证明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414463" y="1617976"/>
          <a:ext cx="4683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7" imgW="4572000" imgH="3657600" progId="Equation.DSMT4">
                  <p:embed/>
                </p:oleObj>
              </mc:Choice>
              <mc:Fallback>
                <p:oleObj name="Equation" r:id="rId7" imgW="4572000" imgH="36576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1617976"/>
                        <a:ext cx="468312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829113" y="1534019"/>
          <a:ext cx="37068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9" imgW="36271200" imgH="5486400" progId="Equation.DSMT4">
                  <p:embed/>
                </p:oleObj>
              </mc:Choice>
              <mc:Fallback>
                <p:oleObj name="Equation" r:id="rId9" imgW="36271200" imgH="54864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113" y="1534019"/>
                        <a:ext cx="3706813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5557134" y="1573967"/>
          <a:ext cx="3976609" cy="56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11" imgW="1790640" imgH="228600" progId="Equation.DSMT4">
                  <p:embed/>
                </p:oleObj>
              </mc:Choice>
              <mc:Fallback>
                <p:oleObj name="Equation" r:id="rId11" imgW="1790640" imgH="2286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134" y="1573967"/>
                        <a:ext cx="3976609" cy="56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84814" y="2188563"/>
          <a:ext cx="5261546" cy="569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13" imgW="2616120" imgH="228600" progId="Equation.DSMT4">
                  <p:embed/>
                </p:oleObj>
              </mc:Choice>
              <mc:Fallback>
                <p:oleObj name="Equation" r:id="rId13" imgW="2616120" imgH="2286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14" y="2188563"/>
                        <a:ext cx="5261546" cy="5696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16900" y="2914989"/>
          <a:ext cx="50768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15" imgW="49682400" imgH="5486400" progId="Equation.DSMT4">
                  <p:embed/>
                </p:oleObj>
              </mc:Choice>
              <mc:Fallback>
                <p:oleObj name="Equation" r:id="rId15" imgW="49682400" imgH="54864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00" y="2914989"/>
                        <a:ext cx="507682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677967" y="2920661"/>
          <a:ext cx="43910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17" imgW="42976800" imgH="5486400" progId="Equation.DSMT4">
                  <p:embed/>
                </p:oleObj>
              </mc:Choice>
              <mc:Fallback>
                <p:oleObj name="Equation" r:id="rId17" imgW="42976800" imgH="54864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967" y="2920661"/>
                        <a:ext cx="439102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374807" y="3720762"/>
          <a:ext cx="21177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19" imgW="20726400" imgH="5486400" progId="Equation.DSMT4">
                  <p:embed/>
                </p:oleObj>
              </mc:Choice>
              <mc:Fallback>
                <p:oleObj name="Equation" r:id="rId19" imgW="20726400" imgH="54864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7" y="3720762"/>
                        <a:ext cx="211772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614821" y="3653099"/>
          <a:ext cx="28971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name="Equation" r:id="rId21" imgW="28346400" imgH="5486400" progId="Equation.DSMT4">
                  <p:embed/>
                </p:oleObj>
              </mc:Choice>
              <mc:Fallback>
                <p:oleObj name="Equation" r:id="rId21" imgW="28346400" imgH="54864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821" y="3653099"/>
                        <a:ext cx="2897187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5540713" y="3659657"/>
          <a:ext cx="38941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Equation" r:id="rId23" imgW="38100000" imgH="5486400" progId="Equation.DSMT4">
                  <p:embed/>
                </p:oleObj>
              </mc:Choice>
              <mc:Fallback>
                <p:oleObj name="Equation" r:id="rId23" imgW="38100000" imgH="54864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713" y="3659657"/>
                        <a:ext cx="3894137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105706" y="4472144"/>
          <a:ext cx="4683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Equation" r:id="rId25" imgW="4572000" imgH="3657600" progId="Equation.DSMT4">
                  <p:embed/>
                </p:oleObj>
              </mc:Choice>
              <mc:Fallback>
                <p:oleObj name="Equation" r:id="rId25" imgW="4572000" imgH="36576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706" y="4472144"/>
                        <a:ext cx="468312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1602958" y="4379965"/>
          <a:ext cx="61991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27" imgW="60655200" imgH="5181600" progId="Equation.DSMT4">
                  <p:embed/>
                </p:oleObj>
              </mc:Choice>
              <mc:Fallback>
                <p:oleObj name="Equation" r:id="rId27" imgW="60655200" imgH="51816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958" y="4379965"/>
                        <a:ext cx="619918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3082379" y="5143527"/>
          <a:ext cx="5359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29" imgW="52425600" imgH="4876800" progId="Equation.DSMT4">
                  <p:embed/>
                </p:oleObj>
              </mc:Choice>
              <mc:Fallback>
                <p:oleObj name="Equation" r:id="rId29" imgW="52425600" imgH="48768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379" y="5143527"/>
                        <a:ext cx="53594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94872" y="5763849"/>
          <a:ext cx="30845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31" imgW="30175200" imgH="4876800" progId="Equation.DSMT4">
                  <p:embed/>
                </p:oleObj>
              </mc:Choice>
              <mc:Fallback>
                <p:oleObj name="Equation" r:id="rId31" imgW="30175200" imgH="48768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72" y="5763849"/>
                        <a:ext cx="308451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FC6A48-5B7D-4720-9AC3-ECF36C5F2736}"/>
              </a:ext>
            </a:extLst>
          </p:cNvPr>
          <p:cNvSpPr txBox="1"/>
          <p:nvPr/>
        </p:nvSpPr>
        <p:spPr>
          <a:xfrm>
            <a:off x="791935" y="437178"/>
            <a:ext cx="10491108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四、矛盾方程组的极小范数最小二乘解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CC10A-D6B6-4A7C-B975-B758C3F8BDB7}"/>
                  </a:ext>
                </a:extLst>
              </p:cNvPr>
              <p:cNvSpPr txBox="1"/>
              <p:nvPr/>
            </p:nvSpPr>
            <p:spPr>
              <a:xfrm>
                <a:off x="1130621" y="1948742"/>
                <a:ext cx="10491108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定义</a:t>
                </a:r>
                <a:r>
                  <a:rPr lang="en-US" altLang="zh-CN" sz="2700" dirty="0"/>
                  <a:t>5.3.5   </a:t>
                </a:r>
                <a:r>
                  <a:rPr lang="zh-CN" altLang="en-US" sz="2700" dirty="0"/>
                  <a:t>方程组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700" dirty="0"/>
                  <a:t> </a:t>
                </a:r>
                <a:r>
                  <a:rPr lang="zh-CN" altLang="en-US" sz="2700" dirty="0"/>
                  <a:t>的所有最小二乘解中</a:t>
                </a:r>
                <a:r>
                  <a:rPr lang="en-US" altLang="zh-CN" sz="2700" dirty="0"/>
                  <a:t>2-</a:t>
                </a:r>
                <a:r>
                  <a:rPr lang="zh-CN" altLang="en-US" sz="2700" dirty="0"/>
                  <a:t>范数最小的解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:endParaRPr lang="zh-CN" altLang="en-US" sz="27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8CC10A-D6B6-4A7C-B975-B758C3F8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21" y="1948742"/>
                <a:ext cx="10491108" cy="710837"/>
              </a:xfrm>
              <a:prstGeom prst="rect">
                <a:avLst/>
              </a:prstGeom>
              <a:blipFill>
                <a:blip r:embed="rId3" cstate="print"/>
                <a:stretch>
                  <a:fillRect l="-1511" b="-137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1">
            <a:extLst>
              <a:ext uri="{FF2B5EF4-FFF2-40B4-BE49-F238E27FC236}">
                <a16:creationId xmlns:a16="http://schemas.microsoft.com/office/drawing/2014/main" id="{56FC6A48-5B7D-4720-9AC3-ECF36C5F2736}"/>
              </a:ext>
            </a:extLst>
          </p:cNvPr>
          <p:cNvSpPr txBox="1"/>
          <p:nvPr/>
        </p:nvSpPr>
        <p:spPr>
          <a:xfrm>
            <a:off x="1130621" y="1126021"/>
            <a:ext cx="6205973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由前面知矛盾方程有无穷个最小二乘解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137805"/>
              </p:ext>
            </p:extLst>
          </p:nvPr>
        </p:nvGraphicFramePr>
        <p:xfrm>
          <a:off x="7163122" y="1062770"/>
          <a:ext cx="3082146" cy="62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26822400" imgH="5791200" progId="Equation.DSMT4">
                  <p:embed/>
                </p:oleObj>
              </mc:Choice>
              <mc:Fallback>
                <p:oleObj name="Equation" r:id="rId4" imgW="26822400" imgH="579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3122" y="1062770"/>
                        <a:ext cx="3082146" cy="62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8B2C49-876B-4EB1-B577-403891A4F33F}"/>
                  </a:ext>
                </a:extLst>
              </p:cNvPr>
              <p:cNvSpPr txBox="1"/>
              <p:nvPr/>
            </p:nvSpPr>
            <p:spPr>
              <a:xfrm>
                <a:off x="209863" y="2637585"/>
                <a:ext cx="10491108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称为方程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700" dirty="0"/>
                  <a:t>的</a:t>
                </a:r>
                <a:r>
                  <a:rPr lang="zh-CN" altLang="en-US" sz="2700" dirty="0">
                    <a:solidFill>
                      <a:srgbClr val="FF0000"/>
                    </a:solidFill>
                  </a:rPr>
                  <a:t>极小范数最小二乘解</a:t>
                </a:r>
                <a:r>
                  <a:rPr lang="zh-CN" altLang="en-US" sz="2700" dirty="0"/>
                  <a:t>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68B2C49-876B-4EB1-B577-403891A4F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63" y="2637585"/>
                <a:ext cx="10491108" cy="710837"/>
              </a:xfrm>
              <a:prstGeom prst="rect">
                <a:avLst/>
              </a:prstGeom>
              <a:blipFill>
                <a:blip r:embed="rId6" cstate="print"/>
                <a:stretch>
                  <a:fillRect l="-1511" b="-137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459B80-CB92-44C6-819A-A7DEE99A9AF7}"/>
                  </a:ext>
                </a:extLst>
              </p:cNvPr>
              <p:cNvSpPr txBox="1"/>
              <p:nvPr/>
            </p:nvSpPr>
            <p:spPr>
              <a:xfrm>
                <a:off x="982819" y="4304595"/>
                <a:ext cx="11209181" cy="13340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1</a:t>
                </a:r>
                <a:r>
                  <a:rPr lang="zh-CN" altLang="en-US" sz="2700" dirty="0"/>
                  <a:t>）对任意的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zh-CN" altLang="en-US" sz="2700" dirty="0"/>
                  <a:t>，是否存在矩阵</a:t>
                </a:r>
                <a:r>
                  <a:rPr lang="en-US" altLang="zh-CN" sz="2700" dirty="0"/>
                  <a:t>G</a:t>
                </a:r>
                <a:r>
                  <a:rPr lang="zh-CN" altLang="en-US" sz="2700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𝐺𝑏</m:t>
                    </m:r>
                  </m:oMath>
                </a14:m>
                <a:r>
                  <a:rPr lang="zh-CN" altLang="en-US" sz="2700" dirty="0"/>
                  <a:t>都是方程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700" dirty="0"/>
                  <a:t>的极小范数最小二乘解？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459B80-CB92-44C6-819A-A7DEE99A9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19" y="4304595"/>
                <a:ext cx="11209181" cy="1334084"/>
              </a:xfrm>
              <a:prstGeom prst="rect">
                <a:avLst/>
              </a:prstGeom>
              <a:blipFill>
                <a:blip r:embed="rId7"/>
                <a:stretch>
                  <a:fillRect l="-1468" b="-63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8775712-9041-48F4-887D-DABDD97A58B4}"/>
              </a:ext>
            </a:extLst>
          </p:cNvPr>
          <p:cNvSpPr txBox="1"/>
          <p:nvPr/>
        </p:nvSpPr>
        <p:spPr>
          <a:xfrm>
            <a:off x="982818" y="5731979"/>
            <a:ext cx="1120918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dirty="0"/>
              <a:t>2</a:t>
            </a:r>
            <a:r>
              <a:rPr lang="zh-CN" altLang="en-US" sz="2700" dirty="0"/>
              <a:t>）如果</a:t>
            </a:r>
            <a:r>
              <a:rPr lang="en-US" altLang="zh-CN" sz="2700" dirty="0"/>
              <a:t>G </a:t>
            </a:r>
            <a:r>
              <a:rPr lang="zh-CN" altLang="en-US" sz="2700" dirty="0"/>
              <a:t>存在，</a:t>
            </a:r>
            <a:r>
              <a:rPr lang="en-US" altLang="zh-CN" sz="2700" dirty="0"/>
              <a:t>G </a:t>
            </a:r>
            <a:r>
              <a:rPr lang="zh-CN" altLang="en-US" sz="2700" dirty="0"/>
              <a:t>应有什么特征？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250144-4766-4F5A-B5F0-2BB7993BBCC5}"/>
              </a:ext>
            </a:extLst>
          </p:cNvPr>
          <p:cNvSpPr txBox="1"/>
          <p:nvPr/>
        </p:nvSpPr>
        <p:spPr>
          <a:xfrm>
            <a:off x="412548" y="3509579"/>
            <a:ext cx="1120918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/>
              <a:t>       现在，我们考虑的问题是，</a:t>
            </a:r>
          </a:p>
        </p:txBody>
      </p:sp>
    </p:spTree>
    <p:extLst>
      <p:ext uri="{BB962C8B-B14F-4D97-AF65-F5344CB8AC3E}">
        <p14:creationId xmlns:p14="http://schemas.microsoft.com/office/powerpoint/2010/main" val="265438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/>
      <p:bldP spid="9" grpId="0" animBg="1"/>
      <p:bldP spid="13" grpId="0" animBg="1"/>
      <p:bldP spid="14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>
            <a:extLst>
              <a:ext uri="{FF2B5EF4-FFF2-40B4-BE49-F238E27FC236}">
                <a16:creationId xmlns:a16="http://schemas.microsoft.com/office/drawing/2014/main" id="{56FC6A48-5B7D-4720-9AC3-ECF36C5F2736}"/>
              </a:ext>
            </a:extLst>
          </p:cNvPr>
          <p:cNvSpPr txBox="1"/>
          <p:nvPr/>
        </p:nvSpPr>
        <p:spPr>
          <a:xfrm>
            <a:off x="884420" y="294960"/>
            <a:ext cx="804471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定理</a:t>
            </a:r>
            <a:r>
              <a:rPr lang="en-US" altLang="zh-CN" sz="2700" b="1" dirty="0"/>
              <a:t>:</a:t>
            </a:r>
            <a:endParaRPr lang="zh-CN" altLang="en-US" sz="2700" b="1" dirty="0"/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56FC6A48-5B7D-4720-9AC3-ECF36C5F2736}"/>
              </a:ext>
            </a:extLst>
          </p:cNvPr>
          <p:cNvSpPr txBox="1"/>
          <p:nvPr/>
        </p:nvSpPr>
        <p:spPr>
          <a:xfrm>
            <a:off x="2558278" y="294959"/>
            <a:ext cx="5697955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是线性方程组的极小范数最小二乘解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924036"/>
              </p:ext>
            </p:extLst>
          </p:nvPr>
        </p:nvGraphicFramePr>
        <p:xfrm>
          <a:off x="8877638" y="284174"/>
          <a:ext cx="1512167" cy="52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3" imgW="10972800" imgH="4876800" progId="Equation.DSMT4">
                  <p:embed/>
                </p:oleObj>
              </mc:Choice>
              <mc:Fallback>
                <p:oleObj name="Equation" r:id="rId3" imgW="10972800" imgH="48768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7638" y="284174"/>
                        <a:ext cx="1512167" cy="524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931103"/>
              </p:ext>
            </p:extLst>
          </p:nvPr>
        </p:nvGraphicFramePr>
        <p:xfrm>
          <a:off x="1839880" y="317903"/>
          <a:ext cx="757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5" imgW="5486400" imgH="4267200" progId="Equation.DSMT4">
                  <p:embed/>
                </p:oleObj>
              </mc:Choice>
              <mc:Fallback>
                <p:oleObj name="Equation" r:id="rId5" imgW="5486400" imgH="4267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880" y="317903"/>
                        <a:ext cx="7572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图片1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9273" y="1157401"/>
            <a:ext cx="2803928" cy="518117"/>
          </a:xfrm>
          <a:prstGeom prst="rect">
            <a:avLst/>
          </a:prstGeom>
        </p:spPr>
      </p:pic>
      <p:pic>
        <p:nvPicPr>
          <p:cNvPr id="13" name="图片 12" descr="图片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48968" y="1132929"/>
            <a:ext cx="2578395" cy="512022"/>
          </a:xfrm>
          <a:prstGeom prst="rect">
            <a:avLst/>
          </a:prstGeom>
        </p:spPr>
      </p:pic>
      <p:pic>
        <p:nvPicPr>
          <p:cNvPr id="14" name="图片 13" descr="图片1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49908" y="1116551"/>
            <a:ext cx="4583813" cy="518117"/>
          </a:xfrm>
          <a:prstGeom prst="rect">
            <a:avLst/>
          </a:prstGeom>
        </p:spPr>
      </p:pic>
      <p:pic>
        <p:nvPicPr>
          <p:cNvPr id="15" name="图片 14" descr="图片14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37444" y="1116550"/>
            <a:ext cx="3011175" cy="518117"/>
          </a:xfrm>
          <a:prstGeom prst="rect">
            <a:avLst/>
          </a:prstGeom>
        </p:spPr>
      </p:pic>
      <p:pic>
        <p:nvPicPr>
          <p:cNvPr id="16" name="图片 15" descr="图片15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1740" y="1856761"/>
            <a:ext cx="10648832" cy="1347105"/>
          </a:xfrm>
          <a:prstGeom prst="rect">
            <a:avLst/>
          </a:prstGeom>
        </p:spPr>
      </p:pic>
      <p:pic>
        <p:nvPicPr>
          <p:cNvPr id="17" name="图片 16" descr="图片1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54960" y="3252112"/>
            <a:ext cx="2803928" cy="518117"/>
          </a:xfrm>
          <a:prstGeom prst="rect">
            <a:avLst/>
          </a:prstGeom>
        </p:spPr>
      </p:pic>
      <p:pic>
        <p:nvPicPr>
          <p:cNvPr id="18" name="图片 17" descr="图片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88346" y="3203866"/>
            <a:ext cx="2578395" cy="512022"/>
          </a:xfrm>
          <a:prstGeom prst="rect">
            <a:avLst/>
          </a:prstGeom>
        </p:spPr>
      </p:pic>
      <p:pic>
        <p:nvPicPr>
          <p:cNvPr id="19" name="图片 18" descr="图片1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07330" y="3149525"/>
            <a:ext cx="4583813" cy="518117"/>
          </a:xfrm>
          <a:prstGeom prst="rect">
            <a:avLst/>
          </a:prstGeom>
        </p:spPr>
      </p:pic>
      <p:pic>
        <p:nvPicPr>
          <p:cNvPr id="20" name="图片 19" descr="图片14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25261" y="3101279"/>
            <a:ext cx="3011175" cy="518117"/>
          </a:xfrm>
          <a:prstGeom prst="rect">
            <a:avLst/>
          </a:prstGeom>
        </p:spPr>
      </p:pic>
      <p:sp>
        <p:nvSpPr>
          <p:cNvPr id="2" name="箭头: 左右 1">
            <a:extLst>
              <a:ext uri="{FF2B5EF4-FFF2-40B4-BE49-F238E27FC236}">
                <a16:creationId xmlns:a16="http://schemas.microsoft.com/office/drawing/2014/main" id="{02CFFFF8-1A6E-4B39-BE7A-E00A4A93DD22}"/>
              </a:ext>
            </a:extLst>
          </p:cNvPr>
          <p:cNvSpPr/>
          <p:nvPr/>
        </p:nvSpPr>
        <p:spPr>
          <a:xfrm>
            <a:off x="8165582" y="432679"/>
            <a:ext cx="567478" cy="2485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id="{ABB1CC93-7176-4C9F-ACCE-9CF4BD9FD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591394"/>
              </p:ext>
            </p:extLst>
          </p:nvPr>
        </p:nvGraphicFramePr>
        <p:xfrm>
          <a:off x="971740" y="3988996"/>
          <a:ext cx="91646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12" imgW="86258400" imgH="5791200" progId="Equation.DSMT4">
                  <p:embed/>
                </p:oleObj>
              </mc:Choice>
              <mc:Fallback>
                <p:oleObj name="Equation" r:id="rId12" imgW="86258400" imgH="57912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40" y="3988996"/>
                        <a:ext cx="916463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0F98FB6B-1C13-4014-826E-1A8AAC33F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764226"/>
              </p:ext>
            </p:extLst>
          </p:nvPr>
        </p:nvGraphicFramePr>
        <p:xfrm>
          <a:off x="971740" y="4730507"/>
          <a:ext cx="63198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4" imgW="53035200" imgH="5791200" progId="Equation.DSMT4">
                  <p:embed/>
                </p:oleObj>
              </mc:Choice>
              <mc:Fallback>
                <p:oleObj name="Equation" r:id="rId14" imgW="53035200" imgH="5791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40" y="4730507"/>
                        <a:ext cx="631983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94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365386"/>
              </p:ext>
            </p:extLst>
          </p:nvPr>
        </p:nvGraphicFramePr>
        <p:xfrm>
          <a:off x="654067" y="253119"/>
          <a:ext cx="78692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3" imgW="74066400" imgH="5791200" progId="Equation.DSMT4">
                  <p:embed/>
                </p:oleObj>
              </mc:Choice>
              <mc:Fallback>
                <p:oleObj name="Equation" r:id="rId3" imgW="74066400" imgH="5791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67" y="253119"/>
                        <a:ext cx="786923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43411"/>
              </p:ext>
            </p:extLst>
          </p:nvPr>
        </p:nvGraphicFramePr>
        <p:xfrm>
          <a:off x="2673199" y="3991352"/>
          <a:ext cx="4827377" cy="564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5" imgW="43281600" imgH="5486400" progId="Equation.DSMT4">
                  <p:embed/>
                </p:oleObj>
              </mc:Choice>
              <mc:Fallback>
                <p:oleObj name="Equation" r:id="rId5" imgW="43281600" imgH="54864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199" y="3991352"/>
                        <a:ext cx="4827377" cy="564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81348" y="4545915"/>
            <a:ext cx="28867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800" b="1" dirty="0"/>
              <a:t>证明：容易验证，</a:t>
            </a:r>
            <a:endParaRPr lang="zh-CN" altLang="en-US" sz="2800" dirty="0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600892"/>
              </p:ext>
            </p:extLst>
          </p:nvPr>
        </p:nvGraphicFramePr>
        <p:xfrm>
          <a:off x="2742312" y="4570130"/>
          <a:ext cx="3962571" cy="54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7" imgW="43281600" imgH="5486400" progId="Equation.DSMT4">
                  <p:embed/>
                </p:oleObj>
              </mc:Choice>
              <mc:Fallback>
                <p:oleObj name="Equation" r:id="rId7" imgW="43281600" imgH="54864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312" y="4570130"/>
                        <a:ext cx="3962571" cy="540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8"/>
          <p:cNvSpPr>
            <a:spLocks noChangeArrowheads="1"/>
          </p:cNvSpPr>
          <p:nvPr/>
        </p:nvSpPr>
        <p:spPr bwMode="auto">
          <a:xfrm>
            <a:off x="6704081" y="4604549"/>
            <a:ext cx="4583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800" b="1" dirty="0"/>
              <a:t>满足</a:t>
            </a:r>
            <a:r>
              <a:rPr lang="en-US" altLang="zh-CN" sz="2800" b="1" dirty="0"/>
              <a:t>Penrose</a:t>
            </a:r>
            <a:r>
              <a:rPr lang="zh-CN" altLang="zh-CN" sz="2800" b="1" dirty="0"/>
              <a:t>—</a:t>
            </a:r>
            <a:r>
              <a:rPr lang="en-US" altLang="zh-CN" sz="2800" b="1" dirty="0"/>
              <a:t>Moore</a:t>
            </a:r>
            <a:r>
              <a:rPr lang="zh-CN" altLang="zh-CN" sz="2800" b="1" dirty="0"/>
              <a:t>方程</a:t>
            </a:r>
            <a:r>
              <a:rPr lang="zh-CN" altLang="en-US" sz="2800" b="1" dirty="0"/>
              <a:t>。</a:t>
            </a:r>
            <a:endParaRPr lang="zh-CN" altLang="en-US" sz="2800" dirty="0"/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590445" y="910631"/>
            <a:ext cx="6200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证明：设</a:t>
            </a:r>
            <a:r>
              <a:rPr lang="en-US" altLang="zh-CN" sz="2800" b="1" dirty="0"/>
              <a:t>G,F</a:t>
            </a:r>
            <a:r>
              <a:rPr lang="zh-CN" altLang="en-US" sz="2800" b="1" dirty="0"/>
              <a:t>都是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的加号逆</a:t>
            </a:r>
            <a:r>
              <a:rPr lang="zh-CN" altLang="zh-CN" sz="2800" b="1" dirty="0"/>
              <a:t>，</a:t>
            </a:r>
            <a:r>
              <a:rPr lang="zh-CN" altLang="en-US" sz="2800" b="1" dirty="0"/>
              <a:t>则有</a:t>
            </a:r>
            <a:endParaRPr lang="zh-CN" altLang="en-US" sz="2800" dirty="0"/>
          </a:p>
        </p:txBody>
      </p:sp>
      <p:graphicFrame>
        <p:nvGraphicFramePr>
          <p:cNvPr id="30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806317"/>
              </p:ext>
            </p:extLst>
          </p:nvPr>
        </p:nvGraphicFramePr>
        <p:xfrm>
          <a:off x="0" y="1447800"/>
          <a:ext cx="2394902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9" imgW="1282680" imgH="228600" progId="Equation.DSMT4">
                  <p:embed/>
                </p:oleObj>
              </mc:Choice>
              <mc:Fallback>
                <p:oleObj name="Equation" r:id="rId9" imgW="1282680" imgH="228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47800"/>
                        <a:ext cx="2394902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490729"/>
              </p:ext>
            </p:extLst>
          </p:nvPr>
        </p:nvGraphicFramePr>
        <p:xfrm>
          <a:off x="105003" y="2038662"/>
          <a:ext cx="8889096" cy="53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11" imgW="106375200" imgH="5486400" progId="Equation.DSMT4">
                  <p:embed/>
                </p:oleObj>
              </mc:Choice>
              <mc:Fallback>
                <p:oleObj name="Equation" r:id="rId11" imgW="106375200" imgH="54864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03" y="2038662"/>
                        <a:ext cx="8889096" cy="539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81349" y="2609927"/>
            <a:ext cx="52701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即</a:t>
            </a:r>
            <a:r>
              <a:rPr lang="en-US" altLang="zh-CN" sz="2800" b="1" dirty="0"/>
              <a:t>G=F,</a:t>
            </a:r>
            <a:r>
              <a:rPr lang="zh-CN" altLang="en-US" sz="2800" b="1" dirty="0"/>
              <a:t>从而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的加号逆唯一</a:t>
            </a:r>
            <a:r>
              <a:rPr lang="en-US" altLang="zh-CN" sz="2800" b="1" dirty="0"/>
              <a:t>.</a:t>
            </a:r>
            <a:endParaRPr lang="zh-CN" altLang="en-US" sz="2800" dirty="0"/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590445" y="3240388"/>
            <a:ext cx="7495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定理</a:t>
            </a:r>
            <a:r>
              <a:rPr lang="en-US" altLang="zh-CN" sz="2800" b="1" dirty="0"/>
              <a:t>5.3.17    </a:t>
            </a:r>
            <a:r>
              <a:rPr lang="zh-CN" altLang="en-US" sz="2800" b="1" dirty="0"/>
              <a:t>假设</a:t>
            </a:r>
            <a:r>
              <a:rPr lang="en-US" altLang="zh-CN" sz="2800" b="1" dirty="0"/>
              <a:t>A=BC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的满秩分解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则</a:t>
            </a:r>
            <a:r>
              <a:rPr lang="en-US" altLang="zh-CN" sz="2800" b="1" dirty="0"/>
              <a:t>  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719C740-C190-424C-9F3A-6AB44ECC5A3B}"/>
                  </a:ext>
                </a:extLst>
              </p:cNvPr>
              <p:cNvSpPr txBox="1"/>
              <p:nvPr/>
            </p:nvSpPr>
            <p:spPr>
              <a:xfrm>
                <a:off x="590445" y="5117539"/>
                <a:ext cx="10112829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zh-CN" altLang="en-US" sz="2700" dirty="0"/>
                  <a:t>定理</a:t>
                </a:r>
                <a:r>
                  <a:rPr lang="en-US" altLang="zh-CN" sz="2700" dirty="0"/>
                  <a:t>5.3.22   </a:t>
                </a:r>
                <a:r>
                  <a:rPr lang="zh-CN" altLang="en-US" sz="27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700" dirty="0"/>
                  <a:t>,</a:t>
                </a:r>
                <a:r>
                  <a:rPr lang="zh-CN" altLang="en-US" sz="2700" dirty="0"/>
                  <a:t>常数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719C740-C190-424C-9F3A-6AB44ECC5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45" y="5117539"/>
                <a:ext cx="10112829" cy="503087"/>
              </a:xfrm>
              <a:prstGeom prst="rect">
                <a:avLst/>
              </a:prstGeom>
              <a:blipFill>
                <a:blip r:embed="rId13" cstate="print"/>
                <a:stretch>
                  <a:fillRect l="-1627" t="-10843" b="-3253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099A326-E584-4FAF-B61D-F38650DCC62E}"/>
                  </a:ext>
                </a:extLst>
              </p:cNvPr>
              <p:cNvSpPr txBox="1"/>
              <p:nvPr/>
            </p:nvSpPr>
            <p:spPr>
              <a:xfrm>
                <a:off x="105002" y="5678933"/>
                <a:ext cx="4369344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 algn="l"/>
                <a:r>
                  <a:rPr lang="zh-CN" altLang="en-US" sz="2700" dirty="0"/>
                  <a:t>（</a:t>
                </a:r>
                <a:r>
                  <a:rPr lang="en-US" altLang="zh-CN" sz="2700" dirty="0"/>
                  <a:t>1</a:t>
                </a:r>
                <a:r>
                  <a:rPr lang="zh-CN" altLang="en-US" sz="2700" dirty="0"/>
                  <a:t>） 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7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099A326-E584-4FAF-B61D-F38650DC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2" y="5678933"/>
                <a:ext cx="4369344" cy="503087"/>
              </a:xfrm>
              <a:prstGeom prst="rect">
                <a:avLst/>
              </a:prstGeom>
              <a:blipFill>
                <a:blip r:embed="rId14" cstate="print"/>
                <a:stretch>
                  <a:fillRect l="-3766" t="-12195" r="-1395" b="-3292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0AE99E2-6F76-44D9-A8F5-58B1D7200728}"/>
                  </a:ext>
                </a:extLst>
              </p:cNvPr>
              <p:cNvSpPr txBox="1"/>
              <p:nvPr/>
            </p:nvSpPr>
            <p:spPr>
              <a:xfrm>
                <a:off x="4315433" y="5609102"/>
                <a:ext cx="3770200" cy="6765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zh-CN" altLang="en-US" sz="2700" dirty="0"/>
                  <a:t>（</a:t>
                </a:r>
                <a:r>
                  <a:rPr lang="en-US" altLang="zh-CN" sz="2700" dirty="0"/>
                  <a:t>2</a:t>
                </a:r>
                <a:r>
                  <a:rPr lang="zh-CN" altLang="en-US" sz="27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p>
                      <m:sSup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AE99E2-6F76-44D9-A8F5-58B1D7200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33" y="5609102"/>
                <a:ext cx="3770200" cy="676533"/>
              </a:xfrm>
              <a:prstGeom prst="rect">
                <a:avLst/>
              </a:prstGeom>
              <a:blipFill>
                <a:blip r:embed="rId15" cstate="print"/>
                <a:stretch>
                  <a:fillRect l="-4369" b="-108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1562E19-4A8D-4FB0-AF2E-5AEFDC064258}"/>
                  </a:ext>
                </a:extLst>
              </p:cNvPr>
              <p:cNvSpPr txBox="1"/>
              <p:nvPr/>
            </p:nvSpPr>
            <p:spPr>
              <a:xfrm>
                <a:off x="8229034" y="5627457"/>
                <a:ext cx="3044031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zh-CN" altLang="en-US" sz="2700" dirty="0"/>
                  <a:t>（</a:t>
                </a:r>
                <a:r>
                  <a:rPr lang="en-US" altLang="zh-CN" sz="2700" dirty="0"/>
                  <a:t>3</a:t>
                </a:r>
                <a:r>
                  <a:rPr lang="zh-CN" altLang="en-US" sz="2700" dirty="0"/>
                  <a:t>）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1562E19-4A8D-4FB0-AF2E-5AEFDC064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034" y="5627457"/>
                <a:ext cx="3044031" cy="503087"/>
              </a:xfrm>
              <a:prstGeom prst="rect">
                <a:avLst/>
              </a:prstGeom>
              <a:blipFill>
                <a:blip r:embed="rId16" cstate="print"/>
                <a:stretch>
                  <a:fillRect l="-5411" t="-10843" b="-313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5342C7A-3A2E-4D34-847D-9AE27A655315}"/>
                  </a:ext>
                </a:extLst>
              </p:cNvPr>
              <p:cNvSpPr txBox="1"/>
              <p:nvPr/>
            </p:nvSpPr>
            <p:spPr>
              <a:xfrm>
                <a:off x="81349" y="6288731"/>
                <a:ext cx="4294415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zh-CN" altLang="en-US" sz="2700" dirty="0"/>
                  <a:t>（</a:t>
                </a:r>
                <a:r>
                  <a:rPr lang="en-US" altLang="zh-CN" sz="2700" dirty="0"/>
                  <a:t>4</a:t>
                </a:r>
                <a:r>
                  <a:rPr lang="zh-CN" altLang="en-US" sz="2700" dirty="0"/>
                  <a:t>）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5342C7A-3A2E-4D34-847D-9AE27A655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9" y="6288731"/>
                <a:ext cx="4294415" cy="503087"/>
              </a:xfrm>
              <a:prstGeom prst="rect">
                <a:avLst/>
              </a:prstGeom>
              <a:blipFill>
                <a:blip r:embed="rId17" cstate="print"/>
                <a:stretch>
                  <a:fillRect l="-3830" t="-12195" b="-3292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35A1084-AE65-43DD-B25F-9666CA9E3F4E}"/>
                  </a:ext>
                </a:extLst>
              </p:cNvPr>
              <p:cNvSpPr txBox="1"/>
              <p:nvPr/>
            </p:nvSpPr>
            <p:spPr>
              <a:xfrm>
                <a:off x="4338039" y="6336960"/>
                <a:ext cx="4294415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zh-CN" altLang="en-US" sz="2700" dirty="0"/>
                  <a:t>（</a:t>
                </a:r>
                <a:r>
                  <a:rPr lang="en-US" altLang="zh-CN" sz="2700" dirty="0"/>
                  <a:t>5</a:t>
                </a:r>
                <a:r>
                  <a:rPr lang="zh-CN" altLang="en-US" sz="2700" dirty="0"/>
                  <a:t>）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35A1084-AE65-43DD-B25F-9666CA9E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039" y="6336960"/>
                <a:ext cx="4294415" cy="503087"/>
              </a:xfrm>
              <a:prstGeom prst="rect">
                <a:avLst/>
              </a:prstGeom>
              <a:blipFill>
                <a:blip r:embed="rId18" cstate="print"/>
                <a:stretch>
                  <a:fillRect l="-3835" t="-12195" b="-3292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/>
          <p:cNvSpPr/>
          <p:nvPr/>
        </p:nvSpPr>
        <p:spPr>
          <a:xfrm>
            <a:off x="1714625" y="1499017"/>
            <a:ext cx="179882" cy="419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19" name="Object 47"/>
          <p:cNvGraphicFramePr>
            <a:graphicFrameLocks noChangeAspect="1"/>
          </p:cNvGraphicFramePr>
          <p:nvPr/>
        </p:nvGraphicFramePr>
        <p:xfrm>
          <a:off x="2372994" y="1468120"/>
          <a:ext cx="1482726" cy="46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19" imgW="850680" imgH="228600" progId="Equation.DSMT4">
                  <p:embed/>
                </p:oleObj>
              </mc:Choice>
              <mc:Fallback>
                <p:oleObj name="Equation" r:id="rId19" imgW="850680" imgH="2286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994" y="1468120"/>
                        <a:ext cx="1482726" cy="465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0" name="Object 48"/>
          <p:cNvGraphicFramePr>
            <a:graphicFrameLocks noChangeAspect="1"/>
          </p:cNvGraphicFramePr>
          <p:nvPr/>
        </p:nvGraphicFramePr>
        <p:xfrm>
          <a:off x="3929531" y="1453968"/>
          <a:ext cx="40592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21" imgW="2450880" imgH="228600" progId="Equation.DSMT4">
                  <p:embed/>
                </p:oleObj>
              </mc:Choice>
              <mc:Fallback>
                <p:oleObj name="Equation" r:id="rId21" imgW="2450880" imgH="2286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531" y="1453968"/>
                        <a:ext cx="4059237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椭圆 28"/>
          <p:cNvSpPr/>
          <p:nvPr/>
        </p:nvSpPr>
        <p:spPr>
          <a:xfrm>
            <a:off x="2971800" y="1483777"/>
            <a:ext cx="502919" cy="419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8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14" grpId="0" animBg="1"/>
      <p:bldP spid="15" grpId="0" animBg="1"/>
      <p:bldP spid="16" grpId="0" animBg="1"/>
      <p:bldP spid="21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 l="33888" t="-12281"/>
          <a:stretch>
            <a:fillRect/>
          </a:stretch>
        </p:blipFill>
        <p:spPr bwMode="auto">
          <a:xfrm>
            <a:off x="2713221" y="179883"/>
            <a:ext cx="4302175" cy="80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7" name="矩形 6"/>
          <p:cNvSpPr>
            <a:spLocks noChangeArrowheads="1"/>
          </p:cNvSpPr>
          <p:nvPr/>
        </p:nvSpPr>
        <p:spPr bwMode="auto">
          <a:xfrm>
            <a:off x="320040" y="1654372"/>
            <a:ext cx="6111713" cy="5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因为</a:t>
            </a:r>
            <a:r>
              <a:rPr lang="en-US" altLang="zh-CN" sz="2800" b="1" dirty="0"/>
              <a:t>A</a:t>
            </a:r>
            <a:r>
              <a:rPr lang="en-US" altLang="zh-CN" sz="2800" b="1" baseline="30000" dirty="0"/>
              <a:t>+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AA</a:t>
            </a:r>
            <a:r>
              <a:rPr lang="en-US" altLang="zh-CN" sz="2800" b="1" baseline="30000" dirty="0"/>
              <a:t>+</a:t>
            </a:r>
            <a:r>
              <a:rPr lang="zh-CN" altLang="en-US" sz="2800" b="1" dirty="0"/>
              <a:t>是幂等矩阵，所以</a:t>
            </a:r>
            <a:r>
              <a:rPr lang="en-US" altLang="zh-CN" sz="2800" b="1" dirty="0"/>
              <a:t>AA</a:t>
            </a:r>
            <a:r>
              <a:rPr lang="en-US" altLang="zh-CN" sz="2800" b="1" baseline="30000" dirty="0"/>
              <a:t>+,</a:t>
            </a:r>
          </a:p>
        </p:txBody>
      </p:sp>
      <p:graphicFrame>
        <p:nvGraphicFramePr>
          <p:cNvPr id="81928" name="Object 7"/>
          <p:cNvGraphicFramePr>
            <a:graphicFrameLocks noChangeAspect="1"/>
          </p:cNvGraphicFramePr>
          <p:nvPr/>
        </p:nvGraphicFramePr>
        <p:xfrm>
          <a:off x="1446342" y="3087974"/>
          <a:ext cx="3866548" cy="2623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4" imgW="41148000" imgH="33223200" progId="Equation.DSMT4">
                  <p:embed/>
                </p:oleObj>
              </mc:Choice>
              <mc:Fallback>
                <p:oleObj name="Equation" r:id="rId4" imgW="41148000" imgH="33223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342" y="3087974"/>
                        <a:ext cx="3866548" cy="2623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矩形 6"/>
          <p:cNvSpPr>
            <a:spLocks noChangeArrowheads="1"/>
          </p:cNvSpPr>
          <p:nvPr/>
        </p:nvSpPr>
        <p:spPr bwMode="auto">
          <a:xfrm>
            <a:off x="6461454" y="1672485"/>
            <a:ext cx="35541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A</a:t>
            </a:r>
            <a:r>
              <a:rPr lang="en-US" altLang="zh-CN" sz="2800" b="1" baseline="30000" dirty="0"/>
              <a:t>+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的特征值为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</a:t>
            </a:r>
            <a:endParaRPr lang="zh-CN" altLang="en-US" sz="2800" dirty="0"/>
          </a:p>
        </p:txBody>
      </p:sp>
      <p:sp>
        <p:nvSpPr>
          <p:cNvPr id="81931" name="矩形 6"/>
          <p:cNvSpPr>
            <a:spLocks noChangeArrowheads="1"/>
          </p:cNvSpPr>
          <p:nvPr/>
        </p:nvSpPr>
        <p:spPr bwMode="auto">
          <a:xfrm>
            <a:off x="5162759" y="3954801"/>
            <a:ext cx="3300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/>
              <a:t>有</a:t>
            </a:r>
            <a:r>
              <a:rPr lang="en-US" altLang="zh-CN" sz="2800" b="1" i="1" dirty="0">
                <a:latin typeface="Times New Roman" pitchFamily="18" charset="0"/>
              </a:rPr>
              <a:t>r </a:t>
            </a:r>
            <a:r>
              <a:rPr lang="zh-CN" altLang="en-US" sz="2800" b="1" dirty="0"/>
              <a:t>个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，其余为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</a:t>
            </a:r>
            <a:endParaRPr lang="zh-CN" altLang="en-US" sz="2800" dirty="0"/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525038" y="277525"/>
            <a:ext cx="21739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/>
              <a:t>定理</a:t>
            </a:r>
            <a:r>
              <a:rPr lang="en-US" altLang="zh-CN" sz="2800" b="1" dirty="0"/>
              <a:t>5.3.17.</a:t>
            </a:r>
            <a:endParaRPr lang="en-US" altLang="zh-CN" sz="2800" b="1" baseline="30000" dirty="0"/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6535712" y="2406254"/>
            <a:ext cx="40773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因此其对角化阵为</a:t>
            </a:r>
            <a:endParaRPr lang="zh-CN" altLang="en-US" sz="2800" dirty="0"/>
          </a:p>
        </p:txBody>
      </p:sp>
      <p:graphicFrame>
        <p:nvGraphicFramePr>
          <p:cNvPr id="66563" name="Object 7"/>
          <p:cNvGraphicFramePr>
            <a:graphicFrameLocks noChangeAspect="1"/>
          </p:cNvGraphicFramePr>
          <p:nvPr/>
        </p:nvGraphicFramePr>
        <p:xfrm>
          <a:off x="1925274" y="5809548"/>
          <a:ext cx="8280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6" imgW="70104000" imgH="5486400" progId="Equation.DSMT4">
                  <p:embed/>
                </p:oleObj>
              </mc:Choice>
              <mc:Fallback>
                <p:oleObj name="Equation" r:id="rId6" imgW="70104000" imgH="5486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274" y="5809548"/>
                        <a:ext cx="82804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89351" y="5865553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/>
              <a:t>所以</a:t>
            </a:r>
            <a:endParaRPr lang="zh-CN" altLang="en-US" sz="2800" dirty="0"/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204750" y="2436359"/>
            <a:ext cx="63802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/>
              <a:t>又由</a:t>
            </a:r>
            <a:r>
              <a:rPr lang="en-US" altLang="zh-CN" sz="2800" b="1" dirty="0"/>
              <a:t>A</a:t>
            </a:r>
            <a:r>
              <a:rPr lang="en-US" altLang="zh-CN" sz="2800" b="1" baseline="30000" dirty="0"/>
              <a:t>+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AA</a:t>
            </a:r>
            <a:r>
              <a:rPr lang="en-US" altLang="zh-CN" sz="2800" b="1" baseline="30000" dirty="0"/>
              <a:t>+</a:t>
            </a:r>
            <a:r>
              <a:rPr lang="zh-CN" altLang="en-US" sz="2800" b="1" dirty="0"/>
              <a:t>的对称阵可知其可对角化</a:t>
            </a:r>
            <a:r>
              <a:rPr lang="en-US" altLang="zh-CN" sz="2800" b="1" dirty="0"/>
              <a:t>,</a:t>
            </a:r>
            <a:endParaRPr lang="en-US" altLang="zh-CN" sz="2800" b="1" baseline="30000" dirty="0"/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520542" y="1007298"/>
            <a:ext cx="53078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800" b="1" dirty="0"/>
              <a:t>证明：</a:t>
            </a:r>
            <a:r>
              <a:rPr lang="en-US" altLang="zh-CN" sz="2800" b="1" dirty="0"/>
              <a:t> r(A</a:t>
            </a:r>
            <a:r>
              <a:rPr lang="en-US" altLang="zh-CN" sz="2800" b="1" baseline="30000" dirty="0"/>
              <a:t>+</a:t>
            </a:r>
            <a:r>
              <a:rPr lang="en-US" altLang="zh-CN" sz="2800" b="1" dirty="0"/>
              <a:t>A)=r(AA</a:t>
            </a:r>
            <a:r>
              <a:rPr lang="en-US" altLang="zh-CN" sz="2800" b="1" baseline="30000" dirty="0"/>
              <a:t>+</a:t>
            </a:r>
            <a:r>
              <a:rPr lang="en-US" altLang="zh-CN" sz="2800" b="1" dirty="0"/>
              <a:t>)=r(A)</a:t>
            </a:r>
            <a:r>
              <a:rPr lang="zh-CN" altLang="en-US" sz="2800" b="1" dirty="0"/>
              <a:t>显然</a:t>
            </a:r>
            <a:endParaRPr lang="en-US" altLang="zh-CN" sz="2800" b="1" baseline="30000" dirty="0"/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5732622" y="1007298"/>
            <a:ext cx="56701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(</a:t>
            </a:r>
            <a:r>
              <a:rPr lang="zh-CN" altLang="en-US" sz="2800" b="1" dirty="0"/>
              <a:t>前面已证为</a:t>
            </a:r>
            <a:r>
              <a:rPr lang="en-US" altLang="zh-CN" sz="2800" b="1" dirty="0"/>
              <a:t>r(A</a:t>
            </a:r>
            <a:r>
              <a:rPr lang="en-US" altLang="zh-CN" sz="2800" b="1" baseline="30000" dirty="0"/>
              <a:t>-</a:t>
            </a:r>
            <a:r>
              <a:rPr lang="en-US" altLang="zh-CN" sz="2800" b="1" dirty="0"/>
              <a:t>A)=r(AA</a:t>
            </a:r>
            <a:r>
              <a:rPr lang="en-US" altLang="zh-CN" sz="2800" b="1" baseline="30000" dirty="0"/>
              <a:t>-</a:t>
            </a:r>
            <a:r>
              <a:rPr lang="en-US" altLang="zh-CN" sz="2800" b="1" dirty="0"/>
              <a:t>)=r(A)).</a:t>
            </a:r>
            <a:endParaRPr lang="en-US" altLang="zh-CN" sz="2800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/>
      <p:bldP spid="81929" grpId="0"/>
      <p:bldP spid="81931" grpId="0"/>
      <p:bldP spid="8" grpId="0"/>
      <p:bldP spid="9" grpId="0"/>
      <p:bldP spid="11" grpId="0"/>
      <p:bldP spid="12" grpId="0"/>
      <p:bldP spid="14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744" y="0"/>
            <a:ext cx="9340182" cy="230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918" y="2708275"/>
            <a:ext cx="878971" cy="51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8446" y="2624372"/>
            <a:ext cx="2466508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715" y="4247630"/>
            <a:ext cx="463196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54779" y="4750737"/>
            <a:ext cx="3434586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9265" name="Object 1"/>
          <p:cNvGraphicFramePr>
            <a:graphicFrameLocks noChangeAspect="1"/>
          </p:cNvGraphicFramePr>
          <p:nvPr/>
        </p:nvGraphicFramePr>
        <p:xfrm>
          <a:off x="5023337" y="2712387"/>
          <a:ext cx="2501726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Equation" r:id="rId8" imgW="32613600" imgH="19202400" progId="Equation.DSMT4">
                  <p:embed/>
                </p:oleObj>
              </mc:Choice>
              <mc:Fallback>
                <p:oleObj name="Equation" r:id="rId8" imgW="32613600" imgH="19202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337" y="2712387"/>
                        <a:ext cx="2501726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9265" name="Object 1"/>
          <p:cNvGraphicFramePr>
            <a:graphicFrameLocks noChangeAspect="1"/>
          </p:cNvGraphicFramePr>
          <p:nvPr/>
        </p:nvGraphicFramePr>
        <p:xfrm>
          <a:off x="7672640" y="1700213"/>
          <a:ext cx="235577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Equation" r:id="rId3" imgW="34137600" imgH="25908000" progId="Equation.DSMT4">
                  <p:embed/>
                </p:oleObj>
              </mc:Choice>
              <mc:Fallback>
                <p:oleObj name="Equation" r:id="rId3" imgW="34137600" imgH="259080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640" y="1700213"/>
                        <a:ext cx="2355779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719667" y="836614"/>
          <a:ext cx="473675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Equation" r:id="rId5" imgW="49682400" imgH="6400800" progId="Equation.DSMT4">
                  <p:embed/>
                </p:oleObj>
              </mc:Choice>
              <mc:Fallback>
                <p:oleObj name="Equation" r:id="rId5" imgW="49682400" imgH="64008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67" y="836614"/>
                        <a:ext cx="473675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334434" y="1484313"/>
          <a:ext cx="7250589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Equation" r:id="rId7" imgW="81076800" imgH="25908000" progId="Equation.DSMT4">
                  <p:embed/>
                </p:oleObj>
              </mc:Choice>
              <mc:Fallback>
                <p:oleObj name="Equation" r:id="rId7" imgW="81076800" imgH="25908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34" y="1484313"/>
                        <a:ext cx="7250589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24418" y="3644900"/>
            <a:ext cx="64959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800" b="1" dirty="0"/>
              <a:t>所求方程组的极小范数最小二乘解为</a:t>
            </a:r>
            <a:endParaRPr lang="zh-CN" altLang="en-US" sz="2800" b="1" dirty="0"/>
          </a:p>
        </p:txBody>
      </p:sp>
      <p:sp>
        <p:nvSpPr>
          <p:cNvPr id="57352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1295400" y="4437064"/>
          <a:ext cx="6559446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Equation" r:id="rId9" imgW="74371200" imgH="25908000" progId="Equation.DSMT4">
                  <p:embed/>
                </p:oleObj>
              </mc:Choice>
              <mc:Fallback>
                <p:oleObj name="Equation" r:id="rId9" imgW="74371200" imgH="259080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37064"/>
                        <a:ext cx="6559446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1663908" y="1064875"/>
          <a:ext cx="1972040" cy="118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Equation" r:id="rId3" imgW="17983200" imgH="11887200" progId="Equation.DSMT4">
                  <p:embed/>
                </p:oleObj>
              </mc:Choice>
              <mc:Fallback>
                <p:oleObj name="Equation" r:id="rId3" imgW="17983200" imgH="11887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908" y="1064875"/>
                        <a:ext cx="1972040" cy="1184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802981" y="322370"/>
            <a:ext cx="75616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 例 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5.3.10 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设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阶可逆矩阵，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O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阶零矩阵</a:t>
            </a:r>
            <a:endParaRPr lang="zh-CN" altLang="en-US" sz="2800" dirty="0">
              <a:latin typeface="黑体" pitchFamily="2" charset="-122"/>
            </a:endParaRP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699368" y="1350574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则</a:t>
            </a:r>
            <a:endParaRPr lang="zh-CN" altLang="en-US" sz="28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0" y="2559549"/>
            <a:ext cx="3236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解：因</a:t>
            </a:r>
            <a:r>
              <a:rPr lang="en-US" altLang="zh-CN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满秩分解为</a:t>
            </a:r>
            <a:endParaRPr lang="zh-CN" altLang="en-US" sz="2800" dirty="0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122892" name="Object 3"/>
          <p:cNvGraphicFramePr>
            <a:graphicFrameLocks noChangeAspect="1"/>
          </p:cNvGraphicFramePr>
          <p:nvPr/>
        </p:nvGraphicFramePr>
        <p:xfrm>
          <a:off x="3281336" y="2470566"/>
          <a:ext cx="434865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Equation" r:id="rId5" imgW="43281600" imgH="10972800" progId="Equation.DSMT4">
                  <p:embed/>
                </p:oleObj>
              </mc:Choice>
              <mc:Fallback>
                <p:oleObj name="Equation" r:id="rId5" imgW="43281600" imgH="109728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36" y="2470566"/>
                        <a:ext cx="4348657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3"/>
          <p:cNvGraphicFramePr>
            <a:graphicFrameLocks noChangeAspect="1"/>
          </p:cNvGraphicFramePr>
          <p:nvPr/>
        </p:nvGraphicFramePr>
        <p:xfrm>
          <a:off x="929323" y="3361055"/>
          <a:ext cx="72802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Equation" r:id="rId7" imgW="3314520" imgH="571320" progId="Equation.DSMT4">
                  <p:embed/>
                </p:oleObj>
              </mc:Choice>
              <mc:Fallback>
                <p:oleObj name="Equation" r:id="rId7" imgW="3314520" imgH="57132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23" y="3361055"/>
                        <a:ext cx="7280275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4" name="Object 14"/>
          <p:cNvGraphicFramePr>
            <a:graphicFrameLocks noChangeAspect="1"/>
          </p:cNvGraphicFramePr>
          <p:nvPr/>
        </p:nvGraphicFramePr>
        <p:xfrm>
          <a:off x="3766011" y="1109272"/>
          <a:ext cx="1510528" cy="1154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9" name="Equation" r:id="rId9" imgW="15849600" imgH="10972800" progId="Equation.DSMT4">
                  <p:embed/>
                </p:oleObj>
              </mc:Choice>
              <mc:Fallback>
                <p:oleObj name="Equation" r:id="rId9" imgW="15849600" imgH="109728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011" y="1109272"/>
                        <a:ext cx="1510528" cy="11542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0238282" y="5439634"/>
          <a:ext cx="1454047" cy="94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0" name="Equation" r:id="rId11" imgW="18592800" imgH="10972800" progId="Equation.DSMT4">
                  <p:embed/>
                </p:oleObj>
              </mc:Choice>
              <mc:Fallback>
                <p:oleObj name="Equation" r:id="rId11" imgW="18592800" imgH="109728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8282" y="5439634"/>
                        <a:ext cx="1454047" cy="946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3" name="Object 37"/>
          <p:cNvGraphicFramePr>
            <a:graphicFrameLocks noChangeAspect="1"/>
          </p:cNvGraphicFramePr>
          <p:nvPr/>
        </p:nvGraphicFramePr>
        <p:xfrm>
          <a:off x="2620755" y="4278245"/>
          <a:ext cx="761523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1" name="Equation" r:id="rId13" imgW="3466800" imgH="545760" progId="Equation.DSMT4">
                  <p:embed/>
                </p:oleObj>
              </mc:Choice>
              <mc:Fallback>
                <p:oleObj name="Equation" r:id="rId13" imgW="3466800" imgH="54576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755" y="4278245"/>
                        <a:ext cx="7615237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4" name="Object 38"/>
          <p:cNvGraphicFramePr>
            <a:graphicFrameLocks noChangeAspect="1"/>
          </p:cNvGraphicFramePr>
          <p:nvPr/>
        </p:nvGraphicFramePr>
        <p:xfrm>
          <a:off x="2528029" y="5348965"/>
          <a:ext cx="37655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Equation" r:id="rId15" imgW="1714320" imgH="545760" progId="Equation.DSMT4">
                  <p:embed/>
                </p:oleObj>
              </mc:Choice>
              <mc:Fallback>
                <p:oleObj name="Equation" r:id="rId15" imgW="1714320" imgH="54576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029" y="5348965"/>
                        <a:ext cx="376555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5" name="Object 39"/>
          <p:cNvGraphicFramePr>
            <a:graphicFrameLocks noChangeAspect="1"/>
          </p:cNvGraphicFramePr>
          <p:nvPr/>
        </p:nvGraphicFramePr>
        <p:xfrm>
          <a:off x="6215401" y="5338763"/>
          <a:ext cx="40449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17" imgW="1841400" imgH="545760" progId="Equation.DSMT4">
                  <p:embed/>
                </p:oleObj>
              </mc:Choice>
              <mc:Fallback>
                <p:oleObj name="Equation" r:id="rId17" imgW="1841400" imgH="54576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401" y="5338763"/>
                        <a:ext cx="404495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7" grpId="0"/>
      <p:bldP spid="122890" grpId="0"/>
      <p:bldP spid="12289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4" name="Object 8"/>
          <p:cNvGraphicFramePr>
            <a:graphicFrameLocks noChangeAspect="1"/>
          </p:cNvGraphicFramePr>
          <p:nvPr/>
        </p:nvGraphicFramePr>
        <p:xfrm>
          <a:off x="2899098" y="602209"/>
          <a:ext cx="233700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2" name="Equation" r:id="rId3" imgW="16154400" imgH="5486400" progId="Equation.DSMT4">
                  <p:embed/>
                </p:oleObj>
              </mc:Choice>
              <mc:Fallback>
                <p:oleObj name="Equation" r:id="rId3" imgW="16154400" imgH="5486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098" y="602209"/>
                        <a:ext cx="2337008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7"/>
          <p:cNvGraphicFramePr>
            <a:graphicFrameLocks noChangeAspect="1"/>
          </p:cNvGraphicFramePr>
          <p:nvPr/>
        </p:nvGraphicFramePr>
        <p:xfrm>
          <a:off x="5102715" y="749936"/>
          <a:ext cx="1536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3" name="Equation" r:id="rId5" imgW="11277600" imgH="4876800" progId="Equation.DSMT4">
                  <p:embed/>
                </p:oleObj>
              </mc:Choice>
              <mc:Fallback>
                <p:oleObj name="Equation" r:id="rId5" imgW="11277600" imgH="48768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715" y="749936"/>
                        <a:ext cx="15367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6976111" y="644188"/>
          <a:ext cx="507479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4" name="Equation" r:id="rId7" imgW="4876800" imgH="4572000" progId="Equation.DSMT4">
                  <p:embed/>
                </p:oleObj>
              </mc:Choice>
              <mc:Fallback>
                <p:oleObj name="Equation" r:id="rId7" imgW="4876800" imgH="45720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6111" y="644188"/>
                        <a:ext cx="507479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3570288" y="1397000"/>
          <a:ext cx="41751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5" name="Equation" r:id="rId9" imgW="26517600" imgH="5486400" progId="Equation.DSMT4">
                  <p:embed/>
                </p:oleObj>
              </mc:Choice>
              <mc:Fallback>
                <p:oleObj name="Equation" r:id="rId9" imgW="26517600" imgH="54864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1397000"/>
                        <a:ext cx="41751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1583267" y="2060576"/>
          <a:ext cx="96096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6" name="Equation" r:id="rId11" imgW="5181600" imgH="4572000" progId="Equation.DSMT4">
                  <p:embed/>
                </p:oleObj>
              </mc:Choice>
              <mc:Fallback>
                <p:oleObj name="Equation" r:id="rId11" imgW="5181600" imgH="45720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267" y="2060576"/>
                        <a:ext cx="960967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296758" y="705337"/>
            <a:ext cx="2715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 例 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5.3.4   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设</a:t>
            </a:r>
            <a:endParaRPr lang="zh-CN" altLang="en-US" sz="2800" dirty="0">
              <a:latin typeface="黑体" pitchFamily="2" charset="-122"/>
            </a:endParaRPr>
          </a:p>
        </p:txBody>
      </p:sp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6541007" y="687922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是</a:t>
            </a:r>
            <a:endParaRPr lang="zh-CN" altLang="en-US" sz="28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7428827" y="660815"/>
            <a:ext cx="45576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10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中两两正交的单位列向量，</a:t>
            </a:r>
            <a:endParaRPr lang="zh-CN" altLang="en-US" sz="28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863600" y="2131548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求</a:t>
            </a:r>
            <a:endParaRPr lang="zh-CN" altLang="en-US" sz="2800">
              <a:ea typeface="宋体" charset="-122"/>
              <a:cs typeface="Times New Roman" pitchFamily="18" charset="0"/>
            </a:endParaRPr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912284" y="2850684"/>
            <a:ext cx="3595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解：因</a:t>
            </a:r>
            <a:r>
              <a:rPr lang="en-US" altLang="zh-CN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列满秩，所以</a:t>
            </a:r>
            <a:endParaRPr lang="zh-CN" altLang="en-US" sz="2800" dirty="0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121872" name="Object 3"/>
          <p:cNvGraphicFramePr>
            <a:graphicFrameLocks noChangeAspect="1"/>
          </p:cNvGraphicFramePr>
          <p:nvPr/>
        </p:nvGraphicFramePr>
        <p:xfrm>
          <a:off x="3613123" y="4961744"/>
          <a:ext cx="1573474" cy="52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Equation" r:id="rId13" imgW="927000" imgH="266400" progId="Equation.DSMT4">
                  <p:embed/>
                </p:oleObj>
              </mc:Choice>
              <mc:Fallback>
                <p:oleObj name="Equation" r:id="rId13" imgW="927000" imgH="2664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23" y="4961744"/>
                        <a:ext cx="1573474" cy="52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497049" y="2829372"/>
            <a:ext cx="2159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满秩分解为</a:t>
            </a:r>
            <a:endParaRPr lang="zh-CN" altLang="en-US" sz="2800" dirty="0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69641" name="Object 3"/>
          <p:cNvGraphicFramePr>
            <a:graphicFrameLocks noChangeAspect="1"/>
          </p:cNvGraphicFramePr>
          <p:nvPr/>
        </p:nvGraphicFramePr>
        <p:xfrm>
          <a:off x="6735763" y="2913063"/>
          <a:ext cx="2746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8" name="Equation" r:id="rId15" imgW="24079200" imgH="4572000" progId="Equation.DSMT4">
                  <p:embed/>
                </p:oleObj>
              </mc:Choice>
              <mc:Fallback>
                <p:oleObj name="Equation" r:id="rId15" imgW="24079200" imgH="45720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2913063"/>
                        <a:ext cx="2746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3"/>
          <p:cNvGraphicFramePr>
            <a:graphicFrameLocks noChangeAspect="1"/>
          </p:cNvGraphicFramePr>
          <p:nvPr/>
        </p:nvGraphicFramePr>
        <p:xfrm>
          <a:off x="2728913" y="3770313"/>
          <a:ext cx="46450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9" name="Equation" r:id="rId17" imgW="49987200" imgH="13106400" progId="Equation.DSMT4">
                  <p:embed/>
                </p:oleObj>
              </mc:Choice>
              <mc:Fallback>
                <p:oleObj name="Equation" r:id="rId17" imgW="49987200" imgH="13106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770313"/>
                        <a:ext cx="464502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 15"/>
          <p:cNvSpPr/>
          <p:nvPr/>
        </p:nvSpPr>
        <p:spPr>
          <a:xfrm>
            <a:off x="3987383" y="4991725"/>
            <a:ext cx="719528" cy="554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9691" name="Object 59"/>
          <p:cNvGraphicFramePr>
            <a:graphicFrameLocks noChangeAspect="1"/>
          </p:cNvGraphicFramePr>
          <p:nvPr/>
        </p:nvGraphicFramePr>
        <p:xfrm>
          <a:off x="5188132" y="5006715"/>
          <a:ext cx="1797285" cy="401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0" name="Equation" r:id="rId19" imgW="990360" imgH="215640" progId="Equation.DSMT4">
                  <p:embed/>
                </p:oleObj>
              </mc:Choice>
              <mc:Fallback>
                <p:oleObj name="Equation" r:id="rId19" imgW="990360" imgH="2156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8132" y="5006715"/>
                        <a:ext cx="1797285" cy="401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5" grpId="0"/>
      <p:bldP spid="121867" grpId="0"/>
      <p:bldP spid="121868" grpId="0"/>
      <p:bldP spid="121871" grpId="0"/>
      <p:bldP spid="14" grpId="0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2767109" y="414364"/>
          <a:ext cx="15050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3" name="Equation" r:id="rId3" imgW="11277600" imgH="4572000" progId="Equation.DSMT4">
                  <p:embed/>
                </p:oleObj>
              </mc:Choice>
              <mc:Fallback>
                <p:oleObj name="Equation" r:id="rId3" imgW="11277600" imgH="45720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109" y="414364"/>
                        <a:ext cx="1505088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39624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 例 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5.3.16 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cs typeface="Times New Roman" pitchFamily="18" charset="0"/>
              </a:rPr>
              <a:t>证明</a:t>
            </a:r>
            <a:endParaRPr lang="zh-CN" altLang="en-US" sz="2800" dirty="0">
              <a:latin typeface="黑体" pitchFamily="2" charset="-122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5292842" y="533733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为幂等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340784" y="1197779"/>
            <a:ext cx="3236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证明：必要性 已知</a:t>
            </a:r>
            <a:endParaRPr lang="zh-CN" altLang="en-US" sz="28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6807684" y="475894"/>
            <a:ext cx="25186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800" dirty="0" err="1"/>
              <a:t>Hermite</a:t>
            </a:r>
            <a:r>
              <a:rPr lang="zh-CN" altLang="en-US" sz="2800" dirty="0"/>
              <a:t>矩阵且</a:t>
            </a:r>
          </a:p>
        </p:txBody>
      </p:sp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9267678" y="494925"/>
          <a:ext cx="2574301" cy="51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4" name="Equation" r:id="rId5" imgW="20421600" imgH="5486400" progId="Equation.DSMT4">
                  <p:embed/>
                </p:oleObj>
              </mc:Choice>
              <mc:Fallback>
                <p:oleObj name="Equation" r:id="rId5" imgW="20421600" imgH="5486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7678" y="494925"/>
                        <a:ext cx="2574301" cy="512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Object 11"/>
          <p:cNvGraphicFramePr>
            <a:graphicFrameLocks noChangeAspect="1"/>
          </p:cNvGraphicFramePr>
          <p:nvPr/>
        </p:nvGraphicFramePr>
        <p:xfrm>
          <a:off x="3608779" y="1215073"/>
          <a:ext cx="1447904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5" name="Equation" r:id="rId7" imgW="11277600" imgH="4572000" progId="Equation.DSMT4">
                  <p:embed/>
                </p:oleObj>
              </mc:Choice>
              <mc:Fallback>
                <p:oleObj name="Equation" r:id="rId7" imgW="11277600" imgH="45720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779" y="1215073"/>
                        <a:ext cx="1447904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5274733" y="1255883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则</a:t>
            </a:r>
            <a:endParaRPr lang="zh-CN" altLang="en-US" sz="2800" dirty="0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123917" name="Object 13"/>
          <p:cNvGraphicFramePr>
            <a:graphicFrameLocks noChangeAspect="1"/>
          </p:cNvGraphicFramePr>
          <p:nvPr/>
        </p:nvGraphicFramePr>
        <p:xfrm>
          <a:off x="1017694" y="1940561"/>
          <a:ext cx="734781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6" name="Equation" r:id="rId8" imgW="56997600" imgH="5486400" progId="Equation.DSMT4">
                  <p:embed/>
                </p:oleObj>
              </mc:Choice>
              <mc:Fallback>
                <p:oleObj name="Equation" r:id="rId8" imgW="56997600" imgH="54864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694" y="1940561"/>
                        <a:ext cx="7347818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1125955" y="2748463"/>
          <a:ext cx="555841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7" name="Equation" r:id="rId10" imgW="41148000" imgH="5486400" progId="Equation.DSMT4">
                  <p:embed/>
                </p:oleObj>
              </mc:Choice>
              <mc:Fallback>
                <p:oleObj name="Equation" r:id="rId10" imgW="41148000" imgH="54864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955" y="2748463"/>
                        <a:ext cx="5558410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5"/>
          <p:cNvGraphicFramePr>
            <a:graphicFrameLocks noChangeAspect="1"/>
          </p:cNvGraphicFramePr>
          <p:nvPr/>
        </p:nvGraphicFramePr>
        <p:xfrm>
          <a:off x="1151100" y="3529311"/>
          <a:ext cx="537633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8" name="Equation" r:id="rId12" imgW="34137600" imgH="5486400" progId="Equation.DSMT4">
                  <p:embed/>
                </p:oleObj>
              </mc:Choice>
              <mc:Fallback>
                <p:oleObj name="Equation" r:id="rId12" imgW="34137600" imgH="54864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100" y="3529311"/>
                        <a:ext cx="5376333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486125" y="4235119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充分性</a:t>
            </a:r>
            <a:endParaRPr lang="zh-CN" altLang="en-US" sz="28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528718" y="2038994"/>
            <a:ext cx="19816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latin typeface="Times New Roman" pitchFamily="18" charset="0"/>
              </a:rPr>
              <a:t>即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为幂等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741139" y="2851960"/>
            <a:ext cx="19816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itchFamily="18" charset="0"/>
              </a:rPr>
              <a:t>即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为对称</a:t>
            </a: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605854" y="5635844"/>
          <a:ext cx="15827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9" name="Equation" r:id="rId14" imgW="12496800" imgH="3657600" progId="Equation.DSMT4">
                  <p:embed/>
                </p:oleObj>
              </mc:Choice>
              <mc:Fallback>
                <p:oleObj name="Equation" r:id="rId14" imgW="12496800" imgH="36576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54" y="5635844"/>
                        <a:ext cx="1582738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2651665" y="5666434"/>
          <a:ext cx="16097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0" name="Equation" r:id="rId16" imgW="14935200" imgH="4267200" progId="Equation.DSMT4">
                  <p:embed/>
                </p:oleObj>
              </mc:Choice>
              <mc:Fallback>
                <p:oleObj name="Equation" r:id="rId16" imgW="14935200" imgH="42672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665" y="5666434"/>
                        <a:ext cx="1609725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4"/>
          <p:cNvGraphicFramePr>
            <a:graphicFrameLocks noChangeAspect="1"/>
          </p:cNvGraphicFramePr>
          <p:nvPr/>
        </p:nvGraphicFramePr>
        <p:xfrm>
          <a:off x="7190247" y="5601010"/>
          <a:ext cx="21605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1" name="Equation" r:id="rId18" imgW="20421600" imgH="5486400" progId="Equation.DSMT4">
                  <p:embed/>
                </p:oleObj>
              </mc:Choice>
              <mc:Fallback>
                <p:oleObj name="Equation" r:id="rId18" imgW="20421600" imgH="54864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0247" y="5601010"/>
                        <a:ext cx="2160588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/>
        </p:nvGraphicFramePr>
        <p:xfrm>
          <a:off x="4834941" y="5609899"/>
          <a:ext cx="20129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2" name="Equation" r:id="rId20" imgW="19202400" imgH="5486400" progId="Equation.DSMT4">
                  <p:embed/>
                </p:oleObj>
              </mc:Choice>
              <mc:Fallback>
                <p:oleObj name="Equation" r:id="rId20" imgW="19202400" imgH="54864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941" y="5609899"/>
                        <a:ext cx="20129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40405" y="6334780"/>
            <a:ext cx="14414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所以</a:t>
            </a:r>
            <a:r>
              <a:rPr lang="en-US" altLang="zh-CN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是</a:t>
            </a:r>
            <a:endParaRPr lang="zh-CN" altLang="en-US" sz="2800" dirty="0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1804207" y="6283325"/>
          <a:ext cx="7731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3" name="Equation" r:id="rId22" imgW="5791200" imgH="4876800" progId="Equation.DSMT4">
                  <p:embed/>
                </p:oleObj>
              </mc:Choice>
              <mc:Fallback>
                <p:oleObj name="Equation" r:id="rId22" imgW="5791200" imgH="48768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207" y="6283325"/>
                        <a:ext cx="77311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2028113" y="4252108"/>
            <a:ext cx="23391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ea typeface="宋体" charset="-122"/>
                <a:cs typeface="Times New Roman" pitchFamily="18" charset="0"/>
              </a:rPr>
              <a:t>考察矩阵方程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8014936" y="4929413"/>
            <a:ext cx="3236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由此可以检验</a:t>
            </a:r>
            <a:r>
              <a:rPr lang="en-US" altLang="zh-CN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满足</a:t>
            </a:r>
            <a:endParaRPr lang="zh-CN" altLang="en-US" sz="2800" dirty="0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123923" name="Object 19"/>
          <p:cNvGraphicFramePr>
            <a:graphicFrameLocks noChangeAspect="1"/>
          </p:cNvGraphicFramePr>
          <p:nvPr/>
        </p:nvGraphicFramePr>
        <p:xfrm>
          <a:off x="4401545" y="4287499"/>
          <a:ext cx="22558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4" name="Equation" r:id="rId24" imgW="14325600" imgH="4572000" progId="Equation.DSMT4">
                  <p:embed/>
                </p:oleObj>
              </mc:Choice>
              <mc:Fallback>
                <p:oleObj name="Equation" r:id="rId24" imgW="14325600" imgH="45720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545" y="4287499"/>
                        <a:ext cx="2255837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6747275" y="4329318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ea typeface="宋体" charset="-122"/>
                <a:cs typeface="Times New Roman" pitchFamily="18" charset="0"/>
              </a:rPr>
              <a:t>因为</a:t>
            </a:r>
          </a:p>
        </p:txBody>
      </p:sp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7657533" y="4211700"/>
          <a:ext cx="31210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5" name="Equation" r:id="rId26" imgW="19812000" imgH="5486400" progId="Equation.DSMT4">
                  <p:embed/>
                </p:oleObj>
              </mc:Choice>
              <mc:Fallback>
                <p:oleObj name="Equation" r:id="rId26" imgW="19812000" imgH="54864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7533" y="4211700"/>
                        <a:ext cx="3121025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4920627"/>
            <a:ext cx="5969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即矩阵方程有解</a:t>
            </a:r>
            <a:r>
              <a:rPr lang="en-US" altLang="zh-CN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所以存在矩阵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</a:rPr>
              <a:t>，使</a:t>
            </a:r>
            <a:endParaRPr lang="zh-CN" altLang="en-US" sz="2800" dirty="0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5883011" y="4877961"/>
          <a:ext cx="1874150" cy="501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6" name="Equation" r:id="rId28" imgW="13411200" imgH="4572000" progId="Equation.DSMT4">
                  <p:embed/>
                </p:oleObj>
              </mc:Choice>
              <mc:Fallback>
                <p:oleObj name="Equation" r:id="rId28" imgW="13411200" imgH="45720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011" y="4877961"/>
                        <a:ext cx="1874150" cy="5017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2" name="Object 16"/>
          <p:cNvGraphicFramePr>
            <a:graphicFrameLocks noChangeAspect="1"/>
          </p:cNvGraphicFramePr>
          <p:nvPr/>
        </p:nvGraphicFramePr>
        <p:xfrm>
          <a:off x="4471035" y="577533"/>
          <a:ext cx="6921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7" name="Equation" r:id="rId30" imgW="5181600" imgH="3657600" progId="Equation.DSMT4">
                  <p:embed/>
                </p:oleObj>
              </mc:Choice>
              <mc:Fallback>
                <p:oleObj name="Equation" r:id="rId30" imgW="5181600" imgH="36576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035" y="577533"/>
                        <a:ext cx="6921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/>
      <p:bldP spid="123916" grpId="0"/>
      <p:bldP spid="123920" grpId="0"/>
      <p:bldP spid="17" grpId="0"/>
      <p:bldP spid="19" grpId="0"/>
      <p:bldP spid="31" grpId="0"/>
      <p:bldP spid="22" grpId="0"/>
      <p:bldP spid="23" grpId="0"/>
      <p:bldP spid="25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">
            <a:extLst>
              <a:ext uri="{FF2B5EF4-FFF2-40B4-BE49-F238E27FC236}">
                <a16:creationId xmlns:a16="http://schemas.microsoft.com/office/drawing/2014/main" id="{46BDF418-866C-4367-A685-A3425F6B9717}"/>
              </a:ext>
            </a:extLst>
          </p:cNvPr>
          <p:cNvSpPr txBox="1"/>
          <p:nvPr/>
        </p:nvSpPr>
        <p:spPr>
          <a:xfrm>
            <a:off x="1001794" y="1655951"/>
            <a:ext cx="27007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rgbClr val="FF0000"/>
                </a:solidFill>
              </a:rPr>
              <a:t>如何求减号逆</a:t>
            </a:r>
            <a:r>
              <a:rPr lang="en-US" altLang="zh-CN" sz="2700" b="1" dirty="0">
                <a:solidFill>
                  <a:srgbClr val="FF0000"/>
                </a:solidFill>
              </a:rPr>
              <a:t>?</a:t>
            </a:r>
            <a:endParaRPr lang="zh-CN" altLang="en-US" sz="2700" b="1" dirty="0">
              <a:solidFill>
                <a:srgbClr val="FF0000"/>
              </a:solidFill>
            </a:endParaRPr>
          </a:p>
        </p:txBody>
      </p:sp>
      <p:pic>
        <p:nvPicPr>
          <p:cNvPr id="4" name="图片 3" descr="图片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794" y="121351"/>
            <a:ext cx="10697596" cy="1341009"/>
          </a:xfrm>
          <a:prstGeom prst="rect">
            <a:avLst/>
          </a:prstGeom>
        </p:spPr>
      </p:pic>
      <p:sp>
        <p:nvSpPr>
          <p:cNvPr id="5" name="文本框 1">
            <a:extLst>
              <a:ext uri="{FF2B5EF4-FFF2-40B4-BE49-F238E27FC236}">
                <a16:creationId xmlns:a16="http://schemas.microsoft.com/office/drawing/2014/main" id="{46BDF418-866C-4367-A685-A3425F6B9717}"/>
              </a:ext>
            </a:extLst>
          </p:cNvPr>
          <p:cNvSpPr txBox="1"/>
          <p:nvPr/>
        </p:nvSpPr>
        <p:spPr>
          <a:xfrm>
            <a:off x="956822" y="6063058"/>
            <a:ext cx="82089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/>
              <a:t>证明</a:t>
            </a:r>
            <a:r>
              <a:rPr lang="en-US" altLang="zh-CN" sz="2700" dirty="0"/>
              <a:t>:</a:t>
            </a:r>
            <a:r>
              <a:rPr lang="zh-CN" altLang="en-US" sz="2700" dirty="0"/>
              <a:t>即检验所定义的</a:t>
            </a:r>
            <a:r>
              <a:rPr lang="en-US" altLang="zh-CN" sz="2700" dirty="0"/>
              <a:t>G</a:t>
            </a:r>
            <a:r>
              <a:rPr lang="zh-CN" altLang="en-US" sz="2700" dirty="0"/>
              <a:t>满足减号逆的定义</a:t>
            </a:r>
          </a:p>
        </p:txBody>
      </p:sp>
      <p:pic>
        <p:nvPicPr>
          <p:cNvPr id="6" name="图片 5" descr="图片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006" y="2106948"/>
            <a:ext cx="10703692" cy="725364"/>
          </a:xfrm>
          <a:prstGeom prst="rect">
            <a:avLst/>
          </a:prstGeom>
        </p:spPr>
      </p:pic>
      <p:pic>
        <p:nvPicPr>
          <p:cNvPr id="7" name="图片 6" descr="图片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99213" y="2157528"/>
            <a:ext cx="3327666" cy="804606"/>
          </a:xfrm>
          <a:prstGeom prst="rect">
            <a:avLst/>
          </a:prstGeom>
        </p:spPr>
      </p:pic>
      <p:pic>
        <p:nvPicPr>
          <p:cNvPr id="8" name="图片 7" descr="图片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349" y="2994413"/>
            <a:ext cx="10758551" cy="725364"/>
          </a:xfrm>
          <a:prstGeom prst="rect">
            <a:avLst/>
          </a:prstGeom>
        </p:spPr>
      </p:pic>
      <p:pic>
        <p:nvPicPr>
          <p:cNvPr id="9" name="图片 8" descr="图片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7795" y="3801582"/>
            <a:ext cx="5949205" cy="1255672"/>
          </a:xfrm>
          <a:prstGeom prst="rect">
            <a:avLst/>
          </a:prstGeom>
        </p:spPr>
      </p:pic>
      <p:pic>
        <p:nvPicPr>
          <p:cNvPr id="10" name="图片 9" descr="图片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5125816"/>
            <a:ext cx="10728074" cy="74365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823897" y="2086631"/>
            <a:ext cx="1158240" cy="914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46BDF418-866C-4367-A685-A3425F6B9717}"/>
              </a:ext>
            </a:extLst>
          </p:cNvPr>
          <p:cNvSpPr txBox="1"/>
          <p:nvPr/>
        </p:nvSpPr>
        <p:spPr>
          <a:xfrm>
            <a:off x="11329291" y="3454271"/>
            <a:ext cx="61886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F0000"/>
                </a:solidFill>
              </a:rPr>
              <a:t>A</a:t>
            </a:r>
          </a:p>
          <a:p>
            <a:r>
              <a:rPr lang="zh-CN" altLang="en-US" sz="2700" b="1" dirty="0">
                <a:solidFill>
                  <a:srgbClr val="FF0000"/>
                </a:solidFill>
              </a:rPr>
              <a:t>的</a:t>
            </a:r>
            <a:endParaRPr lang="en-US" altLang="zh-CN" sz="2700" b="1" dirty="0">
              <a:solidFill>
                <a:srgbClr val="FF0000"/>
              </a:solidFill>
            </a:endParaRPr>
          </a:p>
          <a:p>
            <a:r>
              <a:rPr lang="zh-CN" altLang="en-US" sz="2700" b="1" dirty="0">
                <a:solidFill>
                  <a:srgbClr val="FF0000"/>
                </a:solidFill>
              </a:rPr>
              <a:t>标</a:t>
            </a:r>
            <a:endParaRPr lang="en-US" altLang="zh-CN" sz="2700" b="1" dirty="0">
              <a:solidFill>
                <a:srgbClr val="FF0000"/>
              </a:solidFill>
            </a:endParaRPr>
          </a:p>
          <a:p>
            <a:r>
              <a:rPr lang="zh-CN" altLang="en-US" sz="2700" b="1" dirty="0">
                <a:solidFill>
                  <a:srgbClr val="FF0000"/>
                </a:solidFill>
              </a:rPr>
              <a:t>准</a:t>
            </a:r>
            <a:endParaRPr lang="en-US" altLang="zh-CN" sz="2700" b="1" dirty="0">
              <a:solidFill>
                <a:srgbClr val="FF0000"/>
              </a:solidFill>
            </a:endParaRPr>
          </a:p>
          <a:p>
            <a:r>
              <a:rPr lang="zh-CN" altLang="en-US" sz="2700" b="1" dirty="0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13" name="上箭头 12"/>
          <p:cNvSpPr/>
          <p:nvPr/>
        </p:nvSpPr>
        <p:spPr>
          <a:xfrm>
            <a:off x="11369040" y="2941320"/>
            <a:ext cx="25908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1" grpId="0" animBg="1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42659" y="188524"/>
            <a:ext cx="328496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800" b="1" dirty="0"/>
              <a:t>证明：先证必要性。</a:t>
            </a:r>
            <a:endParaRPr lang="zh-CN" altLang="en-US" sz="2800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2828" y="234691"/>
            <a:ext cx="6745434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3354" y="1993458"/>
            <a:ext cx="4993216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 dirty="0"/>
              <a:t>从而有</a:t>
            </a:r>
            <a:endParaRPr lang="zh-CN" altLang="en-US" sz="2800" dirty="0"/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650932" y="1786721"/>
          <a:ext cx="3474889" cy="1151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0" name="Equation" r:id="rId4" imgW="30480000" imgH="10972800" progId="Equation.DSMT4">
                  <p:embed/>
                </p:oleObj>
              </mc:Choice>
              <mc:Fallback>
                <p:oleObj name="Equation" r:id="rId4" imgW="30480000" imgH="10972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932" y="1786721"/>
                        <a:ext cx="3474889" cy="1151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3172060"/>
            <a:ext cx="2743199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5779" name="Object 1"/>
          <p:cNvGraphicFramePr>
            <a:graphicFrameLocks noChangeAspect="1"/>
          </p:cNvGraphicFramePr>
          <p:nvPr/>
        </p:nvGraphicFramePr>
        <p:xfrm>
          <a:off x="2802771" y="3040168"/>
          <a:ext cx="8720000" cy="1097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1" name="Equation" r:id="rId7" imgW="77419200" imgH="10972800" progId="Equation.DSMT4">
                  <p:embed/>
                </p:oleObj>
              </mc:Choice>
              <mc:Fallback>
                <p:oleObj name="Equation" r:id="rId7" imgW="77419200" imgH="109728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771" y="3040168"/>
                        <a:ext cx="8720000" cy="1097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9862" y="4542021"/>
            <a:ext cx="3616406" cy="428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376739" y="4279399"/>
          <a:ext cx="6671012" cy="109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2" name="Equation" r:id="rId10" imgW="55473600" imgH="10972800" progId="Equation.DSMT4">
                  <p:embed/>
                </p:oleObj>
              </mc:Choice>
              <mc:Fallback>
                <p:oleObj name="Equation" r:id="rId10" imgW="55473600" imgH="10972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9" y="4279399"/>
                        <a:ext cx="6671012" cy="1093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5861129"/>
            <a:ext cx="6895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itchFamily="2" charset="-122"/>
              </a:rPr>
              <a:t>记</a:t>
            </a: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479684" y="5713881"/>
          <a:ext cx="3485395" cy="1144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3" name="Equation" r:id="rId12" imgW="31089600" imgH="10058400" progId="Equation.DSMT4">
                  <p:embed/>
                </p:oleObj>
              </mc:Choice>
              <mc:Fallback>
                <p:oleObj name="Equation" r:id="rId12" imgW="31089600" imgH="100584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84" y="5713881"/>
                        <a:ext cx="3485395" cy="1144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74892" y="5968557"/>
            <a:ext cx="25758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itchFamily="2" charset="-122"/>
              </a:rPr>
              <a:t>带入上式得</a:t>
            </a: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6234764" y="5906384"/>
          <a:ext cx="15509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4" name="Equation" r:id="rId14" imgW="13411200" imgH="5486400" progId="Equation.DSMT4">
                  <p:embed/>
                </p:oleObj>
              </mc:Choice>
              <mc:Fallback>
                <p:oleObj name="Equation" r:id="rId14" imgW="13411200" imgH="5486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764" y="5906384"/>
                        <a:ext cx="15509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575030" y="5941075"/>
            <a:ext cx="9393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itchFamily="2" charset="-122"/>
              </a:rPr>
              <a:t>因此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8481232" y="5771212"/>
          <a:ext cx="3109369" cy="108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5" name="Equation" r:id="rId16" imgW="30175200" imgH="11582400" progId="Equation.DSMT4">
                  <p:embed/>
                </p:oleObj>
              </mc:Choice>
              <mc:Fallback>
                <p:oleObj name="Equation" r:id="rId16" imgW="30175200" imgH="115824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232" y="5771212"/>
                        <a:ext cx="3109369" cy="108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9605" y="404709"/>
            <a:ext cx="238860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800" b="1" dirty="0"/>
              <a:t>再证充分性。</a:t>
            </a:r>
            <a:endParaRPr lang="zh-CN" altLang="en-US" sz="2800" dirty="0"/>
          </a:p>
        </p:txBody>
      </p:sp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725" y="1187320"/>
            <a:ext cx="6835514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7320440" y="1001400"/>
          <a:ext cx="3024716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name="Equation" r:id="rId4" imgW="24688800" imgH="10972800" progId="Equation.DSMT4">
                  <p:embed/>
                </p:oleObj>
              </mc:Choice>
              <mc:Fallback>
                <p:oleObj name="Equation" r:id="rId4" imgW="24688800" imgH="109728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440" y="1001400"/>
                        <a:ext cx="3024716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3" name="Object 1"/>
          <p:cNvGraphicFramePr>
            <a:graphicFrameLocks noChangeAspect="1"/>
          </p:cNvGraphicFramePr>
          <p:nvPr/>
        </p:nvGraphicFramePr>
        <p:xfrm>
          <a:off x="663029" y="2073042"/>
          <a:ext cx="47482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6" name="Equation" r:id="rId6" imgW="30175200" imgH="11582400" progId="Equation.DSMT4">
                  <p:embed/>
                </p:oleObj>
              </mc:Choice>
              <mc:Fallback>
                <p:oleObj name="Equation" r:id="rId6" imgW="30175200" imgH="11582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29" y="2073042"/>
                        <a:ext cx="4748212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2362097"/>
            <a:ext cx="72164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而</a:t>
            </a: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614207" y="3512903"/>
          <a:ext cx="100568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" name="Equation" r:id="rId8" imgW="81381600" imgH="11582400" progId="Equation.DSMT4">
                  <p:embed/>
                </p:oleObj>
              </mc:Choice>
              <mc:Fallback>
                <p:oleObj name="Equation" r:id="rId8" imgW="81381600" imgH="115824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7" y="3512903"/>
                        <a:ext cx="10056812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0" y="3683730"/>
            <a:ext cx="72164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则</a:t>
            </a: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1618028" y="4563022"/>
          <a:ext cx="41449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8" name="Equation" r:id="rId10" imgW="33832800" imgH="10972800" progId="Equation.DSMT4">
                  <p:embed/>
                </p:oleObj>
              </mc:Choice>
              <mc:Fallback>
                <p:oleObj name="Equation" r:id="rId10" imgW="33832800" imgH="109728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028" y="4563022"/>
                        <a:ext cx="41449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4EF38A6-DC65-473A-917F-D3656AA257B3}"/>
              </a:ext>
            </a:extLst>
          </p:cNvPr>
          <p:cNvSpPr txBox="1"/>
          <p:nvPr/>
        </p:nvSpPr>
        <p:spPr>
          <a:xfrm>
            <a:off x="935011" y="0"/>
            <a:ext cx="5167993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b="1" dirty="0"/>
              <a:t>由定理</a:t>
            </a:r>
            <a:r>
              <a:rPr lang="en-US" altLang="zh-CN" sz="2700" b="1" dirty="0"/>
              <a:t>5.3.2</a:t>
            </a:r>
            <a:r>
              <a:rPr lang="zh-CN" altLang="en-US" sz="2700" b="1" dirty="0"/>
              <a:t>可知：</a:t>
            </a: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D4EF38A6-DC65-473A-917F-D3656AA257B3}"/>
              </a:ext>
            </a:extLst>
          </p:cNvPr>
          <p:cNvSpPr txBox="1"/>
          <p:nvPr/>
        </p:nvSpPr>
        <p:spPr>
          <a:xfrm>
            <a:off x="1162361" y="5852743"/>
            <a:ext cx="2435277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zh-CN" altLang="en-US" sz="2700" dirty="0">
                <a:solidFill>
                  <a:srgbClr val="FF0000"/>
                </a:solidFill>
              </a:rPr>
              <a:t>如何求</a:t>
            </a:r>
            <a:r>
              <a:rPr lang="en-US" altLang="zh-CN" sz="2700" dirty="0">
                <a:solidFill>
                  <a:srgbClr val="FF0000"/>
                </a:solidFill>
              </a:rPr>
              <a:t>P,Q</a:t>
            </a:r>
            <a:r>
              <a:rPr lang="zh-CN" altLang="en-US" sz="2700" dirty="0">
                <a:solidFill>
                  <a:srgbClr val="FF0000"/>
                </a:solidFill>
              </a:rPr>
              <a:t>呢</a:t>
            </a:r>
            <a:r>
              <a:rPr lang="en-US" altLang="zh-CN" sz="2700" dirty="0">
                <a:solidFill>
                  <a:srgbClr val="FF0000"/>
                </a:solidFill>
              </a:rPr>
              <a:t>?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pic>
        <p:nvPicPr>
          <p:cNvPr id="14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166" y="560756"/>
            <a:ext cx="3713292" cy="115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3271" y="1589035"/>
            <a:ext cx="53910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图片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75696"/>
            <a:ext cx="5833390" cy="518117"/>
          </a:xfrm>
          <a:prstGeom prst="rect">
            <a:avLst/>
          </a:prstGeom>
        </p:spPr>
      </p:pic>
      <p:pic>
        <p:nvPicPr>
          <p:cNvPr id="17" name="图片 16" descr="图片1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653369"/>
            <a:ext cx="7296309" cy="512022"/>
          </a:xfrm>
          <a:prstGeom prst="rect">
            <a:avLst/>
          </a:prstGeom>
        </p:spPr>
      </p:pic>
      <p:pic>
        <p:nvPicPr>
          <p:cNvPr id="18" name="图片 17" descr="图片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9823" y="4127314"/>
            <a:ext cx="10648832" cy="749746"/>
          </a:xfrm>
          <a:prstGeom prst="rect">
            <a:avLst/>
          </a:prstGeom>
        </p:spPr>
      </p:pic>
      <p:pic>
        <p:nvPicPr>
          <p:cNvPr id="19" name="图片 18" descr="图片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3225" y="2837803"/>
            <a:ext cx="2687336" cy="505003"/>
          </a:xfrm>
          <a:prstGeom prst="rect">
            <a:avLst/>
          </a:prstGeom>
        </p:spPr>
      </p:pic>
      <p:pic>
        <p:nvPicPr>
          <p:cNvPr id="20" name="图片 19" descr="图片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09134" y="2655666"/>
            <a:ext cx="10063665" cy="804606"/>
          </a:xfrm>
          <a:prstGeom prst="rect">
            <a:avLst/>
          </a:prstGeom>
        </p:spPr>
      </p:pic>
      <p:pic>
        <p:nvPicPr>
          <p:cNvPr id="21" name="图片 20" descr="图片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71769" y="3331576"/>
            <a:ext cx="7558416" cy="871656"/>
          </a:xfrm>
          <a:prstGeom prst="rect">
            <a:avLst/>
          </a:prstGeom>
        </p:spPr>
      </p:pic>
      <p:pic>
        <p:nvPicPr>
          <p:cNvPr id="87041" name="Picture 1" descr="图片3"/>
          <p:cNvPicPr>
            <a:picLocks noChangeAspect="1" noChangeArrowheads="1"/>
          </p:cNvPicPr>
          <p:nvPr/>
        </p:nvPicPr>
        <p:blipFill>
          <a:blip r:embed="rId10" cstate="print"/>
          <a:srcRect r="11914"/>
          <a:stretch>
            <a:fillRect/>
          </a:stretch>
        </p:blipFill>
        <p:spPr bwMode="auto">
          <a:xfrm>
            <a:off x="1048819" y="4981366"/>
            <a:ext cx="7854847" cy="4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4D095B-023A-4F70-A57B-223548024CAB}"/>
              </a:ext>
            </a:extLst>
          </p:cNvPr>
          <p:cNvSpPr txBox="1"/>
          <p:nvPr/>
        </p:nvSpPr>
        <p:spPr>
          <a:xfrm>
            <a:off x="592347" y="542645"/>
            <a:ext cx="1445079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/>
            <a:r>
              <a:rPr lang="zh-CN" altLang="en-US" sz="2700" dirty="0"/>
              <a:t>由于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309672-BD06-4A8D-B084-180FD364F61C}"/>
                  </a:ext>
                </a:extLst>
              </p:cNvPr>
              <p:cNvSpPr txBox="1"/>
              <p:nvPr/>
            </p:nvSpPr>
            <p:spPr>
              <a:xfrm>
                <a:off x="1581442" y="430138"/>
                <a:ext cx="8107136" cy="8587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7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7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C309672-BD06-4A8D-B084-180FD364F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42" y="430138"/>
                <a:ext cx="8107136" cy="85876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481BB8-72BA-4F06-8274-0ECD06BB9C44}"/>
                  </a:ext>
                </a:extLst>
              </p:cNvPr>
              <p:cNvSpPr txBox="1"/>
              <p:nvPr/>
            </p:nvSpPr>
            <p:spPr>
              <a:xfrm>
                <a:off x="9305489" y="371732"/>
                <a:ext cx="2294164" cy="8449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7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𝐴𝑄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7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481BB8-72BA-4F06-8274-0ECD06BB9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489" y="371732"/>
                <a:ext cx="2294164" cy="84491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2C1574-D03E-41BE-9F6E-4E609FD2342D}"/>
                  </a:ext>
                </a:extLst>
              </p:cNvPr>
              <p:cNvSpPr txBox="1"/>
              <p:nvPr/>
            </p:nvSpPr>
            <p:spPr>
              <a:xfrm>
                <a:off x="184087" y="2300639"/>
                <a:ext cx="3494227" cy="1139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当将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700" dirty="0"/>
                  <a:t>变为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dirty="0"/>
                  <a:t>时，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82C1574-D03E-41BE-9F6E-4E609FD2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7" y="2300639"/>
                <a:ext cx="3494227" cy="1139737"/>
              </a:xfrm>
              <a:prstGeom prst="rect">
                <a:avLst/>
              </a:prstGeom>
              <a:blipFill>
                <a:blip r:embed="rId4" cstate="print"/>
                <a:stretch>
                  <a:fillRect l="-4712" r="-1466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77FE2C-1F35-402B-BA4E-9C3D07F8D228}"/>
                  </a:ext>
                </a:extLst>
              </p:cNvPr>
              <p:cNvSpPr txBox="1"/>
              <p:nvPr/>
            </p:nvSpPr>
            <p:spPr>
              <a:xfrm>
                <a:off x="-438507" y="1252771"/>
                <a:ext cx="9024724" cy="12443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    上式说明， 以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700" dirty="0"/>
                  <a:t>为基准</a:t>
                </a:r>
                <a:r>
                  <a:rPr lang="en-US" altLang="zh-CN" sz="2700" dirty="0"/>
                  <a:t>,</a:t>
                </a:r>
                <a:r>
                  <a:rPr lang="zh-CN" altLang="en-US" sz="2700" dirty="0"/>
                  <a:t>对矩阵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700" dirty="0"/>
                  <a:t>进行初等变换。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77FE2C-1F35-402B-BA4E-9C3D07F8D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8507" y="1252771"/>
                <a:ext cx="9024724" cy="1244381"/>
              </a:xfrm>
              <a:prstGeom prst="rect">
                <a:avLst/>
              </a:prstGeom>
              <a:blipFill>
                <a:blip r:embed="rId5" cstate="print"/>
                <a:stretch>
                  <a:fillRect r="-560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ED06FE-2E83-4ADA-A250-DBE3769F3621}"/>
                  </a:ext>
                </a:extLst>
              </p:cNvPr>
              <p:cNvSpPr txBox="1"/>
              <p:nvPr/>
            </p:nvSpPr>
            <p:spPr>
              <a:xfrm>
                <a:off x="3871881" y="2536158"/>
                <a:ext cx="7469792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700" dirty="0"/>
                  <a:t>位置记录了对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700" dirty="0"/>
                  <a:t>进行行变换的过程</a:t>
                </a:r>
                <a:r>
                  <a:rPr lang="en-US" altLang="zh-CN" sz="2700" dirty="0"/>
                  <a:t>,</a:t>
                </a:r>
                <a:r>
                  <a:rPr lang="zh-CN" altLang="en-US" sz="2700" dirty="0"/>
                  <a:t>最终变成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700" dirty="0"/>
                  <a:t>，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DED06FE-2E83-4ADA-A250-DBE3769F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881" y="2536158"/>
                <a:ext cx="7469792" cy="710837"/>
              </a:xfrm>
              <a:prstGeom prst="rect">
                <a:avLst/>
              </a:prstGeom>
              <a:blipFill>
                <a:blip r:embed="rId6" cstate="print"/>
                <a:stretch>
                  <a:fillRect r="-6770" b="-1282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52462D-7B94-4949-B5D5-60A0B763B0D2}"/>
                  </a:ext>
                </a:extLst>
              </p:cNvPr>
              <p:cNvSpPr txBox="1"/>
              <p:nvPr/>
            </p:nvSpPr>
            <p:spPr>
              <a:xfrm>
                <a:off x="184087" y="3461247"/>
                <a:ext cx="10654393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的位置记录了对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700" dirty="0"/>
                  <a:t>进行列变换的过程</a:t>
                </a:r>
                <a:r>
                  <a:rPr lang="en-US" altLang="zh-CN" sz="2700" dirty="0"/>
                  <a:t>,</a:t>
                </a:r>
                <a:r>
                  <a:rPr lang="zh-CN" altLang="en-US" sz="2700" dirty="0"/>
                  <a:t>最终变成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700" dirty="0"/>
                  <a:t>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F52462D-7B94-4949-B5D5-60A0B763B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7" y="3461247"/>
                <a:ext cx="10654393" cy="710837"/>
              </a:xfrm>
              <a:prstGeom prst="rect">
                <a:avLst/>
              </a:prstGeom>
              <a:blipFill>
                <a:blip r:embed="rId7" cstate="print"/>
                <a:stretch>
                  <a:fillRect b="-137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11" y="215980"/>
            <a:ext cx="7477696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1577958" y="2407144"/>
          <a:ext cx="4224867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4" imgW="32918400" imgH="33223200" progId="Equation.DSMT4">
                  <p:embed/>
                </p:oleObj>
              </mc:Choice>
              <mc:Fallback>
                <p:oleObj name="Equation" r:id="rId4" imgW="32918400" imgH="33223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58" y="2407144"/>
                        <a:ext cx="4224867" cy="321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19667" y="2276475"/>
            <a:ext cx="14393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/>
              <a:t>解：</a:t>
            </a: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5970770" y="2322644"/>
          <a:ext cx="5183716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6" imgW="39624000" imgH="33223200" progId="Equation.DSMT4">
                  <p:embed/>
                </p:oleObj>
              </mc:Choice>
              <mc:Fallback>
                <p:oleObj name="Equation" r:id="rId6" imgW="39624000" imgH="33223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770" y="2322644"/>
                        <a:ext cx="5183716" cy="326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Microsoft Office PowerPoint</Application>
  <PresentationFormat>宽屏</PresentationFormat>
  <Paragraphs>171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等线</vt:lpstr>
      <vt:lpstr>等线 Light</vt:lpstr>
      <vt:lpstr>黑体</vt:lpstr>
      <vt:lpstr>宋体</vt:lpstr>
      <vt:lpstr>Arial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xxx7071412@126.com</dc:creator>
  <cp:lastModifiedBy>陈 丹妮</cp:lastModifiedBy>
  <cp:revision>71</cp:revision>
  <dcterms:created xsi:type="dcterms:W3CDTF">2018-09-03T01:11:33Z</dcterms:created>
  <dcterms:modified xsi:type="dcterms:W3CDTF">2020-02-23T04:50:43Z</dcterms:modified>
</cp:coreProperties>
</file>