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2" r:id="rId2"/>
    <p:sldId id="368" r:id="rId3"/>
    <p:sldId id="459" r:id="rId4"/>
    <p:sldId id="463" r:id="rId5"/>
    <p:sldId id="464" r:id="rId6"/>
    <p:sldId id="303" r:id="rId7"/>
    <p:sldId id="466" r:id="rId8"/>
    <p:sldId id="308" r:id="rId9"/>
    <p:sldId id="468" r:id="rId10"/>
    <p:sldId id="320" r:id="rId11"/>
    <p:sldId id="504" r:id="rId12"/>
    <p:sldId id="505" r:id="rId13"/>
    <p:sldId id="321" r:id="rId14"/>
    <p:sldId id="332" r:id="rId15"/>
    <p:sldId id="345" r:id="rId16"/>
    <p:sldId id="506" r:id="rId17"/>
    <p:sldId id="357" r:id="rId18"/>
    <p:sldId id="513" r:id="rId19"/>
    <p:sldId id="360" r:id="rId20"/>
    <p:sldId id="476" r:id="rId21"/>
    <p:sldId id="478" r:id="rId22"/>
    <p:sldId id="514" r:id="rId23"/>
    <p:sldId id="372" r:id="rId24"/>
    <p:sldId id="516" r:id="rId25"/>
    <p:sldId id="367" r:id="rId26"/>
    <p:sldId id="517" r:id="rId27"/>
    <p:sldId id="518" r:id="rId28"/>
    <p:sldId id="509" r:id="rId29"/>
    <p:sldId id="349" r:id="rId30"/>
    <p:sldId id="487" r:id="rId31"/>
    <p:sldId id="489" r:id="rId32"/>
    <p:sldId id="491" r:id="rId33"/>
    <p:sldId id="519" r:id="rId34"/>
    <p:sldId id="520" r:id="rId35"/>
    <p:sldId id="352" r:id="rId36"/>
    <p:sldId id="494" r:id="rId37"/>
    <p:sldId id="353" r:id="rId38"/>
    <p:sldId id="521" r:id="rId39"/>
    <p:sldId id="522" r:id="rId40"/>
    <p:sldId id="379" r:id="rId41"/>
    <p:sldId id="355" r:id="rId42"/>
    <p:sldId id="496" r:id="rId43"/>
    <p:sldId id="497" r:id="rId44"/>
    <p:sldId id="336" r:id="rId45"/>
    <p:sldId id="510" r:id="rId46"/>
    <p:sldId id="511" r:id="rId47"/>
    <p:sldId id="380" r:id="rId48"/>
    <p:sldId id="523" r:id="rId49"/>
    <p:sldId id="524" r:id="rId50"/>
    <p:sldId id="525" r:id="rId51"/>
    <p:sldId id="338" r:id="rId52"/>
    <p:sldId id="339" r:id="rId53"/>
    <p:sldId id="501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-28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7" Type="http://schemas.openxmlformats.org/officeDocument/2006/relationships/image" Target="../media/image242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3" Type="http://schemas.openxmlformats.org/officeDocument/2006/relationships/image" Target="../media/image267.wmf"/><Relationship Id="rId7" Type="http://schemas.openxmlformats.org/officeDocument/2006/relationships/image" Target="../media/image271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4" Type="http://schemas.openxmlformats.org/officeDocument/2006/relationships/image" Target="../media/image26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3" Type="http://schemas.openxmlformats.org/officeDocument/2006/relationships/image" Target="../media/image286.wmf"/><Relationship Id="rId7" Type="http://schemas.openxmlformats.org/officeDocument/2006/relationships/image" Target="../media/image290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Relationship Id="rId6" Type="http://schemas.openxmlformats.org/officeDocument/2006/relationships/image" Target="../media/image289.wmf"/><Relationship Id="rId5" Type="http://schemas.openxmlformats.org/officeDocument/2006/relationships/image" Target="../media/image288.wmf"/><Relationship Id="rId4" Type="http://schemas.openxmlformats.org/officeDocument/2006/relationships/image" Target="../media/image287.wmf"/><Relationship Id="rId9" Type="http://schemas.openxmlformats.org/officeDocument/2006/relationships/image" Target="../media/image29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3" Type="http://schemas.openxmlformats.org/officeDocument/2006/relationships/image" Target="../media/image298.wmf"/><Relationship Id="rId7" Type="http://schemas.openxmlformats.org/officeDocument/2006/relationships/image" Target="../media/image302.wmf"/><Relationship Id="rId2" Type="http://schemas.openxmlformats.org/officeDocument/2006/relationships/image" Target="../media/image297.wmf"/><Relationship Id="rId1" Type="http://schemas.openxmlformats.org/officeDocument/2006/relationships/image" Target="../media/image296.wmf"/><Relationship Id="rId6" Type="http://schemas.openxmlformats.org/officeDocument/2006/relationships/image" Target="../media/image301.wmf"/><Relationship Id="rId5" Type="http://schemas.openxmlformats.org/officeDocument/2006/relationships/image" Target="../media/image300.wmf"/><Relationship Id="rId4" Type="http://schemas.openxmlformats.org/officeDocument/2006/relationships/image" Target="../media/image29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13" Type="http://schemas.openxmlformats.org/officeDocument/2006/relationships/image" Target="../media/image349.wmf"/><Relationship Id="rId3" Type="http://schemas.openxmlformats.org/officeDocument/2006/relationships/image" Target="../media/image339.wmf"/><Relationship Id="rId7" Type="http://schemas.openxmlformats.org/officeDocument/2006/relationships/image" Target="../media/image343.wmf"/><Relationship Id="rId12" Type="http://schemas.openxmlformats.org/officeDocument/2006/relationships/image" Target="../media/image348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6" Type="http://schemas.openxmlformats.org/officeDocument/2006/relationships/image" Target="../media/image342.wmf"/><Relationship Id="rId11" Type="http://schemas.openxmlformats.org/officeDocument/2006/relationships/image" Target="../media/image347.wmf"/><Relationship Id="rId5" Type="http://schemas.openxmlformats.org/officeDocument/2006/relationships/image" Target="../media/image341.wmf"/><Relationship Id="rId10" Type="http://schemas.openxmlformats.org/officeDocument/2006/relationships/image" Target="../media/image346.wmf"/><Relationship Id="rId4" Type="http://schemas.openxmlformats.org/officeDocument/2006/relationships/image" Target="../media/image340.wmf"/><Relationship Id="rId9" Type="http://schemas.openxmlformats.org/officeDocument/2006/relationships/image" Target="../media/image345.wmf"/><Relationship Id="rId14" Type="http://schemas.openxmlformats.org/officeDocument/2006/relationships/image" Target="../media/image35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wmf"/><Relationship Id="rId2" Type="http://schemas.openxmlformats.org/officeDocument/2006/relationships/image" Target="../media/image352.wmf"/><Relationship Id="rId1" Type="http://schemas.openxmlformats.org/officeDocument/2006/relationships/image" Target="../media/image35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5.wmf"/><Relationship Id="rId1" Type="http://schemas.openxmlformats.org/officeDocument/2006/relationships/image" Target="../media/image35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wmf"/><Relationship Id="rId2" Type="http://schemas.openxmlformats.org/officeDocument/2006/relationships/image" Target="../media/image360.wmf"/><Relationship Id="rId1" Type="http://schemas.openxmlformats.org/officeDocument/2006/relationships/image" Target="../media/image359.wmf"/><Relationship Id="rId6" Type="http://schemas.openxmlformats.org/officeDocument/2006/relationships/image" Target="../media/image364.wmf"/><Relationship Id="rId5" Type="http://schemas.openxmlformats.org/officeDocument/2006/relationships/image" Target="../media/image363.wmf"/><Relationship Id="rId4" Type="http://schemas.openxmlformats.org/officeDocument/2006/relationships/image" Target="../media/image36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7.wmf"/><Relationship Id="rId7" Type="http://schemas.openxmlformats.org/officeDocument/2006/relationships/image" Target="../media/image371.wmf"/><Relationship Id="rId2" Type="http://schemas.openxmlformats.org/officeDocument/2006/relationships/image" Target="../media/image366.wmf"/><Relationship Id="rId1" Type="http://schemas.openxmlformats.org/officeDocument/2006/relationships/image" Target="../media/image365.wmf"/><Relationship Id="rId6" Type="http://schemas.openxmlformats.org/officeDocument/2006/relationships/image" Target="../media/image370.wmf"/><Relationship Id="rId5" Type="http://schemas.openxmlformats.org/officeDocument/2006/relationships/image" Target="../media/image369.wmf"/><Relationship Id="rId4" Type="http://schemas.openxmlformats.org/officeDocument/2006/relationships/image" Target="../media/image36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wmf"/><Relationship Id="rId13" Type="http://schemas.openxmlformats.org/officeDocument/2006/relationships/image" Target="../media/image383.wmf"/><Relationship Id="rId3" Type="http://schemas.openxmlformats.org/officeDocument/2006/relationships/image" Target="../media/image374.wmf"/><Relationship Id="rId7" Type="http://schemas.openxmlformats.org/officeDocument/2006/relationships/image" Target="../media/image378.wmf"/><Relationship Id="rId12" Type="http://schemas.openxmlformats.org/officeDocument/2006/relationships/image" Target="../media/image382.wmf"/><Relationship Id="rId2" Type="http://schemas.openxmlformats.org/officeDocument/2006/relationships/image" Target="../media/image373.wmf"/><Relationship Id="rId1" Type="http://schemas.openxmlformats.org/officeDocument/2006/relationships/image" Target="../media/image372.wmf"/><Relationship Id="rId6" Type="http://schemas.openxmlformats.org/officeDocument/2006/relationships/image" Target="../media/image377.wmf"/><Relationship Id="rId11" Type="http://schemas.openxmlformats.org/officeDocument/2006/relationships/image" Target="../media/image367.wmf"/><Relationship Id="rId5" Type="http://schemas.openxmlformats.org/officeDocument/2006/relationships/image" Target="../media/image376.wmf"/><Relationship Id="rId10" Type="http://schemas.openxmlformats.org/officeDocument/2006/relationships/image" Target="../media/image381.wmf"/><Relationship Id="rId4" Type="http://schemas.openxmlformats.org/officeDocument/2006/relationships/image" Target="../media/image375.wmf"/><Relationship Id="rId9" Type="http://schemas.openxmlformats.org/officeDocument/2006/relationships/image" Target="../media/image38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6.wmf"/><Relationship Id="rId2" Type="http://schemas.openxmlformats.org/officeDocument/2006/relationships/image" Target="../media/image385.wmf"/><Relationship Id="rId1" Type="http://schemas.openxmlformats.org/officeDocument/2006/relationships/image" Target="../media/image384.wmf"/><Relationship Id="rId4" Type="http://schemas.openxmlformats.org/officeDocument/2006/relationships/image" Target="../media/image38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wmf"/><Relationship Id="rId7" Type="http://schemas.openxmlformats.org/officeDocument/2006/relationships/image" Target="../media/image394.wmf"/><Relationship Id="rId2" Type="http://schemas.openxmlformats.org/officeDocument/2006/relationships/image" Target="../media/image389.wmf"/><Relationship Id="rId1" Type="http://schemas.openxmlformats.org/officeDocument/2006/relationships/image" Target="../media/image388.wmf"/><Relationship Id="rId6" Type="http://schemas.openxmlformats.org/officeDocument/2006/relationships/image" Target="../media/image393.wmf"/><Relationship Id="rId5" Type="http://schemas.openxmlformats.org/officeDocument/2006/relationships/image" Target="../media/image392.wmf"/><Relationship Id="rId4" Type="http://schemas.openxmlformats.org/officeDocument/2006/relationships/image" Target="../media/image39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74D492-B469-4848-A10C-370484D24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BA6CFC5-7DDE-482B-808D-8C5D86E40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806CCCA-6EE3-4809-8EAD-DD1AA513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99259E7-BC75-4B8F-A668-2B0C336F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B09E630-1D62-4C46-B058-F23A4698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401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8994FD-E369-4AEC-899C-4B06E411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8A952D1-5119-49B4-9ACF-DFBAAF390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6BBF96E-1C56-4EC8-ADE4-58AEEF70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3282372-73B7-4E31-99E3-88C48248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A1D97DB-47E6-41F2-B09D-D874C187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147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1E08DECE-1640-4AC1-8592-961224D67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385B8A6-8B88-4412-B23F-B60A6F377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8F26462-8291-4618-94C5-5A024600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29AE258-1BF9-44E2-9A0D-AFB05770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0D353A2-0EAD-40DD-BA30-EAF95F83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350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8BD676-BA71-4ADF-B088-7AB102A2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9FDEAEF-2B05-49A0-9F2B-0686962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81F3AE-A960-467C-A90F-7B3297F3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6C30E84-E3FA-437F-9757-080B2BFA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5345083-38B3-4A45-9013-EA6DC0CC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23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10E290-6DD1-4816-9500-AA36044D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984A9C9-2B94-4613-90DD-8DCB3E8BE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6B78FA7-178E-44FD-9F5C-95A04903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1779D1D-49C1-46C0-96AF-C8A48547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B773C2C-D098-4715-86F4-853DA0CA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293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A8692D-5D1F-4672-8A2F-ED57D30E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D7CF10-D52F-4CD9-B1F7-BA0C5DFBE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2B1FBBB-85B3-48E2-95FB-D432E9695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BD6E7AD-E3D5-4D9D-A743-22A27AAD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7038503-3C60-4BFE-9455-2F030662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34C0C74-10F6-4D56-AD77-C1787BE9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658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2C7BC1-D847-484F-8BA5-7F2875E0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51EBC43-9A27-4C34-81CA-5DC374F4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18C5B9C-81F7-4279-B84E-EC93C7B5A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7DC2444-664E-44C3-A853-51162FCAC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B9E5BDD3-5957-4531-AF5E-A24F315F1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C5E3766B-7FCB-44EA-8BA1-B67E288B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A6A0A1B-9BC0-45F0-9C34-19D35CA3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F453037-6C9C-4D38-B0DA-5827138F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6868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38C1BF-F280-4B03-A6F1-36C88150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629F1D8-BCAB-4649-99A8-97D1C5B6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C3B1362-447D-4213-90CE-17F2696C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72769EE-4646-463C-BEB4-46FE7093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6905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B224B76-CCCF-4467-BBEA-D6A111F4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C0E292D-15B4-4A23-99E6-9122483E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5FB9801-8AE3-485E-8908-7BC1C1BC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7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D3F1AF-45C0-4A94-9D01-D5D62D17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C2C100C-B381-4D77-A6D2-1CF2268D3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C52E891-3DFA-412B-8781-464C179D1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3788738-39BC-4359-9ACB-D0A0CCF3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4604FCE-908E-4042-A0A0-E3FD3C1C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81C1DEA-7D80-48B3-8B34-2E04623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072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C80280-0334-4A86-9BA4-10B0F30A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468FA7CF-262A-4920-A9C2-FB281C81F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2E4944F-C046-46F9-B491-7CE30643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E385314-253D-412C-AD42-12A694E2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AF0F50-0523-4F92-9177-0555AE2EEC47}" type="datetimeFigureOut">
              <a:rPr lang="zh-CN" altLang="en-US" smtClean="0"/>
              <a:pPr/>
              <a:t>2020-3-26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05ED3C3-E30E-4E4F-8AA4-A9AF062C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B26C613-395F-4223-9E48-96BD9786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6E591A-CEFD-41E6-8F1B-C3B964A438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5682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未标题-1111">
            <a:extLst>
              <a:ext uri="{FF2B5EF4-FFF2-40B4-BE49-F238E27FC236}">
                <a16:creationId xmlns:a16="http://schemas.microsoft.com/office/drawing/2014/main" xmlns="" id="{87AD73C8-36CE-4961-A188-71FB56B27F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0" t="51337" r="1723" b="1729"/>
          <a:stretch>
            <a:fillRect/>
          </a:stretch>
        </p:blipFill>
        <p:spPr bwMode="auto">
          <a:xfrm>
            <a:off x="9820361" y="-220131"/>
            <a:ext cx="2235718" cy="194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xmlns="" id="{43259793-A000-4ABA-AB1F-7EFA9CB59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D80EC1C3-1F3C-407C-AD85-2FE4237BB0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xmlns="" id="{FDEA79B0-FE07-4229-A2AC-9ADD9CDFBB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64756" y="6247044"/>
            <a:ext cx="47425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97A8DB83-F87A-40ED-B4FB-2794F3EB98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2989" y="6247044"/>
            <a:ext cx="47425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xmlns="" id="{57E6C633-72A9-4124-9C1D-96A2E5FC46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59693" y="6247044"/>
            <a:ext cx="47425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3945C579-26D4-41AB-95D0-D75720E516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74051" y="6247044"/>
            <a:ext cx="47425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1">
            <a:extLst>
              <a:ext uri="{FF2B5EF4-FFF2-40B4-BE49-F238E27FC236}">
                <a16:creationId xmlns:a16="http://schemas.microsoft.com/office/drawing/2014/main" xmlns="" id="{61DDCB84-197A-4A9C-985C-B306F8DAFF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05308" y="6534382"/>
            <a:ext cx="23391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sz="1200" b="1" dirty="0">
                <a:solidFill>
                  <a:srgbClr val="3366FF"/>
                </a:solidFill>
                <a:latin typeface="黑体" pitchFamily="2" charset="-122"/>
              </a:rPr>
              <a:t>上页   下页    返回    结束 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xmlns="" id="{62A9B994-6920-4216-BB0D-59CB498A53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180138"/>
            <a:ext cx="84100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5">
            <a:extLst>
              <a:ext uri="{FF2B5EF4-FFF2-40B4-BE49-F238E27FC236}">
                <a16:creationId xmlns:a16="http://schemas.microsoft.com/office/drawing/2014/main" xmlns="" id="{EFED6A2B-DD31-4A99-AFD2-AE8FC59735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49574" y="6247044"/>
            <a:ext cx="959099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55A3EDAF-AC71-4547-8171-BA2BFF345333}" type="slidenum">
              <a:rPr lang="en-US" altLang="zh-CN" sz="1600" b="1" smtClean="0">
                <a:solidFill>
                  <a:srgbClr val="3366FF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b="1" dirty="0">
              <a:solidFill>
                <a:srgbClr val="3366FF"/>
              </a:solidFill>
            </a:endParaRPr>
          </a:p>
        </p:txBody>
      </p:sp>
      <p:pic>
        <p:nvPicPr>
          <p:cNvPr id="16" name="Picture 17">
            <a:extLst>
              <a:ext uri="{FF2B5EF4-FFF2-40B4-BE49-F238E27FC236}">
                <a16:creationId xmlns:a16="http://schemas.microsoft.com/office/drawing/2014/main" xmlns="" id="{E944B9BC-D1AF-43B0-802D-1C6143607E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41003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19">
            <a:extLst>
              <a:ext uri="{FF2B5EF4-FFF2-40B4-BE49-F238E27FC236}">
                <a16:creationId xmlns:a16="http://schemas.microsoft.com/office/drawing/2014/main" xmlns="" id="{FF460500-FCD4-4932-965E-F769DBD95BF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508637" y="34270"/>
            <a:ext cx="295097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Made by QQIR</a:t>
            </a:r>
          </a:p>
        </p:txBody>
      </p:sp>
      <p:sp>
        <p:nvSpPr>
          <p:cNvPr id="18" name="Text Box 20">
            <a:extLst>
              <a:ext uri="{FF2B5EF4-FFF2-40B4-BE49-F238E27FC236}">
                <a16:creationId xmlns:a16="http://schemas.microsoft.com/office/drawing/2014/main" xmlns="" id="{F2FE0C8D-184B-4A26-AB3D-76797234D9C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49623" y="30163"/>
            <a:ext cx="48971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</a:rPr>
              <a:t>  §2.1   </a:t>
            </a:r>
            <a:r>
              <a:rPr kumimoji="1" lang="zh-CN" altLang="en-US" sz="2800" b="1" kern="1200" dirty="0">
                <a:solidFill>
                  <a:srgbClr val="0000FF"/>
                </a:solidFill>
                <a:latin typeface="Arial" charset="0"/>
                <a:ea typeface="黑体" pitchFamily="2" charset="-122"/>
                <a:cs typeface="+mn-cs"/>
              </a:rPr>
              <a:t>线性空间</a:t>
            </a:r>
          </a:p>
        </p:txBody>
      </p:sp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xmlns="" id="{9D36FCA3-1E34-4462-AC81-0675E6170B74}"/>
              </a:ext>
            </a:extLst>
          </p:cNvPr>
          <p:cNvSpPr txBox="1">
            <a:spLocks/>
          </p:cNvSpPr>
          <p:nvPr userDrawn="1"/>
        </p:nvSpPr>
        <p:spPr>
          <a:xfrm>
            <a:off x="152400" y="152400"/>
            <a:ext cx="0" cy="0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0EC1C3-1F3C-407C-AD85-2FE4237BB0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06C57A1E-FD05-4192-A993-763EFA85BE23}"/>
              </a:ext>
            </a:extLst>
          </p:cNvPr>
          <p:cNvCxnSpPr/>
          <p:nvPr userDrawn="1"/>
        </p:nvCxnSpPr>
        <p:spPr>
          <a:xfrm>
            <a:off x="19831050" y="1638300"/>
            <a:ext cx="0" cy="10858500"/>
          </a:xfrm>
          <a:prstGeom prst="line">
            <a:avLst/>
          </a:prstGeom>
          <a:noFill/>
          <a:ln w="41275" cap="flat">
            <a:solidFill>
              <a:srgbClr val="110DB3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xmlns="" val="317736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oleObject" Target="../embeddings/oleObject9.bin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7.png"/><Relationship Id="rId11" Type="http://schemas.openxmlformats.org/officeDocument/2006/relationships/oleObject" Target="../embeddings/oleObject7.bin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image" Target="../media/image118.png"/><Relationship Id="rId21" Type="http://schemas.openxmlformats.org/officeDocument/2006/relationships/image" Target="../media/image136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" Type="http://schemas.openxmlformats.org/officeDocument/2006/relationships/image" Target="../media/image117.png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10" Type="http://schemas.openxmlformats.org/officeDocument/2006/relationships/image" Target="../media/image125.png"/><Relationship Id="rId19" Type="http://schemas.openxmlformats.org/officeDocument/2006/relationships/image" Target="../media/image134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142.png"/><Relationship Id="rId9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162.png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6.bin"/><Relationship Id="rId5" Type="http://schemas.openxmlformats.org/officeDocument/2006/relationships/image" Target="../media/image164.png"/><Relationship Id="rId10" Type="http://schemas.openxmlformats.org/officeDocument/2006/relationships/oleObject" Target="../embeddings/oleObject45.bin"/><Relationship Id="rId4" Type="http://schemas.openxmlformats.org/officeDocument/2006/relationships/image" Target="../media/image163.png"/><Relationship Id="rId9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190.png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18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188.png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187.png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93.png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5.png"/><Relationship Id="rId5" Type="http://schemas.openxmlformats.org/officeDocument/2006/relationships/oleObject" Target="../embeddings/oleObject63.bin"/><Relationship Id="rId4" Type="http://schemas.openxmlformats.org/officeDocument/2006/relationships/image" Target="../media/image194.png"/><Relationship Id="rId9" Type="http://schemas.openxmlformats.org/officeDocument/2006/relationships/image" Target="../media/image19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3" Type="http://schemas.openxmlformats.org/officeDocument/2006/relationships/image" Target="../media/image202.png"/><Relationship Id="rId7" Type="http://schemas.openxmlformats.org/officeDocument/2006/relationships/image" Target="../media/image206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image" Target="../media/image20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image" Target="../media/image209.png"/><Relationship Id="rId7" Type="http://schemas.openxmlformats.org/officeDocument/2006/relationships/image" Target="../media/image213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5" Type="http://schemas.openxmlformats.org/officeDocument/2006/relationships/image" Target="../media/image211.png"/><Relationship Id="rId10" Type="http://schemas.openxmlformats.org/officeDocument/2006/relationships/image" Target="../media/image216.png"/><Relationship Id="rId4" Type="http://schemas.openxmlformats.org/officeDocument/2006/relationships/image" Target="../media/image210.png"/><Relationship Id="rId9" Type="http://schemas.openxmlformats.org/officeDocument/2006/relationships/image" Target="../media/image2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13" Type="http://schemas.openxmlformats.org/officeDocument/2006/relationships/image" Target="../media/image228.png"/><Relationship Id="rId3" Type="http://schemas.openxmlformats.org/officeDocument/2006/relationships/image" Target="../media/image218.png"/><Relationship Id="rId7" Type="http://schemas.openxmlformats.org/officeDocument/2006/relationships/image" Target="../media/image222.png"/><Relationship Id="rId12" Type="http://schemas.openxmlformats.org/officeDocument/2006/relationships/image" Target="../media/image227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png"/><Relationship Id="rId11" Type="http://schemas.openxmlformats.org/officeDocument/2006/relationships/image" Target="../media/image226.png"/><Relationship Id="rId5" Type="http://schemas.openxmlformats.org/officeDocument/2006/relationships/image" Target="../media/image220.png"/><Relationship Id="rId10" Type="http://schemas.openxmlformats.org/officeDocument/2006/relationships/image" Target="../media/image225.png"/><Relationship Id="rId4" Type="http://schemas.openxmlformats.org/officeDocument/2006/relationships/image" Target="../media/image219.png"/><Relationship Id="rId9" Type="http://schemas.openxmlformats.org/officeDocument/2006/relationships/image" Target="../media/image2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232.png"/><Relationship Id="rId4" Type="http://schemas.openxmlformats.org/officeDocument/2006/relationships/image" Target="../media/image2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3" Type="http://schemas.openxmlformats.org/officeDocument/2006/relationships/image" Target="../media/image244.png"/><Relationship Id="rId7" Type="http://schemas.openxmlformats.org/officeDocument/2006/relationships/image" Target="../media/image248.png"/><Relationship Id="rId12" Type="http://schemas.openxmlformats.org/officeDocument/2006/relationships/image" Target="../media/image253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7.png"/><Relationship Id="rId11" Type="http://schemas.openxmlformats.org/officeDocument/2006/relationships/image" Target="../media/image252.png"/><Relationship Id="rId5" Type="http://schemas.openxmlformats.org/officeDocument/2006/relationships/image" Target="../media/image246.png"/><Relationship Id="rId10" Type="http://schemas.openxmlformats.org/officeDocument/2006/relationships/image" Target="../media/image251.png"/><Relationship Id="rId4" Type="http://schemas.openxmlformats.org/officeDocument/2006/relationships/image" Target="../media/image245.png"/><Relationship Id="rId9" Type="http://schemas.openxmlformats.org/officeDocument/2006/relationships/image" Target="../media/image2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55.png"/><Relationship Id="rId7" Type="http://schemas.openxmlformats.org/officeDocument/2006/relationships/image" Target="../media/image259.png"/><Relationship Id="rId12" Type="http://schemas.openxmlformats.org/officeDocument/2006/relationships/image" Target="../media/image264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8.png"/><Relationship Id="rId11" Type="http://schemas.openxmlformats.org/officeDocument/2006/relationships/image" Target="../media/image263.png"/><Relationship Id="rId5" Type="http://schemas.openxmlformats.org/officeDocument/2006/relationships/image" Target="../media/image257.png"/><Relationship Id="rId10" Type="http://schemas.openxmlformats.org/officeDocument/2006/relationships/image" Target="../media/image262.png"/><Relationship Id="rId4" Type="http://schemas.openxmlformats.org/officeDocument/2006/relationships/image" Target="../media/image256.png"/><Relationship Id="rId9" Type="http://schemas.openxmlformats.org/officeDocument/2006/relationships/image" Target="../media/image26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image" Target="../media/image273.png"/><Relationship Id="rId7" Type="http://schemas.openxmlformats.org/officeDocument/2006/relationships/oleObject" Target="../embeddings/oleObject81.bin"/><Relationship Id="rId12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79.bin"/><Relationship Id="rId10" Type="http://schemas.openxmlformats.org/officeDocument/2006/relationships/oleObject" Target="../embeddings/oleObject84.bin"/><Relationship Id="rId4" Type="http://schemas.openxmlformats.org/officeDocument/2006/relationships/image" Target="../media/image274.png"/><Relationship Id="rId9" Type="http://schemas.openxmlformats.org/officeDocument/2006/relationships/oleObject" Target="../embeddings/oleObject8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78.png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283.png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282.png"/><Relationship Id="rId4" Type="http://schemas.openxmlformats.org/officeDocument/2006/relationships/image" Target="../media/image279.png"/><Relationship Id="rId9" Type="http://schemas.openxmlformats.org/officeDocument/2006/relationships/image" Target="../media/image28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295.png"/><Relationship Id="rId3" Type="http://schemas.openxmlformats.org/officeDocument/2006/relationships/image" Target="../media/image293.png"/><Relationship Id="rId7" Type="http://schemas.openxmlformats.org/officeDocument/2006/relationships/oleObject" Target="../embeddings/oleObject92.bin"/><Relationship Id="rId12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1.bin"/><Relationship Id="rId11" Type="http://schemas.openxmlformats.org/officeDocument/2006/relationships/oleObject" Target="../embeddings/oleObject96.bin"/><Relationship Id="rId5" Type="http://schemas.openxmlformats.org/officeDocument/2006/relationships/image" Target="../media/image294.png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0.bin"/><Relationship Id="rId9" Type="http://schemas.openxmlformats.org/officeDocument/2006/relationships/oleObject" Target="../embeddings/oleObject94.bin"/><Relationship Id="rId14" Type="http://schemas.openxmlformats.org/officeDocument/2006/relationships/oleObject" Target="../embeddings/oleObject9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png"/><Relationship Id="rId13" Type="http://schemas.openxmlformats.org/officeDocument/2006/relationships/oleObject" Target="../embeddings/oleObject102.bin"/><Relationship Id="rId3" Type="http://schemas.openxmlformats.org/officeDocument/2006/relationships/image" Target="../media/image304.png"/><Relationship Id="rId7" Type="http://schemas.openxmlformats.org/officeDocument/2006/relationships/image" Target="../media/image308.png"/><Relationship Id="rId12" Type="http://schemas.openxmlformats.org/officeDocument/2006/relationships/oleObject" Target="../embeddings/oleObject101.bin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5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07.png"/><Relationship Id="rId11" Type="http://schemas.openxmlformats.org/officeDocument/2006/relationships/oleObject" Target="../embeddings/oleObject100.bin"/><Relationship Id="rId5" Type="http://schemas.openxmlformats.org/officeDocument/2006/relationships/image" Target="../media/image306.png"/><Relationship Id="rId15" Type="http://schemas.openxmlformats.org/officeDocument/2006/relationships/oleObject" Target="../embeddings/oleObject104.bin"/><Relationship Id="rId10" Type="http://schemas.openxmlformats.org/officeDocument/2006/relationships/oleObject" Target="../embeddings/oleObject99.bin"/><Relationship Id="rId4" Type="http://schemas.openxmlformats.org/officeDocument/2006/relationships/image" Target="../media/image305.png"/><Relationship Id="rId9" Type="http://schemas.openxmlformats.org/officeDocument/2006/relationships/image" Target="../media/image310.png"/><Relationship Id="rId14" Type="http://schemas.openxmlformats.org/officeDocument/2006/relationships/oleObject" Target="../embeddings/oleObject10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png"/><Relationship Id="rId3" Type="http://schemas.openxmlformats.org/officeDocument/2006/relationships/image" Target="../media/image312.png"/><Relationship Id="rId7" Type="http://schemas.openxmlformats.org/officeDocument/2006/relationships/image" Target="../media/image316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5.png"/><Relationship Id="rId5" Type="http://schemas.openxmlformats.org/officeDocument/2006/relationships/image" Target="../media/image314.png"/><Relationship Id="rId10" Type="http://schemas.openxmlformats.org/officeDocument/2006/relationships/image" Target="../media/image319.png"/><Relationship Id="rId4" Type="http://schemas.openxmlformats.org/officeDocument/2006/relationships/image" Target="../media/image313.png"/><Relationship Id="rId9" Type="http://schemas.openxmlformats.org/officeDocument/2006/relationships/image" Target="../media/image31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png"/><Relationship Id="rId3" Type="http://schemas.openxmlformats.org/officeDocument/2006/relationships/image" Target="../media/image320.png"/><Relationship Id="rId7" Type="http://schemas.openxmlformats.org/officeDocument/2006/relationships/image" Target="../media/image324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3.png"/><Relationship Id="rId5" Type="http://schemas.openxmlformats.org/officeDocument/2006/relationships/image" Target="../media/image322.png"/><Relationship Id="rId4" Type="http://schemas.openxmlformats.org/officeDocument/2006/relationships/image" Target="../media/image321.png"/><Relationship Id="rId9" Type="http://schemas.openxmlformats.org/officeDocument/2006/relationships/image" Target="../media/image32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png"/><Relationship Id="rId3" Type="http://schemas.openxmlformats.org/officeDocument/2006/relationships/image" Target="../media/image329.png"/><Relationship Id="rId7" Type="http://schemas.openxmlformats.org/officeDocument/2006/relationships/image" Target="../media/image333.png"/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2.png"/><Relationship Id="rId5" Type="http://schemas.openxmlformats.org/officeDocument/2006/relationships/image" Target="../media/image331.png"/><Relationship Id="rId10" Type="http://schemas.openxmlformats.org/officeDocument/2006/relationships/image" Target="../media/image336.png"/><Relationship Id="rId4" Type="http://schemas.openxmlformats.org/officeDocument/2006/relationships/image" Target="../media/image330.png"/><Relationship Id="rId9" Type="http://schemas.openxmlformats.org/officeDocument/2006/relationships/image" Target="../media/image33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11.bin"/><Relationship Id="rId12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0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0.bin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9.bin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08.bin"/><Relationship Id="rId9" Type="http://schemas.openxmlformats.org/officeDocument/2006/relationships/oleObject" Target="../embeddings/oleObject113.bin"/><Relationship Id="rId14" Type="http://schemas.openxmlformats.org/officeDocument/2006/relationships/oleObject" Target="../embeddings/oleObject11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123.bin"/><Relationship Id="rId4" Type="http://schemas.openxmlformats.org/officeDocument/2006/relationships/oleObject" Target="../embeddings/oleObject12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358.png"/><Relationship Id="rId4" Type="http://schemas.openxmlformats.org/officeDocument/2006/relationships/image" Target="../media/image35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9.bin"/><Relationship Id="rId5" Type="http://schemas.openxmlformats.org/officeDocument/2006/relationships/oleObject" Target="../embeddings/oleObject128.bin"/><Relationship Id="rId4" Type="http://schemas.openxmlformats.org/officeDocument/2006/relationships/oleObject" Target="../embeddings/oleObject12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5.bin"/><Relationship Id="rId5" Type="http://schemas.openxmlformats.org/officeDocument/2006/relationships/oleObject" Target="../embeddings/oleObject134.bin"/><Relationship Id="rId4" Type="http://schemas.openxmlformats.org/officeDocument/2006/relationships/oleObject" Target="../embeddings/oleObject133.bin"/><Relationship Id="rId9" Type="http://schemas.openxmlformats.org/officeDocument/2006/relationships/oleObject" Target="../embeddings/oleObject13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oleObject" Target="../embeddings/oleObject149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3.bin"/><Relationship Id="rId12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2.bin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51.bin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0.bin"/><Relationship Id="rId9" Type="http://schemas.openxmlformats.org/officeDocument/2006/relationships/oleObject" Target="../embeddings/oleObject145.bin"/><Relationship Id="rId14" Type="http://schemas.openxmlformats.org/officeDocument/2006/relationships/oleObject" Target="../embeddings/oleObject150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55.bin"/><Relationship Id="rId5" Type="http://schemas.openxmlformats.org/officeDocument/2006/relationships/oleObject" Target="../embeddings/oleObject154.bin"/><Relationship Id="rId4" Type="http://schemas.openxmlformats.org/officeDocument/2006/relationships/oleObject" Target="../embeddings/oleObject153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oleObject" Target="../embeddings/oleObject162.bin"/><Relationship Id="rId3" Type="http://schemas.openxmlformats.org/officeDocument/2006/relationships/oleObject" Target="../embeddings/oleObject156.bin"/><Relationship Id="rId7" Type="http://schemas.openxmlformats.org/officeDocument/2006/relationships/image" Target="../media/image397.png"/><Relationship Id="rId12" Type="http://schemas.openxmlformats.org/officeDocument/2006/relationships/image" Target="../media/image39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96.png"/><Relationship Id="rId11" Type="http://schemas.openxmlformats.org/officeDocument/2006/relationships/oleObject" Target="../embeddings/oleObject161.bin"/><Relationship Id="rId5" Type="http://schemas.openxmlformats.org/officeDocument/2006/relationships/image" Target="../media/image395.png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7.bin"/><Relationship Id="rId9" Type="http://schemas.openxmlformats.org/officeDocument/2006/relationships/oleObject" Target="../embeddings/oleObject159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3" Type="http://schemas.openxmlformats.org/officeDocument/2006/relationships/image" Target="../media/image400.png"/><Relationship Id="rId7" Type="http://schemas.openxmlformats.org/officeDocument/2006/relationships/image" Target="../media/image40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03.png"/><Relationship Id="rId5" Type="http://schemas.openxmlformats.org/officeDocument/2006/relationships/image" Target="../media/image402.png"/><Relationship Id="rId4" Type="http://schemas.openxmlformats.org/officeDocument/2006/relationships/image" Target="../media/image40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28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6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04F1716-2E56-4A58-B1CF-9B2AE837F98F}"/>
              </a:ext>
            </a:extLst>
          </p:cNvPr>
          <p:cNvSpPr txBox="1"/>
          <p:nvPr/>
        </p:nvSpPr>
        <p:spPr>
          <a:xfrm>
            <a:off x="3215680" y="980729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第二章    线性空间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992B8CC-37A5-4DF5-B0D8-3DD479CDF617}"/>
              </a:ext>
            </a:extLst>
          </p:cNvPr>
          <p:cNvSpPr txBox="1"/>
          <p:nvPr/>
        </p:nvSpPr>
        <p:spPr>
          <a:xfrm>
            <a:off x="2584563" y="3256472"/>
            <a:ext cx="78488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黑体" panose="02010609060101010101" pitchFamily="49" charset="-122"/>
                <a:ea typeface="黑体" panose="02010609060101010101" pitchFamily="49" charset="-122"/>
              </a:rPr>
              <a:t>第二节</a:t>
            </a:r>
            <a:r>
              <a:rPr lang="en-US" altLang="zh-CN" sz="27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700" b="1" dirty="0">
                <a:latin typeface="黑体" panose="02010609060101010101" pitchFamily="49" charset="-122"/>
                <a:ea typeface="黑体" panose="02010609060101010101" pitchFamily="49" charset="-122"/>
              </a:rPr>
              <a:t>赋范空间和内积空间</a:t>
            </a:r>
            <a:endParaRPr lang="zh-CN" altLang="en-US" sz="27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51E915D3-B5F3-423E-98D4-B14140716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14098" y="2427855"/>
            <a:ext cx="4897437" cy="5762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700" b="1" dirty="0">
                <a:latin typeface="黑体" panose="02010609060101010101" pitchFamily="49" charset="-122"/>
                <a:ea typeface="黑体" panose="02010609060101010101" pitchFamily="49" charset="-122"/>
              </a:rPr>
              <a:t>第一节</a:t>
            </a:r>
            <a:r>
              <a:rPr lang="en-US" altLang="zh-CN" sz="27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700" b="1" dirty="0">
                <a:latin typeface="黑体" panose="02010609060101010101" pitchFamily="49" charset="-122"/>
                <a:ea typeface="黑体" panose="02010609060101010101" pitchFamily="49" charset="-122"/>
              </a:rPr>
              <a:t>线性空间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4DA4A6D-56AD-4926-9081-3FA3AB88A102}"/>
              </a:ext>
            </a:extLst>
          </p:cNvPr>
          <p:cNvSpPr txBox="1"/>
          <p:nvPr/>
        </p:nvSpPr>
        <p:spPr>
          <a:xfrm>
            <a:off x="2603612" y="4099325"/>
            <a:ext cx="76328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黑体" panose="02010609060101010101" pitchFamily="49" charset="-122"/>
                <a:ea typeface="黑体" panose="02010609060101010101" pitchFamily="49" charset="-122"/>
              </a:rPr>
              <a:t>第三节</a:t>
            </a:r>
            <a:r>
              <a:rPr lang="en-US" altLang="zh-CN" sz="27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700" b="1" dirty="0">
                <a:latin typeface="黑体" panose="02010609060101010101" pitchFamily="49" charset="-122"/>
                <a:ea typeface="黑体" panose="02010609060101010101" pitchFamily="49" charset="-122"/>
              </a:rPr>
              <a:t>线性变换及其矩阵表示和特征值</a:t>
            </a:r>
            <a:endParaRPr lang="zh-CN" altLang="en-US" sz="2700" b="1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784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53F17DD-441A-40CF-B206-87ED3E0B2A8E}"/>
                  </a:ext>
                </a:extLst>
              </p:cNvPr>
              <p:cNvSpPr txBox="1"/>
              <p:nvPr/>
            </p:nvSpPr>
            <p:spPr>
              <a:xfrm>
                <a:off x="752757" y="688751"/>
                <a:ext cx="10695904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定义</a:t>
                </a:r>
                <a:r>
                  <a:rPr lang="en-US" altLang="zh-CN" sz="2700" dirty="0"/>
                  <a:t>2.1.2   </a:t>
                </a:r>
                <a:r>
                  <a:rPr lang="zh-CN" altLang="en-US" sz="27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上的一个线性空间，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中满足以下两个条件的向量组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称为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的</a:t>
                </a:r>
                <a:r>
                  <a:rPr lang="zh-CN" altLang="en-US" sz="2700" dirty="0">
                    <a:solidFill>
                      <a:srgbClr val="FF0000"/>
                    </a:solidFill>
                  </a:rPr>
                  <a:t>基</a:t>
                </a:r>
                <a:r>
                  <a:rPr lang="zh-CN" altLang="en-US" sz="2700" dirty="0"/>
                  <a:t>：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53F17DD-441A-40CF-B206-87ED3E0B2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7" y="688751"/>
                <a:ext cx="10695904" cy="1274195"/>
              </a:xfrm>
              <a:prstGeom prst="rect">
                <a:avLst/>
              </a:prstGeom>
              <a:blipFill>
                <a:blip r:embed="rId2" cstate="print"/>
                <a:stretch>
                  <a:fillRect l="-1083" b="-11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BA4FCB2-2F1B-421B-AF65-2E8F6F464CCF}"/>
                  </a:ext>
                </a:extLst>
              </p:cNvPr>
              <p:cNvSpPr txBox="1"/>
              <p:nvPr/>
            </p:nvSpPr>
            <p:spPr>
              <a:xfrm>
                <a:off x="1202692" y="2224927"/>
                <a:ext cx="784887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700" dirty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线性无关；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BA4FCB2-2F1B-421B-AF65-2E8F6F464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692" y="2224927"/>
                <a:ext cx="7848872" cy="507831"/>
              </a:xfrm>
              <a:prstGeom prst="rect">
                <a:avLst/>
              </a:prstGeom>
              <a:blipFill>
                <a:blip r:embed="rId3" cstate="print"/>
                <a:stretch>
                  <a:fillRect l="-1475" t="-10843" b="-3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CC9A67-69BD-4CE4-A61E-295D80AB8ACE}"/>
                  </a:ext>
                </a:extLst>
              </p:cNvPr>
              <p:cNvSpPr txBox="1"/>
              <p:nvPr/>
            </p:nvSpPr>
            <p:spPr>
              <a:xfrm>
                <a:off x="1202692" y="2825951"/>
                <a:ext cx="9786616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dirty="0"/>
                  <a:t>(2) 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中的每一个向量都可以由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 线性表示。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5CC9A67-69BD-4CE4-A61E-295D80AB8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692" y="2825951"/>
                <a:ext cx="9786616" cy="650947"/>
              </a:xfrm>
              <a:prstGeom prst="rect">
                <a:avLst/>
              </a:prstGeom>
              <a:blipFill>
                <a:blip r:embed="rId4" cstate="print"/>
                <a:stretch>
                  <a:fillRect l="-1183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EFF214E-3306-4EFF-9DF6-9209ACBC313B}"/>
                  </a:ext>
                </a:extLst>
              </p:cNvPr>
              <p:cNvSpPr txBox="1"/>
              <p:nvPr/>
            </p:nvSpPr>
            <p:spPr>
              <a:xfrm>
                <a:off x="752757" y="3649263"/>
                <a:ext cx="10481300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此时，称 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700" dirty="0"/>
                  <a:t>为线性空间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的</a:t>
                </a:r>
                <a:r>
                  <a:rPr lang="zh-CN" altLang="en-US" sz="2700" dirty="0">
                    <a:solidFill>
                      <a:srgbClr val="FF0000"/>
                    </a:solidFill>
                  </a:rPr>
                  <a:t>维数</a:t>
                </a:r>
                <a:r>
                  <a:rPr lang="zh-CN" altLang="en-US" sz="2700" dirty="0"/>
                  <a:t>。线性空间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的维数记为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70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700" dirty="0"/>
                  <a:t>。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EFF214E-3306-4EFF-9DF6-9209ACBC3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7" y="3649263"/>
                <a:ext cx="10481300" cy="650947"/>
              </a:xfrm>
              <a:prstGeom prst="rect">
                <a:avLst/>
              </a:prstGeom>
              <a:blipFill>
                <a:blip r:embed="rId5" cstate="print"/>
                <a:stretch>
                  <a:fillRect l="-1105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48AA541-0B12-418A-9244-B3FE46280776}"/>
                  </a:ext>
                </a:extLst>
              </p:cNvPr>
              <p:cNvSpPr txBox="1"/>
              <p:nvPr/>
            </p:nvSpPr>
            <p:spPr>
              <a:xfrm>
                <a:off x="1202692" y="4621865"/>
                <a:ext cx="705678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700" dirty="0"/>
                  <a:t>维数为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700" dirty="0"/>
                  <a:t>的线性空间称为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700" dirty="0"/>
                  <a:t>维线性空间</a:t>
                </a:r>
                <a:r>
                  <a:rPr lang="en-US" altLang="zh-CN" sz="2700" dirty="0"/>
                  <a:t>.</a:t>
                </a:r>
                <a:endParaRPr lang="zh-CN" altLang="en-US" sz="27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48AA541-0B12-418A-9244-B3FE46280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692" y="4621865"/>
                <a:ext cx="7056784" cy="507831"/>
              </a:xfrm>
              <a:prstGeom prst="rect">
                <a:avLst/>
              </a:prstGeom>
              <a:blipFill>
                <a:blip r:embed="rId6" cstate="print"/>
                <a:stretch>
                  <a:fillRect l="-1641" t="-10843" b="-32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BB10EF4-CB8D-488B-92A9-2CAB8A4150B0}"/>
              </a:ext>
            </a:extLst>
          </p:cNvPr>
          <p:cNvSpPr txBox="1"/>
          <p:nvPr/>
        </p:nvSpPr>
        <p:spPr>
          <a:xfrm>
            <a:off x="1202692" y="5325143"/>
            <a:ext cx="77048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/>
              <a:t>规定仅含零向量的线性空间的维数是零。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6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DD693C0-1B5F-4ED8-B062-EABEB77B85B9}"/>
                  </a:ext>
                </a:extLst>
              </p:cNvPr>
              <p:cNvSpPr txBox="1"/>
              <p:nvPr/>
            </p:nvSpPr>
            <p:spPr>
              <a:xfrm>
                <a:off x="343311" y="84612"/>
                <a:ext cx="11378171" cy="1041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例题</a:t>
                </a:r>
                <a:r>
                  <a:rPr lang="en-US" altLang="zh-CN" sz="2700" dirty="0"/>
                  <a:t>2.1.4 </a:t>
                </a:r>
                <a:r>
                  <a:rPr lang="zh-CN" altLang="en-US" sz="270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7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7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7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𝑋𝐴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2×2</m:t>
                        </m:r>
                      </m:sup>
                    </m:sSup>
                    <m:r>
                      <m:rPr>
                        <m:lit/>
                      </m:rPr>
                      <a:rPr lang="en-US" altLang="zh-CN" sz="2700" i="1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7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700" dirty="0"/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zh-CN" altLang="en-US" sz="27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700" dirty="0"/>
                  <a:t>基与维数。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2DD693C0-1B5F-4ED8-B062-EABEB77B8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11" y="84612"/>
                <a:ext cx="11378171" cy="1041311"/>
              </a:xfrm>
              <a:prstGeom prst="rect">
                <a:avLst/>
              </a:prstGeom>
              <a:blipFill>
                <a:blip r:embed="rId3" cstate="print"/>
                <a:stretch>
                  <a:fillRect l="-1018" r="-4017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818713" y="1009364"/>
            <a:ext cx="2409885" cy="641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解：首先验证</a:t>
            </a:r>
            <a:endParaRPr lang="en-US" altLang="zh-CN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3354525" y="992030"/>
            <a:ext cx="3563191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为一线性空间</a:t>
            </a:r>
            <a:r>
              <a:rPr lang="en-US" altLang="zh-CN" sz="2400" b="1" dirty="0"/>
              <a:t>,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9401249"/>
              </p:ext>
            </p:extLst>
          </p:nvPr>
        </p:nvGraphicFramePr>
        <p:xfrm>
          <a:off x="2903675" y="1132827"/>
          <a:ext cx="349191" cy="454932"/>
        </p:xfrm>
        <a:graphic>
          <a:graphicData uri="http://schemas.openxmlformats.org/presentationml/2006/ole">
            <p:oleObj spid="_x0000_s1039" name="Equation" r:id="rId4" imgW="4267200" imgH="5486400" progId="Equation.DSMT4">
              <p:embed/>
            </p:oleObj>
          </a:graphicData>
        </a:graphic>
      </p:graphicFrame>
      <p:sp>
        <p:nvSpPr>
          <p:cNvPr id="15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5659185" y="973685"/>
            <a:ext cx="4106800" cy="641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验证过程</a:t>
            </a:r>
            <a:r>
              <a:rPr lang="en-US" altLang="zh-CN" sz="2400" b="1" dirty="0"/>
              <a:t>: </a:t>
            </a:r>
            <a:r>
              <a:rPr lang="zh-CN" altLang="en-US" sz="2400" b="1" dirty="0">
                <a:sym typeface="Wingdings" pitchFamily="2" charset="2"/>
              </a:rPr>
              <a:t>略</a:t>
            </a:r>
            <a:endParaRPr lang="en-US" altLang="zh-CN" sz="2400" b="1" dirty="0"/>
          </a:p>
        </p:txBody>
      </p:sp>
      <p:sp>
        <p:nvSpPr>
          <p:cNvPr id="7" name="矩形 6"/>
          <p:cNvSpPr/>
          <p:nvPr/>
        </p:nvSpPr>
        <p:spPr>
          <a:xfrm>
            <a:off x="1517262" y="1635226"/>
            <a:ext cx="7918652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接下来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按定义求此空间的基与维数。</a:t>
            </a:r>
            <a:endParaRPr lang="en-US" altLang="zh-CN" sz="2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3B5D921-B8DB-4506-AE04-6B03F960911F}"/>
              </a:ext>
            </a:extLst>
          </p:cNvPr>
          <p:cNvSpPr/>
          <p:nvPr/>
        </p:nvSpPr>
        <p:spPr>
          <a:xfrm>
            <a:off x="7243345" y="1613756"/>
            <a:ext cx="985620" cy="618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任意</a:t>
            </a:r>
            <a:endParaRPr lang="en-US" altLang="zh-CN" sz="27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4EAAEE-62D4-4449-9D11-89D21050CB94}"/>
                  </a:ext>
                </a:extLst>
              </p:cNvPr>
              <p:cNvSpPr txBox="1"/>
              <p:nvPr/>
            </p:nvSpPr>
            <p:spPr>
              <a:xfrm>
                <a:off x="133564" y="2033341"/>
                <a:ext cx="7602591" cy="1213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2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7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7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7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2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7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7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7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034EAAEE-62D4-4449-9D11-89D21050C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64" y="2033341"/>
                <a:ext cx="7602591" cy="1213794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221331B-2205-4910-BCFF-9DC6BB624552}"/>
                  </a:ext>
                </a:extLst>
              </p:cNvPr>
              <p:cNvSpPr txBox="1"/>
              <p:nvPr/>
            </p:nvSpPr>
            <p:spPr>
              <a:xfrm>
                <a:off x="7878785" y="1603550"/>
                <a:ext cx="1780248" cy="71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7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7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zh-CN" alt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F221331B-2205-4910-BCFF-9DC6BB624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785" y="1603550"/>
                <a:ext cx="1780248" cy="715581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65AD1F6-6B2A-4109-908B-F723BA689F46}"/>
                  </a:ext>
                </a:extLst>
              </p:cNvPr>
              <p:cNvSpPr txBox="1"/>
              <p:nvPr/>
            </p:nvSpPr>
            <p:spPr>
              <a:xfrm>
                <a:off x="9162721" y="1381209"/>
                <a:ext cx="2611573" cy="1046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700" i="1" smtClean="0">
                        <a:latin typeface="Cambria Math" panose="02040503050406030204" pitchFamily="18" charset="0"/>
                      </a:rPr>
                      <m:t>令</m:t>
                    </m:r>
                    <m:r>
                      <a:rPr lang="en-US" altLang="zh-CN" sz="27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7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700" dirty="0"/>
                  <a:t>.</a:t>
                </a:r>
                <a:endParaRPr lang="zh-CN" altLang="en-US" sz="27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id="{A65AD1F6-6B2A-4109-908B-F723BA689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721" y="1381209"/>
                <a:ext cx="2611573" cy="1046505"/>
              </a:xfrm>
              <a:prstGeom prst="rect">
                <a:avLst/>
              </a:prstGeom>
              <a:blipFill>
                <a:blip r:embed="rId7" cstate="print"/>
                <a:stretch>
                  <a:fillRect r="-7243" b="-2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8CB615B-24D8-4B10-BB2B-CB1F79F0FC1A}"/>
                  </a:ext>
                </a:extLst>
              </p:cNvPr>
              <p:cNvSpPr txBox="1"/>
              <p:nvPr/>
            </p:nvSpPr>
            <p:spPr>
              <a:xfrm>
                <a:off x="-179234" y="2939344"/>
                <a:ext cx="8228185" cy="1249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𝑋𝐴</m:t>
                      </m:r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2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7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2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7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="" id="{68CB615B-24D8-4B10-BB2B-CB1F79F0F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9234" y="2939344"/>
                <a:ext cx="8228185" cy="1249509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FF06F8C-F18D-4E90-8779-FE65EEBD7BC3}"/>
                  </a:ext>
                </a:extLst>
              </p:cNvPr>
              <p:cNvSpPr txBox="1"/>
              <p:nvPr/>
            </p:nvSpPr>
            <p:spPr>
              <a:xfrm>
                <a:off x="71552" y="4627500"/>
                <a:ext cx="2637241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700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𝑋𝐴</m:t>
                    </m:r>
                  </m:oMath>
                </a14:m>
                <a:r>
                  <a:rPr lang="zh-CN" altLang="en-US" sz="2700" dirty="0"/>
                  <a:t>，即</a:t>
                </a: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EFF06F8C-F18D-4E90-8779-FE65EEBD7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2" y="4627500"/>
                <a:ext cx="2637241" cy="507831"/>
              </a:xfrm>
              <a:prstGeom prst="rect">
                <a:avLst/>
              </a:prstGeom>
              <a:blipFill>
                <a:blip r:embed="rId9" cstate="print"/>
                <a:stretch>
                  <a:fillRect l="-4398" t="-10843" r="-926" b="-32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A611CE4-6951-4146-99C3-26E348696355}"/>
                  </a:ext>
                </a:extLst>
              </p:cNvPr>
              <p:cNvSpPr txBox="1"/>
              <p:nvPr/>
            </p:nvSpPr>
            <p:spPr>
              <a:xfrm>
                <a:off x="2506881" y="4193339"/>
                <a:ext cx="7503432" cy="1153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7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7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7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7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7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7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7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7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7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7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7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xmlns="" id="{DA611CE4-6951-4146-99C3-26E348696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881" y="4193339"/>
                <a:ext cx="7503432" cy="1153073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Object 4">
            <a:extLst>
              <a:ext uri="{FF2B5EF4-FFF2-40B4-BE49-F238E27FC236}">
                <a16:creationId xmlns:a16="http://schemas.microsoft.com/office/drawing/2014/main" xmlns="" id="{DCF8A09B-FD47-455A-B840-77B7B9BA11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6136204"/>
              </p:ext>
            </p:extLst>
          </p:nvPr>
        </p:nvGraphicFramePr>
        <p:xfrm>
          <a:off x="9818655" y="3933564"/>
          <a:ext cx="1938338" cy="1932560"/>
        </p:xfrm>
        <a:graphic>
          <a:graphicData uri="http://schemas.openxmlformats.org/presentationml/2006/ole">
            <p:oleObj spid="_x0000_s1040" name="Equation" r:id="rId11" imgW="22860000" imgH="22555200" progId="Equation.DSMT4">
              <p:embed/>
            </p:oleObj>
          </a:graphicData>
        </a:graphic>
      </p:graphicFrame>
      <p:sp>
        <p:nvSpPr>
          <p:cNvPr id="2" name="箭头: 右 1">
            <a:extLst>
              <a:ext uri="{FF2B5EF4-FFF2-40B4-BE49-F238E27FC236}">
                <a16:creationId xmlns:a16="http://schemas.microsoft.com/office/drawing/2014/main" xmlns="" id="{94725837-08EE-47B7-85F3-880D42A3CD8F}"/>
              </a:ext>
            </a:extLst>
          </p:cNvPr>
          <p:cNvSpPr/>
          <p:nvPr/>
        </p:nvSpPr>
        <p:spPr>
          <a:xfrm>
            <a:off x="9268386" y="4786721"/>
            <a:ext cx="506027" cy="257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AAFD8F50-0D2D-4A70-B82D-153BF5D3ECC3}"/>
              </a:ext>
            </a:extLst>
          </p:cNvPr>
          <p:cNvSpPr/>
          <p:nvPr/>
        </p:nvSpPr>
        <p:spPr>
          <a:xfrm>
            <a:off x="114103" y="5728599"/>
            <a:ext cx="1235011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从 而</a:t>
            </a:r>
            <a:endParaRPr lang="en-US" altLang="zh-CN" sz="2400" b="1" dirty="0"/>
          </a:p>
        </p:txBody>
      </p:sp>
      <p:graphicFrame>
        <p:nvGraphicFramePr>
          <p:cNvPr id="24" name="Object 3">
            <a:extLst>
              <a:ext uri="{FF2B5EF4-FFF2-40B4-BE49-F238E27FC236}">
                <a16:creationId xmlns:a16="http://schemas.microsoft.com/office/drawing/2014/main" xmlns="" id="{83E3A832-433C-47EB-A67F-CD70F4F5C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6767680"/>
              </p:ext>
            </p:extLst>
          </p:nvPr>
        </p:nvGraphicFramePr>
        <p:xfrm>
          <a:off x="1066800" y="5623560"/>
          <a:ext cx="2956560" cy="914399"/>
        </p:xfrm>
        <a:graphic>
          <a:graphicData uri="http://schemas.openxmlformats.org/presentationml/2006/ole">
            <p:oleObj spid="_x0000_s1041" name="Equation" r:id="rId12" imgW="1307880" imgH="482400" progId="Equation.DSMT4">
              <p:embed/>
            </p:oleObj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4032433" y="5636301"/>
          <a:ext cx="2885050" cy="884420"/>
        </p:xfrm>
        <a:graphic>
          <a:graphicData uri="http://schemas.openxmlformats.org/presentationml/2006/ole">
            <p:oleObj spid="_x0000_s1042" name="Equation" r:id="rId13" imgW="151128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7" grpId="0"/>
      <p:bldP spid="8" grpId="0"/>
      <p:bldP spid="10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D875D3F4-ABF0-4E0B-ACD9-20C5E426979A}"/>
              </a:ext>
            </a:extLst>
          </p:cNvPr>
          <p:cNvSpPr txBox="1"/>
          <p:nvPr/>
        </p:nvSpPr>
        <p:spPr>
          <a:xfrm>
            <a:off x="329784" y="1153605"/>
            <a:ext cx="9407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 smtClean="0"/>
              <a:t>显然 </a:t>
            </a:r>
            <a:endParaRPr lang="zh-CN" altLang="en-US" sz="2700" b="1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2489929"/>
              </p:ext>
            </p:extLst>
          </p:nvPr>
        </p:nvGraphicFramePr>
        <p:xfrm>
          <a:off x="1066850" y="901812"/>
          <a:ext cx="4217987" cy="1041400"/>
        </p:xfrm>
        <a:graphic>
          <a:graphicData uri="http://schemas.openxmlformats.org/presentationml/2006/ole">
            <p:oleObj spid="_x0000_s4119" name="Equation" r:id="rId3" imgW="42672000" imgH="10972800" progId="Equation.DSMT4">
              <p:embed/>
            </p:oleObj>
          </a:graphicData>
        </a:graphic>
      </p:graphicFrame>
      <p:sp>
        <p:nvSpPr>
          <p:cNvPr id="14" name="文本框 8">
            <a:extLst>
              <a:ext uri="{FF2B5EF4-FFF2-40B4-BE49-F238E27FC236}">
                <a16:creationId xmlns:a16="http://schemas.microsoft.com/office/drawing/2014/main" xmlns="" id="{8F180AD7-A5CD-4B6A-885C-8BCA6E8EDAD9}"/>
              </a:ext>
            </a:extLst>
          </p:cNvPr>
          <p:cNvSpPr txBox="1"/>
          <p:nvPr/>
        </p:nvSpPr>
        <p:spPr>
          <a:xfrm>
            <a:off x="5405575" y="1065239"/>
            <a:ext cx="67864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/>
              <a:t>因此   的基</a:t>
            </a:r>
            <a:r>
              <a:rPr lang="zh-CN" altLang="en-US" sz="2700" b="1" dirty="0" smtClean="0"/>
              <a:t>是                </a:t>
            </a:r>
            <a:r>
              <a:rPr lang="en-US" altLang="zh-CN" sz="2700" b="1" dirty="0"/>
              <a:t>,</a:t>
            </a:r>
            <a:r>
              <a:rPr lang="zh-CN" altLang="en-US" sz="2700" b="1" dirty="0"/>
              <a:t>维数是</a:t>
            </a:r>
            <a:r>
              <a:rPr lang="en-US" altLang="zh-CN" sz="2700" b="1" dirty="0"/>
              <a:t>2.</a:t>
            </a:r>
            <a:endParaRPr lang="zh-CN" altLang="en-US" sz="2700" b="1" dirty="0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29758443"/>
              </p:ext>
            </p:extLst>
          </p:nvPr>
        </p:nvGraphicFramePr>
        <p:xfrm>
          <a:off x="7981143" y="841851"/>
          <a:ext cx="2379663" cy="1041400"/>
        </p:xfrm>
        <a:graphic>
          <a:graphicData uri="http://schemas.openxmlformats.org/presentationml/2006/ole">
            <p:oleObj spid="_x0000_s4120" name="Equation" r:id="rId4" imgW="24079200" imgH="10972800" progId="Equation.DSMT4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2844565"/>
              </p:ext>
            </p:extLst>
          </p:nvPr>
        </p:nvGraphicFramePr>
        <p:xfrm>
          <a:off x="6137429" y="1052370"/>
          <a:ext cx="420687" cy="520700"/>
        </p:xfrm>
        <a:graphic>
          <a:graphicData uri="http://schemas.openxmlformats.org/presentationml/2006/ole">
            <p:oleObj spid="_x0000_s4121" name="Equation" r:id="rId5" imgW="4267200" imgH="5486400" progId="Equation.DSMT4">
              <p:embed/>
            </p:oleObj>
          </a:graphicData>
        </a:graphic>
      </p:graphicFrame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xmlns="" id="{1A601426-8752-41BD-8587-8060857A56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44587210"/>
              </p:ext>
            </p:extLst>
          </p:nvPr>
        </p:nvGraphicFramePr>
        <p:xfrm>
          <a:off x="6257753" y="2355085"/>
          <a:ext cx="5684838" cy="909638"/>
        </p:xfrm>
        <a:graphic>
          <a:graphicData uri="http://schemas.openxmlformats.org/presentationml/2006/ole">
            <p:oleObj spid="_x0000_s4122" name="Equation" r:id="rId6" imgW="67056000" imgH="11582400" progId="Equation.DSMT4">
              <p:embed/>
            </p:oleObj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FE96544-1A4D-41D2-974F-D472B5E665AE}"/>
              </a:ext>
            </a:extLst>
          </p:cNvPr>
          <p:cNvSpPr/>
          <p:nvPr/>
        </p:nvSpPr>
        <p:spPr>
          <a:xfrm>
            <a:off x="6257753" y="2121763"/>
            <a:ext cx="5789245" cy="1307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693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C024A2-DE4B-4540-BD07-395DF0D1343A}"/>
                  </a:ext>
                </a:extLst>
              </p:cNvPr>
              <p:cNvSpPr txBox="1"/>
              <p:nvPr/>
            </p:nvSpPr>
            <p:spPr>
              <a:xfrm>
                <a:off x="782621" y="702027"/>
                <a:ext cx="10694032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定理</a:t>
                </a:r>
                <a:r>
                  <a:rPr lang="en-US" altLang="zh-CN" sz="2700" dirty="0"/>
                  <a:t>2.1.1   </a:t>
                </a:r>
                <a:r>
                  <a:rPr lang="zh-CN" altLang="en-US" sz="27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700" dirty="0"/>
                  <a:t>上的线性空间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的一组基，则</a:t>
                </a:r>
                <a14:m>
                  <m:oMath xmlns:m="http://schemas.openxmlformats.org/officeDocument/2006/math">
                    <m:r>
                      <a:rPr lang="en-US" altLang="zh-CN" sz="2700" i="1" dirty="0" err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中的每一个向量都可以用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唯一线性表示。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FC024A2-DE4B-4540-BD07-395DF0D13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21" y="702027"/>
                <a:ext cx="10694032" cy="1274195"/>
              </a:xfrm>
              <a:prstGeom prst="rect">
                <a:avLst/>
              </a:prstGeom>
              <a:blipFill>
                <a:blip r:embed="rId2" cstate="print"/>
                <a:stretch>
                  <a:fillRect l="-1083" b="-11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167DC4-FCE4-4543-9F4E-0B506BFC6BEA}"/>
                  </a:ext>
                </a:extLst>
              </p:cNvPr>
              <p:cNvSpPr txBox="1"/>
              <p:nvPr/>
            </p:nvSpPr>
            <p:spPr>
              <a:xfrm>
                <a:off x="715347" y="1928324"/>
                <a:ext cx="11311812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证明：设</a:t>
                </a:r>
                <a14:m>
                  <m:oMath xmlns:m="http://schemas.openxmlformats.org/officeDocument/2006/math">
                    <m:r>
                      <a:rPr lang="zh-CN" altLang="en-US" sz="27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7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sz="2700" dirty="0"/>
                  <a:t>V</a:t>
                </a:r>
                <a14:m>
                  <m:oMath xmlns:m="http://schemas.openxmlformats.org/officeDocument/2006/math">
                    <m:r>
                      <a:rPr lang="en-US" altLang="zh-CN" sz="27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700" i="1">
                        <a:latin typeface="Cambria Math" panose="02040503050406030204" pitchFamily="18" charset="0"/>
                      </a:rPr>
                      <m:t>由于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, 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,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7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700" dirty="0"/>
                  <a:t>线性空间的基，因此</a:t>
                </a:r>
                <a14:m>
                  <m:oMath xmlns:m="http://schemas.openxmlformats.org/officeDocument/2006/math">
                    <m:r>
                      <a:rPr lang="zh-CN" altLang="en-US" sz="27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700" dirty="0"/>
                  <a:t>可以用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线性表示。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C167DC4-FCE4-4543-9F4E-0B506BFC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47" y="1928324"/>
                <a:ext cx="11311812" cy="1274195"/>
              </a:xfrm>
              <a:prstGeom prst="rect">
                <a:avLst/>
              </a:prstGeom>
              <a:blipFill>
                <a:blip r:embed="rId3" cstate="print"/>
                <a:stretch>
                  <a:fillRect l="-1024" b="-11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25330D-B07A-4F4D-90D5-66A0A1E9FC08}"/>
                  </a:ext>
                </a:extLst>
              </p:cNvPr>
              <p:cNvSpPr/>
              <p:nvPr/>
            </p:nvSpPr>
            <p:spPr>
              <a:xfrm>
                <a:off x="2043313" y="3241137"/>
                <a:ext cx="416216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+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C25330D-B07A-4F4D-90D5-66A0A1E9F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313" y="3241137"/>
                <a:ext cx="4162165" cy="507831"/>
              </a:xfrm>
              <a:prstGeom prst="rect">
                <a:avLst/>
              </a:prstGeom>
              <a:blipFill>
                <a:blip r:embed="rId4" cstate="print"/>
                <a:stretch>
                  <a:fillRect t="-10843" b="-3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A0C1819-1629-4B03-98A8-8932AB92E287}"/>
                  </a:ext>
                </a:extLst>
              </p:cNvPr>
              <p:cNvSpPr/>
              <p:nvPr/>
            </p:nvSpPr>
            <p:spPr>
              <a:xfrm>
                <a:off x="6549999" y="3241137"/>
                <a:ext cx="4149854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+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A0C1819-1629-4B03-98A8-8932AB92E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99" y="3241137"/>
                <a:ext cx="4149854" cy="507831"/>
              </a:xfrm>
              <a:prstGeom prst="rect">
                <a:avLst/>
              </a:prstGeom>
              <a:blipFill>
                <a:blip r:embed="rId5" cstate="print"/>
                <a:stretch>
                  <a:fillRect t="-10843" b="-3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5FD69B4-9EE8-464F-8E64-10EC3CE27BB3}"/>
                  </a:ext>
                </a:extLst>
              </p:cNvPr>
              <p:cNvSpPr/>
              <p:nvPr/>
            </p:nvSpPr>
            <p:spPr>
              <a:xfrm>
                <a:off x="1876940" y="3854152"/>
                <a:ext cx="7033144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+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700" dirty="0"/>
                  <a:t>=0</a:t>
                </a:r>
                <a:endParaRPr lang="zh-CN" altLang="en-US" sz="27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5FD69B4-9EE8-464F-8E64-10EC3CE27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940" y="3854152"/>
                <a:ext cx="7033144" cy="507831"/>
              </a:xfrm>
              <a:prstGeom prst="rect">
                <a:avLst/>
              </a:prstGeom>
              <a:blipFill>
                <a:blip r:embed="rId6" cstate="print"/>
                <a:stretch>
                  <a:fillRect t="-10714" r="-520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48F51C-9393-4AF2-A5BB-27821C4F87B7}"/>
                  </a:ext>
                </a:extLst>
              </p:cNvPr>
              <p:cNvSpPr txBox="1"/>
              <p:nvPr/>
            </p:nvSpPr>
            <p:spPr>
              <a:xfrm>
                <a:off x="715347" y="4388050"/>
                <a:ext cx="784887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700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线性无关，因此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B48F51C-9393-4AF2-A5BB-27821C4F8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47" y="4388050"/>
                <a:ext cx="7848872" cy="507831"/>
              </a:xfrm>
              <a:prstGeom prst="rect">
                <a:avLst/>
              </a:prstGeom>
              <a:blipFill>
                <a:blip r:embed="rId7" cstate="print"/>
                <a:stretch>
                  <a:fillRect l="-1475" t="-10843" b="-3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89F854E-3642-4472-B2EC-A2AB85110367}"/>
                  </a:ext>
                </a:extLst>
              </p:cNvPr>
              <p:cNvSpPr/>
              <p:nvPr/>
            </p:nvSpPr>
            <p:spPr>
              <a:xfrm>
                <a:off x="2474302" y="4946694"/>
                <a:ext cx="5544659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…=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700" dirty="0"/>
                  <a:t>=0</a:t>
                </a:r>
                <a:endParaRPr lang="zh-CN" altLang="en-US" sz="27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89F854E-3642-4472-B2EC-A2AB85110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302" y="4946694"/>
                <a:ext cx="5544659" cy="507831"/>
              </a:xfrm>
              <a:prstGeom prst="rect">
                <a:avLst/>
              </a:prstGeom>
              <a:blipFill>
                <a:blip r:embed="rId8" cstate="print"/>
                <a:stretch>
                  <a:fillRect t="-9524" r="-1210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DE564B9-A015-47C0-BEDC-0BBEF0BA8911}"/>
                  </a:ext>
                </a:extLst>
              </p:cNvPr>
              <p:cNvSpPr txBox="1"/>
              <p:nvPr/>
            </p:nvSpPr>
            <p:spPr>
              <a:xfrm>
                <a:off x="674229" y="5548669"/>
                <a:ext cx="784605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700" dirty="0"/>
                  <a:t>因此</a:t>
                </a:r>
                <a14:m>
                  <m:oMath xmlns:m="http://schemas.openxmlformats.org/officeDocument/2006/math">
                    <m:r>
                      <a:rPr lang="zh-CN" altLang="en-US" sz="27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700" dirty="0"/>
                  <a:t>可以用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唯一线性表示。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DE564B9-A015-47C0-BEDC-0BBEF0BA8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9" y="5548669"/>
                <a:ext cx="7846053" cy="507831"/>
              </a:xfrm>
              <a:prstGeom prst="rect">
                <a:avLst/>
              </a:prstGeom>
              <a:blipFill>
                <a:blip r:embed="rId9" cstate="print"/>
                <a:stretch>
                  <a:fillRect l="-1476" t="-10714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846164" y="1319134"/>
            <a:ext cx="2068643" cy="614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10590" y="1351612"/>
            <a:ext cx="1136754" cy="614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E4A25BD-1CF1-498F-9FE2-D91D926EAF16}"/>
                  </a:ext>
                </a:extLst>
              </p:cNvPr>
              <p:cNvSpPr txBox="1"/>
              <p:nvPr/>
            </p:nvSpPr>
            <p:spPr>
              <a:xfrm>
                <a:off x="736969" y="845285"/>
                <a:ext cx="10319807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由此可知，如果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的基，则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E4A25BD-1CF1-498F-9FE2-D91D926EA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69" y="845285"/>
                <a:ext cx="10319807" cy="650947"/>
              </a:xfrm>
              <a:prstGeom prst="rect">
                <a:avLst/>
              </a:prstGeom>
              <a:blipFill>
                <a:blip r:embed="rId2" cstate="print"/>
                <a:stretch>
                  <a:fillRect l="-1122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8B2AAFE-4E5A-4E4B-925A-626D4AF50563}"/>
                  </a:ext>
                </a:extLst>
              </p:cNvPr>
              <p:cNvSpPr txBox="1"/>
              <p:nvPr/>
            </p:nvSpPr>
            <p:spPr>
              <a:xfrm>
                <a:off x="1268814" y="2728605"/>
                <a:ext cx="9881268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700">
                        <a:latin typeface="Cambria Math" panose="02040503050406030204" pitchFamily="18" charset="0"/>
                      </a:rPr>
                      <m:t>2)  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中的向量</a:t>
                </a:r>
                <a14:m>
                  <m:oMath xmlns:m="http://schemas.openxmlformats.org/officeDocument/2006/math">
                    <m:r>
                      <a:rPr lang="zh-CN" altLang="en-US" sz="27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700" dirty="0"/>
                  <a:t>与有序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之间构成一一对应关系。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8B2AAFE-4E5A-4E4B-925A-626D4AF50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814" y="2728605"/>
                <a:ext cx="9881268" cy="650947"/>
              </a:xfrm>
              <a:prstGeom prst="rect">
                <a:avLst/>
              </a:prstGeom>
              <a:blipFill>
                <a:blip r:embed="rId3" cstate="print"/>
                <a:stretch>
                  <a:fillRect l="-1172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E26606A-5C77-4DB9-BC5A-A57FDD81A543}"/>
                  </a:ext>
                </a:extLst>
              </p:cNvPr>
              <p:cNvSpPr/>
              <p:nvPr/>
            </p:nvSpPr>
            <p:spPr>
              <a:xfrm>
                <a:off x="2226153" y="2170411"/>
                <a:ext cx="7071744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sz="2700" dirty="0"/>
                            <m:t>+</m:t>
                          </m:r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7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sz="2700" dirty="0"/>
                            <m:t>+</m:t>
                          </m:r>
                          <m:r>
                            <a:rPr lang="en-US" altLang="zh-CN" sz="2700" i="1" dirty="0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en-US" altLang="zh-CN" sz="27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7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E26606A-5C77-4DB9-BC5A-A57FDD81A5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153" y="2170411"/>
                <a:ext cx="7071744" cy="50783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 dirty="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EAA7C3B-CBB4-40E8-9137-1029E6BD7135}"/>
                  </a:ext>
                </a:extLst>
              </p:cNvPr>
              <p:cNvSpPr txBox="1"/>
              <p:nvPr/>
            </p:nvSpPr>
            <p:spPr>
              <a:xfrm>
                <a:off x="744819" y="1470833"/>
                <a:ext cx="10702362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       </m:t>
                    </m:r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700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中的全体向量可以表示为：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EAA7C3B-CBB4-40E8-9137-1029E6BD7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19" y="1470833"/>
                <a:ext cx="10702362" cy="710837"/>
              </a:xfrm>
              <a:prstGeom prst="rect">
                <a:avLst/>
              </a:prstGeom>
              <a:blipFill>
                <a:blip r:embed="rId5" cstate="print"/>
                <a:stretch>
                  <a:fillRect b="-1282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60B566-7FC2-4DFE-9376-C1ADB77B5628}"/>
                  </a:ext>
                </a:extLst>
              </p:cNvPr>
              <p:cNvSpPr txBox="1"/>
              <p:nvPr/>
            </p:nvSpPr>
            <p:spPr>
              <a:xfrm>
                <a:off x="736969" y="3337184"/>
                <a:ext cx="11022909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        定义</a:t>
                </a:r>
                <a:r>
                  <a:rPr lang="en-US" altLang="zh-CN" sz="2700" dirty="0"/>
                  <a:t>2.1.3   </a:t>
                </a:r>
                <a:r>
                  <a:rPr lang="zh-CN" altLang="en-US" sz="27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700" dirty="0"/>
                  <a:t>上的线性空间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的一组基，</a:t>
                </a:r>
                <a14:m>
                  <m:oMath xmlns:m="http://schemas.openxmlformats.org/officeDocument/2006/math">
                    <m:r>
                      <a:rPr lang="zh-CN" altLang="en-US" sz="27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7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700" i="1">
                        <a:latin typeface="Cambria Math" panose="02040503050406030204" pitchFamily="18" charset="0"/>
                      </a:rPr>
                      <m:t>。如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700" i="1">
                        <a:latin typeface="Cambria Math" panose="02040503050406030204" pitchFamily="18" charset="0"/>
                      </a:rPr>
                      <m:t>果</m:t>
                    </m:r>
                  </m:oMath>
                </a14:m>
                <a:r>
                  <a:rPr lang="zh-CN" altLang="en-US" sz="2700" dirty="0"/>
                  <a:t>有序数组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700" i="1">
                        <a:latin typeface="Cambria Math" panose="02040503050406030204" pitchFamily="18" charset="0"/>
                      </a:rPr>
                      <m:t>使得</m:t>
                    </m:r>
                  </m:oMath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2C60B566-7FC2-4DFE-9376-C1ADB77B5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69" y="3337184"/>
                <a:ext cx="11022909" cy="1274195"/>
              </a:xfrm>
              <a:prstGeom prst="rect">
                <a:avLst/>
              </a:prstGeom>
              <a:blipFill>
                <a:blip r:embed="rId6" cstate="print"/>
                <a:stretch>
                  <a:fillRect b="-11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EDF7285-4B6B-4235-A5DC-418DCA63A304}"/>
                  </a:ext>
                </a:extLst>
              </p:cNvPr>
              <p:cNvSpPr/>
              <p:nvPr/>
            </p:nvSpPr>
            <p:spPr>
              <a:xfrm>
                <a:off x="2727101" y="4688262"/>
                <a:ext cx="4162165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+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EDF7285-4B6B-4235-A5DC-418DCA63A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01" y="4688262"/>
                <a:ext cx="4162165" cy="507831"/>
              </a:xfrm>
              <a:prstGeom prst="rect">
                <a:avLst/>
              </a:prstGeom>
              <a:blipFill>
                <a:blip r:embed="rId7" cstate="print"/>
                <a:stretch>
                  <a:fillRect t="-10843" b="-32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2850F1-FFED-4153-B056-045F622D7984}"/>
                  </a:ext>
                </a:extLst>
              </p:cNvPr>
              <p:cNvSpPr txBox="1"/>
              <p:nvPr/>
            </p:nvSpPr>
            <p:spPr>
              <a:xfrm>
                <a:off x="736968" y="5149927"/>
                <a:ext cx="11349481" cy="649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为向量</a:t>
                </a:r>
                <a14:m>
                  <m:oMath xmlns:m="http://schemas.openxmlformats.org/officeDocument/2006/math">
                    <m:r>
                      <a:rPr lang="zh-CN" altLang="en-US" sz="27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700" dirty="0"/>
                  <a:t>在基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下的坐标，记作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7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12850F1-FFED-4153-B056-045F622D7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68" y="5149927"/>
                <a:ext cx="11349481" cy="649088"/>
              </a:xfrm>
              <a:prstGeom prst="rect">
                <a:avLst/>
              </a:prstGeom>
              <a:blipFill>
                <a:blip r:embed="rId8" cstate="print"/>
                <a:stretch>
                  <a:fillRect l="-1020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C7C0DE6-EFC0-4D3A-89CF-8924E6AD6807}"/>
                  </a:ext>
                </a:extLst>
              </p:cNvPr>
              <p:cNvSpPr txBox="1"/>
              <p:nvPr/>
            </p:nvSpPr>
            <p:spPr>
              <a:xfrm>
                <a:off x="669133" y="783365"/>
                <a:ext cx="10938149" cy="1898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定理</a:t>
                </a:r>
                <a:r>
                  <a:rPr lang="en-US" altLang="zh-CN" sz="2700" dirty="0"/>
                  <a:t>2.1.2   </a:t>
                </a:r>
                <a:r>
                  <a:rPr lang="zh-CN" altLang="en-US" sz="27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700" dirty="0"/>
                  <a:t>上的线性空间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的一组基，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zh-CN" altLang="en-US" sz="27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700" dirty="0"/>
                  <a:t>,</a:t>
                </a:r>
                <a:r>
                  <a:rPr lang="zh-CN" altLang="en-US" sz="2700" dirty="0"/>
                  <a:t> 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下它们的坐标分别是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和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700" dirty="0"/>
                  <a:t>,</a:t>
                </a:r>
                <a:r>
                  <a:rPr lang="zh-CN" altLang="en-US" sz="2700" dirty="0"/>
                  <a:t>则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C7C0DE6-EFC0-4D3A-89CF-8924E6AD6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33" y="783365"/>
                <a:ext cx="10938149" cy="1898725"/>
              </a:xfrm>
              <a:prstGeom prst="rect">
                <a:avLst/>
              </a:prstGeom>
              <a:blipFill>
                <a:blip r:embed="rId2" cstate="print"/>
                <a:stretch>
                  <a:fillRect l="-1059" b="-7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9FAAB65-0872-4ED8-97C4-607034EFDE4B}"/>
                  </a:ext>
                </a:extLst>
              </p:cNvPr>
              <p:cNvSpPr txBox="1"/>
              <p:nvPr/>
            </p:nvSpPr>
            <p:spPr>
              <a:xfrm>
                <a:off x="1005136" y="2008733"/>
                <a:ext cx="10200930" cy="649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（</a:t>
                </a:r>
                <a:r>
                  <a:rPr lang="en-US" altLang="zh-CN" sz="2700" dirty="0"/>
                  <a:t>1</a:t>
                </a:r>
                <a:r>
                  <a:rPr lang="zh-CN" altLang="en-US" sz="2700" dirty="0"/>
                  <a:t>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700" dirty="0"/>
                  <a:t>的坐标分别是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7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9FAAB65-0872-4ED8-97C4-607034EFD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36" y="2008733"/>
                <a:ext cx="10200930" cy="649088"/>
              </a:xfrm>
              <a:prstGeom prst="rect">
                <a:avLst/>
              </a:prstGeom>
              <a:blipFill>
                <a:blip r:embed="rId3" cstate="print"/>
                <a:stretch>
                  <a:fillRect l="-1136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E292111-7713-4902-8D4A-29DE94F81DF0}"/>
                  </a:ext>
                </a:extLst>
              </p:cNvPr>
              <p:cNvSpPr txBox="1"/>
              <p:nvPr/>
            </p:nvSpPr>
            <p:spPr>
              <a:xfrm>
                <a:off x="1005136" y="2621417"/>
                <a:ext cx="7344816" cy="649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（</a:t>
                </a:r>
                <a:r>
                  <a:rPr lang="en-US" altLang="zh-CN" sz="2700" dirty="0"/>
                  <a:t>2</a:t>
                </a:r>
                <a:r>
                  <a:rPr lang="zh-CN" altLang="en-US" sz="2700" dirty="0"/>
                  <a:t>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l-GR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en-US" sz="2700" dirty="0"/>
                  <a:t>的坐标分别是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𝑘𝑥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𝑘𝑥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700" dirty="0"/>
                  <a:t>。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E292111-7713-4902-8D4A-29DE94F81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36" y="2621417"/>
                <a:ext cx="7344816" cy="649088"/>
              </a:xfrm>
              <a:prstGeom prst="rect">
                <a:avLst/>
              </a:prstGeom>
              <a:blipFill>
                <a:blip r:embed="rId4" cstate="print"/>
                <a:stretch>
                  <a:fillRect l="-1577"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8C74414-E79E-49F3-B4E2-D358FEA31E35}"/>
                  </a:ext>
                </a:extLst>
              </p:cNvPr>
              <p:cNvSpPr txBox="1"/>
              <p:nvPr/>
            </p:nvSpPr>
            <p:spPr>
              <a:xfrm>
                <a:off x="669133" y="3223537"/>
                <a:ext cx="10723545" cy="314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700" dirty="0"/>
                  <a:t>         一般来说，线性空间及其向量是抽象的对象，不同空间的向量完全可以具有千差万别的类别及性质</a:t>
                </a:r>
                <a:r>
                  <a:rPr lang="en-US" altLang="zh-CN" sz="2700" dirty="0"/>
                  <a:t>,</a:t>
                </a:r>
                <a:r>
                  <a:rPr lang="zh-CN" altLang="en-US" sz="2700" dirty="0"/>
                  <a:t>但坐标表示却把它们统一了起来</a:t>
                </a:r>
                <a:r>
                  <a:rPr lang="en-US" altLang="zh-CN" sz="2700" dirty="0"/>
                  <a:t>.</a:t>
                </a:r>
                <a:r>
                  <a:rPr lang="zh-CN" altLang="en-US" sz="2700" dirty="0"/>
                  <a:t>利用坐标，表示把差别留给了基，由坐标所组成的新向量仅由数域中的数组表示出来。更进一步，原本抽象的“加法”及 “数乘”经过坐标表示就转化为通常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700" dirty="0"/>
                  <a:t>维向量的加法和数乘。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8C74414-E79E-49F3-B4E2-D358FEA31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33" y="3223537"/>
                <a:ext cx="10723545" cy="3143938"/>
              </a:xfrm>
              <a:prstGeom prst="rect">
                <a:avLst/>
              </a:prstGeom>
              <a:blipFill>
                <a:blip r:embed="rId5" cstate="print"/>
                <a:stretch>
                  <a:fillRect l="-1080" r="-1080" b="-4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224852" y="493233"/>
            <a:ext cx="1219200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700" b="1" dirty="0"/>
              <a:t>1:</a:t>
            </a:r>
            <a:r>
              <a:rPr lang="zh-CN" altLang="en-US" sz="2700" b="1" dirty="0"/>
              <a:t>抽象向量</a:t>
            </a:r>
            <a:r>
              <a:rPr lang="zh-CN" altLang="en-US" sz="2700" b="1" dirty="0" smtClean="0"/>
              <a:t>与其坐标建立</a:t>
            </a:r>
            <a:r>
              <a:rPr lang="zh-CN" altLang="en-US" sz="2700" b="1" dirty="0"/>
              <a:t>一一对应</a:t>
            </a:r>
            <a:r>
              <a:rPr lang="zh-CN" altLang="en-US" sz="2700" b="1" dirty="0" smtClean="0"/>
              <a:t>关系</a:t>
            </a:r>
            <a:r>
              <a:rPr lang="en-US" altLang="zh-CN" sz="2700" b="1" dirty="0" smtClean="0"/>
              <a:t>;</a:t>
            </a:r>
            <a:endParaRPr lang="en-US" altLang="zh-CN" sz="2700" b="1" dirty="0"/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224853" y="1103878"/>
            <a:ext cx="10996628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700" b="1" dirty="0" smtClean="0"/>
              <a:t>2:</a:t>
            </a:r>
            <a:r>
              <a:rPr lang="zh-CN" altLang="en-US" sz="2700" b="1" dirty="0"/>
              <a:t>抽象向量组的相关性与矩阵表达的具体向量组的相关性完全一致</a:t>
            </a:r>
            <a:r>
              <a:rPr lang="en-US" altLang="zh-CN" sz="2700" b="1" dirty="0"/>
              <a:t>,</a:t>
            </a:r>
            <a:r>
              <a:rPr lang="zh-CN" altLang="en-US" sz="2700" b="1" dirty="0"/>
              <a:t>即</a:t>
            </a:r>
            <a:endParaRPr lang="en-US" altLang="zh-CN" sz="2700" b="1" dirty="0"/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197647" y="0"/>
            <a:ext cx="10996628" cy="733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基确定后</a:t>
            </a:r>
            <a:r>
              <a:rPr lang="en-US" altLang="zh-CN" sz="2800" b="1" dirty="0">
                <a:solidFill>
                  <a:srgbClr val="FF0000"/>
                </a:solidFill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</a:rPr>
              <a:t>抽象向量在此基下的坐标的灵活运用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6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2083634" y="1661012"/>
            <a:ext cx="6428282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抽象向量组无关等价于具体向量组无关</a:t>
            </a:r>
            <a:endParaRPr lang="en-US" altLang="zh-CN" sz="27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2133601" y="2248127"/>
            <a:ext cx="6428282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抽象向量组相关等价于具体向量组相关</a:t>
            </a:r>
            <a:endParaRPr lang="en-US" altLang="zh-CN" sz="2700" b="1" dirty="0"/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0" y="2940174"/>
            <a:ext cx="7405141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具体来说</a:t>
            </a:r>
            <a:r>
              <a:rPr lang="en-US" altLang="zh-CN" sz="2700" b="1" dirty="0" smtClean="0"/>
              <a:t>, </a:t>
            </a:r>
            <a:r>
              <a:rPr lang="zh-CN" altLang="en-US" sz="2700" b="1" dirty="0" smtClean="0"/>
              <a:t>设           是线性空间的一组基</a:t>
            </a:r>
            <a:r>
              <a:rPr lang="en-US" altLang="zh-CN" sz="2700" b="1" dirty="0" smtClean="0"/>
              <a:t>.</a:t>
            </a:r>
          </a:p>
        </p:txBody>
      </p:sp>
      <p:graphicFrame>
        <p:nvGraphicFramePr>
          <p:cNvPr id="62465" name="Object 1"/>
          <p:cNvGraphicFramePr>
            <a:graphicFrameLocks noChangeAspect="1"/>
          </p:cNvGraphicFramePr>
          <p:nvPr/>
        </p:nvGraphicFramePr>
        <p:xfrm>
          <a:off x="7251336" y="3072384"/>
          <a:ext cx="1935163" cy="496887"/>
        </p:xfrm>
        <a:graphic>
          <a:graphicData uri="http://schemas.openxmlformats.org/presentationml/2006/ole">
            <p:oleObj spid="_x0000_s62465" name="Equation" r:id="rId3" imgW="965160" imgH="228600" progId="Equation.DSMT4">
              <p:embed/>
            </p:oleObj>
          </a:graphicData>
        </a:graphic>
      </p:graphicFrame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2213858" y="3047687"/>
          <a:ext cx="1858963" cy="496888"/>
        </p:xfrm>
        <a:graphic>
          <a:graphicData uri="http://schemas.openxmlformats.org/presentationml/2006/ole">
            <p:oleObj spid="_x0000_s62466" name="Equation" r:id="rId4" imgW="927000" imgH="228600" progId="Equation.DSMT4">
              <p:embed/>
            </p:oleObj>
          </a:graphicData>
        </a:graphic>
      </p:graphicFrame>
      <p:sp>
        <p:nvSpPr>
          <p:cNvPr id="12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9136504" y="2942673"/>
            <a:ext cx="2845633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空间中抽象向量组</a:t>
            </a:r>
            <a:r>
              <a:rPr lang="en-US" altLang="zh-CN" sz="2700" b="1" dirty="0" smtClean="0"/>
              <a:t>.</a:t>
            </a:r>
            <a:endParaRPr lang="en-US" altLang="zh-CN" sz="2700" b="1" dirty="0"/>
          </a:p>
        </p:txBody>
      </p:sp>
      <p:sp>
        <p:nvSpPr>
          <p:cNvPr id="13" name="矩形 12"/>
          <p:cNvSpPr/>
          <p:nvPr/>
        </p:nvSpPr>
        <p:spPr>
          <a:xfrm>
            <a:off x="299803" y="3579820"/>
            <a:ext cx="545342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记</a:t>
            </a:r>
            <a:endParaRPr lang="en-US" altLang="zh-CN" sz="2800" b="1" dirty="0"/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959370" y="3453484"/>
          <a:ext cx="9412663" cy="1546225"/>
        </p:xfrm>
        <a:graphic>
          <a:graphicData uri="http://schemas.openxmlformats.org/presentationml/2006/ole">
            <p:oleObj spid="_x0000_s62467" name="Equation" r:id="rId5" imgW="5117760" imgH="711000" progId="Equation.DSMT4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377253" y="4946424"/>
            <a:ext cx="1266693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从而有</a:t>
            </a:r>
            <a:endParaRPr lang="en-US" altLang="zh-CN" sz="2800" b="1" dirty="0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696570" y="5311463"/>
          <a:ext cx="1935162" cy="496888"/>
        </p:xfrm>
        <a:graphic>
          <a:graphicData uri="http://schemas.openxmlformats.org/presentationml/2006/ole">
            <p:oleObj spid="_x0000_s62468" name="Equation" r:id="rId6" imgW="965160" imgH="228600" progId="Equation.DSMT4">
              <p:embed/>
            </p:oleObj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3516339" y="4702226"/>
          <a:ext cx="4124325" cy="1547813"/>
        </p:xfrm>
        <a:graphic>
          <a:graphicData uri="http://schemas.openxmlformats.org/presentationml/2006/ole">
            <p:oleObj spid="_x0000_s62469" name="Equation" r:id="rId7" imgW="2057400" imgH="711000" progId="Equation.DSMT4">
              <p:embed/>
            </p:oleObj>
          </a:graphicData>
        </a:graphic>
      </p:graphicFrame>
      <p:cxnSp>
        <p:nvCxnSpPr>
          <p:cNvPr id="19" name="直接连接符 18"/>
          <p:cNvCxnSpPr/>
          <p:nvPr/>
        </p:nvCxnSpPr>
        <p:spPr>
          <a:xfrm flipV="1">
            <a:off x="1783830" y="5846164"/>
            <a:ext cx="1768839" cy="2998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93758" y="5826041"/>
            <a:ext cx="1731564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抽象向量组</a:t>
            </a:r>
            <a:endParaRPr lang="en-US" altLang="zh-CN" sz="2400" b="1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5773711" y="6178446"/>
            <a:ext cx="1768839" cy="2998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823678" y="6065883"/>
            <a:ext cx="1731564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具体向量组</a:t>
            </a:r>
            <a:endParaRPr lang="en-US" altLang="zh-CN" sz="2400" b="1" dirty="0"/>
          </a:p>
        </p:txBody>
      </p:sp>
      <p:sp>
        <p:nvSpPr>
          <p:cNvPr id="23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6433278" y="510721"/>
            <a:ext cx="5758722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抽象向量组与矩阵建立一一对应关系</a:t>
            </a:r>
            <a:endParaRPr lang="en-US" altLang="zh-CN" sz="27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12" grpId="0"/>
      <p:bldP spid="13" grpId="0"/>
      <p:bldP spid="15" grpId="0"/>
      <p:bldP spid="20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3AE984AF-D2FE-429A-A5E5-870A7D2132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370714" y="361986"/>
            <a:ext cx="7810500" cy="2952750"/>
          </a:xfrm>
          <a:prstGeom prst="rect">
            <a:avLst/>
          </a:prstGeom>
        </p:spPr>
      </p:pic>
      <p:sp>
        <p:nvSpPr>
          <p:cNvPr id="9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254832" y="3476276"/>
            <a:ext cx="3237875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解</a:t>
            </a:r>
            <a:r>
              <a:rPr lang="en-US" altLang="zh-CN" sz="2700" b="1" dirty="0"/>
              <a:t>:</a:t>
            </a:r>
            <a:r>
              <a:rPr lang="zh-CN" altLang="en-US" sz="2700" b="1" dirty="0"/>
              <a:t>在线性空间</a:t>
            </a:r>
            <a:endParaRPr lang="en-US" altLang="zh-CN" sz="2700" b="1" dirty="0"/>
          </a:p>
        </p:txBody>
      </p:sp>
      <p:graphicFrame>
        <p:nvGraphicFramePr>
          <p:cNvPr id="61441" name="Object 1"/>
          <p:cNvGraphicFramePr>
            <a:graphicFrameLocks noChangeAspect="1"/>
          </p:cNvGraphicFramePr>
          <p:nvPr/>
        </p:nvGraphicFramePr>
        <p:xfrm>
          <a:off x="2645868" y="3610679"/>
          <a:ext cx="863600" cy="500062"/>
        </p:xfrm>
        <a:graphic>
          <a:graphicData uri="http://schemas.openxmlformats.org/presentationml/2006/ole">
            <p:oleObj spid="_x0000_s61450" name="Equation" r:id="rId4" imgW="8534400" imgH="5486400" progId="Equation.DSMT4">
              <p:embed/>
            </p:oleObj>
          </a:graphicData>
        </a:graphic>
      </p:graphicFrame>
      <p:sp>
        <p:nvSpPr>
          <p:cNvPr id="11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3585147" y="3448795"/>
            <a:ext cx="2246027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中取一组基</a:t>
            </a:r>
            <a:endParaRPr lang="en-US" altLang="zh-CN" sz="2700" b="1" dirty="0"/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5716484" y="3541713"/>
          <a:ext cx="1479550" cy="500062"/>
        </p:xfrm>
        <a:graphic>
          <a:graphicData uri="http://schemas.openxmlformats.org/presentationml/2006/ole">
            <p:oleObj spid="_x0000_s61451" name="Equation" r:id="rId5" imgW="14630400" imgH="5486400" progId="Equation.DSMT4">
              <p:embed/>
            </p:oleObj>
          </a:graphicData>
        </a:graphic>
      </p:graphicFrame>
      <p:sp>
        <p:nvSpPr>
          <p:cNvPr id="12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7290216" y="3331372"/>
            <a:ext cx="2246027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则有</a:t>
            </a:r>
            <a:endParaRPr lang="en-US" altLang="zh-CN" sz="2700" b="1" dirty="0"/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798195" y="4050030"/>
          <a:ext cx="8756650" cy="2028825"/>
        </p:xfrm>
        <a:graphic>
          <a:graphicData uri="http://schemas.openxmlformats.org/presentationml/2006/ole">
            <p:oleObj spid="_x0000_s61452" name="Equation" r:id="rId6" imgW="86563200" imgH="22250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2"/>
          <p:cNvGraphicFramePr>
            <a:graphicFrameLocks noChangeAspect="1"/>
          </p:cNvGraphicFramePr>
          <p:nvPr/>
        </p:nvGraphicFramePr>
        <p:xfrm>
          <a:off x="770667" y="556353"/>
          <a:ext cx="3114675" cy="2028825"/>
        </p:xfrm>
        <a:graphic>
          <a:graphicData uri="http://schemas.openxmlformats.org/presentationml/2006/ole">
            <p:oleObj spid="_x0000_s128023" name="Equation" r:id="rId3" imgW="30784800" imgH="22250400" progId="Equation.DSMT4">
              <p:embed/>
            </p:oleObj>
          </a:graphicData>
        </a:graphic>
      </p:graphicFrame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4201045" y="577174"/>
          <a:ext cx="3700463" cy="2028825"/>
        </p:xfrm>
        <a:graphic>
          <a:graphicData uri="http://schemas.openxmlformats.org/presentationml/2006/ole">
            <p:oleObj spid="_x0000_s128024" name="Equation" r:id="rId4" imgW="36576000" imgH="22250400" progId="Equation.DSMT4">
              <p:embed/>
            </p:oleObj>
          </a:graphicData>
        </a:graphic>
      </p:graphicFrame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8166100" y="584200"/>
          <a:ext cx="3330575" cy="2028825"/>
        </p:xfrm>
        <a:graphic>
          <a:graphicData uri="http://schemas.openxmlformats.org/presentationml/2006/ole">
            <p:oleObj spid="_x0000_s128025" name="Equation" r:id="rId5" imgW="32918400" imgH="22250400" progId="Equation.DSMT4">
              <p:embed/>
            </p:oleObj>
          </a:graphicData>
        </a:graphic>
      </p:graphicFrame>
      <p:sp>
        <p:nvSpPr>
          <p:cNvPr id="5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209861" y="2876669"/>
            <a:ext cx="3237875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因此</a:t>
            </a:r>
            <a:r>
              <a:rPr lang="en-US" altLang="zh-CN" sz="2700" b="1" dirty="0"/>
              <a:t>,</a:t>
            </a:r>
          </a:p>
        </p:txBody>
      </p:sp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1196923" y="2969068"/>
          <a:ext cx="3792538" cy="500062"/>
        </p:xfrm>
        <a:graphic>
          <a:graphicData uri="http://schemas.openxmlformats.org/presentationml/2006/ole">
            <p:oleObj spid="_x0000_s128026" name="Equation" r:id="rId6" imgW="37490400" imgH="5486400" progId="Equation.DSMT4">
              <p:embed/>
            </p:oleObj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5024203" y="2819207"/>
            <a:ext cx="1706382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的秩是</a:t>
            </a:r>
            <a:r>
              <a:rPr lang="en-US" altLang="zh-CN" sz="2700" b="1" dirty="0"/>
              <a:t>2,</a:t>
            </a: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6645639" y="2776735"/>
            <a:ext cx="3097967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极大无关组是</a:t>
            </a:r>
            <a:endParaRPr lang="en-US" altLang="zh-CN" sz="2700" b="1" dirty="0"/>
          </a:p>
        </p:txBody>
      </p:sp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8931822" y="2898957"/>
          <a:ext cx="2003425" cy="500062"/>
        </p:xfrm>
        <a:graphic>
          <a:graphicData uri="http://schemas.openxmlformats.org/presentationml/2006/ole">
            <p:oleObj spid="_x0000_s128027" name="Equation" r:id="rId7" imgW="19812000" imgH="5486400" progId="Equation.DSMT4">
              <p:embed/>
            </p:oleObj>
          </a:graphicData>
        </a:graphic>
      </p:graphicFrame>
      <p:graphicFrame>
        <p:nvGraphicFramePr>
          <p:cNvPr id="128007" name="Object 7"/>
          <p:cNvGraphicFramePr>
            <a:graphicFrameLocks noChangeAspect="1"/>
          </p:cNvGraphicFramePr>
          <p:nvPr/>
        </p:nvGraphicFramePr>
        <p:xfrm>
          <a:off x="783340" y="3728907"/>
          <a:ext cx="2003425" cy="500063"/>
        </p:xfrm>
        <a:graphic>
          <a:graphicData uri="http://schemas.openxmlformats.org/presentationml/2006/ole">
            <p:oleObj spid="_x0000_s128028" name="Equation" r:id="rId8" imgW="19812000" imgH="5486400" progId="Equation.DSMT4">
              <p:embed/>
            </p:oleObj>
          </a:graphicData>
        </a:graphic>
      </p:graphicFrame>
      <p:graphicFrame>
        <p:nvGraphicFramePr>
          <p:cNvPr id="128008" name="Object 8"/>
          <p:cNvGraphicFramePr>
            <a:graphicFrameLocks noChangeAspect="1"/>
          </p:cNvGraphicFramePr>
          <p:nvPr/>
        </p:nvGraphicFramePr>
        <p:xfrm>
          <a:off x="3365917" y="3705381"/>
          <a:ext cx="2095500" cy="500063"/>
        </p:xfrm>
        <a:graphic>
          <a:graphicData uri="http://schemas.openxmlformats.org/presentationml/2006/ole">
            <p:oleObj spid="_x0000_s128029" name="Equation" r:id="rId9" imgW="20726400" imgH="5486400" progId="Equation.DSMT4">
              <p:embed/>
            </p:oleObj>
          </a:graphicData>
        </a:graphic>
      </p:graphicFrame>
      <p:sp>
        <p:nvSpPr>
          <p:cNvPr id="12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232348" y="3603692"/>
            <a:ext cx="3097967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或</a:t>
            </a:r>
            <a:endParaRPr lang="en-US" altLang="zh-CN" sz="2700" b="1" dirty="0"/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2798164" y="3651161"/>
            <a:ext cx="3097967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或</a:t>
            </a:r>
            <a:endParaRPr lang="en-US" altLang="zh-CN" sz="2700" b="1" dirty="0"/>
          </a:p>
        </p:txBody>
      </p:sp>
      <p:sp>
        <p:nvSpPr>
          <p:cNvPr id="15" name="任意多边形 14"/>
          <p:cNvSpPr/>
          <p:nvPr/>
        </p:nvSpPr>
        <p:spPr>
          <a:xfrm>
            <a:off x="8681803" y="659567"/>
            <a:ext cx="2710722" cy="954374"/>
          </a:xfrm>
          <a:custGeom>
            <a:avLst/>
            <a:gdLst>
              <a:gd name="connsiteX0" fmla="*/ 87443 w 2710722"/>
              <a:gd name="connsiteY0" fmla="*/ 0 h 954374"/>
              <a:gd name="connsiteX1" fmla="*/ 102433 w 2710722"/>
              <a:gd name="connsiteY1" fmla="*/ 419725 h 954374"/>
              <a:gd name="connsiteX2" fmla="*/ 102433 w 2710722"/>
              <a:gd name="connsiteY2" fmla="*/ 344774 h 954374"/>
              <a:gd name="connsiteX3" fmla="*/ 717030 w 2710722"/>
              <a:gd name="connsiteY3" fmla="*/ 359764 h 954374"/>
              <a:gd name="connsiteX4" fmla="*/ 717030 w 2710722"/>
              <a:gd name="connsiteY4" fmla="*/ 359764 h 954374"/>
              <a:gd name="connsiteX5" fmla="*/ 717030 w 2710722"/>
              <a:gd name="connsiteY5" fmla="*/ 869430 h 954374"/>
              <a:gd name="connsiteX6" fmla="*/ 732020 w 2710722"/>
              <a:gd name="connsiteY6" fmla="*/ 869430 h 954374"/>
              <a:gd name="connsiteX7" fmla="*/ 2635771 w 2710722"/>
              <a:gd name="connsiteY7" fmla="*/ 869430 h 954374"/>
              <a:gd name="connsiteX8" fmla="*/ 2635771 w 2710722"/>
              <a:gd name="connsiteY8" fmla="*/ 869430 h 954374"/>
              <a:gd name="connsiteX9" fmla="*/ 2710722 w 2710722"/>
              <a:gd name="connsiteY9" fmla="*/ 839449 h 95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0722" h="954374">
                <a:moveTo>
                  <a:pt x="87443" y="0"/>
                </a:moveTo>
                <a:cubicBezTo>
                  <a:pt x="93689" y="181131"/>
                  <a:pt x="99935" y="362263"/>
                  <a:pt x="102433" y="419725"/>
                </a:cubicBezTo>
                <a:cubicBezTo>
                  <a:pt x="104931" y="477187"/>
                  <a:pt x="0" y="354767"/>
                  <a:pt x="102433" y="344774"/>
                </a:cubicBezTo>
                <a:cubicBezTo>
                  <a:pt x="204866" y="334781"/>
                  <a:pt x="717030" y="359764"/>
                  <a:pt x="717030" y="359764"/>
                </a:cubicBezTo>
                <a:lnTo>
                  <a:pt x="717030" y="359764"/>
                </a:lnTo>
                <a:cubicBezTo>
                  <a:pt x="717030" y="444708"/>
                  <a:pt x="714532" y="784486"/>
                  <a:pt x="717030" y="869430"/>
                </a:cubicBezTo>
                <a:cubicBezTo>
                  <a:pt x="719528" y="954374"/>
                  <a:pt x="732020" y="869430"/>
                  <a:pt x="732020" y="869430"/>
                </a:cubicBezTo>
                <a:lnTo>
                  <a:pt x="2635771" y="869430"/>
                </a:lnTo>
                <a:lnTo>
                  <a:pt x="2635771" y="869430"/>
                </a:lnTo>
                <a:lnTo>
                  <a:pt x="2710722" y="839449"/>
                </a:lnTo>
              </a:path>
            </a:pathLst>
          </a:cu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2" grpId="0"/>
      <p:bldP spid="13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EC8FC50-CF32-49CC-9CED-D495C6BC5819}"/>
              </a:ext>
            </a:extLst>
          </p:cNvPr>
          <p:cNvSpPr txBox="1"/>
          <p:nvPr/>
        </p:nvSpPr>
        <p:spPr>
          <a:xfrm>
            <a:off x="329467" y="206454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向量在不同基下的坐标之间的关系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71F3C5-8CFD-4884-9488-80E4157A6D4B}"/>
                  </a:ext>
                </a:extLst>
              </p:cNvPr>
              <p:cNvSpPr txBox="1"/>
              <p:nvPr/>
            </p:nvSpPr>
            <p:spPr>
              <a:xfrm>
                <a:off x="709440" y="714658"/>
                <a:ext cx="10415820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的的两组基，且满足：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BD71F3C5-8CFD-4884-9488-80E4157A6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40" y="714658"/>
                <a:ext cx="10415820" cy="650947"/>
              </a:xfrm>
              <a:prstGeom prst="rect">
                <a:avLst/>
              </a:prstGeom>
              <a:blipFill>
                <a:blip r:embed="rId2" cstate="print"/>
                <a:stretch>
                  <a:fillRect l="-1112"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B4266B0-2B3A-4D6B-8077-FDA1DB7B159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9395" y="1308710"/>
            <a:ext cx="6850966" cy="21058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D98CB52-EB1F-4DF2-A70E-B07A5ECD843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33950" y="3369002"/>
            <a:ext cx="3570795" cy="2366998"/>
          </a:xfrm>
          <a:prstGeom prst="rect">
            <a:avLst/>
          </a:prstGeom>
        </p:spPr>
      </p:pic>
      <p:sp>
        <p:nvSpPr>
          <p:cNvPr id="10" name="文本框 7">
            <a:extLst>
              <a:ext uri="{FF2B5EF4-FFF2-40B4-BE49-F238E27FC236}">
                <a16:creationId xmlns:a16="http://schemas.microsoft.com/office/drawing/2014/main" xmlns="" id="{C1967024-612E-45CA-B48E-59E013A0DD93}"/>
              </a:ext>
            </a:extLst>
          </p:cNvPr>
          <p:cNvSpPr txBox="1"/>
          <p:nvPr/>
        </p:nvSpPr>
        <p:spPr>
          <a:xfrm>
            <a:off x="178693" y="3414542"/>
            <a:ext cx="4198436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改写</a:t>
            </a:r>
            <a:r>
              <a:rPr lang="en-US" altLang="zh-CN" sz="2700" b="1" dirty="0" smtClean="0"/>
              <a:t>(</a:t>
            </a:r>
            <a:r>
              <a:rPr lang="en-US" altLang="zh-CN" sz="2700" b="1" dirty="0"/>
              <a:t>2.1.2)</a:t>
            </a:r>
            <a:r>
              <a:rPr lang="zh-CN" altLang="en-US" sz="2700" b="1" dirty="0" smtClean="0"/>
              <a:t>式成</a:t>
            </a:r>
            <a:r>
              <a:rPr lang="zh-CN" altLang="en-US" sz="2700" b="1" dirty="0"/>
              <a:t>如下形式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50728801-F1E6-4612-857D-A24FE3EE073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052" y="4033202"/>
            <a:ext cx="7096125" cy="685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05DAAD5-F6AA-4DE5-B4FB-37C2E3E031D7}"/>
              </a:ext>
            </a:extLst>
          </p:cNvPr>
          <p:cNvSpPr txBox="1"/>
          <p:nvPr/>
        </p:nvSpPr>
        <p:spPr>
          <a:xfrm>
            <a:off x="7962315" y="4076370"/>
            <a:ext cx="907323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其中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5993416-5FB0-465A-91F9-B57DFCE1F2FE}"/>
              </a:ext>
            </a:extLst>
          </p:cNvPr>
          <p:cNvSpPr txBox="1"/>
          <p:nvPr/>
        </p:nvSpPr>
        <p:spPr>
          <a:xfrm>
            <a:off x="705710" y="5400929"/>
            <a:ext cx="1767369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定义</a:t>
            </a:r>
            <a:r>
              <a:rPr lang="en-US" altLang="zh-CN" sz="2700" b="1" dirty="0"/>
              <a:t>2.1.4</a:t>
            </a:r>
            <a:endParaRPr lang="zh-CN" altLang="en-US" sz="27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B1C59D-C6DA-448D-A96B-397E74B6CF13}"/>
                  </a:ext>
                </a:extLst>
              </p:cNvPr>
              <p:cNvSpPr txBox="1"/>
              <p:nvPr/>
            </p:nvSpPr>
            <p:spPr>
              <a:xfrm>
                <a:off x="2239811" y="5410527"/>
                <a:ext cx="10437796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  称矩阵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700" dirty="0"/>
                  <a:t>为由基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到基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的</a:t>
                </a:r>
                <a:r>
                  <a:rPr lang="zh-CN" altLang="en-US" sz="2700" dirty="0">
                    <a:solidFill>
                      <a:srgbClr val="C00000"/>
                    </a:solidFill>
                  </a:rPr>
                  <a:t>过渡矩阵</a:t>
                </a:r>
                <a:r>
                  <a:rPr lang="en-US" altLang="zh-CN" sz="2700" dirty="0"/>
                  <a:t>.</a:t>
                </a:r>
                <a:endParaRPr lang="zh-CN" altLang="en-US" sz="27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68B1C59D-C6DA-448D-A96B-397E74B6C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811" y="5410527"/>
                <a:ext cx="10437796" cy="650947"/>
              </a:xfrm>
              <a:prstGeom prst="rect">
                <a:avLst/>
              </a:prstGeom>
              <a:blipFill>
                <a:blip r:embed="rId6" cstate="print"/>
                <a:stretch>
                  <a:fillRect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E61F7E8-48B4-44F9-B30D-63BE007E773B}"/>
                  </a:ext>
                </a:extLst>
              </p:cNvPr>
              <p:cNvSpPr txBox="1"/>
              <p:nvPr/>
            </p:nvSpPr>
            <p:spPr>
              <a:xfrm>
                <a:off x="329467" y="6037485"/>
                <a:ext cx="11862533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称公式</a:t>
                </a:r>
                <a:r>
                  <a:rPr lang="en-US" altLang="zh-CN" sz="2700" dirty="0"/>
                  <a:t>(2.1.3)</a:t>
                </a:r>
                <a:r>
                  <a:rPr lang="zh-CN" altLang="en-US" sz="2700" dirty="0"/>
                  <a:t>为由基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到基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的</a:t>
                </a:r>
                <a:r>
                  <a:rPr lang="zh-CN" altLang="en-US" sz="2700" dirty="0">
                    <a:solidFill>
                      <a:srgbClr val="C00000"/>
                    </a:solidFill>
                  </a:rPr>
                  <a:t>基变换公式</a:t>
                </a:r>
                <a:r>
                  <a:rPr lang="zh-CN" altLang="en-US" sz="2700" dirty="0"/>
                  <a:t>。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EE61F7E8-48B4-44F9-B30D-63BE007E7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67" y="6037485"/>
                <a:ext cx="11862533" cy="650947"/>
              </a:xfrm>
              <a:prstGeom prst="rect">
                <a:avLst/>
              </a:prstGeom>
              <a:blipFill>
                <a:blip r:embed="rId7" cstate="print"/>
                <a:stretch>
                  <a:fillRect l="-976"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8" grpId="0"/>
      <p:bldP spid="9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04F1716-2E56-4A58-B1CF-9B2AE837F98F}"/>
              </a:ext>
            </a:extLst>
          </p:cNvPr>
          <p:cNvSpPr txBox="1"/>
          <p:nvPr/>
        </p:nvSpPr>
        <p:spPr>
          <a:xfrm>
            <a:off x="3215680" y="980729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第一节    线性空间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992B8CC-37A5-4DF5-B0D8-3DD479CDF617}"/>
              </a:ext>
            </a:extLst>
          </p:cNvPr>
          <p:cNvSpPr txBox="1"/>
          <p:nvPr/>
        </p:nvSpPr>
        <p:spPr>
          <a:xfrm>
            <a:off x="2434661" y="3196511"/>
            <a:ext cx="78488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700" b="1" dirty="0">
                <a:latin typeface="黑体" pitchFamily="2" charset="-122"/>
                <a:ea typeface="黑体" pitchFamily="2" charset="-122"/>
              </a:rPr>
              <a:t>线性空间的基、维数与坐标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51E915D3-B5F3-423E-98D4-B14140716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14098" y="2427855"/>
            <a:ext cx="4897437" cy="5762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700" b="1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7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700" b="1" dirty="0">
                <a:latin typeface="黑体" panose="02010609060101010101" pitchFamily="49" charset="-122"/>
                <a:ea typeface="黑体" panose="02010609060101010101" pitchFamily="49" charset="-122"/>
              </a:rPr>
              <a:t>线性空间的定义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4DA4A6D-56AD-4926-9081-3FA3AB88A102}"/>
              </a:ext>
            </a:extLst>
          </p:cNvPr>
          <p:cNvSpPr txBox="1"/>
          <p:nvPr/>
        </p:nvSpPr>
        <p:spPr>
          <a:xfrm>
            <a:off x="2408740" y="4069345"/>
            <a:ext cx="76328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/>
              <a:t>三、</a:t>
            </a:r>
            <a:r>
              <a:rPr lang="zh-CN" altLang="en-US" sz="2700" b="1" dirty="0"/>
              <a:t>线性子空间</a:t>
            </a:r>
          </a:p>
        </p:txBody>
      </p:sp>
    </p:spTree>
    <p:extLst>
      <p:ext uri="{BB962C8B-B14F-4D97-AF65-F5344CB8AC3E}">
        <p14:creationId xmlns:p14="http://schemas.microsoft.com/office/powerpoint/2010/main" xmlns="" val="342784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0F5063E-798B-47A9-8CFB-16B5AF4D8A31}"/>
                  </a:ext>
                </a:extLst>
              </p:cNvPr>
              <p:cNvSpPr txBox="1"/>
              <p:nvPr/>
            </p:nvSpPr>
            <p:spPr>
              <a:xfrm>
                <a:off x="997268" y="283446"/>
                <a:ext cx="11049719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定理</a:t>
                </a:r>
                <a:r>
                  <a:rPr lang="en-US" altLang="zh-CN" sz="2700" dirty="0"/>
                  <a:t>2.1.3    </a:t>
                </a:r>
                <a:r>
                  <a:rPr lang="zh-CN" altLang="en-US" sz="27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的的两组基。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E0F5063E-798B-47A9-8CFB-16B5AF4D8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68" y="283446"/>
                <a:ext cx="11049719" cy="650947"/>
              </a:xfrm>
              <a:prstGeom prst="rect">
                <a:avLst/>
              </a:prstGeom>
              <a:blipFill>
                <a:blip r:embed="rId2" cstate="print"/>
                <a:stretch>
                  <a:fillRect l="-1049"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6460FD1-D18F-42D1-9AFB-4389D60FF55F}"/>
                  </a:ext>
                </a:extLst>
              </p:cNvPr>
              <p:cNvSpPr txBox="1"/>
              <p:nvPr/>
            </p:nvSpPr>
            <p:spPr>
              <a:xfrm>
                <a:off x="288534" y="930385"/>
                <a:ext cx="7479427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到基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的过渡矩阵是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70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D6460FD1-D18F-42D1-9AFB-4389D60FF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34" y="930385"/>
                <a:ext cx="7479427" cy="650947"/>
              </a:xfrm>
              <a:prstGeom prst="rect">
                <a:avLst/>
              </a:prstGeom>
              <a:blipFill>
                <a:blip r:embed="rId3" cstate="print"/>
                <a:stretch>
                  <a:fillRect l="-1548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42DFD63-C018-400A-AD22-4F10AA2B0A30}"/>
                  </a:ext>
                </a:extLst>
              </p:cNvPr>
              <p:cNvSpPr txBox="1"/>
              <p:nvPr/>
            </p:nvSpPr>
            <p:spPr>
              <a:xfrm>
                <a:off x="288534" y="1581332"/>
                <a:ext cx="4026013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700" i="1" smtClean="0">
                        <a:latin typeface="Cambria Math" panose="02040503050406030204" pitchFamily="18" charset="0"/>
                      </a:rPr>
                      <m:t>若</m:t>
                    </m:r>
                    <m:r>
                      <a:rPr lang="zh-CN" altLang="en-US" sz="27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700" dirty="0"/>
                  <a:t>=</a:t>
                </a:r>
                <a14:m>
                  <m:oMath xmlns:m="http://schemas.openxmlformats.org/officeDocument/2006/math">
                    <m:r>
                      <a:rPr lang="zh-CN" altLang="en-US" sz="2700" i="1" dirty="0">
                        <a:latin typeface="Cambria Math" panose="020405030504060302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700" dirty="0"/>
                  <a:t>；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E42DFD63-C018-400A-AD22-4F10AA2B0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34" y="1581332"/>
                <a:ext cx="4026013" cy="650947"/>
              </a:xfrm>
              <a:prstGeom prst="rect">
                <a:avLst/>
              </a:prstGeom>
              <a:blipFill>
                <a:blip r:embed="rId4" cstate="print"/>
                <a:stretch>
                  <a:fillRect r="-1815"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5DE056-05AD-41B5-99E4-C4A48CF8D4F8}"/>
                  </a:ext>
                </a:extLst>
              </p:cNvPr>
              <p:cNvSpPr txBox="1"/>
              <p:nvPr/>
            </p:nvSpPr>
            <p:spPr>
              <a:xfrm>
                <a:off x="7836044" y="888378"/>
                <a:ext cx="2462053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7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700" i="1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中向量。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C05DE056-05AD-41B5-99E4-C4A48CF8D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044" y="888378"/>
                <a:ext cx="2462053" cy="650947"/>
              </a:xfrm>
              <a:prstGeom prst="rect">
                <a:avLst/>
              </a:prstGeom>
              <a:blipFill>
                <a:blip r:embed="rId5" cstate="print"/>
                <a:stretch>
                  <a:fillRect b="-23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0700417-94E7-4999-A27B-38746602CB2E}"/>
                  </a:ext>
                </a:extLst>
              </p:cNvPr>
              <p:cNvSpPr txBox="1"/>
              <p:nvPr/>
            </p:nvSpPr>
            <p:spPr>
              <a:xfrm>
                <a:off x="4125911" y="1567559"/>
                <a:ext cx="3676092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700" i="1">
                        <a:latin typeface="Cambria Math" panose="02040503050406030204" pitchFamily="18" charset="0"/>
                      </a:rPr>
                      <m:t>且</m:t>
                    </m:r>
                    <m:r>
                      <a:rPr lang="zh-CN" altLang="en-US" sz="27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700" dirty="0"/>
                  <a:t>=</a:t>
                </a:r>
                <a14:m>
                  <m:oMath xmlns:m="http://schemas.openxmlformats.org/officeDocument/2006/math">
                    <m:r>
                      <a:rPr lang="zh-CN" altLang="en-US" sz="2700" i="1" dirty="0" smtClean="0">
                        <a:latin typeface="Cambria Math" panose="020405030504060302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700" dirty="0"/>
                  <a:t>, </a:t>
                </a:r>
                <a:endParaRPr lang="zh-CN" altLang="en-US" sz="27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C0700417-94E7-4999-A27B-38746602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911" y="1567559"/>
                <a:ext cx="3676092" cy="650947"/>
              </a:xfrm>
              <a:prstGeom prst="rect">
                <a:avLst/>
              </a:prstGeom>
              <a:blipFill>
                <a:blip r:embed="rId6" cstate="print"/>
                <a:stretch>
                  <a:fillRect r="-5473"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A7B6356-CBC8-4A6C-ABAF-7C7A85248F50}"/>
                  </a:ext>
                </a:extLst>
              </p:cNvPr>
              <p:cNvSpPr txBox="1"/>
              <p:nvPr/>
            </p:nvSpPr>
            <p:spPr>
              <a:xfrm>
                <a:off x="8151924" y="1581332"/>
                <a:ext cx="2064051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7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700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700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700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𝐴𝑦</m:t>
                    </m:r>
                    <m:r>
                      <a:rPr lang="en-US" altLang="zh-CN" sz="2700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700" dirty="0"/>
                  <a:t>。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EA7B6356-CBC8-4A6C-ABAF-7C7A85248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924" y="1581332"/>
                <a:ext cx="2064051" cy="650947"/>
              </a:xfrm>
              <a:prstGeom prst="rect">
                <a:avLst/>
              </a:prstGeom>
              <a:blipFill>
                <a:blip r:embed="rId7" cstate="print"/>
                <a:stretch>
                  <a:fillRect l="-5605" r="-21829"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AF2327C4-06B9-4CCF-866D-C1EE994B8B61}"/>
              </a:ext>
            </a:extLst>
          </p:cNvPr>
          <p:cNvSpPr txBox="1"/>
          <p:nvPr/>
        </p:nvSpPr>
        <p:spPr>
          <a:xfrm>
            <a:off x="750174" y="2255515"/>
            <a:ext cx="625866" cy="65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dirty="0"/>
              <a:t>证：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9D6E209-7136-48AA-87F1-C5D3B25B6938}"/>
                  </a:ext>
                </a:extLst>
              </p:cNvPr>
              <p:cNvSpPr txBox="1"/>
              <p:nvPr/>
            </p:nvSpPr>
            <p:spPr>
              <a:xfrm>
                <a:off x="1376041" y="2278751"/>
                <a:ext cx="5770484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）</a:t>
                </a:r>
                <a:r>
                  <a:rPr lang="en-US" altLang="zh-CN" sz="2700" dirty="0"/>
                  <a:t>=</a:t>
                </a:r>
                <a:r>
                  <a:rPr lang="zh-CN" altLang="en-US" sz="2700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700" dirty="0"/>
                  <a:t>)A.</a:t>
                </a:r>
                <a:endParaRPr lang="zh-CN" altLang="en-US" sz="27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D9D6E209-7136-48AA-87F1-C5D3B25B6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41" y="2278751"/>
                <a:ext cx="5770484" cy="650947"/>
              </a:xfrm>
              <a:prstGeom prst="rect">
                <a:avLst/>
              </a:prstGeom>
              <a:blipFill>
                <a:blip r:embed="rId8" cstate="print"/>
                <a:stretch>
                  <a:fillRect l="-2008" r="-1057" b="-23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13D5986-AACF-472F-8E79-ED8FC26E70D3}"/>
                  </a:ext>
                </a:extLst>
              </p:cNvPr>
              <p:cNvSpPr txBox="1"/>
              <p:nvPr/>
            </p:nvSpPr>
            <p:spPr>
              <a:xfrm>
                <a:off x="183479" y="2984945"/>
                <a:ext cx="5258532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令一方面，</a:t>
                </a:r>
                <a14:m>
                  <m:oMath xmlns:m="http://schemas.openxmlformats.org/officeDocument/2006/math">
                    <m:r>
                      <a:rPr lang="zh-CN" altLang="en-US" sz="27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700" dirty="0"/>
                  <a:t>=</a:t>
                </a:r>
                <a14:m>
                  <m:oMath xmlns:m="http://schemas.openxmlformats.org/officeDocument/2006/math">
                    <m:r>
                      <a:rPr lang="zh-CN" altLang="en-US" sz="2700" i="1" dirty="0" smtClean="0">
                        <a:latin typeface="Cambria Math" panose="020405030504060302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700" dirty="0"/>
                  <a:t> </a:t>
                </a:r>
                <a:endParaRPr lang="zh-CN" altLang="en-US" sz="27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id="{C13D5986-AACF-472F-8E79-ED8FC26E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79" y="2984945"/>
                <a:ext cx="5258532" cy="650947"/>
              </a:xfrm>
              <a:prstGeom prst="rect">
                <a:avLst/>
              </a:prstGeom>
              <a:blipFill>
                <a:blip r:embed="rId9" cstate="print"/>
                <a:stretch>
                  <a:fillRect l="-2202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D0B16C3-AB60-44FE-B67E-4C690DEE41ED}"/>
                  </a:ext>
                </a:extLst>
              </p:cNvPr>
              <p:cNvSpPr txBox="1"/>
              <p:nvPr/>
            </p:nvSpPr>
            <p:spPr>
              <a:xfrm>
                <a:off x="5196772" y="3005682"/>
                <a:ext cx="3676092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dirty="0"/>
                  <a:t>=</a:t>
                </a:r>
                <a14:m>
                  <m:oMath xmlns:m="http://schemas.openxmlformats.org/officeDocument/2006/math">
                    <m:r>
                      <a:rPr lang="zh-CN" altLang="en-US" sz="2700" i="1">
                        <a:latin typeface="Cambria Math" panose="020405030504060302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700" dirty="0"/>
                  <a:t>) 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7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7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="" id="{6D0B16C3-AB60-44FE-B67E-4C690DEE4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772" y="3005682"/>
                <a:ext cx="3676092" cy="650947"/>
              </a:xfrm>
              <a:prstGeom prst="rect">
                <a:avLst/>
              </a:prstGeom>
              <a:blipFill>
                <a:blip r:embed="rId10" cstate="print"/>
                <a:stretch>
                  <a:fillRect l="-3146"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B4D1932-B9F6-4A57-9B53-0037D4544E43}"/>
                  </a:ext>
                </a:extLst>
              </p:cNvPr>
              <p:cNvSpPr txBox="1"/>
              <p:nvPr/>
            </p:nvSpPr>
            <p:spPr>
              <a:xfrm>
                <a:off x="6930508" y="2299488"/>
                <a:ext cx="4921181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700" dirty="0" smtClean="0"/>
                      <m:t>一方面，</m:t>
                    </m:r>
                    <m:r>
                      <a:rPr lang="zh-CN" altLang="en-US" sz="27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700" dirty="0"/>
                  <a:t>=</a:t>
                </a:r>
                <a14:m>
                  <m:oMath xmlns:m="http://schemas.openxmlformats.org/officeDocument/2006/math">
                    <m:r>
                      <a:rPr lang="zh-CN" altLang="en-US" sz="2700" i="1" dirty="0">
                        <a:latin typeface="Cambria Math" panose="020405030504060302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7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xmlns="" id="{BB4D1932-B9F6-4A57-9B53-0037D4544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508" y="2299488"/>
                <a:ext cx="4921181" cy="650947"/>
              </a:xfrm>
              <a:prstGeom prst="rect">
                <a:avLst/>
              </a:prstGeom>
              <a:blipFill>
                <a:blip r:embed="rId11" cstate="print"/>
                <a:stretch>
                  <a:fillRect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279CBA6-052B-40C3-A219-2390C23B21E0}"/>
                  </a:ext>
                </a:extLst>
              </p:cNvPr>
              <p:cNvSpPr txBox="1"/>
              <p:nvPr/>
            </p:nvSpPr>
            <p:spPr>
              <a:xfrm>
                <a:off x="8600990" y="3017644"/>
                <a:ext cx="2425076" cy="71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700" i="1" dirty="0" smtClean="0">
                          <a:latin typeface="Cambria Math" panose="02040503050406030204" pitchFamily="18" charset="0"/>
                        </a:rPr>
                        <m:t>因此</m:t>
                      </m:r>
                      <m:r>
                        <m:rPr>
                          <m:nor/>
                        </m:rPr>
                        <a:rPr lang="zh-CN" altLang="en-US" sz="2700" dirty="0"/>
                        <m:t>，</m:t>
                      </m:r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700" b="0" i="1" smtClean="0">
                          <a:latin typeface="Cambria Math" panose="02040503050406030204" pitchFamily="18" charset="0"/>
                        </a:rPr>
                        <m:t>𝐴𝑦</m:t>
                      </m:r>
                      <m:r>
                        <a:rPr lang="en-US" altLang="zh-CN" sz="27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xmlns="" id="{6279CBA6-052B-40C3-A219-2390C23B2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990" y="3017644"/>
                <a:ext cx="2425076" cy="715581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1A2C695-0886-43BE-8425-1AD6CBF66D79}"/>
                  </a:ext>
                </a:extLst>
              </p:cNvPr>
              <p:cNvSpPr txBox="1"/>
              <p:nvPr/>
            </p:nvSpPr>
            <p:spPr>
              <a:xfrm>
                <a:off x="750174" y="3531726"/>
                <a:ext cx="11008738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定理</a:t>
                </a:r>
                <a:r>
                  <a:rPr lang="en-US" altLang="zh-CN" sz="2800" dirty="0"/>
                  <a:t>2.1.4    1</a:t>
                </a:r>
                <a:r>
                  <a:rPr lang="zh-CN" altLang="en-US" sz="2800" dirty="0"/>
                  <a:t>）设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/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的两组基。</a:t>
                </a: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A1A2C695-0886-43BE-8425-1AD6CBF66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74" y="3531726"/>
                <a:ext cx="11008738" cy="671659"/>
              </a:xfrm>
              <a:prstGeom prst="rect">
                <a:avLst/>
              </a:prstGeom>
              <a:blipFill>
                <a:blip r:embed="rId13" cstate="print"/>
                <a:stretch>
                  <a:fillRect l="-1107" b="-23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EA18D3B-16B2-4F3F-AC60-F0CA780E3433}"/>
                  </a:ext>
                </a:extLst>
              </p:cNvPr>
              <p:cNvSpPr txBox="1"/>
              <p:nvPr/>
            </p:nvSpPr>
            <p:spPr>
              <a:xfrm>
                <a:off x="4689036" y="4087091"/>
                <a:ext cx="461238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dirty="0"/>
                        <m:t>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一个可逆矩阵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xmlns="" id="{8EA18D3B-16B2-4F3F-AC60-F0CA780E3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036" y="4087091"/>
                <a:ext cx="4612387" cy="738664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4A84881-D02C-491D-BCD7-334A471A04B6}"/>
                  </a:ext>
                </a:extLst>
              </p:cNvPr>
              <p:cNvSpPr txBox="1"/>
              <p:nvPr/>
            </p:nvSpPr>
            <p:spPr>
              <a:xfrm>
                <a:off x="710597" y="4581410"/>
                <a:ext cx="4486175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2</a:t>
                </a:r>
                <a:r>
                  <a:rPr lang="zh-CN" altLang="en-US" sz="2800" dirty="0"/>
                  <a:t>）设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/>
                  <a:t>是基，</a:t>
                </a: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xmlns="" id="{E4A84881-D02C-491D-BCD7-334A471A0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97" y="4581410"/>
                <a:ext cx="4486175" cy="671659"/>
              </a:xfrm>
              <a:prstGeom prst="rect">
                <a:avLst/>
              </a:prstGeom>
              <a:blipFill>
                <a:blip r:embed="rId15" cstate="print"/>
                <a:stretch>
                  <a:fillRect l="-2857"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12F262-55FB-446C-9F3F-70C128FD66AE}"/>
                  </a:ext>
                </a:extLst>
              </p:cNvPr>
              <p:cNvSpPr txBox="1"/>
              <p:nvPr/>
            </p:nvSpPr>
            <p:spPr>
              <a:xfrm>
                <a:off x="3834152" y="4604836"/>
                <a:ext cx="285269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可逆矩阵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xmlns="" id="{BF12F262-55FB-446C-9F3F-70C128FD6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152" y="4604836"/>
                <a:ext cx="2852694" cy="738664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E952A07-3766-4733-9E32-058C582836A9}"/>
                  </a:ext>
                </a:extLst>
              </p:cNvPr>
              <p:cNvSpPr txBox="1"/>
              <p:nvPr/>
            </p:nvSpPr>
            <p:spPr>
              <a:xfrm>
                <a:off x="6254544" y="4602122"/>
                <a:ext cx="4949076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记（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 smtClean="0">
                            <a:latin typeface="Cambria Math" panose="02040503050406030204" pitchFamily="18" charset="0"/>
                          </a:rPr>
                          <m:t>）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70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7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7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700" dirty="0"/>
                  <a:t>,</a:t>
                </a:r>
                <a:endParaRPr lang="zh-CN" altLang="en-US" sz="27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xmlns="" id="{5E952A07-3766-4733-9E32-058C58283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44" y="4602122"/>
                <a:ext cx="4949076" cy="650947"/>
              </a:xfrm>
              <a:prstGeom prst="rect">
                <a:avLst/>
              </a:prstGeom>
              <a:blipFill>
                <a:blip r:embed="rId17" cstate="print"/>
                <a:stretch>
                  <a:fillRect l="-2340" r="-1601" b="-23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688B7EF-D9E1-4D79-AE3C-46A475D7C451}"/>
                  </a:ext>
                </a:extLst>
              </p:cNvPr>
              <p:cNvSpPr txBox="1"/>
              <p:nvPr/>
            </p:nvSpPr>
            <p:spPr>
              <a:xfrm>
                <a:off x="0" y="5185675"/>
                <a:ext cx="5118403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则</m:t>
                        </m:r>
                        <m:r>
                          <a:rPr lang="zh-CN" altLang="en-US" sz="270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）必为一组基。</a:t>
                </a: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xmlns="" id="{A688B7EF-D9E1-4D79-AE3C-46A475D7C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85675"/>
                <a:ext cx="5118403" cy="650947"/>
              </a:xfrm>
              <a:prstGeom prst="rect">
                <a:avLst/>
              </a:prstGeom>
              <a:blipFill>
                <a:blip r:embed="rId18" cstate="print"/>
                <a:stretch>
                  <a:fillRect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E98A9B6-F860-485A-9418-FFC2A38D017E}"/>
                  </a:ext>
                </a:extLst>
              </p:cNvPr>
              <p:cNvSpPr txBox="1"/>
              <p:nvPr/>
            </p:nvSpPr>
            <p:spPr>
              <a:xfrm>
                <a:off x="4217865" y="5197078"/>
                <a:ext cx="6612892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且基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到基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的过渡阵是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70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xmlns="" id="{4E98A9B6-F860-485A-9418-FFC2A38D0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865" y="5197078"/>
                <a:ext cx="6612892" cy="650947"/>
              </a:xfrm>
              <a:prstGeom prst="rect">
                <a:avLst/>
              </a:prstGeom>
              <a:blipFill>
                <a:blip r:embed="rId19" cstate="print"/>
                <a:stretch>
                  <a:fillRect l="-1751"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F0F754B-80EA-4990-A859-891EA6A1E5E3}"/>
                  </a:ext>
                </a:extLst>
              </p:cNvPr>
              <p:cNvSpPr txBox="1"/>
              <p:nvPr/>
            </p:nvSpPr>
            <p:spPr>
              <a:xfrm>
                <a:off x="710597" y="5828432"/>
                <a:ext cx="5282561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dirty="0"/>
                  <a:t>3</a:t>
                </a:r>
                <a:r>
                  <a:rPr lang="zh-CN" altLang="en-US" sz="2700" dirty="0"/>
                  <a:t>）若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）</a:t>
                </a:r>
                <a:r>
                  <a:rPr lang="en-US" altLang="zh-CN" sz="2700" dirty="0"/>
                  <a:t>=</a:t>
                </a:r>
                <a:r>
                  <a:rPr lang="zh-CN" altLang="en-US" sz="2700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700" dirty="0"/>
                  <a:t>)A</a:t>
                </a:r>
                <a:r>
                  <a:rPr lang="zh-CN" altLang="en-US" sz="2700" dirty="0"/>
                  <a:t>，</a:t>
                </a: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xmlns="" id="{2F0F754B-80EA-4990-A859-891EA6A1E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97" y="5828432"/>
                <a:ext cx="5282561" cy="650947"/>
              </a:xfrm>
              <a:prstGeom prst="rect">
                <a:avLst/>
              </a:prstGeom>
              <a:blipFill>
                <a:blip r:embed="rId20" cstate="print"/>
                <a:stretch>
                  <a:fillRect l="-2194" r="-8776"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7807181-6DC6-4DC2-9092-4BCEBD19D532}"/>
                  </a:ext>
                </a:extLst>
              </p:cNvPr>
              <p:cNvSpPr txBox="1"/>
              <p:nvPr/>
            </p:nvSpPr>
            <p:spPr>
              <a:xfrm>
                <a:off x="5963957" y="5817357"/>
                <a:ext cx="5591808" cy="649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2700" dirty="0"/>
                          <m:t>（</m:t>
                        </m:r>
                        <m:sSub>
                          <m:sSub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7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700" dirty="0"/>
                          <m:t>,</m:t>
                        </m:r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7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700" dirty="0"/>
                          <m:t>)</m:t>
                        </m:r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70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7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700" dirty="0"/>
                  <a:t>.</a:t>
                </a:r>
                <a:endParaRPr lang="zh-CN" altLang="en-US" sz="27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xmlns="" id="{67807181-6DC6-4DC2-9092-4BCEBD19D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957" y="5817357"/>
                <a:ext cx="5591808" cy="649345"/>
              </a:xfrm>
              <a:prstGeom prst="rect">
                <a:avLst/>
              </a:prstGeom>
              <a:blipFill>
                <a:blip r:embed="rId21" cstate="print"/>
                <a:stretch>
                  <a:fillRect l="-2070"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0FADEC9-4407-41D3-8565-39ACFC02C6CC}"/>
                  </a:ext>
                </a:extLst>
              </p:cNvPr>
              <p:cNvSpPr txBox="1"/>
              <p:nvPr/>
            </p:nvSpPr>
            <p:spPr>
              <a:xfrm>
                <a:off x="247696" y="4044510"/>
                <a:ext cx="4949076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且（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 smtClean="0">
                            <a:latin typeface="Cambria Math" panose="02040503050406030204" pitchFamily="18" charset="0"/>
                          </a:rPr>
                          <m:t>）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70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7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7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700" dirty="0"/>
                  <a:t>,</a:t>
                </a:r>
                <a:endParaRPr lang="zh-CN" altLang="en-US" sz="27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xmlns="" id="{A0FADEC9-4407-41D3-8565-39ACFC02C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6" y="4044510"/>
                <a:ext cx="4949076" cy="650947"/>
              </a:xfrm>
              <a:prstGeom prst="rect">
                <a:avLst/>
              </a:prstGeom>
              <a:blipFill>
                <a:blip r:embed="rId22" cstate="print"/>
                <a:stretch>
                  <a:fillRect l="-2343" r="-1726"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11302584" y="2368446"/>
            <a:ext cx="269823" cy="554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872335" y="3135442"/>
            <a:ext cx="387245" cy="554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2ED6F99-45B1-4CDD-83FA-97B225F8B8CB}"/>
                  </a:ext>
                </a:extLst>
              </p:cNvPr>
              <p:cNvSpPr txBox="1"/>
              <p:nvPr/>
            </p:nvSpPr>
            <p:spPr>
              <a:xfrm>
                <a:off x="431364" y="339762"/>
                <a:ext cx="11429203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例题</a:t>
                </a:r>
                <a:r>
                  <a:rPr lang="en-US" altLang="zh-CN" sz="2700" dirty="0"/>
                  <a:t>2.1.9 </a:t>
                </a:r>
                <a:r>
                  <a:rPr lang="zh-CN" altLang="en-US" sz="2700" dirty="0"/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700" dirty="0"/>
                  <a:t>是</a:t>
                </a:r>
                <a:r>
                  <a:rPr lang="en-US" altLang="zh-CN" sz="2700" dirty="0"/>
                  <a:t>3</a:t>
                </a:r>
                <a:r>
                  <a:rPr lang="zh-CN" altLang="en-US" sz="2700" dirty="0"/>
                  <a:t>维线性空间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的一组基，向量组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700" dirty="0"/>
                  <a:t>满足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32ED6F99-45B1-4CDD-83FA-97B225F8B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64" y="339762"/>
                <a:ext cx="11429203" cy="650947"/>
              </a:xfrm>
              <a:prstGeom prst="rect">
                <a:avLst/>
              </a:prstGeom>
              <a:blipFill>
                <a:blip r:embed="rId3" cstate="print"/>
                <a:stretch>
                  <a:fillRect l="-1013" b="-23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B1A2DCE-04D6-415D-89F5-F222F6595F79}"/>
                  </a:ext>
                </a:extLst>
              </p:cNvPr>
              <p:cNvSpPr txBox="1"/>
              <p:nvPr/>
            </p:nvSpPr>
            <p:spPr>
              <a:xfrm>
                <a:off x="881327" y="1943628"/>
                <a:ext cx="8330106" cy="1897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dirty="0"/>
                  <a:t>(1) </a:t>
                </a:r>
                <a:r>
                  <a:rPr lang="zh-CN" altLang="en-US" sz="2700" dirty="0"/>
                  <a:t>证明：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700" dirty="0"/>
                  <a:t>也是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的一组基。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700" dirty="0"/>
                  <a:t>(2) </a:t>
                </a:r>
                <a:r>
                  <a:rPr lang="zh-CN" altLang="en-US" sz="2700" dirty="0"/>
                  <a:t>求由基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700" dirty="0"/>
                  <a:t>到基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700" dirty="0"/>
                  <a:t>的过渡矩阵。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700" dirty="0"/>
                  <a:t>(3)</a:t>
                </a:r>
                <a:r>
                  <a:rPr lang="zh-CN" altLang="en-US" sz="2700" dirty="0"/>
                  <a:t>求向量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70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7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700" dirty="0"/>
                  <a:t>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700" dirty="0"/>
                  <a:t>下的坐标。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4B1A2DCE-04D6-415D-89F5-F222F6595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27" y="1943628"/>
                <a:ext cx="8330106" cy="1897443"/>
              </a:xfrm>
              <a:prstGeom prst="rect">
                <a:avLst/>
              </a:prstGeom>
              <a:blipFill>
                <a:blip r:embed="rId4" cstate="print"/>
                <a:stretch>
                  <a:fillRect l="-1391" b="-7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FF3045A-65C1-4FEF-BBFB-CDFD0E74366A}"/>
                  </a:ext>
                </a:extLst>
              </p:cNvPr>
              <p:cNvSpPr/>
              <p:nvPr/>
            </p:nvSpPr>
            <p:spPr>
              <a:xfrm>
                <a:off x="1078595" y="1213253"/>
                <a:ext cx="3424912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7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7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7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7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7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7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7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7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1FF3045A-65C1-4FEF-BBFB-CDFD0E743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95" y="1213253"/>
                <a:ext cx="3424912" cy="507831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854067-DEC2-4328-B771-EB70ED014271}"/>
                  </a:ext>
                </a:extLst>
              </p:cNvPr>
              <p:cNvSpPr/>
              <p:nvPr/>
            </p:nvSpPr>
            <p:spPr>
              <a:xfrm>
                <a:off x="4787297" y="1213253"/>
                <a:ext cx="2652329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7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7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7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7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7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7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39854067-DEC2-4328-B771-EB70ED014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297" y="1213253"/>
                <a:ext cx="2652329" cy="507831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97D1AFB-BB23-41F7-8BEB-8602805C5572}"/>
                  </a:ext>
                </a:extLst>
              </p:cNvPr>
              <p:cNvSpPr/>
              <p:nvPr/>
            </p:nvSpPr>
            <p:spPr>
              <a:xfrm>
                <a:off x="7564307" y="1189046"/>
                <a:ext cx="2652329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7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7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7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7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7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7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197D1AFB-BB23-41F7-8BEB-8602805C5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307" y="1189046"/>
                <a:ext cx="2652329" cy="507831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0" y="3984988"/>
            <a:ext cx="3237875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解</a:t>
            </a:r>
            <a:r>
              <a:rPr lang="en-US" altLang="zh-CN" sz="2700" b="1" dirty="0"/>
              <a:t>:</a:t>
            </a:r>
            <a:r>
              <a:rPr lang="zh-CN" altLang="en-US" sz="2700" b="1" dirty="0"/>
              <a:t>容易得</a:t>
            </a:r>
            <a:endParaRPr lang="en-US" altLang="zh-CN" sz="2700" b="1" dirty="0"/>
          </a:p>
        </p:txBody>
      </p:sp>
      <p:graphicFrame>
        <p:nvGraphicFramePr>
          <p:cNvPr id="983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4471146"/>
              </p:ext>
            </p:extLst>
          </p:nvPr>
        </p:nvGraphicFramePr>
        <p:xfrm>
          <a:off x="431364" y="4673175"/>
          <a:ext cx="3864293" cy="2162175"/>
        </p:xfrm>
        <a:graphic>
          <a:graphicData uri="http://schemas.openxmlformats.org/presentationml/2006/ole">
            <p:oleObj spid="_x0000_s98317" name="Equation" r:id="rId8" imgW="48768000" imgH="25298400" progId="Equation.DSMT4">
              <p:embed/>
            </p:oleObj>
          </a:graphicData>
        </a:graphic>
      </p:graphicFrame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4343400" y="4695825"/>
          <a:ext cx="3540125" cy="2162175"/>
        </p:xfrm>
        <a:graphic>
          <a:graphicData uri="http://schemas.openxmlformats.org/presentationml/2006/ole">
            <p:oleObj spid="_x0000_s98318" name="Equation" r:id="rId9" imgW="43281600" imgH="25298400" progId="Equation.DSMT4">
              <p:embed/>
            </p:oleObj>
          </a:graphicData>
        </a:graphic>
      </p:graphicFrame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8153400" y="4695825"/>
          <a:ext cx="3505200" cy="2162175"/>
        </p:xfrm>
        <a:graphic>
          <a:graphicData uri="http://schemas.openxmlformats.org/presentationml/2006/ole">
            <p:oleObj spid="_x0000_s98319" name="Equation" r:id="rId10" imgW="48768000" imgH="25298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2493286" y="0"/>
          <a:ext cx="6230937" cy="2162175"/>
        </p:xfrm>
        <a:graphic>
          <a:graphicData uri="http://schemas.openxmlformats.org/presentationml/2006/ole">
            <p:oleObj spid="_x0000_s129053" name="Equation" r:id="rId3" imgW="78638400" imgH="25298400" progId="Equation.DSMT4">
              <p:embed/>
            </p:oleObj>
          </a:graphicData>
        </a:graphic>
      </p:graphicFrame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314794" y="763056"/>
            <a:ext cx="3237875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容易得</a:t>
            </a:r>
            <a:endParaRPr lang="en-US" altLang="zh-CN" sz="2700" b="1" dirty="0"/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287314" y="1829856"/>
            <a:ext cx="2320976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又</a:t>
            </a:r>
            <a:r>
              <a:rPr lang="en-US" altLang="zh-CN" sz="2700" b="1" dirty="0"/>
              <a:t>C</a:t>
            </a:r>
            <a:r>
              <a:rPr lang="zh-CN" altLang="en-US" sz="2700" b="1" dirty="0"/>
              <a:t>可逆</a:t>
            </a:r>
            <a:r>
              <a:rPr lang="en-US" altLang="zh-CN" sz="2700" b="1" dirty="0"/>
              <a:t>,</a:t>
            </a:r>
            <a:r>
              <a:rPr lang="zh-CN" altLang="en-US" sz="2700" b="1" dirty="0"/>
              <a:t>因此</a:t>
            </a:r>
            <a:endParaRPr lang="en-US" altLang="zh-CN" sz="2700" b="1" dirty="0"/>
          </a:p>
        </p:txBody>
      </p:sp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2304737" y="1991038"/>
          <a:ext cx="1400175" cy="468313"/>
        </p:xfrm>
        <a:graphic>
          <a:graphicData uri="http://schemas.openxmlformats.org/presentationml/2006/ole">
            <p:oleObj spid="_x0000_s129054" name="Equation" r:id="rId4" imgW="17678400" imgH="5486400" progId="Equation.DSMT4">
              <p:embed/>
            </p:oleObj>
          </a:graphicData>
        </a:graphic>
      </p:graphicFrame>
      <p:sp>
        <p:nvSpPr>
          <p:cNvPr id="6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3692579" y="1802375"/>
            <a:ext cx="2320976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是一组基</a:t>
            </a:r>
            <a:r>
              <a:rPr lang="en-US" altLang="zh-CN" sz="2700" b="1" dirty="0"/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1159242" y="2671804"/>
            <a:ext cx="1509007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由上得</a:t>
            </a:r>
            <a:endParaRPr lang="en-US" altLang="zh-CN" sz="2700" b="1" dirty="0"/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2345960" y="2758425"/>
          <a:ext cx="3478213" cy="493712"/>
        </p:xfrm>
        <a:graphic>
          <a:graphicData uri="http://schemas.openxmlformats.org/presentationml/2006/ole">
            <p:oleObj spid="_x0000_s129055" name="Equation" r:id="rId5" imgW="43891200" imgH="5791200" progId="Equation.DSMT4">
              <p:embed/>
            </p:oleObj>
          </a:graphicData>
        </a:graphic>
      </p:graphicFrame>
      <p:sp>
        <p:nvSpPr>
          <p:cNvPr id="9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5898633" y="2689291"/>
            <a:ext cx="1509007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也即</a:t>
            </a:r>
            <a:endParaRPr lang="en-US" altLang="zh-CN" sz="2700" b="1" dirty="0"/>
          </a:p>
        </p:txBody>
      </p:sp>
      <p:graphicFrame>
        <p:nvGraphicFramePr>
          <p:cNvPr id="129029" name="Object 5"/>
          <p:cNvGraphicFramePr>
            <a:graphicFrameLocks noChangeAspect="1"/>
          </p:cNvGraphicFramePr>
          <p:nvPr/>
        </p:nvGraphicFramePr>
        <p:xfrm>
          <a:off x="6786589" y="2777111"/>
          <a:ext cx="2971800" cy="468312"/>
        </p:xfrm>
        <a:graphic>
          <a:graphicData uri="http://schemas.openxmlformats.org/presentationml/2006/ole">
            <p:oleObj spid="_x0000_s129056" name="Equation" r:id="rId6" imgW="37490400" imgH="5486400" progId="Equation.DSMT4">
              <p:embed/>
            </p:oleObj>
          </a:graphicData>
        </a:graphic>
      </p:graphicFrame>
      <p:sp>
        <p:nvSpPr>
          <p:cNvPr id="11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9948476" y="2616838"/>
            <a:ext cx="2243524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的过度阵是</a:t>
            </a:r>
            <a:endParaRPr lang="en-US" altLang="zh-CN" sz="2700" b="1" dirty="0"/>
          </a:p>
        </p:txBody>
      </p:sp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235185" y="3886175"/>
          <a:ext cx="579437" cy="468312"/>
        </p:xfrm>
        <a:graphic>
          <a:graphicData uri="http://schemas.openxmlformats.org/presentationml/2006/ole">
            <p:oleObj spid="_x0000_s129057" name="Equation" r:id="rId7" imgW="7315200" imgH="5486400" progId="Equation.DSMT4">
              <p:embed/>
            </p:oleObj>
          </a:graphicData>
        </a:graphic>
      </p:graphicFrame>
      <p:sp>
        <p:nvSpPr>
          <p:cNvPr id="13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806975" y="3758590"/>
            <a:ext cx="2243524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容易求得</a:t>
            </a:r>
            <a:endParaRPr lang="en-US" altLang="zh-CN" sz="2700" b="1" dirty="0"/>
          </a:p>
        </p:txBody>
      </p:sp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2228200" y="3470743"/>
          <a:ext cx="2244725" cy="1431925"/>
        </p:xfrm>
        <a:graphic>
          <a:graphicData uri="http://schemas.openxmlformats.org/presentationml/2006/ole">
            <p:oleObj spid="_x0000_s129058" name="Equation" r:id="rId8" imgW="28346400" imgH="16764000" progId="Equation.DSMT4">
              <p:embed/>
            </p:oleObj>
          </a:graphicData>
        </a:graphic>
      </p:graphicFrame>
      <p:graphicFrame>
        <p:nvGraphicFramePr>
          <p:cNvPr id="129032" name="Object 8"/>
          <p:cNvGraphicFramePr>
            <a:graphicFrameLocks noChangeAspect="1"/>
          </p:cNvGraphicFramePr>
          <p:nvPr/>
        </p:nvGraphicFramePr>
        <p:xfrm>
          <a:off x="1450688" y="4453899"/>
          <a:ext cx="8618538" cy="1430338"/>
        </p:xfrm>
        <a:graphic>
          <a:graphicData uri="http://schemas.openxmlformats.org/presentationml/2006/ole">
            <p:oleObj spid="_x0000_s129059" name="Equation" r:id="rId9" imgW="108813600" imgH="16764000" progId="Equation.DSMT4">
              <p:embed/>
            </p:oleObj>
          </a:graphicData>
        </a:graphic>
      </p:graphicFrame>
      <p:sp>
        <p:nvSpPr>
          <p:cNvPr id="16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299808" y="5854855"/>
            <a:ext cx="944376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因此</a:t>
            </a:r>
            <a:endParaRPr lang="en-US" altLang="zh-CN" sz="2700" b="1" dirty="0"/>
          </a:p>
        </p:txBody>
      </p:sp>
      <p:graphicFrame>
        <p:nvGraphicFramePr>
          <p:cNvPr id="129033" name="Object 9"/>
          <p:cNvGraphicFramePr>
            <a:graphicFrameLocks noChangeAspect="1"/>
          </p:cNvGraphicFramePr>
          <p:nvPr/>
        </p:nvGraphicFramePr>
        <p:xfrm>
          <a:off x="1179226" y="6005070"/>
          <a:ext cx="4706938" cy="468313"/>
        </p:xfrm>
        <a:graphic>
          <a:graphicData uri="http://schemas.openxmlformats.org/presentationml/2006/ole">
            <p:oleObj spid="_x0000_s129060" name="Equation" r:id="rId10" imgW="59436000" imgH="5486400" progId="Equation.DSMT4">
              <p:embed/>
            </p:oleObj>
          </a:graphicData>
        </a:graphic>
      </p:graphicFrame>
      <p:graphicFrame>
        <p:nvGraphicFramePr>
          <p:cNvPr id="129034" name="Object 10"/>
          <p:cNvGraphicFramePr>
            <a:graphicFrameLocks noChangeAspect="1"/>
          </p:cNvGraphicFramePr>
          <p:nvPr/>
        </p:nvGraphicFramePr>
        <p:xfrm>
          <a:off x="5946594" y="5427662"/>
          <a:ext cx="627062" cy="1430338"/>
        </p:xfrm>
        <a:graphic>
          <a:graphicData uri="http://schemas.openxmlformats.org/presentationml/2006/ole">
            <p:oleObj spid="_x0000_s129061" name="Equation" r:id="rId11" imgW="7924800" imgH="16764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9" grpId="0"/>
      <p:bldP spid="11" grpId="0"/>
      <p:bldP spid="13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D7E282-5D4D-4385-AB3A-7B3E982C1F9F}"/>
                  </a:ext>
                </a:extLst>
              </p:cNvPr>
              <p:cNvSpPr txBox="1"/>
              <p:nvPr/>
            </p:nvSpPr>
            <p:spPr>
              <a:xfrm>
                <a:off x="397118" y="298008"/>
                <a:ext cx="69127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例题</a:t>
                </a:r>
                <a:r>
                  <a:rPr lang="en-US" altLang="zh-CN" sz="2800" dirty="0"/>
                  <a:t>2.1.10  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sup>
                    </m:sSup>
                  </m:oMath>
                </a14:m>
                <a:r>
                  <a:rPr lang="zh-CN" altLang="en-US" sz="2800" dirty="0"/>
                  <a:t>的两组基为：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99D7E282-5D4D-4385-AB3A-7B3E982C1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8" y="298008"/>
                <a:ext cx="6912768" cy="523220"/>
              </a:xfrm>
              <a:prstGeom prst="rect">
                <a:avLst/>
              </a:prstGeom>
              <a:blipFill>
                <a:blip r:embed="rId3" cstate="print"/>
                <a:stretch>
                  <a:fillRect l="-1764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3F55D90-9435-4B20-8384-1E0DE15A2364}"/>
                  </a:ext>
                </a:extLst>
              </p:cNvPr>
              <p:cNvSpPr txBox="1"/>
              <p:nvPr/>
            </p:nvSpPr>
            <p:spPr>
              <a:xfrm>
                <a:off x="6096000" y="974323"/>
                <a:ext cx="6840760" cy="81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(II)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83F55D90-9435-4B20-8384-1E0DE15A2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74323"/>
                <a:ext cx="6840760" cy="810799"/>
              </a:xfrm>
              <a:prstGeom prst="rect">
                <a:avLst/>
              </a:prstGeom>
              <a:blipFill>
                <a:blip r:embed="rId4" cstate="print"/>
                <a:stretch>
                  <a:fillRect l="-1783" b="-3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6E82E9-D039-4404-A86B-60E6AD7F24C3}"/>
                  </a:ext>
                </a:extLst>
              </p:cNvPr>
              <p:cNvSpPr txBox="1"/>
              <p:nvPr/>
            </p:nvSpPr>
            <p:spPr>
              <a:xfrm>
                <a:off x="93305" y="1045533"/>
                <a:ext cx="6840760" cy="81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(I)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CE6E82E9-D039-4404-A86B-60E6AD7F2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5" y="1045533"/>
                <a:ext cx="6840760" cy="810799"/>
              </a:xfrm>
              <a:prstGeom prst="rect">
                <a:avLst/>
              </a:prstGeom>
              <a:blipFill>
                <a:blip r:embed="rId5" cstate="print"/>
                <a:stretch>
                  <a:fillRect l="-1783" b="-3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6C1A151-EC79-4301-8229-99F309A43559}"/>
              </a:ext>
            </a:extLst>
          </p:cNvPr>
          <p:cNvSpPr txBox="1"/>
          <p:nvPr/>
        </p:nvSpPr>
        <p:spPr>
          <a:xfrm>
            <a:off x="93305" y="1939103"/>
            <a:ext cx="113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试求：</a:t>
            </a: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5CDD880-7C06-4762-B412-68CCACD7CA25}"/>
              </a:ext>
            </a:extLst>
          </p:cNvPr>
          <p:cNvSpPr txBox="1"/>
          <p:nvPr/>
        </p:nvSpPr>
        <p:spPr>
          <a:xfrm>
            <a:off x="1087674" y="1957617"/>
            <a:ext cx="8049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/>
              <a:t> </a:t>
            </a:r>
            <a:r>
              <a:rPr lang="en-US" altLang="zh-CN" sz="2700" b="1" dirty="0" smtClean="0"/>
              <a:t>(</a:t>
            </a:r>
            <a:r>
              <a:rPr lang="en-US" altLang="zh-CN" sz="2700" b="1" dirty="0"/>
              <a:t>1)</a:t>
            </a:r>
            <a:r>
              <a:rPr lang="zh-CN" altLang="en-US" sz="2700" b="1" dirty="0"/>
              <a:t>由基</a:t>
            </a:r>
            <a:r>
              <a:rPr lang="en-US" altLang="zh-CN" sz="2700" b="1" dirty="0"/>
              <a:t>(I)</a:t>
            </a:r>
            <a:r>
              <a:rPr lang="zh-CN" altLang="en-US" sz="2700" b="1" dirty="0"/>
              <a:t>到基</a:t>
            </a:r>
            <a:r>
              <a:rPr lang="en-US" altLang="zh-CN" sz="2700" b="1" dirty="0"/>
              <a:t>(II)</a:t>
            </a:r>
            <a:r>
              <a:rPr lang="zh-CN" altLang="en-US" sz="2700" b="1" dirty="0"/>
              <a:t>的过渡矩阵；</a:t>
            </a: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xmlns="" id="{32CD3074-C294-4FB0-960A-31C56BB28480}"/>
              </a:ext>
            </a:extLst>
          </p:cNvPr>
          <p:cNvSpPr txBox="1"/>
          <p:nvPr/>
        </p:nvSpPr>
        <p:spPr>
          <a:xfrm>
            <a:off x="93305" y="2885466"/>
            <a:ext cx="4721902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解</a:t>
            </a:r>
            <a:r>
              <a:rPr lang="en-US" altLang="zh-CN" sz="2700" b="1" dirty="0">
                <a:sym typeface="Wingdings" pitchFamily="2" charset="2"/>
              </a:rPr>
              <a:t>(1)</a:t>
            </a:r>
            <a:r>
              <a:rPr lang="zh-CN" altLang="en-US" sz="2700" b="1" dirty="0"/>
              <a:t>取    中的一组自然基</a:t>
            </a:r>
            <a:endParaRPr lang="en-US" altLang="zh-CN" sz="2700" b="1" dirty="0"/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xmlns="" id="{192527FF-D2E2-4C9B-9C16-1CEB5A24E5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6185569"/>
              </p:ext>
            </p:extLst>
          </p:nvPr>
        </p:nvGraphicFramePr>
        <p:xfrm>
          <a:off x="1476220" y="3034944"/>
          <a:ext cx="579437" cy="390525"/>
        </p:xfrm>
        <a:graphic>
          <a:graphicData uri="http://schemas.openxmlformats.org/presentationml/2006/ole">
            <p:oleObj spid="_x0000_s162829" name="Equation" r:id="rId6" imgW="7315200" imgH="4572000" progId="Equation.DSMT4">
              <p:embed/>
            </p:oleObj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xmlns="" id="{448D10DD-A0D7-49B6-B3DB-51D9992750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6835935"/>
              </p:ext>
            </p:extLst>
          </p:nvPr>
        </p:nvGraphicFramePr>
        <p:xfrm>
          <a:off x="4612160" y="2751609"/>
          <a:ext cx="7048500" cy="1016000"/>
        </p:xfrm>
        <a:graphic>
          <a:graphicData uri="http://schemas.openxmlformats.org/presentationml/2006/ole">
            <p:oleObj spid="_x0000_s162830" name="Equation" r:id="rId7" imgW="89001600" imgH="11887200" progId="Equation.DSMT4">
              <p:embed/>
            </p:oleObj>
          </a:graphicData>
        </a:graphic>
      </p:graphicFrame>
      <p:sp>
        <p:nvSpPr>
          <p:cNvPr id="11" name="文本框 6">
            <a:extLst>
              <a:ext uri="{FF2B5EF4-FFF2-40B4-BE49-F238E27FC236}">
                <a16:creationId xmlns:a16="http://schemas.microsoft.com/office/drawing/2014/main" xmlns="" id="{7B194823-B086-41EB-8531-F662F6F6E7F4}"/>
              </a:ext>
            </a:extLst>
          </p:cNvPr>
          <p:cNvSpPr txBox="1"/>
          <p:nvPr/>
        </p:nvSpPr>
        <p:spPr>
          <a:xfrm>
            <a:off x="226397" y="3596810"/>
            <a:ext cx="717029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则</a:t>
            </a:r>
            <a:endParaRPr lang="en-US" altLang="zh-CN" sz="2700" b="1" dirty="0"/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xmlns="" id="{70602913-C3E6-482A-84E4-FFF223F17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8945809"/>
              </p:ext>
            </p:extLst>
          </p:nvPr>
        </p:nvGraphicFramePr>
        <p:xfrm>
          <a:off x="251456" y="3428810"/>
          <a:ext cx="7265987" cy="1901825"/>
        </p:xfrm>
        <a:graphic>
          <a:graphicData uri="http://schemas.openxmlformats.org/presentationml/2006/ole">
            <p:oleObj spid="_x0000_s162831" name="Equation" r:id="rId8" imgW="91744800" imgH="22250400" progId="Equation.DSMT4">
              <p:embed/>
            </p:oleObj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xmlns="" id="{6C75C846-F9A7-4F28-87B8-E9D8809ABF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03472339"/>
              </p:ext>
            </p:extLst>
          </p:nvPr>
        </p:nvGraphicFramePr>
        <p:xfrm>
          <a:off x="4732337" y="4329398"/>
          <a:ext cx="7459663" cy="1901825"/>
        </p:xfrm>
        <a:graphic>
          <a:graphicData uri="http://schemas.openxmlformats.org/presentationml/2006/ole">
            <p:oleObj spid="_x0000_s162832" name="Equation" r:id="rId9" imgW="94183200" imgH="22250400" progId="Equation.DSMT4">
              <p:embed/>
            </p:oleObj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187D7471-6AF2-4CB9-BFEC-C18DF641F8F4}"/>
              </a:ext>
            </a:extLst>
          </p:cNvPr>
          <p:cNvSpPr txBox="1"/>
          <p:nvPr/>
        </p:nvSpPr>
        <p:spPr>
          <a:xfrm>
            <a:off x="1225118" y="2415486"/>
            <a:ext cx="8049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/>
              <a:t>(2)</a:t>
            </a:r>
            <a:r>
              <a:rPr lang="zh-CN" altLang="en-US" sz="2700" b="1" dirty="0"/>
              <a:t>求在基</a:t>
            </a:r>
            <a:r>
              <a:rPr lang="en-US" altLang="zh-CN" sz="2700" b="1" dirty="0"/>
              <a:t>(I)</a:t>
            </a:r>
            <a:r>
              <a:rPr lang="zh-CN" altLang="en-US" sz="2700" b="1" dirty="0"/>
              <a:t>与基</a:t>
            </a:r>
            <a:r>
              <a:rPr lang="en-US" altLang="zh-CN" sz="2700" b="1" dirty="0"/>
              <a:t>(II)</a:t>
            </a:r>
            <a:r>
              <a:rPr lang="zh-CN" altLang="en-US" sz="2700" b="1" dirty="0"/>
              <a:t>下有相同坐标的矩阵。</a:t>
            </a:r>
          </a:p>
        </p:txBody>
      </p:sp>
      <p:sp>
        <p:nvSpPr>
          <p:cNvPr id="15" name="文本框 6">
            <a:extLst>
              <a:ext uri="{FF2B5EF4-FFF2-40B4-BE49-F238E27FC236}">
                <a16:creationId xmlns:a16="http://schemas.microsoft.com/office/drawing/2014/main" xmlns="" id="{A96B70E7-FFB3-4F00-8EAA-76BBB8A1247C}"/>
              </a:ext>
            </a:extLst>
          </p:cNvPr>
          <p:cNvSpPr txBox="1"/>
          <p:nvPr/>
        </p:nvSpPr>
        <p:spPr>
          <a:xfrm>
            <a:off x="0" y="5667147"/>
            <a:ext cx="147903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因此</a:t>
            </a:r>
            <a:r>
              <a:rPr lang="en-US" altLang="zh-CN" sz="2700" b="1" dirty="0"/>
              <a:t>,</a:t>
            </a:r>
          </a:p>
        </p:txBody>
      </p: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xmlns="" id="{35762901-A17D-4D13-AEC2-880D467A9B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0310963"/>
              </p:ext>
            </p:extLst>
          </p:nvPr>
        </p:nvGraphicFramePr>
        <p:xfrm>
          <a:off x="476185" y="6364288"/>
          <a:ext cx="4586288" cy="493712"/>
        </p:xfrm>
        <a:graphic>
          <a:graphicData uri="http://schemas.openxmlformats.org/presentationml/2006/ole">
            <p:oleObj spid="_x0000_s162833" name="Equation" r:id="rId10" imgW="57912000" imgH="5791200" progId="Equation.DSMT4">
              <p:embed/>
            </p:oleObj>
          </a:graphicData>
        </a:graphic>
      </p:graphicFrame>
      <p:sp>
        <p:nvSpPr>
          <p:cNvPr id="17" name="文本框 6">
            <a:extLst>
              <a:ext uri="{FF2B5EF4-FFF2-40B4-BE49-F238E27FC236}">
                <a16:creationId xmlns:a16="http://schemas.microsoft.com/office/drawing/2014/main" xmlns="" id="{1D1CA8B1-1B39-416E-BABF-A0FC586A4D34}"/>
              </a:ext>
            </a:extLst>
          </p:cNvPr>
          <p:cNvSpPr txBox="1"/>
          <p:nvPr/>
        </p:nvSpPr>
        <p:spPr>
          <a:xfrm>
            <a:off x="5489193" y="6147163"/>
            <a:ext cx="1479030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即</a:t>
            </a:r>
            <a:endParaRPr lang="en-US" altLang="zh-CN" sz="2700" b="1" dirty="0"/>
          </a:p>
        </p:txBody>
      </p:sp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xmlns="" id="{87DB1D13-6ED3-470E-BACC-D70C25AE81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9517055"/>
              </p:ext>
            </p:extLst>
          </p:nvPr>
        </p:nvGraphicFramePr>
        <p:xfrm>
          <a:off x="5858561" y="6303788"/>
          <a:ext cx="1109662" cy="442913"/>
        </p:xfrm>
        <a:graphic>
          <a:graphicData uri="http://schemas.openxmlformats.org/presentationml/2006/ole">
            <p:oleObj spid="_x0000_s162834" name="Equation" r:id="rId11" imgW="14020800" imgH="5181600" progId="Equation.DSMT4">
              <p:embed/>
            </p:oleObj>
          </a:graphicData>
        </a:graphic>
      </p:graphicFrame>
      <p:sp>
        <p:nvSpPr>
          <p:cNvPr id="19" name="文本框 6">
            <a:extLst>
              <a:ext uri="{FF2B5EF4-FFF2-40B4-BE49-F238E27FC236}">
                <a16:creationId xmlns:a16="http://schemas.microsoft.com/office/drawing/2014/main" xmlns="" id="{C421D4AF-0E4A-4683-A9C2-D4841882863A}"/>
              </a:ext>
            </a:extLst>
          </p:cNvPr>
          <p:cNvSpPr txBox="1"/>
          <p:nvPr/>
        </p:nvSpPr>
        <p:spPr>
          <a:xfrm>
            <a:off x="6982963" y="6147162"/>
            <a:ext cx="2390933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的过度矩阵是</a:t>
            </a:r>
            <a:endParaRPr lang="en-US" altLang="zh-CN" sz="2700" b="1" dirty="0"/>
          </a:p>
        </p:txBody>
      </p:sp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xmlns="" id="{B82ABC2D-FC43-43C9-8BE1-1FCDFE2F25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5187040"/>
              </p:ext>
            </p:extLst>
          </p:nvPr>
        </p:nvGraphicFramePr>
        <p:xfrm>
          <a:off x="9111087" y="6308337"/>
          <a:ext cx="1522413" cy="415925"/>
        </p:xfrm>
        <a:graphic>
          <a:graphicData uri="http://schemas.openxmlformats.org/presentationml/2006/ole">
            <p:oleObj spid="_x0000_s162835" name="Equation" r:id="rId12" imgW="19202400" imgH="48768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4797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/>
      <p:bldP spid="17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91779"/>
              </p:ext>
            </p:extLst>
          </p:nvPr>
        </p:nvGraphicFramePr>
        <p:xfrm>
          <a:off x="1151372" y="1042703"/>
          <a:ext cx="6856413" cy="1928812"/>
        </p:xfrm>
        <a:graphic>
          <a:graphicData uri="http://schemas.openxmlformats.org/presentationml/2006/ole">
            <p:oleObj spid="_x0000_s131110" name="Equation" r:id="rId3" imgW="86563200" imgH="22555200" progId="Equation.DSMT4">
              <p:embed/>
            </p:oleObj>
          </a:graphicData>
        </a:graphic>
      </p:graphicFrame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315629" y="1555531"/>
            <a:ext cx="1751351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由</a:t>
            </a:r>
            <a:endParaRPr lang="en-US" altLang="zh-CN" sz="2700" b="1" dirty="0"/>
          </a:p>
        </p:txBody>
      </p:sp>
      <p:graphicFrame>
        <p:nvGraphicFramePr>
          <p:cNvPr id="131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3772897"/>
              </p:ext>
            </p:extLst>
          </p:nvPr>
        </p:nvGraphicFramePr>
        <p:xfrm>
          <a:off x="8843528" y="1143000"/>
          <a:ext cx="2197100" cy="1928813"/>
        </p:xfrm>
        <a:graphic>
          <a:graphicData uri="http://schemas.openxmlformats.org/presentationml/2006/ole">
            <p:oleObj spid="_x0000_s131111" name="Equation" r:id="rId4" imgW="27736800" imgH="22555200" progId="Equation.DSMT4">
              <p:embed/>
            </p:oleObj>
          </a:graphicData>
        </a:graphic>
      </p:graphicFrame>
      <p:sp>
        <p:nvSpPr>
          <p:cNvPr id="5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8026307" y="1651690"/>
            <a:ext cx="1751351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以及</a:t>
            </a:r>
            <a:endParaRPr lang="en-US" altLang="zh-CN" sz="2700" b="1" dirty="0"/>
          </a:p>
        </p:txBody>
      </p:sp>
      <p:sp>
        <p:nvSpPr>
          <p:cNvPr id="6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262562" y="3453644"/>
            <a:ext cx="1751351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可得</a:t>
            </a:r>
            <a:endParaRPr lang="en-US" altLang="zh-CN" sz="2700" b="1" dirty="0"/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5463063"/>
              </p:ext>
            </p:extLst>
          </p:nvPr>
        </p:nvGraphicFramePr>
        <p:xfrm>
          <a:off x="1132850" y="2844655"/>
          <a:ext cx="2752725" cy="1928813"/>
        </p:xfrm>
        <a:graphic>
          <a:graphicData uri="http://schemas.openxmlformats.org/presentationml/2006/ole">
            <p:oleObj spid="_x0000_s131112" name="Equation" r:id="rId5" imgW="34747200" imgH="22555200" progId="Equation.DSMT4">
              <p:embed/>
            </p:oleObj>
          </a:graphicData>
        </a:graphic>
      </p:graphicFrame>
      <p:sp>
        <p:nvSpPr>
          <p:cNvPr id="8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4240850" y="3345534"/>
            <a:ext cx="1751351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因此</a:t>
            </a:r>
            <a:endParaRPr lang="en-US" altLang="zh-CN" sz="2700" b="1" dirty="0"/>
          </a:p>
        </p:txBody>
      </p:sp>
      <p:graphicFrame>
        <p:nvGraphicFramePr>
          <p:cNvPr id="131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4120611"/>
              </p:ext>
            </p:extLst>
          </p:nvPr>
        </p:nvGraphicFramePr>
        <p:xfrm>
          <a:off x="5212243" y="2815773"/>
          <a:ext cx="2608262" cy="1928813"/>
        </p:xfrm>
        <a:graphic>
          <a:graphicData uri="http://schemas.openxmlformats.org/presentationml/2006/ole">
            <p:oleObj spid="_x0000_s131113" name="Equation" r:id="rId6" imgW="32918400" imgH="22555200" progId="Equation.DSMT4">
              <p:embed/>
            </p:oleObj>
          </a:graphicData>
        </a:graphic>
      </p:graphicFrame>
      <p:sp>
        <p:nvSpPr>
          <p:cNvPr id="10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404549" y="5171061"/>
            <a:ext cx="2968237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也即       就是</a:t>
            </a:r>
            <a:endParaRPr lang="en-US" altLang="zh-CN" sz="2700" b="1" dirty="0"/>
          </a:p>
        </p:txBody>
      </p:sp>
      <p:graphicFrame>
        <p:nvGraphicFramePr>
          <p:cNvPr id="131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4870281"/>
              </p:ext>
            </p:extLst>
          </p:nvPr>
        </p:nvGraphicFramePr>
        <p:xfrm>
          <a:off x="1077016" y="4725324"/>
          <a:ext cx="747713" cy="1928812"/>
        </p:xfrm>
        <a:graphic>
          <a:graphicData uri="http://schemas.openxmlformats.org/presentationml/2006/ole">
            <p:oleObj spid="_x0000_s131114" name="Equation" r:id="rId7" imgW="9448800" imgH="22555200" progId="Equation.DSMT4">
              <p:embed/>
            </p:oleObj>
          </a:graphicData>
        </a:graphic>
      </p:graphicFrame>
      <p:graphicFrame>
        <p:nvGraphicFramePr>
          <p:cNvPr id="131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10415895"/>
              </p:ext>
            </p:extLst>
          </p:nvPr>
        </p:nvGraphicFramePr>
        <p:xfrm>
          <a:off x="3142813" y="5304682"/>
          <a:ext cx="2101850" cy="469900"/>
        </p:xfrm>
        <a:graphic>
          <a:graphicData uri="http://schemas.openxmlformats.org/presentationml/2006/ole">
            <p:oleObj spid="_x0000_s131115" name="Equation" r:id="rId8" imgW="26517600" imgH="5486400" progId="Equation.DSMT4">
              <p:embed/>
            </p:oleObj>
          </a:graphicData>
        </a:graphic>
      </p:graphicFrame>
      <p:sp>
        <p:nvSpPr>
          <p:cNvPr id="13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4888688" y="5171061"/>
            <a:ext cx="2613288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  的</a:t>
            </a:r>
            <a:r>
              <a:rPr lang="zh-CN" altLang="en-US" sz="2700" b="1" dirty="0"/>
              <a:t>解</a:t>
            </a:r>
            <a:r>
              <a:rPr lang="en-US" altLang="zh-CN" sz="2700" b="1" dirty="0"/>
              <a:t>.</a:t>
            </a:r>
          </a:p>
        </p:txBody>
      </p:sp>
      <p:graphicFrame>
        <p:nvGraphicFramePr>
          <p:cNvPr id="1310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11839828"/>
              </p:ext>
            </p:extLst>
          </p:nvPr>
        </p:nvGraphicFramePr>
        <p:xfrm>
          <a:off x="6151281" y="5349651"/>
          <a:ext cx="1063625" cy="365125"/>
        </p:xfrm>
        <a:graphic>
          <a:graphicData uri="http://schemas.openxmlformats.org/presentationml/2006/ole">
            <p:oleObj spid="_x0000_s131116" name="Equation" r:id="rId9" imgW="13411200" imgH="4267200" progId="Equation.DSMT4">
              <p:embed/>
            </p:oleObj>
          </a:graphicData>
        </a:graphic>
      </p:graphicFrame>
      <p:sp>
        <p:nvSpPr>
          <p:cNvPr id="15" name="文本框 6">
            <a:extLst>
              <a:ext uri="{FF2B5EF4-FFF2-40B4-BE49-F238E27FC236}">
                <a16:creationId xmlns:a16="http://schemas.microsoft.com/office/drawing/2014/main" xmlns="" id="{5A7F2316-3430-4243-9A20-3BBA8AFC1A13}"/>
              </a:ext>
            </a:extLst>
          </p:cNvPr>
          <p:cNvSpPr txBox="1"/>
          <p:nvPr/>
        </p:nvSpPr>
        <p:spPr>
          <a:xfrm>
            <a:off x="241660" y="108997"/>
            <a:ext cx="1751351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解</a:t>
            </a:r>
            <a:r>
              <a:rPr lang="en-US" altLang="zh-CN" sz="2700" b="1" dirty="0">
                <a:sym typeface="Wingdings" pitchFamily="2" charset="2"/>
              </a:rPr>
              <a:t>(2)</a:t>
            </a:r>
            <a:r>
              <a:rPr lang="zh-CN" altLang="en-US" sz="2700" b="1" dirty="0">
                <a:sym typeface="Wingdings" pitchFamily="2" charset="2"/>
              </a:rPr>
              <a:t>设</a:t>
            </a:r>
            <a:endParaRPr lang="en-US" altLang="zh-CN" sz="2700" b="1" dirty="0"/>
          </a:p>
        </p:txBody>
      </p:sp>
      <p:graphicFrame>
        <p:nvGraphicFramePr>
          <p:cNvPr id="16" name="Object 9">
            <a:extLst>
              <a:ext uri="{FF2B5EF4-FFF2-40B4-BE49-F238E27FC236}">
                <a16:creationId xmlns:a16="http://schemas.microsoft.com/office/drawing/2014/main" xmlns="" id="{935B9DA2-441A-4776-A13E-026E183AF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95875827"/>
              </p:ext>
            </p:extLst>
          </p:nvPr>
        </p:nvGraphicFramePr>
        <p:xfrm>
          <a:off x="1462566" y="27955"/>
          <a:ext cx="1906588" cy="990600"/>
        </p:xfrm>
        <a:graphic>
          <a:graphicData uri="http://schemas.openxmlformats.org/presentationml/2006/ole">
            <p:oleObj spid="_x0000_s131117" name="Equation" r:id="rId10" imgW="24079200" imgH="11582400" progId="Equation.DSMT4">
              <p:embed/>
            </p:oleObj>
          </a:graphicData>
        </a:graphic>
      </p:graphicFrame>
      <p:sp>
        <p:nvSpPr>
          <p:cNvPr id="17" name="文本框 6">
            <a:extLst>
              <a:ext uri="{FF2B5EF4-FFF2-40B4-BE49-F238E27FC236}">
                <a16:creationId xmlns:a16="http://schemas.microsoft.com/office/drawing/2014/main" xmlns="" id="{5DED4E48-D69F-414A-970B-E045578F5D46}"/>
              </a:ext>
            </a:extLst>
          </p:cNvPr>
          <p:cNvSpPr txBox="1"/>
          <p:nvPr/>
        </p:nvSpPr>
        <p:spPr>
          <a:xfrm>
            <a:off x="3369154" y="54318"/>
            <a:ext cx="5121639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在基</a:t>
            </a:r>
            <a:r>
              <a:rPr lang="en-US" altLang="zh-CN" sz="2700" b="1" dirty="0"/>
              <a:t>(I)</a:t>
            </a:r>
            <a:r>
              <a:rPr lang="zh-CN" altLang="en-US" sz="2700" b="1" dirty="0"/>
              <a:t>与</a:t>
            </a:r>
            <a:r>
              <a:rPr lang="en-US" altLang="zh-CN" sz="2700" b="1" dirty="0"/>
              <a:t>(II)</a:t>
            </a:r>
            <a:r>
              <a:rPr lang="zh-CN" altLang="en-US" sz="2700" b="1" dirty="0"/>
              <a:t>下有相同的坐标</a:t>
            </a:r>
            <a:r>
              <a:rPr lang="en-US" altLang="zh-CN" sz="27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10" grpId="0"/>
      <p:bldP spid="13" grpId="0"/>
      <p:bldP spid="15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856118F-A40E-4151-894C-C896997850D3}"/>
              </a:ext>
            </a:extLst>
          </p:cNvPr>
          <p:cNvSpPr txBox="1"/>
          <p:nvPr/>
        </p:nvSpPr>
        <p:spPr>
          <a:xfrm>
            <a:off x="582157" y="254719"/>
            <a:ext cx="76328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dirty="0"/>
              <a:t>三、线性子空间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B5B0B4B-7464-4E8F-BAEB-EFA24DAF45EB}"/>
                  </a:ext>
                </a:extLst>
              </p:cNvPr>
              <p:cNvSpPr txBox="1"/>
              <p:nvPr/>
            </p:nvSpPr>
            <p:spPr>
              <a:xfrm>
                <a:off x="388771" y="870272"/>
                <a:ext cx="11298611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定义</a:t>
                </a:r>
                <a:r>
                  <a:rPr lang="en-US" altLang="zh-CN" sz="2800" dirty="0"/>
                  <a:t>2.1.5  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/>
                  <a:t>上的一个线性空间，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8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中的一个非空子集。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3B5B0B4B-7464-4E8F-BAEB-EFA24DAF4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71" y="870272"/>
                <a:ext cx="11298611" cy="671659"/>
              </a:xfrm>
              <a:prstGeom prst="rect">
                <a:avLst/>
              </a:prstGeom>
              <a:blipFill>
                <a:blip r:embed="rId2" cstate="print"/>
                <a:stretch>
                  <a:fillRect r="-4263"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A3065EC-E348-42A9-8E4B-49CBD61945A8}"/>
                  </a:ext>
                </a:extLst>
              </p:cNvPr>
              <p:cNvSpPr txBox="1"/>
              <p:nvPr/>
            </p:nvSpPr>
            <p:spPr>
              <a:xfrm>
                <a:off x="678331" y="4192444"/>
                <a:ext cx="11382605" cy="1317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单独一个零向量构成的子集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都是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的线性子空间，称它们为线性空间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平凡子空间</a:t>
                </a:r>
                <a:r>
                  <a:rPr lang="zh-CN" altLang="en-US" sz="2800" dirty="0"/>
                  <a:t>。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EA3065EC-E348-42A9-8E4B-49CBD619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31" y="4192444"/>
                <a:ext cx="11382605" cy="1317990"/>
              </a:xfrm>
              <a:prstGeom prst="rect">
                <a:avLst/>
              </a:prstGeom>
              <a:blipFill>
                <a:blip r:embed="rId3" cstate="print"/>
                <a:stretch>
                  <a:fillRect l="-1071" b="-12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D09D9B7-2EC9-4B5A-8B09-560B93C5D6A8}"/>
                  </a:ext>
                </a:extLst>
              </p:cNvPr>
              <p:cNvSpPr txBox="1"/>
              <p:nvPr/>
            </p:nvSpPr>
            <p:spPr>
              <a:xfrm>
                <a:off x="1158684" y="5651898"/>
                <a:ext cx="10612692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显然，如果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的一个线性子空间，则必有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 ≤</m:t>
                    </m:r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CD09D9B7-2EC9-4B5A-8B09-560B93C5D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684" y="5651898"/>
                <a:ext cx="10612692" cy="671659"/>
              </a:xfrm>
              <a:prstGeom prst="rect">
                <a:avLst/>
              </a:prstGeom>
              <a:blipFill>
                <a:blip r:embed="rId4" cstate="print"/>
                <a:stretch>
                  <a:fillRect l="-1149"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4BDD727-BB1C-4F8D-99A9-DADBB6984C88}"/>
                  </a:ext>
                </a:extLst>
              </p:cNvPr>
              <p:cNvSpPr txBox="1"/>
              <p:nvPr/>
            </p:nvSpPr>
            <p:spPr>
              <a:xfrm>
                <a:off x="151027" y="1506765"/>
                <a:ext cx="11909909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800" dirty="0"/>
                  <a:t>对于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中定义的加法与数乘构成一个线性空间，则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800" dirty="0"/>
                  <a:t>称为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线性子空间</a:t>
                </a:r>
                <a:r>
                  <a:rPr lang="zh-CN" altLang="en-US" sz="2800" dirty="0"/>
                  <a:t>。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D4BDD727-BB1C-4F8D-99A9-DADBB6984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27" y="1506765"/>
                <a:ext cx="11909909" cy="671659"/>
              </a:xfrm>
              <a:prstGeom prst="rect">
                <a:avLst/>
              </a:prstGeom>
              <a:blipFill>
                <a:blip r:embed="rId5" cstate="print"/>
                <a:stretch>
                  <a:fillRect l="-1075" r="-4043"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C436D1B-A9E7-4146-8802-BE60801CACDE}"/>
                  </a:ext>
                </a:extLst>
              </p:cNvPr>
              <p:cNvSpPr txBox="1"/>
              <p:nvPr/>
            </p:nvSpPr>
            <p:spPr>
              <a:xfrm>
                <a:off x="304777" y="2285047"/>
                <a:ext cx="11382605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定理</a:t>
                </a:r>
                <a:r>
                  <a:rPr lang="en-US" altLang="zh-CN" sz="2800" dirty="0"/>
                  <a:t>2.1.5  </a:t>
                </a:r>
                <a:r>
                  <a:rPr lang="zh-CN" altLang="en-US" sz="2800" dirty="0"/>
                  <a:t>线性空间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的非空子集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800" dirty="0"/>
                  <a:t>构成子空间的充分必要条件是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8C436D1B-A9E7-4146-8802-BE60801CA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77" y="2285047"/>
                <a:ext cx="11382605" cy="671659"/>
              </a:xfrm>
              <a:prstGeom prst="rect">
                <a:avLst/>
              </a:prstGeom>
              <a:blipFill>
                <a:blip r:embed="rId6" cstate="print"/>
                <a:stretch>
                  <a:fillRect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3528E24-5D23-4C3A-B79E-7E73CC6B755B}"/>
                  </a:ext>
                </a:extLst>
              </p:cNvPr>
              <p:cNvSpPr/>
              <p:nvPr/>
            </p:nvSpPr>
            <p:spPr>
              <a:xfrm>
                <a:off x="3244405" y="3603037"/>
                <a:ext cx="32206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E3528E24-5D23-4C3A-B79E-7E73CC6B7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405" y="3603037"/>
                <a:ext cx="3220625" cy="523220"/>
              </a:xfrm>
              <a:prstGeom prst="rect">
                <a:avLst/>
              </a:prstGeom>
              <a:blipFill>
                <a:blip r:embed="rId7" cstate="print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82C2BF7-22D8-4FF8-B987-0C2F67F443C2}"/>
                  </a:ext>
                </a:extLst>
              </p:cNvPr>
              <p:cNvSpPr txBox="1"/>
              <p:nvPr/>
            </p:nvSpPr>
            <p:spPr>
              <a:xfrm>
                <a:off x="131064" y="2838826"/>
                <a:ext cx="11382605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800" dirty="0"/>
                  <a:t>对于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中的线性运算封闭，即：对任意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/>
                  <a:t>，都有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682C2BF7-22D8-4FF8-B987-0C2F67F44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4" y="2838826"/>
                <a:ext cx="11382605" cy="671659"/>
              </a:xfrm>
              <a:prstGeom prst="rect">
                <a:avLst/>
              </a:prstGeom>
              <a:blipFill>
                <a:blip r:embed="rId8" cstate="print"/>
                <a:stretch>
                  <a:fillRect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18669286"/>
              </p:ext>
            </p:extLst>
          </p:nvPr>
        </p:nvGraphicFramePr>
        <p:xfrm>
          <a:off x="908442" y="5709194"/>
          <a:ext cx="5856816" cy="976313"/>
        </p:xfrm>
        <a:graphic>
          <a:graphicData uri="http://schemas.openxmlformats.org/presentationml/2006/ole">
            <p:oleObj spid="_x0000_s132126" name="Equation" r:id="rId3" imgW="59436000" imgH="13106400" progId="Equation.DSMT4">
              <p:embed/>
            </p:oleObj>
          </a:graphicData>
        </a:graphic>
      </p:graphicFrame>
      <p:graphicFrame>
        <p:nvGraphicFramePr>
          <p:cNvPr id="4761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495786"/>
              </p:ext>
            </p:extLst>
          </p:nvPr>
        </p:nvGraphicFramePr>
        <p:xfrm>
          <a:off x="1189574" y="2067102"/>
          <a:ext cx="7031148" cy="1006475"/>
        </p:xfrm>
        <a:graphic>
          <a:graphicData uri="http://schemas.openxmlformats.org/presentationml/2006/ole">
            <p:oleObj spid="_x0000_s132127" name="Equation" r:id="rId4" imgW="79552800" imgH="13106400" progId="Equation.DSMT4">
              <p:embed/>
            </p:oleObj>
          </a:graphicData>
        </a:graphic>
      </p:graphicFrame>
      <p:graphicFrame>
        <p:nvGraphicFramePr>
          <p:cNvPr id="4761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301371"/>
              </p:ext>
            </p:extLst>
          </p:nvPr>
        </p:nvGraphicFramePr>
        <p:xfrm>
          <a:off x="1087977" y="3448831"/>
          <a:ext cx="3764166" cy="509587"/>
        </p:xfrm>
        <a:graphic>
          <a:graphicData uri="http://schemas.openxmlformats.org/presentationml/2006/ole">
            <p:oleObj spid="_x0000_s132128" name="Equation" r:id="rId5" imgW="39319200" imgH="5791200" progId="Equation.DSMT4">
              <p:embed/>
            </p:oleObj>
          </a:graphicData>
        </a:graphic>
      </p:graphicFrame>
      <p:graphicFrame>
        <p:nvGraphicFramePr>
          <p:cNvPr id="4761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8402626"/>
              </p:ext>
            </p:extLst>
          </p:nvPr>
        </p:nvGraphicFramePr>
        <p:xfrm>
          <a:off x="5408395" y="3439306"/>
          <a:ext cx="3533106" cy="519112"/>
        </p:xfrm>
        <a:graphic>
          <a:graphicData uri="http://schemas.openxmlformats.org/presentationml/2006/ole">
            <p:oleObj spid="_x0000_s132129" name="Equation" r:id="rId6" imgW="38404800" imgH="5791200" progId="Equation.DSMT4">
              <p:embed/>
            </p:oleObj>
          </a:graphicData>
        </a:graphic>
      </p:graphicFrame>
      <p:graphicFrame>
        <p:nvGraphicFramePr>
          <p:cNvPr id="4761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2464157"/>
              </p:ext>
            </p:extLst>
          </p:nvPr>
        </p:nvGraphicFramePr>
        <p:xfrm>
          <a:off x="1539459" y="4218051"/>
          <a:ext cx="7986281" cy="482600"/>
        </p:xfrm>
        <a:graphic>
          <a:graphicData uri="http://schemas.openxmlformats.org/presentationml/2006/ole">
            <p:oleObj spid="_x0000_s132130" name="Equation" r:id="rId7" imgW="86258400" imgH="5791200" progId="Equation.DSMT4">
              <p:embed/>
            </p:oleObj>
          </a:graphicData>
        </a:graphic>
      </p:graphicFrame>
      <p:graphicFrame>
        <p:nvGraphicFramePr>
          <p:cNvPr id="4761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1068182"/>
              </p:ext>
            </p:extLst>
          </p:nvPr>
        </p:nvGraphicFramePr>
        <p:xfrm>
          <a:off x="1539459" y="4866969"/>
          <a:ext cx="8624206" cy="509588"/>
        </p:xfrm>
        <a:graphic>
          <a:graphicData uri="http://schemas.openxmlformats.org/presentationml/2006/ole">
            <p:oleObj spid="_x0000_s132131" name="Equation" r:id="rId8" imgW="89611200" imgH="5791200" progId="Equation.DSMT4">
              <p:embed/>
            </p:oleObj>
          </a:graphicData>
        </a:graphic>
      </p:graphicFrame>
      <p:graphicFrame>
        <p:nvGraphicFramePr>
          <p:cNvPr id="4761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1899242"/>
              </p:ext>
            </p:extLst>
          </p:nvPr>
        </p:nvGraphicFramePr>
        <p:xfrm>
          <a:off x="6897805" y="5975757"/>
          <a:ext cx="1322917" cy="431800"/>
        </p:xfrm>
        <a:graphic>
          <a:graphicData uri="http://schemas.openxmlformats.org/presentationml/2006/ole">
            <p:oleObj spid="_x0000_s132132" name="Equation" r:id="rId9" imgW="13411200" imgH="5791200" progId="Equation.DSMT4">
              <p:embed/>
            </p:oleObj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501854" y="2316886"/>
            <a:ext cx="902811" cy="52322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</a:rPr>
              <a:t>则有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85166" y="4197741"/>
            <a:ext cx="902811" cy="52322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</a:rPr>
              <a:t>从而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7352" y="5885296"/>
            <a:ext cx="902811" cy="52322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</a:rPr>
              <a:t>因此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8457604" y="5884337"/>
            <a:ext cx="3243196" cy="52322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</a:rPr>
              <a:t>即    构成子空间</a:t>
            </a:r>
            <a:r>
              <a:rPr kumimoji="1" lang="en-US" altLang="zh-CN" sz="2800" dirty="0">
                <a:latin typeface="黑体" pitchFamily="2" charset="-122"/>
              </a:rPr>
              <a:t>.</a:t>
            </a:r>
            <a:endParaRPr kumimoji="1" lang="zh-CN" altLang="en-US" sz="2800" dirty="0">
              <a:latin typeface="黑体" pitchFamily="2" charset="-122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xmlns="" id="{D332A147-408C-46B8-9252-1ED92C949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69" y="2227537"/>
            <a:ext cx="543739" cy="52322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</a:rPr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6C260B5-E18F-4659-9449-89032533A882}"/>
                  </a:ext>
                </a:extLst>
              </p:cNvPr>
              <p:cNvSpPr txBox="1"/>
              <p:nvPr/>
            </p:nvSpPr>
            <p:spPr>
              <a:xfrm>
                <a:off x="364703" y="-5881"/>
                <a:ext cx="11131151" cy="669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例题</a:t>
                </a:r>
                <a:r>
                  <a:rPr lang="en-US" altLang="zh-CN" sz="2800" dirty="0"/>
                  <a:t>2.1.11    </a:t>
                </a:r>
                <a:r>
                  <a:rPr lang="zh-CN" altLang="en-US" sz="2800" dirty="0"/>
                  <a:t>线性空间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sup>
                    </m:sSup>
                  </m:oMath>
                </a14:m>
                <a:r>
                  <a:rPr lang="zh-CN" altLang="en-US" sz="2800" dirty="0"/>
                  <a:t>中的下列子集合是否是线性子空间</a:t>
                </a:r>
                <a:r>
                  <a:rPr lang="en-US" altLang="zh-CN" sz="2800" dirty="0"/>
                  <a:t>?</a:t>
                </a:r>
                <a:r>
                  <a:rPr lang="zh-CN" altLang="en-US" sz="2800" dirty="0"/>
                  <a:t>为什么</a:t>
                </a:r>
                <a:r>
                  <a:rPr lang="en-US" altLang="zh-CN" sz="2800" dirty="0"/>
                  <a:t>?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26C260B5-E18F-4659-9449-89032533A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03" y="-5881"/>
                <a:ext cx="11131151" cy="669799"/>
              </a:xfrm>
              <a:prstGeom prst="rect">
                <a:avLst/>
              </a:prstGeom>
              <a:blipFill>
                <a:blip r:embed="rId10" cstate="print"/>
                <a:stretch>
                  <a:fillRect l="-1150" r="-164"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CAB1BD1-297E-4FBD-A30B-ED9652A88475}"/>
                  </a:ext>
                </a:extLst>
              </p:cNvPr>
              <p:cNvSpPr txBox="1"/>
              <p:nvPr/>
            </p:nvSpPr>
            <p:spPr>
              <a:xfrm>
                <a:off x="2100036" y="646532"/>
                <a:ext cx="8064896" cy="809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id="{8CAB1BD1-297E-4FBD-A30B-ED9652A88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036" y="646532"/>
                <a:ext cx="8064896" cy="809773"/>
              </a:xfrm>
              <a:prstGeom prst="rect">
                <a:avLst/>
              </a:prstGeom>
              <a:blipFill>
                <a:blip r:embed="rId11" cstate="print"/>
                <a:stretch>
                  <a:fillRect l="-1512" b="-3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C17AA3-FF2A-4655-B371-94E396549952}"/>
                  </a:ext>
                </a:extLst>
              </p:cNvPr>
              <p:cNvSpPr txBox="1"/>
              <p:nvPr/>
            </p:nvSpPr>
            <p:spPr>
              <a:xfrm>
                <a:off x="2100036" y="1426920"/>
                <a:ext cx="72728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|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="" id="{21C17AA3-FF2A-4655-B371-94E396549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036" y="1426920"/>
                <a:ext cx="7272808" cy="523220"/>
              </a:xfrm>
              <a:prstGeom prst="rect">
                <a:avLst/>
              </a:prstGeom>
              <a:blipFill>
                <a:blip r:embed="rId12" cstate="print"/>
                <a:stretch>
                  <a:fillRect l="-1675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6094C18-14F4-4611-9C2D-2F34CBB3262E}"/>
                  </a:ext>
                </a:extLst>
              </p:cNvPr>
              <p:cNvSpPr txBox="1"/>
              <p:nvPr/>
            </p:nvSpPr>
            <p:spPr>
              <a:xfrm>
                <a:off x="9007450" y="5884337"/>
                <a:ext cx="6966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xmlns="" id="{E6094C18-14F4-4611-9C2D-2F34CBB32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450" y="5884337"/>
                <a:ext cx="696667" cy="523220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285" y="836613"/>
            <a:ext cx="5563466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71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2786" y="1700213"/>
            <a:ext cx="6272376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77190" name="Object 6"/>
          <p:cNvGraphicFramePr>
            <a:graphicFrameLocks noChangeAspect="1"/>
          </p:cNvGraphicFramePr>
          <p:nvPr/>
        </p:nvGraphicFramePr>
        <p:xfrm>
          <a:off x="1295401" y="2946400"/>
          <a:ext cx="4610100" cy="554038"/>
        </p:xfrm>
        <a:graphic>
          <a:graphicData uri="http://schemas.openxmlformats.org/presentationml/2006/ole">
            <p:oleObj spid="_x0000_s133128" name="Equation" r:id="rId5" imgW="35661600" imgH="5791200" progId="Equation.DSMT4">
              <p:embed/>
            </p:oleObj>
          </a:graphicData>
        </a:graphic>
      </p:graphicFrame>
      <p:pic>
        <p:nvPicPr>
          <p:cNvPr id="47719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83867" y="2781300"/>
            <a:ext cx="3839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77193" name="Object 9"/>
          <p:cNvGraphicFramePr>
            <a:graphicFrameLocks noChangeAspect="1"/>
          </p:cNvGraphicFramePr>
          <p:nvPr/>
        </p:nvGraphicFramePr>
        <p:xfrm>
          <a:off x="912286" y="3573463"/>
          <a:ext cx="5758338" cy="1411760"/>
        </p:xfrm>
        <a:graphic>
          <a:graphicData uri="http://schemas.openxmlformats.org/presentationml/2006/ole">
            <p:oleObj spid="_x0000_s133129" name="Equation" r:id="rId7" imgW="39928800" imgH="13106400" progId="Equation.DSMT4">
              <p:embed/>
            </p:oleObj>
          </a:graphicData>
        </a:graphic>
      </p:graphicFrame>
      <p:pic>
        <p:nvPicPr>
          <p:cNvPr id="477198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52217" y="3860800"/>
            <a:ext cx="310105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7199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4918" y="4941888"/>
            <a:ext cx="7534604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17600" y="793750"/>
            <a:ext cx="9075711" cy="2749550"/>
            <a:chOff x="528" y="500"/>
            <a:chExt cx="4721" cy="1732"/>
          </a:xfrm>
        </p:grpSpPr>
        <p:graphicFrame>
          <p:nvGraphicFramePr>
            <p:cNvPr id="77828" name="Object 7"/>
            <p:cNvGraphicFramePr>
              <a:graphicFrameLocks noChangeAspect="1"/>
            </p:cNvGraphicFramePr>
            <p:nvPr/>
          </p:nvGraphicFramePr>
          <p:xfrm>
            <a:off x="1090" y="500"/>
            <a:ext cx="2670" cy="361"/>
          </p:xfrm>
          <a:graphic>
            <a:graphicData uri="http://schemas.openxmlformats.org/presentationml/2006/ole">
              <p:oleObj spid="_x0000_s94224" name="Equation" r:id="rId3" imgW="56997600" imgH="5791200" progId="Equation.DSMT4">
                <p:embed/>
              </p:oleObj>
            </a:graphicData>
          </a:graphic>
        </p:graphicFrame>
        <p:graphicFrame>
          <p:nvGraphicFramePr>
            <p:cNvPr id="77829" name="Object 8"/>
            <p:cNvGraphicFramePr>
              <a:graphicFrameLocks noChangeAspect="1"/>
            </p:cNvGraphicFramePr>
            <p:nvPr/>
          </p:nvGraphicFramePr>
          <p:xfrm>
            <a:off x="1028" y="912"/>
            <a:ext cx="3032" cy="648"/>
          </p:xfrm>
          <a:graphic>
            <a:graphicData uri="http://schemas.openxmlformats.org/presentationml/2006/ole">
              <p:oleObj spid="_x0000_s94225" name="Equation" r:id="rId4" imgW="115519200" imgH="24688800" progId="Equation.3">
                <p:embed/>
              </p:oleObj>
            </a:graphicData>
          </a:graphic>
        </p:graphicFrame>
        <p:graphicFrame>
          <p:nvGraphicFramePr>
            <p:cNvPr id="77830" name="Object 9"/>
            <p:cNvGraphicFramePr>
              <a:graphicFrameLocks noChangeAspect="1"/>
            </p:cNvGraphicFramePr>
            <p:nvPr/>
          </p:nvGraphicFramePr>
          <p:xfrm>
            <a:off x="1040" y="1584"/>
            <a:ext cx="4209" cy="648"/>
          </p:xfrm>
          <a:graphic>
            <a:graphicData uri="http://schemas.openxmlformats.org/presentationml/2006/ole">
              <p:oleObj spid="_x0000_s94226" name="Equation" r:id="rId5" imgW="160324800" imgH="24688800" progId="Equation.3">
                <p:embed/>
              </p:oleObj>
            </a:graphicData>
          </a:graphic>
        </p:graphicFrame>
        <p:sp>
          <p:nvSpPr>
            <p:cNvPr id="77836" name="Text Box 10"/>
            <p:cNvSpPr txBox="1">
              <a:spLocks noChangeArrowheads="1"/>
            </p:cNvSpPr>
            <p:nvPr/>
          </p:nvSpPr>
          <p:spPr bwMode="auto">
            <a:xfrm>
              <a:off x="528" y="576"/>
              <a:ext cx="427" cy="330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latin typeface="黑体" pitchFamily="2" charset="-122"/>
                </a:rPr>
                <a:t>例７</a:t>
              </a:r>
            </a:p>
          </p:txBody>
        </p:sp>
      </p:grpSp>
      <p:sp>
        <p:nvSpPr>
          <p:cNvPr id="7" name="Text Box 10">
            <a:extLst>
              <a:ext uri="{FF2B5EF4-FFF2-40B4-BE49-F238E27FC236}">
                <a16:creationId xmlns:a16="http://schemas.microsoft.com/office/drawing/2014/main" xmlns="" id="{59177E38-9F6A-4A07-9FCE-49AB24544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90" y="3869906"/>
            <a:ext cx="3778599" cy="52322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</a:rPr>
              <a:t>解（</a:t>
            </a:r>
            <a:r>
              <a:rPr kumimoji="1" lang="en-US" altLang="zh-CN" sz="2800" b="1" dirty="0">
                <a:latin typeface="黑体" pitchFamily="2" charset="-122"/>
              </a:rPr>
              <a:t>1</a:t>
            </a:r>
            <a:r>
              <a:rPr kumimoji="1" lang="zh-CN" altLang="en-US" sz="2800" b="1" dirty="0">
                <a:latin typeface="黑体" pitchFamily="2" charset="-122"/>
                <a:sym typeface="Wingdings" panose="05000000000000000000" pitchFamily="2" charset="2"/>
              </a:rPr>
              <a:t>）不能；（</a:t>
            </a:r>
            <a:r>
              <a:rPr kumimoji="1" lang="en-US" altLang="zh-CN" sz="2800" b="1" dirty="0">
                <a:latin typeface="黑体" pitchFamily="2" charset="-122"/>
                <a:sym typeface="Wingdings" panose="05000000000000000000" pitchFamily="2" charset="2"/>
              </a:rPr>
              <a:t>2</a:t>
            </a:r>
            <a:r>
              <a:rPr kumimoji="1" lang="zh-CN" altLang="en-US" sz="2800" b="1" dirty="0">
                <a:latin typeface="黑体" pitchFamily="2" charset="-122"/>
                <a:sym typeface="Wingdings" panose="05000000000000000000" pitchFamily="2" charset="2"/>
              </a:rPr>
              <a:t>）能</a:t>
            </a:r>
            <a:endParaRPr kumimoji="1" lang="zh-CN" altLang="en-US" sz="2800" b="1" dirty="0">
              <a:latin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924D02A-FB4D-4BB4-90C0-19A8EC042153}"/>
                  </a:ext>
                </a:extLst>
              </p:cNvPr>
              <p:cNvSpPr txBox="1"/>
              <p:nvPr/>
            </p:nvSpPr>
            <p:spPr>
              <a:xfrm>
                <a:off x="471420" y="242513"/>
                <a:ext cx="10992612" cy="1897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          定理</a:t>
                </a:r>
                <a:r>
                  <a:rPr lang="en-US" altLang="zh-CN" sz="2700" dirty="0"/>
                  <a:t>2.1.6  </a:t>
                </a:r>
                <a:r>
                  <a:rPr lang="zh-CN" altLang="en-US" sz="2700" dirty="0"/>
                  <a:t>设</a:t>
                </a:r>
                <a:r>
                  <a:rPr lang="en-US" altLang="zh-CN" sz="2700" dirty="0"/>
                  <a:t>W</a:t>
                </a:r>
                <a:r>
                  <a:rPr lang="zh-CN" altLang="en-US" sz="27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700" dirty="0"/>
                  <a:t>维线性空间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的一个</a:t>
                </a:r>
                <a:r>
                  <a:rPr lang="en-US" altLang="zh-CN" sz="2700" dirty="0"/>
                  <a:t>r</a:t>
                </a:r>
                <a:r>
                  <a:rPr lang="zh-CN" altLang="en-US" sz="2700" dirty="0"/>
                  <a:t>维子空间，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7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2700" dirty="0"/>
                  <a:t>的一组基，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7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700" dirty="0"/>
                  <a:t>中存在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700" dirty="0"/>
                  <a:t>个向量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700" dirty="0"/>
                  <a:t>，使得</a:t>
                </a:r>
                <a:endParaRPr lang="en-US" altLang="zh-CN" sz="27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为</a:t>
                </a:r>
                <a:r>
                  <a:rPr lang="en-US" altLang="zh-CN" sz="2700" dirty="0"/>
                  <a:t>V</a:t>
                </a:r>
                <a:r>
                  <a:rPr lang="zh-CN" altLang="en-US" sz="2700" dirty="0"/>
                  <a:t>的一组基。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E924D02A-FB4D-4BB4-90C0-19A8EC042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20" y="242513"/>
                <a:ext cx="10992612" cy="1897443"/>
              </a:xfrm>
              <a:prstGeom prst="rect">
                <a:avLst/>
              </a:prstGeom>
              <a:blipFill>
                <a:blip r:embed="rId2" cstate="print"/>
                <a:stretch>
                  <a:fillRect b="-7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6CA4EF3-A548-433F-99D7-9AB25C0876C9}"/>
                  </a:ext>
                </a:extLst>
              </p:cNvPr>
              <p:cNvSpPr txBox="1"/>
              <p:nvPr/>
            </p:nvSpPr>
            <p:spPr>
              <a:xfrm>
                <a:off x="746449" y="2514249"/>
                <a:ext cx="4702629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证明：对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700" dirty="0"/>
                  <a:t>作归纳证明。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6CA4EF3-A548-433F-99D7-9AB25C087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49" y="2514249"/>
                <a:ext cx="4702629" cy="710837"/>
              </a:xfrm>
              <a:prstGeom prst="rect">
                <a:avLst/>
              </a:prstGeom>
              <a:blipFill>
                <a:blip r:embed="rId3" cstate="print"/>
                <a:stretch>
                  <a:fillRect l="-3368" b="-1367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099F2B8-7569-4C96-8583-92962DA7D870}"/>
                  </a:ext>
                </a:extLst>
              </p:cNvPr>
              <p:cNvSpPr txBox="1"/>
              <p:nvPr/>
            </p:nvSpPr>
            <p:spPr>
              <a:xfrm>
                <a:off x="746449" y="3072011"/>
                <a:ext cx="10699103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dirty="0"/>
                  <a:t>(1) </a:t>
                </a:r>
                <a:r>
                  <a:rPr lang="zh-CN" altLang="en-US" sz="27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700" dirty="0"/>
                  <a:t>时，取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的一组基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700" i="1">
                        <a:latin typeface="Cambria Math" panose="02040503050406030204" pitchFamily="18" charset="0"/>
                      </a:rPr>
                      <m:t>，则存在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, 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,</m:t>
                    </m:r>
                    <m:r>
                      <a:rPr lang="en-US" altLang="zh-CN" sz="2700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700" i="1">
                        <a:latin typeface="Cambria Math" panose="02040503050406030204" pitchFamily="18" charset="0"/>
                      </a:rPr>
                      <m:t>使得</m:t>
                    </m:r>
                  </m:oMath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099F2B8-7569-4C96-8583-92962DA7D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49" y="3072011"/>
                <a:ext cx="10699103" cy="710837"/>
              </a:xfrm>
              <a:prstGeom prst="rect">
                <a:avLst/>
              </a:prstGeom>
              <a:blipFill>
                <a:blip r:embed="rId4" cstate="print"/>
                <a:stretch>
                  <a:fillRect l="-1481" b="-1282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E297403-AE5F-47C6-8468-6330BF942525}"/>
                  </a:ext>
                </a:extLst>
              </p:cNvPr>
              <p:cNvSpPr txBox="1"/>
              <p:nvPr/>
            </p:nvSpPr>
            <p:spPr>
              <a:xfrm>
                <a:off x="2034074" y="3629773"/>
                <a:ext cx="5439747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70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7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7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7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7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7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7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700" dirty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7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zh-CN" altLang="en-US" sz="27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E297403-AE5F-47C6-8468-6330BF942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074" y="3629773"/>
                <a:ext cx="5439747" cy="71083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A989E01-1A1F-4B48-8850-C32A9D6B178C}"/>
                  </a:ext>
                </a:extLst>
              </p:cNvPr>
              <p:cNvSpPr txBox="1"/>
              <p:nvPr/>
            </p:nvSpPr>
            <p:spPr>
              <a:xfrm>
                <a:off x="746449" y="4219901"/>
                <a:ext cx="10699103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700" dirty="0"/>
                  <a:t>线性无关，因此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, 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,</m:t>
                    </m:r>
                    <m:r>
                      <a:rPr lang="en-US" altLang="zh-CN" sz="2700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不全为</a:t>
                </a:r>
                <a:r>
                  <a:rPr lang="en-US" altLang="zh-CN" sz="2700" dirty="0"/>
                  <a:t>0</a:t>
                </a:r>
                <a:r>
                  <a:rPr lang="zh-CN" altLang="en-US" sz="2700" dirty="0"/>
                  <a:t>。不妨假定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7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sz="2700" dirty="0"/>
                      <m:t>, </m:t>
                    </m:r>
                  </m:oMath>
                </a14:m>
                <a:r>
                  <a:rPr lang="zh-CN" altLang="en-US" sz="2700" dirty="0"/>
                  <a:t>因此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A989E01-1A1F-4B48-8850-C32A9D6B1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49" y="4219901"/>
                <a:ext cx="10699103" cy="710837"/>
              </a:xfrm>
              <a:prstGeom prst="rect">
                <a:avLst/>
              </a:prstGeom>
              <a:blipFill>
                <a:blip r:embed="rId6" cstate="print"/>
                <a:stretch>
                  <a:fillRect l="-1481" b="-1282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3096770-D221-45DD-A003-EDF9C892D0A0}"/>
                  </a:ext>
                </a:extLst>
              </p:cNvPr>
              <p:cNvSpPr txBox="1"/>
              <p:nvPr/>
            </p:nvSpPr>
            <p:spPr>
              <a:xfrm>
                <a:off x="1175657" y="4552822"/>
                <a:ext cx="8976049" cy="12727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7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7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7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700" dirty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7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3096770-D221-45DD-A003-EDF9C892D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7" y="4552822"/>
                <a:ext cx="8976049" cy="1272784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5250A26-0EA6-4065-BD00-DBEACC49FCCE}"/>
                  </a:ext>
                </a:extLst>
              </p:cNvPr>
              <p:cNvSpPr txBox="1"/>
              <p:nvPr/>
            </p:nvSpPr>
            <p:spPr>
              <a:xfrm>
                <a:off x="853751" y="5679324"/>
                <a:ext cx="10484498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可以用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线性表示，从而</a:t>
                </a:r>
                <a14:m>
                  <m:oMath xmlns:m="http://schemas.openxmlformats.org/officeDocument/2006/math">
                    <m:r>
                      <a:rPr lang="zh-CN" altLang="en-US" sz="2700" i="1">
                        <a:latin typeface="Cambria Math" panose="02040503050406030204" pitchFamily="18" charset="0"/>
                      </a:rPr>
                      <m:t>它们</m:t>
                    </m:r>
                  </m:oMath>
                </a14:m>
                <a:r>
                  <a:rPr lang="zh-CN" altLang="en-US" sz="27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的基。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5250A26-0EA6-4065-BD00-DBEACC49F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51" y="5679324"/>
                <a:ext cx="10484498" cy="710837"/>
              </a:xfrm>
              <a:prstGeom prst="rect">
                <a:avLst/>
              </a:prstGeom>
              <a:blipFill>
                <a:blip r:embed="rId8" cstate="print"/>
                <a:stretch>
                  <a:fillRect l="-1570" b="-137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8" name="Rectangle 4">
            <a:extLst>
              <a:ext uri="{FF2B5EF4-FFF2-40B4-BE49-F238E27FC236}">
                <a16:creationId xmlns:a16="http://schemas.microsoft.com/office/drawing/2014/main" xmlns="" id="{F7416BFD-D5D7-4DC6-80FA-8CF5E5284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9442" y="197806"/>
            <a:ext cx="4897437" cy="5762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000" b="1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30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000" b="1" dirty="0">
                <a:latin typeface="黑体" panose="02010609060101010101" pitchFamily="49" charset="-122"/>
                <a:ea typeface="黑体" panose="02010609060101010101" pitchFamily="49" charset="-122"/>
              </a:rPr>
              <a:t>线性空间的定义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128364" y="634436"/>
            <a:ext cx="11536534" cy="12648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/>
              <a:t>      </a:t>
            </a:r>
            <a:r>
              <a:rPr lang="zh-CN" altLang="en-US" sz="2400" b="1" dirty="0"/>
              <a:t>定义</a:t>
            </a:r>
            <a:r>
              <a:rPr lang="en-US" altLang="zh-CN" sz="2400" b="1" dirty="0"/>
              <a:t>2.1.1    </a:t>
            </a:r>
            <a:r>
              <a:rPr lang="zh-CN" altLang="en-US" sz="2400" b="1" dirty="0"/>
              <a:t>设 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是一个数域，</a:t>
            </a:r>
            <a:r>
              <a:rPr lang="en-US" altLang="zh-CN" sz="2400" b="1" dirty="0"/>
              <a:t>V  </a:t>
            </a:r>
            <a:r>
              <a:rPr lang="zh-CN" altLang="en-US" sz="2400" b="1" dirty="0"/>
              <a:t>是一个非空集合。如果下列条件被满足，则称</a:t>
            </a:r>
            <a:r>
              <a:rPr lang="en-US" altLang="zh-CN" sz="2400" b="1" dirty="0"/>
              <a:t>V 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P </a:t>
            </a:r>
            <a:r>
              <a:rPr lang="zh-CN" altLang="en-US" sz="2400" b="1" dirty="0"/>
              <a:t>上的一个线性空间：</a:t>
            </a:r>
            <a:endParaRPr lang="en-US" altLang="zh-CN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C562C36-7EF8-4784-A688-7FE0D95306E4}"/>
              </a:ext>
            </a:extLst>
          </p:cNvPr>
          <p:cNvSpPr txBox="1"/>
          <p:nvPr/>
        </p:nvSpPr>
        <p:spPr>
          <a:xfrm>
            <a:off x="294398" y="3733572"/>
            <a:ext cx="6825929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dirty="0"/>
              <a:t> </a:t>
            </a:r>
            <a:r>
              <a:rPr lang="zh-CN" altLang="en-US" sz="2700" dirty="0" smtClean="0"/>
              <a:t> （</a:t>
            </a:r>
            <a:r>
              <a:rPr lang="en-US" altLang="zh-CN" sz="2400" dirty="0"/>
              <a:t>3</a:t>
            </a:r>
            <a:r>
              <a:rPr lang="zh-CN" altLang="en-US" sz="2400" dirty="0"/>
              <a:t>）“加法”与“乘法”满足下列运算律：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9AB1731-4115-448A-BE10-6BAA458918C2}"/>
                  </a:ext>
                </a:extLst>
              </p:cNvPr>
              <p:cNvSpPr txBox="1"/>
              <p:nvPr/>
            </p:nvSpPr>
            <p:spPr>
              <a:xfrm>
                <a:off x="195946" y="2596463"/>
                <a:ext cx="11768951" cy="12648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    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）对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en-US" sz="2400" dirty="0"/>
                  <a:t>里的任意元素，以及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/>
                  <a:t>中的任意常数，定义了一个“数乘”，满足：对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/>
                  <a:t>中任意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/>
                  <a:t>以及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/>
                  <a:t>中的任意常数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都有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en-US" sz="2400" dirty="0"/>
                  <a:t>；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79AB1731-4115-448A-BE10-6BAA45891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6" y="2596463"/>
                <a:ext cx="11768951" cy="1264834"/>
              </a:xfrm>
              <a:prstGeom prst="rect">
                <a:avLst/>
              </a:prstGeom>
              <a:blipFill>
                <a:blip r:embed="rId2" cstate="print"/>
                <a:stretch>
                  <a:fillRect l="-1191" b="-676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431047E-EDF4-442F-862C-BCFFE4CDA80F}"/>
                  </a:ext>
                </a:extLst>
              </p:cNvPr>
              <p:cNvSpPr txBox="1"/>
              <p:nvPr/>
            </p:nvSpPr>
            <p:spPr>
              <a:xfrm>
                <a:off x="320314" y="1889506"/>
                <a:ext cx="11768952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   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）对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里</m:t>
                    </m:r>
                  </m:oMath>
                </a14:m>
                <a:r>
                  <a:rPr lang="zh-CN" altLang="en-US" sz="2400" dirty="0"/>
                  <a:t>的任意二元素，定义了一个“加法”，满足：对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/>
                  <a:t>中任意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/>
                  <a:t>，都有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zh-CN" altLang="en-US" sz="2400" dirty="0"/>
                  <a:t>；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A431047E-EDF4-442F-862C-BCFFE4CDA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14" y="1889506"/>
                <a:ext cx="11768952" cy="710837"/>
              </a:xfrm>
              <a:prstGeom prst="rect">
                <a:avLst/>
              </a:prstGeom>
              <a:blipFill>
                <a:blip r:embed="rId3" cstate="print"/>
                <a:stretch>
                  <a:fillRect r="-3782" b="-940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DFC8DA6-26DA-4E5A-AD72-1C6B41203766}"/>
                  </a:ext>
                </a:extLst>
              </p:cNvPr>
              <p:cNvSpPr txBox="1"/>
              <p:nvPr/>
            </p:nvSpPr>
            <p:spPr>
              <a:xfrm>
                <a:off x="294399" y="4354281"/>
                <a:ext cx="3841103" cy="549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2000" dirty="0"/>
                  <a:t>(1)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000" dirty="0"/>
                  <a:t>;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BDFC8DA6-26DA-4E5A-AD72-1C6B41203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99" y="4354281"/>
                <a:ext cx="3841103" cy="549254"/>
              </a:xfrm>
              <a:prstGeom prst="rect">
                <a:avLst/>
              </a:prstGeom>
              <a:blipFill>
                <a:blip r:embed="rId4" cstate="print"/>
                <a:stretch>
                  <a:fillRect l="-2857" b="-1111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072ED67-4667-49DE-8B69-23B926F8F9D4}"/>
                  </a:ext>
                </a:extLst>
              </p:cNvPr>
              <p:cNvSpPr txBox="1"/>
              <p:nvPr/>
            </p:nvSpPr>
            <p:spPr>
              <a:xfrm>
                <a:off x="294399" y="4886032"/>
                <a:ext cx="4951446" cy="549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(2)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;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7072ED67-4667-49DE-8B69-23B926F8F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99" y="4886032"/>
                <a:ext cx="4951446" cy="549254"/>
              </a:xfrm>
              <a:prstGeom prst="rect">
                <a:avLst/>
              </a:prstGeom>
              <a:blipFill>
                <a:blip r:embed="rId5" cstate="print"/>
                <a:stretch>
                  <a:fillRect l="-2214" b="-1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E7A6B95-D507-4165-B5BE-C34FF8F9F09A}"/>
                  </a:ext>
                </a:extLst>
              </p:cNvPr>
              <p:cNvSpPr txBox="1"/>
              <p:nvPr/>
            </p:nvSpPr>
            <p:spPr>
              <a:xfrm>
                <a:off x="294399" y="5386104"/>
                <a:ext cx="7401965" cy="549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(3)</a:t>
                </a:r>
                <a:r>
                  <a:rPr lang="zh-CN" altLang="en-US" sz="2000" dirty="0"/>
                  <a:t>在</a:t>
                </a:r>
                <a:r>
                  <a:rPr lang="en-US" altLang="zh-CN" sz="2000" dirty="0"/>
                  <a:t>V </a:t>
                </a:r>
                <a:r>
                  <a:rPr lang="zh-CN" altLang="en-US" sz="2000" dirty="0"/>
                  <a:t>中存在零元素 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，对于</a:t>
                </a:r>
                <a:r>
                  <a:rPr lang="en-US" altLang="zh-CN" sz="2000" dirty="0"/>
                  <a:t>V </a:t>
                </a:r>
                <a:r>
                  <a:rPr lang="zh-CN" altLang="en-US" sz="2000" dirty="0"/>
                  <a:t>中每一个元素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000" dirty="0"/>
                  <a:t>，都有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+0=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000" dirty="0"/>
                  <a:t>;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4E7A6B95-D507-4165-B5BE-C34FF8F9F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99" y="5386104"/>
                <a:ext cx="7401965" cy="549254"/>
              </a:xfrm>
              <a:prstGeom prst="rect">
                <a:avLst/>
              </a:prstGeom>
              <a:blipFill>
                <a:blip r:embed="rId6" cstate="print"/>
                <a:stretch>
                  <a:fillRect l="-1481" b="-1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0C75E2-6E8C-4995-BF83-2AAAB27DE66E}"/>
                  </a:ext>
                </a:extLst>
              </p:cNvPr>
              <p:cNvSpPr txBox="1"/>
              <p:nvPr/>
            </p:nvSpPr>
            <p:spPr>
              <a:xfrm>
                <a:off x="294399" y="5845230"/>
                <a:ext cx="8875997" cy="549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(4) </a:t>
                </a:r>
                <a:r>
                  <a:rPr lang="zh-CN" altLang="en-US" sz="2000" dirty="0"/>
                  <a:t>在</a:t>
                </a:r>
                <a:r>
                  <a:rPr lang="en-US" altLang="zh-CN" sz="2000" dirty="0"/>
                  <a:t>V </a:t>
                </a:r>
                <a:r>
                  <a:rPr lang="zh-CN" altLang="en-US" sz="2000" dirty="0"/>
                  <a:t>中存在元素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/>
                  <a:t>，使得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=0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/>
                  <a:t>叫做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000" dirty="0"/>
                  <a:t>的负元素，记作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000" dirty="0"/>
                  <a:t>.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DB0C75E2-6E8C-4995-BF83-2AAAB27DE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99" y="5845230"/>
                <a:ext cx="8875997" cy="549254"/>
              </a:xfrm>
              <a:prstGeom prst="rect">
                <a:avLst/>
              </a:prstGeom>
              <a:blipFill>
                <a:blip r:embed="rId7" cstate="print"/>
                <a:stretch>
                  <a:fillRect l="-1236" b="-1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610E84-EF7D-4137-B053-7FE886153954}"/>
                  </a:ext>
                </a:extLst>
              </p:cNvPr>
              <p:cNvSpPr txBox="1"/>
              <p:nvPr/>
            </p:nvSpPr>
            <p:spPr>
              <a:xfrm>
                <a:off x="8629002" y="4413369"/>
                <a:ext cx="3841103" cy="549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(5)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000" dirty="0"/>
                  <a:t>;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D5610E84-EF7D-4137-B053-7FE886153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002" y="4413369"/>
                <a:ext cx="3841103" cy="549254"/>
              </a:xfrm>
              <a:prstGeom prst="rect">
                <a:avLst/>
              </a:prstGeom>
              <a:blipFill>
                <a:blip r:embed="rId8" cstate="print"/>
                <a:stretch>
                  <a:fillRect l="-3016" b="-1111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D155980-F89A-4136-A287-6003B5654FA1}"/>
                  </a:ext>
                </a:extLst>
              </p:cNvPr>
              <p:cNvSpPr txBox="1"/>
              <p:nvPr/>
            </p:nvSpPr>
            <p:spPr>
              <a:xfrm>
                <a:off x="8661854" y="4892968"/>
                <a:ext cx="3775401" cy="549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(6)  (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id="{5D155980-F89A-4136-A287-6003B5654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854" y="4892968"/>
                <a:ext cx="3775401" cy="549254"/>
              </a:xfrm>
              <a:prstGeom prst="rect">
                <a:avLst/>
              </a:prstGeom>
              <a:blipFill>
                <a:blip r:embed="rId9" cstate="print"/>
                <a:stretch>
                  <a:fillRect l="-2908" b="-1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914CF15-CE60-4D5D-B0A8-2749EE78D74C}"/>
                  </a:ext>
                </a:extLst>
              </p:cNvPr>
              <p:cNvSpPr txBox="1"/>
              <p:nvPr/>
            </p:nvSpPr>
            <p:spPr>
              <a:xfrm>
                <a:off x="8661854" y="5386103"/>
                <a:ext cx="3775401" cy="549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(7)  (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𝜇𝛼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="" id="{F914CF15-CE60-4D5D-B0A8-2749EE78D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854" y="5386103"/>
                <a:ext cx="3775401" cy="549254"/>
              </a:xfrm>
              <a:prstGeom prst="rect">
                <a:avLst/>
              </a:prstGeom>
              <a:blipFill>
                <a:blip r:embed="rId10" cstate="print"/>
                <a:stretch>
                  <a:fillRect l="-2908" b="-1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98CDF80-91C2-49E3-AA2A-F24866D286DF}"/>
                  </a:ext>
                </a:extLst>
              </p:cNvPr>
              <p:cNvSpPr txBox="1"/>
              <p:nvPr/>
            </p:nvSpPr>
            <p:spPr>
              <a:xfrm>
                <a:off x="8661854" y="5845230"/>
                <a:ext cx="3841103" cy="549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(8)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000" dirty="0"/>
                  <a:t>;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098CDF80-91C2-49E3-AA2A-F24866D28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854" y="5845230"/>
                <a:ext cx="3841103" cy="549254"/>
              </a:xfrm>
              <a:prstGeom prst="rect">
                <a:avLst/>
              </a:prstGeom>
              <a:blipFill>
                <a:blip r:embed="rId11" cstate="print"/>
                <a:stretch>
                  <a:fillRect l="-2857" b="-1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8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DEC774-7EF7-4103-90A9-11A2E408D876}"/>
                  </a:ext>
                </a:extLst>
              </p:cNvPr>
              <p:cNvSpPr txBox="1"/>
              <p:nvPr/>
            </p:nvSpPr>
            <p:spPr>
              <a:xfrm>
                <a:off x="705472" y="1388114"/>
                <a:ext cx="11486528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                  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因此</m:t>
                        </m:r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700" dirty="0"/>
                  <a:t>线性无关，    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6DEC774-7EF7-4103-90A9-11A2E408D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72" y="1388114"/>
                <a:ext cx="11486528" cy="1274195"/>
              </a:xfrm>
              <a:prstGeom prst="rect">
                <a:avLst/>
              </a:prstGeom>
              <a:blipFill>
                <a:blip r:embed="rId2" cstate="print"/>
                <a:stretch>
                  <a:fillRect l="-1008" b="-11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AA13A9-3815-4F98-A777-4D04478B50D1}"/>
                  </a:ext>
                </a:extLst>
              </p:cNvPr>
              <p:cNvSpPr txBox="1"/>
              <p:nvPr/>
            </p:nvSpPr>
            <p:spPr>
              <a:xfrm>
                <a:off x="917871" y="2004408"/>
                <a:ext cx="10568657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        由归纳假设，存在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:r>
                  <a:rPr lang="zh-CN" altLang="en-US" sz="2700" dirty="0"/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的基。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AAA13A9-3815-4F98-A777-4D04478B5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71" y="2004408"/>
                <a:ext cx="10568657" cy="1274195"/>
              </a:xfrm>
              <a:prstGeom prst="rect">
                <a:avLst/>
              </a:prstGeom>
              <a:blipFill>
                <a:blip r:embed="rId3" cstate="print"/>
                <a:stretch>
                  <a:fillRect b="-11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E097E7-4F74-491C-9365-C0C4FA6476CC}"/>
                  </a:ext>
                </a:extLst>
              </p:cNvPr>
              <p:cNvSpPr txBox="1"/>
              <p:nvPr/>
            </p:nvSpPr>
            <p:spPr>
              <a:xfrm>
                <a:off x="1194319" y="839755"/>
                <a:ext cx="663789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700" dirty="0"/>
                  <a:t>(2)</a:t>
                </a:r>
                <a:r>
                  <a:rPr lang="zh-CN" altLang="en-US" sz="2700" dirty="0"/>
                  <a:t>假设当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700" dirty="0"/>
                  <a:t>时，定理结论成立。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FE097E7-4F74-491C-9365-C0C4FA647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19" y="839755"/>
                <a:ext cx="6637899" cy="507831"/>
              </a:xfrm>
              <a:prstGeom prst="rect">
                <a:avLst/>
              </a:prstGeom>
              <a:blipFill>
                <a:blip r:embed="rId4" cstate="print"/>
                <a:stretch>
                  <a:fillRect l="-1745" t="-10843" b="-3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DBFA4A6-5AF3-48B4-B9AB-68F76ECE1F50}"/>
                  </a:ext>
                </a:extLst>
              </p:cNvPr>
              <p:cNvSpPr txBox="1"/>
              <p:nvPr/>
            </p:nvSpPr>
            <p:spPr>
              <a:xfrm>
                <a:off x="1192029" y="1523831"/>
                <a:ext cx="1056865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700" dirty="0"/>
                  <a:t>(3)</a:t>
                </a:r>
                <a:r>
                  <a:rPr lang="zh-CN" altLang="en-US" sz="27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700" dirty="0"/>
                  <a:t>时</a:t>
                </a:r>
                <a:r>
                  <a:rPr lang="en-US" altLang="zh-CN" sz="2700" dirty="0"/>
                  <a:t>,</a:t>
                </a:r>
                <a:r>
                  <a:rPr lang="zh-CN" altLang="en-US" sz="2700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700" dirty="0"/>
                  <a:t>线性无关，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DBFA4A6-5AF3-48B4-B9AB-68F76ECE1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029" y="1523831"/>
                <a:ext cx="10568657" cy="507831"/>
              </a:xfrm>
              <a:prstGeom prst="rect">
                <a:avLst/>
              </a:prstGeom>
              <a:blipFill>
                <a:blip r:embed="rId5" cstate="print"/>
                <a:stretch>
                  <a:fillRect l="-1096" t="-10843" b="-3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A978C8-C6C7-4445-91F7-DFAC5D50C945}"/>
                  </a:ext>
                </a:extLst>
              </p:cNvPr>
              <p:cNvSpPr txBox="1"/>
              <p:nvPr/>
            </p:nvSpPr>
            <p:spPr>
              <a:xfrm>
                <a:off x="799323" y="2641506"/>
                <a:ext cx="10774476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                                 因此存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在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7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使得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8A978C8-C6C7-4445-91F7-DFAC5D50C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23" y="2641506"/>
                <a:ext cx="10774476" cy="650947"/>
              </a:xfrm>
              <a:prstGeom prst="rect">
                <a:avLst/>
              </a:prstGeom>
              <a:blipFill>
                <a:blip r:embed="rId6" cstate="print"/>
                <a:stretch>
                  <a:fillRect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30769F3D-B918-4173-9512-14A96CA7B9F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16170" y="3381604"/>
            <a:ext cx="8055073" cy="6298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ECB4033-3660-4202-885A-5536B76561CC}"/>
                  </a:ext>
                </a:extLst>
              </p:cNvPr>
              <p:cNvSpPr txBox="1"/>
              <p:nvPr/>
            </p:nvSpPr>
            <p:spPr>
              <a:xfrm>
                <a:off x="705471" y="4094346"/>
                <a:ext cx="1017402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700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中至少有一个数不为</a:t>
                </a:r>
                <a:r>
                  <a:rPr lang="en-US" altLang="zh-CN" sz="2700" dirty="0"/>
                  <a:t>0</a:t>
                </a:r>
                <a:r>
                  <a:rPr lang="zh-CN" altLang="en-US" sz="2700" dirty="0"/>
                  <a:t>。不妨假设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2700" dirty="0"/>
                  <a:t>,</a:t>
                </a:r>
                <a:endParaRPr lang="zh-CN" altLang="en-US" sz="27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ECB4033-3660-4202-885A-5536B7656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71" y="4094346"/>
                <a:ext cx="10174023" cy="507831"/>
              </a:xfrm>
              <a:prstGeom prst="rect">
                <a:avLst/>
              </a:prstGeom>
              <a:blipFill>
                <a:blip r:embed="rId8" cstate="print"/>
                <a:stretch>
                  <a:fillRect l="-1138" t="-10843" b="-3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C31B980-0005-4BFC-9436-73DADDA0873D}"/>
                  </a:ext>
                </a:extLst>
              </p:cNvPr>
              <p:cNvSpPr txBox="1"/>
              <p:nvPr/>
            </p:nvSpPr>
            <p:spPr>
              <a:xfrm>
                <a:off x="757242" y="4638853"/>
                <a:ext cx="10816557" cy="1275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可以由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线性表示。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C31B980-0005-4BFC-9436-73DADDA08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42" y="4638853"/>
                <a:ext cx="10816557" cy="1275477"/>
              </a:xfrm>
              <a:prstGeom prst="rect">
                <a:avLst/>
              </a:prstGeom>
              <a:blipFill>
                <a:blip r:embed="rId9" cstate="print"/>
                <a:stretch>
                  <a:fillRect l="-1070" b="-11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3E9C3DD-33A8-4EC8-A5C9-F8CA66496274}"/>
                  </a:ext>
                </a:extLst>
              </p:cNvPr>
              <p:cNvSpPr txBox="1"/>
              <p:nvPr/>
            </p:nvSpPr>
            <p:spPr>
              <a:xfrm>
                <a:off x="987214" y="5272406"/>
                <a:ext cx="9052657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                 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7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的基。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3E9C3DD-33A8-4EC8-A5C9-F8CA6649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14" y="5272406"/>
                <a:ext cx="9052657" cy="650947"/>
              </a:xfrm>
              <a:prstGeom prst="rect">
                <a:avLst/>
              </a:prstGeom>
              <a:blipFill>
                <a:blip r:embed="rId10" cstate="print"/>
                <a:stretch>
                  <a:fillRect b="-23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63765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844D38A-9AAC-44E0-AA77-46BD044758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061" y="1437428"/>
            <a:ext cx="7421058" cy="8640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754C49F-1619-40B1-85BF-3487217D1CE5}"/>
                  </a:ext>
                </a:extLst>
              </p:cNvPr>
              <p:cNvSpPr txBox="1"/>
              <p:nvPr/>
            </p:nvSpPr>
            <p:spPr>
              <a:xfrm>
                <a:off x="741139" y="247717"/>
                <a:ext cx="10603362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     如果</a:t>
                </a:r>
                <a:r>
                  <a:rPr lang="en-US" altLang="zh-CN" sz="2700" dirty="0"/>
                  <a:t>V</a:t>
                </a:r>
                <a:r>
                  <a:rPr lang="zh-CN" altLang="en-US" sz="27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700" dirty="0"/>
                  <a:t>上的一个线性空间</a:t>
                </a:r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7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700" dirty="0"/>
                  <a:t>给定的</a:t>
                </a:r>
                <a:r>
                  <a:rPr lang="en-US" altLang="zh-CN" sz="2700" dirty="0"/>
                  <a:t>m</a:t>
                </a:r>
                <a:r>
                  <a:rPr lang="zh-CN" altLang="en-US" sz="2700" dirty="0"/>
                  <a:t>个向量</a:t>
                </a:r>
                <a:r>
                  <a:rPr lang="en-US" altLang="zh-CN" sz="2700" dirty="0"/>
                  <a:t>.</a:t>
                </a:r>
                <a:endParaRPr lang="zh-CN" altLang="en-US" sz="27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3754C49F-1619-40B1-85BF-3487217D1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39" y="247717"/>
                <a:ext cx="10603362" cy="650947"/>
              </a:xfrm>
              <a:prstGeom prst="rect">
                <a:avLst/>
              </a:prstGeom>
              <a:blipFill>
                <a:blip r:embed="rId3" cstate="print"/>
                <a:stretch>
                  <a:fillRect b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59F2865-B157-4895-8728-EBA49ECBBFE7}"/>
                  </a:ext>
                </a:extLst>
              </p:cNvPr>
              <p:cNvSpPr txBox="1"/>
              <p:nvPr/>
            </p:nvSpPr>
            <p:spPr>
              <a:xfrm>
                <a:off x="114009" y="2138632"/>
                <a:ext cx="10438458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显然集合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700" dirty="0"/>
                  <a:t>非空</a:t>
                </a:r>
                <a:r>
                  <a:rPr lang="en-US" altLang="zh-CN" sz="2700" dirty="0"/>
                  <a:t>,</a:t>
                </a:r>
                <a:r>
                  <a:rPr lang="zh-CN" altLang="en-US" sz="27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700" dirty="0"/>
                  <a:t>对于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中的线性运算封闭</a:t>
                </a:r>
                <a:r>
                  <a:rPr lang="en-US" altLang="zh-CN" sz="2700" dirty="0"/>
                  <a:t>,</a:t>
                </a:r>
                <a:r>
                  <a:rPr lang="zh-CN" altLang="en-US" sz="2700" dirty="0"/>
                  <a:t>因此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7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的子空间。 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259F2865-B157-4895-8728-EBA49ECBB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9" y="2138632"/>
                <a:ext cx="10438458" cy="650947"/>
              </a:xfrm>
              <a:prstGeom prst="rect">
                <a:avLst/>
              </a:prstGeom>
              <a:blipFill>
                <a:blip r:embed="rId4" cstate="print"/>
                <a:stretch>
                  <a:fillRect l="-1110" b="-23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0894B19-65F0-41DF-90C8-66608AD8EF1A}"/>
              </a:ext>
            </a:extLst>
          </p:cNvPr>
          <p:cNvSpPr txBox="1"/>
          <p:nvPr/>
        </p:nvSpPr>
        <p:spPr>
          <a:xfrm>
            <a:off x="9831863" y="2138631"/>
            <a:ext cx="1664710" cy="65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dirty="0"/>
              <a:t>称这个子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9CFF33A-29E3-40E2-8C50-08088079267A}"/>
                  </a:ext>
                </a:extLst>
              </p:cNvPr>
              <p:cNvSpPr txBox="1"/>
              <p:nvPr/>
            </p:nvSpPr>
            <p:spPr>
              <a:xfrm>
                <a:off x="114009" y="898664"/>
                <a:ext cx="10603362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定义一个集合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700" dirty="0"/>
                  <a:t>：由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700" dirty="0"/>
                  <a:t>的一切线性组合构成，即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19CFF33A-29E3-40E2-8C50-080880792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9" y="898664"/>
                <a:ext cx="10603362" cy="650947"/>
              </a:xfrm>
              <a:prstGeom prst="rect">
                <a:avLst/>
              </a:prstGeom>
              <a:blipFill>
                <a:blip r:embed="rId5" cstate="print"/>
                <a:stretch>
                  <a:fillRect l="-1093"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9CB5889-A3A6-4C48-AC3B-C8C2316DA831}"/>
              </a:ext>
            </a:extLst>
          </p:cNvPr>
          <p:cNvSpPr txBox="1"/>
          <p:nvPr/>
        </p:nvSpPr>
        <p:spPr>
          <a:xfrm>
            <a:off x="6235120" y="2889261"/>
            <a:ext cx="1106712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dirty="0"/>
              <a:t>记作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A778DC-2FBE-4A63-B650-486A447FBB28}"/>
                  </a:ext>
                </a:extLst>
              </p:cNvPr>
              <p:cNvSpPr txBox="1"/>
              <p:nvPr/>
            </p:nvSpPr>
            <p:spPr>
              <a:xfrm>
                <a:off x="114009" y="2890544"/>
                <a:ext cx="10337256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空间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700" dirty="0"/>
                  <a:t>为由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700" dirty="0"/>
                  <a:t>所</a:t>
                </a:r>
                <a:r>
                  <a:rPr lang="zh-CN" altLang="en-US" sz="2700" dirty="0">
                    <a:solidFill>
                      <a:srgbClr val="FF0000"/>
                    </a:solidFill>
                  </a:rPr>
                  <a:t>生成的子空间</a:t>
                </a:r>
                <a:r>
                  <a:rPr lang="zh-CN" altLang="en-US" sz="2700" dirty="0"/>
                  <a:t>，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64A778DC-2FBE-4A63-B650-486A447FB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9" y="2890544"/>
                <a:ext cx="10337256" cy="650947"/>
              </a:xfrm>
              <a:prstGeom prst="rect">
                <a:avLst/>
              </a:prstGeom>
              <a:blipFill>
                <a:blip r:embed="rId6" cstate="print"/>
                <a:stretch>
                  <a:fillRect l="-1121"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DE8402E-42F6-4250-9AB4-84372652941E}"/>
                  </a:ext>
                </a:extLst>
              </p:cNvPr>
              <p:cNvSpPr txBox="1"/>
              <p:nvPr/>
            </p:nvSpPr>
            <p:spPr>
              <a:xfrm>
                <a:off x="6892195" y="2889261"/>
                <a:ext cx="3444537" cy="71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sz="2700" dirty="0"/>
                            <m:t>, </m:t>
                          </m:r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sz="2700" dirty="0"/>
                            <m:t>,</m:t>
                          </m:r>
                          <m:r>
                            <a:rPr lang="en-US" altLang="zh-CN" sz="2700" i="1" dirty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7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8DE8402E-42F6-4250-9AB4-843726529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195" y="2889261"/>
                <a:ext cx="3444537" cy="715581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089BA66-89A1-4965-A497-85333E3E50DA}"/>
                  </a:ext>
                </a:extLst>
              </p:cNvPr>
              <p:cNvSpPr txBox="1"/>
              <p:nvPr/>
            </p:nvSpPr>
            <p:spPr>
              <a:xfrm>
                <a:off x="67103" y="3523654"/>
                <a:ext cx="6346234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700" dirty="0"/>
                  <a:t>称为子空间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700" dirty="0"/>
                  <a:t>的</a:t>
                </a:r>
                <a:r>
                  <a:rPr lang="zh-CN" altLang="en-US" sz="2700" dirty="0">
                    <a:solidFill>
                      <a:srgbClr val="FF0000"/>
                    </a:solidFill>
                  </a:rPr>
                  <a:t>生成元</a:t>
                </a:r>
                <a:r>
                  <a:rPr lang="zh-CN" altLang="en-US" sz="2700" dirty="0"/>
                  <a:t>。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0089BA66-89A1-4965-A497-85333E3E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3" y="3523654"/>
                <a:ext cx="6346234" cy="650947"/>
              </a:xfrm>
              <a:prstGeom prst="rect">
                <a:avLst/>
              </a:prstGeom>
              <a:blipFill>
                <a:blip r:embed="rId8" cstate="print"/>
                <a:stretch>
                  <a:fillRect l="-1825" r="-7301"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99CA27A-324D-4B2B-8815-1C83E9D5BA66}"/>
                  </a:ext>
                </a:extLst>
              </p:cNvPr>
              <p:cNvSpPr txBox="1"/>
              <p:nvPr/>
            </p:nvSpPr>
            <p:spPr>
              <a:xfrm>
                <a:off x="1023878" y="4082031"/>
                <a:ext cx="7416824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3333F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3333FF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是不是</m:t>
                    </m:r>
                    <m:r>
                      <a:rPr lang="en-US" altLang="zh-CN" sz="28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𝑆𝑝𝑎𝑛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800" dirty="0">
                            <a:solidFill>
                              <a:srgbClr val="3333FF"/>
                            </a:solidFill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800" dirty="0">
                            <a:solidFill>
                              <a:srgbClr val="3333FF"/>
                            </a:solidFill>
                          </a:rPr>
                          <m:t>,</m:t>
                        </m:r>
                        <m:r>
                          <a:rPr lang="en-US" altLang="zh-CN" sz="2800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3333FF"/>
                    </a:solidFill>
                  </a:rPr>
                  <a:t>的基？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199CA27A-324D-4B2B-8815-1C83E9D5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78" y="4082031"/>
                <a:ext cx="7416824" cy="671659"/>
              </a:xfrm>
              <a:prstGeom prst="rect">
                <a:avLst/>
              </a:prstGeom>
              <a:blipFill>
                <a:blip r:embed="rId9" cstate="print"/>
                <a:stretch>
                  <a:fillRect r="-247"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0BE7EEE-818F-4122-AFD3-3E12D646F0B4}"/>
                  </a:ext>
                </a:extLst>
              </p:cNvPr>
              <p:cNvSpPr txBox="1"/>
              <p:nvPr/>
            </p:nvSpPr>
            <p:spPr>
              <a:xfrm>
                <a:off x="226534" y="4764826"/>
                <a:ext cx="11740565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  定理</a:t>
                </a:r>
                <a:r>
                  <a:rPr lang="en-US" altLang="zh-CN" sz="2800" dirty="0"/>
                  <a:t>2.1.7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记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nor/>
                          </m:rPr>
                          <a:rPr lang="en-US" altLang="zh-CN" sz="2800" dirty="0"/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𝑆𝑝𝑎𝑛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800" dirty="0"/>
                              <m:t>,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800" dirty="0"/>
                              <m:t>,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，</m:t>
                        </m:r>
                      </m:e>
                      <m:sub/>
                    </m:sSub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10BE7EEE-818F-4122-AFD3-3E12D646F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34" y="4764826"/>
                <a:ext cx="11740565" cy="671659"/>
              </a:xfrm>
              <a:prstGeom prst="rect">
                <a:avLst/>
              </a:prstGeom>
              <a:blipFill>
                <a:blip r:embed="rId10" cstate="print"/>
                <a:stretch>
                  <a:fillRect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C4788DD-043B-4790-B614-1F39C1F8D983}"/>
                  </a:ext>
                </a:extLst>
              </p:cNvPr>
              <p:cNvSpPr txBox="1"/>
              <p:nvPr/>
            </p:nvSpPr>
            <p:spPr>
              <a:xfrm>
                <a:off x="6690999" y="4764826"/>
                <a:ext cx="7291466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则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,,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的极大线性无关组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8C4788DD-043B-4790-B614-1F39C1F8D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999" y="4764826"/>
                <a:ext cx="7291466" cy="671659"/>
              </a:xfrm>
              <a:prstGeom prst="rect">
                <a:avLst/>
              </a:prstGeom>
              <a:blipFill>
                <a:blip r:embed="rId11" cstate="print"/>
                <a:stretch>
                  <a:fillRect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94805BD-BD15-4CDA-8FB7-0F1343D2F0D5}"/>
                  </a:ext>
                </a:extLst>
              </p:cNvPr>
              <p:cNvSpPr txBox="1"/>
              <p:nvPr/>
            </p:nvSpPr>
            <p:spPr>
              <a:xfrm>
                <a:off x="67103" y="5420572"/>
                <a:ext cx="1853137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800" dirty="0"/>
                  <a:t>的基，</a:t>
                </a: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id="{C94805BD-BD15-4CDA-8FB7-0F1343D2F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3" y="5420572"/>
                <a:ext cx="1853137" cy="671659"/>
              </a:xfrm>
              <a:prstGeom prst="rect">
                <a:avLst/>
              </a:prstGeom>
              <a:blipFill>
                <a:blip r:embed="rId12" cstate="print"/>
                <a:stretch>
                  <a:fillRect r="-26316"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45D80C6-7FE9-49F0-A74D-F85789EE3A89}"/>
                  </a:ext>
                </a:extLst>
              </p:cNvPr>
              <p:cNvSpPr txBox="1"/>
              <p:nvPr/>
            </p:nvSpPr>
            <p:spPr>
              <a:xfrm>
                <a:off x="2079671" y="5397936"/>
                <a:ext cx="12539542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等于向量组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/>
                      <m:t>, 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/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/>
                  <a:t>的秩。</a:t>
                </a: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945D80C6-7FE9-49F0-A74D-F85789EE3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671" y="5397936"/>
                <a:ext cx="12539542" cy="671659"/>
              </a:xfrm>
              <a:prstGeom prst="rect">
                <a:avLst/>
              </a:prstGeom>
              <a:blipFill>
                <a:blip r:embed="rId13" cstate="print"/>
                <a:stretch>
                  <a:fillRect b="-23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03CE312-4261-42F7-9EAD-C9E88629E322}"/>
                  </a:ext>
                </a:extLst>
              </p:cNvPr>
              <p:cNvSpPr txBox="1"/>
              <p:nvPr/>
            </p:nvSpPr>
            <p:spPr>
              <a:xfrm>
                <a:off x="704649" y="818051"/>
                <a:ext cx="7128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例题</a:t>
                </a:r>
                <a:r>
                  <a:rPr lang="en-US" altLang="zh-CN" sz="2800" dirty="0"/>
                  <a:t>2.1.14   </a:t>
                </a:r>
                <a:r>
                  <a:rPr lang="zh-CN" altLang="en-US" sz="2800" dirty="0"/>
                  <a:t>设有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中的多项式组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03CE312-4261-42F7-9EAD-C9E88629E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49" y="818051"/>
                <a:ext cx="7128792" cy="523220"/>
              </a:xfrm>
              <a:prstGeom prst="rect">
                <a:avLst/>
              </a:prstGeom>
              <a:blipFill>
                <a:blip r:embed="rId3" cstate="print"/>
                <a:stretch>
                  <a:fillRect l="-1796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2B5C2C7-5FF4-4636-B54D-E0A670A9AF3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7592" y="1466124"/>
            <a:ext cx="7362825" cy="1457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DBE5885-35F4-46BA-B88D-47648F41C8F6}"/>
                  </a:ext>
                </a:extLst>
              </p:cNvPr>
              <p:cNvSpPr txBox="1"/>
              <p:nvPr/>
            </p:nvSpPr>
            <p:spPr>
              <a:xfrm>
                <a:off x="159798" y="2923449"/>
                <a:ext cx="11872403" cy="1317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(1)    </a:t>
                </a:r>
                <a:r>
                  <a:rPr lang="zh-CN" altLang="en-US" sz="2800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𝑆𝑝𝑎𝑛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800" dirty="0"/>
                  <a:t>的基与维数。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(2)    </a:t>
                </a:r>
                <a:r>
                  <a:rPr lang="zh-CN" altLang="en-US" sz="2800" dirty="0"/>
                  <a:t>将</a:t>
                </a:r>
                <a:r>
                  <a:rPr lang="en-US" altLang="zh-CN" sz="2800" dirty="0"/>
                  <a:t>(1)</a:t>
                </a:r>
                <a:r>
                  <a:rPr lang="zh-CN" altLang="en-US" sz="2800" dirty="0"/>
                  <a:t>中所求得的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𝑆𝑝𝑎𝑛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dirty="0"/>
                  <a:t>的基扩充成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的基。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BDBE5885-35F4-46BA-B88D-47648F41C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98" y="2923449"/>
                <a:ext cx="11872403" cy="1317990"/>
              </a:xfrm>
              <a:prstGeom prst="rect">
                <a:avLst/>
              </a:prstGeom>
              <a:blipFill>
                <a:blip r:embed="rId5" cstate="print"/>
                <a:stretch>
                  <a:fillRect l="-1027" r="-4055" b="-12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23188" y="5221575"/>
            <a:ext cx="2698175" cy="52322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</a:rPr>
              <a:t>解</a:t>
            </a:r>
            <a:r>
              <a:rPr kumimoji="1" lang="en-US" altLang="zh-CN" sz="2800" b="1" dirty="0">
                <a:latin typeface="黑体" pitchFamily="2" charset="-122"/>
                <a:sym typeface="Wingdings" pitchFamily="2" charset="2"/>
              </a:rPr>
              <a:t>(1)</a:t>
            </a:r>
            <a:r>
              <a:rPr kumimoji="1" lang="zh-CN" altLang="en-US" sz="2800" b="1" dirty="0">
                <a:latin typeface="黑体" pitchFamily="2" charset="-122"/>
                <a:sym typeface="Wingdings" pitchFamily="2" charset="2"/>
              </a:rPr>
              <a:t>只需寻找</a:t>
            </a:r>
            <a:r>
              <a:rPr kumimoji="1" lang="en-US" altLang="zh-CN" sz="2800" b="1" dirty="0">
                <a:latin typeface="黑体" pitchFamily="2" charset="-122"/>
                <a:sym typeface="Wingdings" pitchFamily="2" charset="2"/>
              </a:rPr>
              <a:t> </a:t>
            </a:r>
            <a:endParaRPr kumimoji="1" lang="zh-CN" altLang="en-US" sz="2800" b="1" dirty="0">
              <a:latin typeface="黑体" pitchFamily="2" charset="-122"/>
            </a:endParaRPr>
          </a:p>
        </p:txBody>
      </p:sp>
      <p:graphicFrame>
        <p:nvGraphicFramePr>
          <p:cNvPr id="106497" name="Object 1"/>
          <p:cNvGraphicFramePr>
            <a:graphicFrameLocks noChangeAspect="1"/>
          </p:cNvGraphicFramePr>
          <p:nvPr/>
        </p:nvGraphicFramePr>
        <p:xfrm>
          <a:off x="2604463" y="5163253"/>
          <a:ext cx="2678112" cy="590550"/>
        </p:xfrm>
        <a:graphic>
          <a:graphicData uri="http://schemas.openxmlformats.org/presentationml/2006/ole">
            <p:oleObj spid="_x0000_s106501" name="Equation" r:id="rId6" imgW="18897600" imgH="5486400" progId="Equation.DSMT4">
              <p:embed/>
            </p:oleObj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487234" y="5209084"/>
            <a:ext cx="2339102" cy="52322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</a:rPr>
              <a:t>的极大无关组</a:t>
            </a:r>
          </a:p>
        </p:txBody>
      </p:sp>
    </p:spTree>
    <p:extLst>
      <p:ext uri="{BB962C8B-B14F-4D97-AF65-F5344CB8AC3E}">
        <p14:creationId xmlns:p14="http://schemas.microsoft.com/office/powerpoint/2010/main" xmlns="" val="96473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6" name="Object 2"/>
          <p:cNvGraphicFramePr>
            <a:graphicFrameLocks noChangeAspect="1"/>
          </p:cNvGraphicFramePr>
          <p:nvPr/>
        </p:nvGraphicFramePr>
        <p:xfrm>
          <a:off x="240805" y="0"/>
          <a:ext cx="9507538" cy="2362200"/>
        </p:xfrm>
        <a:graphic>
          <a:graphicData uri="http://schemas.openxmlformats.org/presentationml/2006/ole">
            <p:oleObj spid="_x0000_s134155" name="Equation" r:id="rId3" imgW="92964000" imgH="21945600" progId="Equation.DSMT4">
              <p:embed/>
            </p:oleObj>
          </a:graphicData>
        </a:graphic>
      </p:graphicFrame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298139" y="3407765"/>
            <a:ext cx="902811" cy="52322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黑体" pitchFamily="2" charset="-122"/>
              </a:rPr>
              <a:t>因为</a:t>
            </a:r>
          </a:p>
        </p:txBody>
      </p:sp>
      <p:graphicFrame>
        <p:nvGraphicFramePr>
          <p:cNvPr id="134147" name="Object 3"/>
          <p:cNvGraphicFramePr>
            <a:graphicFrameLocks noChangeAspect="1"/>
          </p:cNvGraphicFramePr>
          <p:nvPr/>
        </p:nvGraphicFramePr>
        <p:xfrm>
          <a:off x="1184223" y="2630878"/>
          <a:ext cx="8574374" cy="2225999"/>
        </p:xfrm>
        <a:graphic>
          <a:graphicData uri="http://schemas.openxmlformats.org/presentationml/2006/ole">
            <p:oleObj spid="_x0000_s134156" name="Equation" r:id="rId4" imgW="103936800" imgH="21945600" progId="Equation.DSMT4">
              <p:embed/>
            </p:oleObj>
          </a:graphicData>
        </a:graphic>
      </p:graphicFrame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95509" y="5224073"/>
            <a:ext cx="5032147" cy="52322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黑体" pitchFamily="2" charset="-122"/>
              </a:rPr>
              <a:t>因此</a:t>
            </a:r>
            <a:r>
              <a:rPr kumimoji="1" lang="en-US" altLang="zh-CN" sz="2800" dirty="0">
                <a:latin typeface="黑体" pitchFamily="2" charset="-122"/>
              </a:rPr>
              <a:t>,</a:t>
            </a:r>
            <a:r>
              <a:rPr kumimoji="1" lang="zh-CN" altLang="en-US" sz="2800" dirty="0">
                <a:latin typeface="黑体" pitchFamily="2" charset="-122"/>
              </a:rPr>
              <a:t>原生成子空间维书数</a:t>
            </a:r>
            <a:r>
              <a:rPr kumimoji="1" lang="en-US" altLang="zh-CN" sz="2800" dirty="0">
                <a:latin typeface="黑体" pitchFamily="2" charset="-122"/>
              </a:rPr>
              <a:t>2,</a:t>
            </a:r>
            <a:r>
              <a:rPr kumimoji="1" lang="zh-CN" altLang="en-US" sz="2800" dirty="0">
                <a:latin typeface="黑体" pitchFamily="2" charset="-122"/>
              </a:rPr>
              <a:t>基</a:t>
            </a:r>
          </a:p>
        </p:txBody>
      </p:sp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5515783" y="5141782"/>
          <a:ext cx="1216025" cy="590550"/>
        </p:xfrm>
        <a:graphic>
          <a:graphicData uri="http://schemas.openxmlformats.org/presentationml/2006/ole">
            <p:oleObj spid="_x0000_s134157" name="Equation" r:id="rId5" imgW="11887200" imgH="5486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6" name="Object 2"/>
          <p:cNvGraphicFramePr>
            <a:graphicFrameLocks noChangeAspect="1"/>
          </p:cNvGraphicFramePr>
          <p:nvPr/>
        </p:nvGraphicFramePr>
        <p:xfrm>
          <a:off x="487680" y="975360"/>
          <a:ext cx="1676400" cy="508000"/>
        </p:xfrm>
        <a:graphic>
          <a:graphicData uri="http://schemas.openxmlformats.org/presentationml/2006/ole">
            <p:oleObj spid="_x0000_s135190" name="Equation" r:id="rId3" imgW="749160" imgH="228600" progId="Equation.DSMT4">
              <p:embed/>
            </p:oleObj>
          </a:graphicData>
        </a:graphic>
      </p:graphicFrame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328119" y="2643267"/>
            <a:ext cx="5032147" cy="52322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</a:rPr>
              <a:t>添加后</a:t>
            </a:r>
            <a:r>
              <a:rPr kumimoji="1" lang="en-US" altLang="zh-CN" sz="2800" b="1" dirty="0">
                <a:latin typeface="黑体" pitchFamily="2" charset="-122"/>
              </a:rPr>
              <a:t>2</a:t>
            </a:r>
            <a:r>
              <a:rPr kumimoji="1" lang="zh-CN" altLang="en-US" sz="2800" b="1" dirty="0">
                <a:latin typeface="黑体" pitchFamily="2" charset="-122"/>
              </a:rPr>
              <a:t>列</a:t>
            </a:r>
            <a:r>
              <a:rPr kumimoji="1" lang="en-US" altLang="zh-CN" sz="2800" b="1" dirty="0">
                <a:latin typeface="黑体" pitchFamily="2" charset="-122"/>
              </a:rPr>
              <a:t>,</a:t>
            </a:r>
            <a:r>
              <a:rPr kumimoji="1" lang="zh-CN" altLang="en-US" sz="2800" b="1" dirty="0">
                <a:latin typeface="黑体" pitchFamily="2" charset="-122"/>
              </a:rPr>
              <a:t>使得形成可逆矩阵</a:t>
            </a:r>
            <a:r>
              <a:rPr kumimoji="1" lang="en-US" altLang="zh-CN" sz="2800" b="1" dirty="0">
                <a:latin typeface="黑体" pitchFamily="2" charset="-122"/>
              </a:rPr>
              <a:t>.</a:t>
            </a:r>
            <a:endParaRPr kumimoji="1" lang="zh-CN" altLang="en-US" sz="2800" b="1" dirty="0">
              <a:latin typeface="黑体" pitchFamily="2" charset="-12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98139" y="0"/>
            <a:ext cx="1082348" cy="52322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黑体" pitchFamily="2" charset="-122"/>
              </a:rPr>
              <a:t>解</a:t>
            </a:r>
            <a:r>
              <a:rPr kumimoji="1" lang="en-US" altLang="zh-CN" sz="2800" dirty="0">
                <a:latin typeface="黑体" pitchFamily="2" charset="-122"/>
                <a:sym typeface="Wingdings" pitchFamily="2" charset="2"/>
              </a:rPr>
              <a:t>(2)</a:t>
            </a:r>
            <a:endParaRPr kumimoji="1" lang="zh-CN" altLang="en-US" sz="2800" dirty="0">
              <a:latin typeface="黑体" pitchFamily="2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232401" y="2615785"/>
            <a:ext cx="902811" cy="52322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</a:rPr>
              <a:t>因为</a:t>
            </a:r>
          </a:p>
        </p:txBody>
      </p:sp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6152709" y="2380885"/>
          <a:ext cx="2492375" cy="1181100"/>
        </p:xfrm>
        <a:graphic>
          <a:graphicData uri="http://schemas.openxmlformats.org/presentationml/2006/ole">
            <p:oleObj spid="_x0000_s135191" name="Equation" r:id="rId4" imgW="24384000" imgH="10972800" progId="Equation.DSMT4">
              <p:embed/>
            </p:oleObj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78086" y="3757536"/>
            <a:ext cx="3057247" cy="52322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</a:rPr>
              <a:t>因此</a:t>
            </a:r>
            <a:r>
              <a:rPr kumimoji="1" lang="en-US" altLang="zh-CN" sz="2800" b="1" dirty="0">
                <a:latin typeface="黑体" pitchFamily="2" charset="-122"/>
              </a:rPr>
              <a:t>,</a:t>
            </a:r>
            <a:r>
              <a:rPr kumimoji="1" lang="zh-CN" altLang="en-US" sz="2800" b="1" dirty="0">
                <a:latin typeface="黑体" pitchFamily="2" charset="-122"/>
              </a:rPr>
              <a:t>添加后</a:t>
            </a:r>
            <a:r>
              <a:rPr kumimoji="1" lang="en-US" altLang="zh-CN" sz="2800" b="1" dirty="0">
                <a:latin typeface="黑体" pitchFamily="2" charset="-122"/>
              </a:rPr>
              <a:t>2</a:t>
            </a:r>
            <a:r>
              <a:rPr kumimoji="1" lang="zh-CN" altLang="en-US" sz="2800" b="1" dirty="0">
                <a:latin typeface="黑体" pitchFamily="2" charset="-122"/>
              </a:rPr>
              <a:t>列为</a:t>
            </a:r>
          </a:p>
        </p:txBody>
      </p:sp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4003235" y="3244564"/>
          <a:ext cx="2681287" cy="2362200"/>
        </p:xfrm>
        <a:graphic>
          <a:graphicData uri="http://schemas.openxmlformats.org/presentationml/2006/ole">
            <p:oleObj spid="_x0000_s135192" name="Equation" r:id="rId5" imgW="26212800" imgH="21945600" progId="Equation.DSMT4">
              <p:embed/>
            </p:oleObj>
          </a:graphicData>
        </a:graphic>
      </p:graphicFrame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676454" y="3745045"/>
            <a:ext cx="2159566" cy="52322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</a:rPr>
              <a:t>产生可逆阵</a:t>
            </a:r>
            <a:r>
              <a:rPr kumimoji="1" lang="en-US" altLang="zh-CN" sz="2800" dirty="0">
                <a:latin typeface="黑体" pitchFamily="2" charset="-122"/>
              </a:rPr>
              <a:t>,</a:t>
            </a:r>
            <a:endParaRPr kumimoji="1" lang="zh-CN" altLang="en-US" sz="2800" dirty="0">
              <a:latin typeface="黑体" pitchFamily="2" charset="-122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00702" y="5768717"/>
            <a:ext cx="2159566" cy="52322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</a:rPr>
              <a:t>也即</a:t>
            </a:r>
            <a:r>
              <a:rPr kumimoji="1" lang="en-US" altLang="zh-CN" sz="2800" b="1" dirty="0">
                <a:latin typeface="黑体" pitchFamily="2" charset="-122"/>
              </a:rPr>
              <a:t>,</a:t>
            </a:r>
            <a:r>
              <a:rPr kumimoji="1" lang="zh-CN" altLang="en-US" sz="2800" b="1" dirty="0">
                <a:latin typeface="黑体" pitchFamily="2" charset="-122"/>
              </a:rPr>
              <a:t>添加以</a:t>
            </a:r>
          </a:p>
        </p:txBody>
      </p:sp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2262942" y="4720653"/>
          <a:ext cx="1403350" cy="2362200"/>
        </p:xfrm>
        <a:graphic>
          <a:graphicData uri="http://schemas.openxmlformats.org/presentationml/2006/ole">
            <p:oleObj spid="_x0000_s135193" name="Equation" r:id="rId6" imgW="13716000" imgH="21945600" progId="Equation.DSMT4">
              <p:embed/>
            </p:oleObj>
          </a:graphicData>
        </a:graphic>
      </p:graphicFrame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3725889" y="5816186"/>
            <a:ext cx="2339102" cy="52322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</a:rPr>
              <a:t>为坐标的向量</a:t>
            </a:r>
          </a:p>
        </p:txBody>
      </p:sp>
      <p:graphicFrame>
        <p:nvGraphicFramePr>
          <p:cNvPr id="135176" name="Object 8"/>
          <p:cNvGraphicFramePr>
            <a:graphicFrameLocks noChangeAspect="1"/>
          </p:cNvGraphicFramePr>
          <p:nvPr/>
        </p:nvGraphicFramePr>
        <p:xfrm>
          <a:off x="6004238" y="5779021"/>
          <a:ext cx="779463" cy="590550"/>
        </p:xfrm>
        <a:graphic>
          <a:graphicData uri="http://schemas.openxmlformats.org/presentationml/2006/ole">
            <p:oleObj spid="_x0000_s135194" name="Equation" r:id="rId7" imgW="7620000" imgH="5486400" progId="Equation.DSMT4">
              <p:embed/>
            </p:oleObj>
          </a:graphicData>
        </a:graphic>
      </p:graphicFrame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6861332" y="5833674"/>
            <a:ext cx="3057247" cy="523220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</a:rPr>
              <a:t>就得到原空间的基</a:t>
            </a:r>
          </a:p>
        </p:txBody>
      </p:sp>
      <p:graphicFrame>
        <p:nvGraphicFramePr>
          <p:cNvPr id="135177" name="Object 9"/>
          <p:cNvGraphicFramePr>
            <a:graphicFrameLocks noChangeAspect="1"/>
          </p:cNvGraphicFramePr>
          <p:nvPr/>
        </p:nvGraphicFramePr>
        <p:xfrm>
          <a:off x="9756905" y="5760595"/>
          <a:ext cx="2149475" cy="623888"/>
        </p:xfrm>
        <a:graphic>
          <a:graphicData uri="http://schemas.openxmlformats.org/presentationml/2006/ole">
            <p:oleObj spid="_x0000_s135195" name="Equation" r:id="rId8" imgW="21031200" imgH="5791200" progId="Equation.DSMT4">
              <p:embed/>
            </p:oleObj>
          </a:graphicData>
        </a:graphic>
      </p:graphicFrame>
      <p:graphicFrame>
        <p:nvGraphicFramePr>
          <p:cNvPr id="135196" name="Object 28"/>
          <p:cNvGraphicFramePr>
            <a:graphicFrameLocks noChangeAspect="1"/>
          </p:cNvGraphicFramePr>
          <p:nvPr/>
        </p:nvGraphicFramePr>
        <p:xfrm>
          <a:off x="2227183" y="179882"/>
          <a:ext cx="6482102" cy="2158583"/>
        </p:xfrm>
        <a:graphic>
          <a:graphicData uri="http://schemas.openxmlformats.org/presentationml/2006/ole">
            <p:oleObj spid="_x0000_s135196" name="Equation" r:id="rId9" imgW="2806560" imgH="914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/>
      <p:bldP spid="12" grpId="0"/>
      <p:bldP spid="13" grpId="0"/>
      <p:bldP spid="16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B50464E-9700-4BEF-B454-7A0FB0092C98}"/>
              </a:ext>
            </a:extLst>
          </p:cNvPr>
          <p:cNvSpPr txBox="1"/>
          <p:nvPr/>
        </p:nvSpPr>
        <p:spPr>
          <a:xfrm>
            <a:off x="528628" y="315874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子空间的交与和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9D6080-4FDA-4A58-81C6-503EA92C60BC}"/>
                  </a:ext>
                </a:extLst>
              </p:cNvPr>
              <p:cNvSpPr txBox="1"/>
              <p:nvPr/>
            </p:nvSpPr>
            <p:spPr>
              <a:xfrm>
                <a:off x="247009" y="839094"/>
                <a:ext cx="11483352" cy="1317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  定理</a:t>
                </a:r>
                <a:r>
                  <a:rPr lang="en-US" altLang="zh-CN" sz="2800" dirty="0"/>
                  <a:t>2.1.8  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的子空间，则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也是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的子空间，称这个子空间为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的交空间。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B19D6080-4FDA-4A58-81C6-503EA92C6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09" y="839094"/>
                <a:ext cx="11483352" cy="1317990"/>
              </a:xfrm>
              <a:prstGeom prst="rect">
                <a:avLst/>
              </a:prstGeom>
              <a:blipFill>
                <a:blip r:embed="rId2" cstate="print"/>
                <a:stretch>
                  <a:fillRect l="-1115" r="-4249" b="-12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6F9C95-40A9-40FD-9551-71B12868C4BA}"/>
                  </a:ext>
                </a:extLst>
              </p:cNvPr>
              <p:cNvSpPr txBox="1"/>
              <p:nvPr/>
            </p:nvSpPr>
            <p:spPr>
              <a:xfrm>
                <a:off x="1028244" y="2136188"/>
                <a:ext cx="8283896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证明：因为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的子空间，所以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E56F9C95-40A9-40FD-9551-71B12868C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44" y="2136188"/>
                <a:ext cx="8283896" cy="671659"/>
              </a:xfrm>
              <a:prstGeom prst="rect">
                <a:avLst/>
              </a:prstGeom>
              <a:blipFill>
                <a:blip r:embed="rId3" cstate="print"/>
                <a:stretch>
                  <a:fillRect l="-1545" b="-23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C3D5CA8-705D-4A3E-A9EE-262284D7CA92}"/>
                  </a:ext>
                </a:extLst>
              </p:cNvPr>
              <p:cNvSpPr/>
              <p:nvPr/>
            </p:nvSpPr>
            <p:spPr>
              <a:xfrm>
                <a:off x="8218058" y="2268828"/>
                <a:ext cx="2188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4C3D5CA8-705D-4A3E-A9EE-262284D7C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058" y="2268828"/>
                <a:ext cx="2188163" cy="523220"/>
              </a:xfrm>
              <a:prstGeom prst="rect">
                <a:avLst/>
              </a:prstGeom>
              <a:blipFill>
                <a:blip r:embed="rId4" cstate="print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CD9659E-1390-44C1-8C42-FAA023B89790}"/>
                  </a:ext>
                </a:extLst>
              </p:cNvPr>
              <p:cNvSpPr txBox="1"/>
              <p:nvPr/>
            </p:nvSpPr>
            <p:spPr>
              <a:xfrm>
                <a:off x="47297" y="2797911"/>
                <a:ext cx="3960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不是空集。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5CD9659E-1390-44C1-8C42-FAA023B89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7" y="2797911"/>
                <a:ext cx="3960440" cy="523220"/>
              </a:xfrm>
              <a:prstGeom prst="rect">
                <a:avLst/>
              </a:prstGeom>
              <a:blipFill>
                <a:blip r:embed="rId5" cstate="print"/>
                <a:stretch>
                  <a:fillRect l="-3236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49159C7-FBCB-400C-B0A8-175BB2996DB0}"/>
                  </a:ext>
                </a:extLst>
              </p:cNvPr>
              <p:cNvSpPr txBox="1"/>
              <p:nvPr/>
            </p:nvSpPr>
            <p:spPr>
              <a:xfrm>
                <a:off x="1028244" y="3464730"/>
                <a:ext cx="69847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对任意的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，则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149159C7-FBCB-400C-B0A8-175BB2996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44" y="3464730"/>
                <a:ext cx="6984776" cy="523220"/>
              </a:xfrm>
              <a:prstGeom prst="rect">
                <a:avLst/>
              </a:prstGeom>
              <a:blipFill>
                <a:blip r:embed="rId6" cstate="print"/>
                <a:stretch>
                  <a:fillRect l="-1834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397BA24-3736-421C-97EB-86C05067FE59}"/>
                  </a:ext>
                </a:extLst>
              </p:cNvPr>
              <p:cNvSpPr txBox="1"/>
              <p:nvPr/>
            </p:nvSpPr>
            <p:spPr>
              <a:xfrm>
                <a:off x="708648" y="4325771"/>
                <a:ext cx="7560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1)  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的子空间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因此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397BA24-3736-421C-97EB-86C05067F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48" y="4325771"/>
                <a:ext cx="7560840" cy="523220"/>
              </a:xfrm>
              <a:prstGeom prst="rect">
                <a:avLst/>
              </a:prstGeom>
              <a:blipFill>
                <a:blip r:embed="rId7" cstate="print"/>
                <a:stretch>
                  <a:fillRect l="-1612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AB925F7-DD11-492F-9C40-02BB4C0B5143}"/>
                  </a:ext>
                </a:extLst>
              </p:cNvPr>
              <p:cNvSpPr/>
              <p:nvPr/>
            </p:nvSpPr>
            <p:spPr>
              <a:xfrm>
                <a:off x="6812037" y="4308931"/>
                <a:ext cx="36048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；</a:t>
                </a: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AB925F7-DD11-492F-9C40-02BB4C0B5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037" y="4308931"/>
                <a:ext cx="3604833" cy="523220"/>
              </a:xfrm>
              <a:prstGeom prst="rect">
                <a:avLst/>
              </a:prstGeom>
              <a:blipFill>
                <a:blip r:embed="rId8" cstate="print"/>
                <a:stretch>
                  <a:fillRect t="-12791" r="-2365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8110DC-534B-4D7E-A3D9-9877ED5B2C85}"/>
                  </a:ext>
                </a:extLst>
              </p:cNvPr>
              <p:cNvSpPr txBox="1"/>
              <p:nvPr/>
            </p:nvSpPr>
            <p:spPr>
              <a:xfrm>
                <a:off x="708648" y="5073384"/>
                <a:ext cx="7560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2)  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的子空间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因此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F8110DC-534B-4D7E-A3D9-9877ED5B2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48" y="5073384"/>
                <a:ext cx="7560840" cy="523220"/>
              </a:xfrm>
              <a:prstGeom prst="rect">
                <a:avLst/>
              </a:prstGeom>
              <a:blipFill>
                <a:blip r:embed="rId9" cstate="print"/>
                <a:stretch>
                  <a:fillRect l="-1612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F05F535-5B3A-48BE-ADD3-6D49F05B6FED}"/>
                  </a:ext>
                </a:extLst>
              </p:cNvPr>
              <p:cNvSpPr/>
              <p:nvPr/>
            </p:nvSpPr>
            <p:spPr>
              <a:xfrm>
                <a:off x="6795430" y="5045850"/>
                <a:ext cx="36213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；</a:t>
                </a: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F05F535-5B3A-48BE-ADD3-6D49F05B6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30" y="5045850"/>
                <a:ext cx="3621376" cy="523220"/>
              </a:xfrm>
              <a:prstGeom prst="rect">
                <a:avLst/>
              </a:prstGeom>
              <a:blipFill>
                <a:blip r:embed="rId10" cstate="print"/>
                <a:stretch>
                  <a:fillRect t="-12791" r="-235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261EEFE7-6AAD-40E5-9116-2F33A9C751C0}"/>
              </a:ext>
            </a:extLst>
          </p:cNvPr>
          <p:cNvSpPr txBox="1"/>
          <p:nvPr/>
        </p:nvSpPr>
        <p:spPr>
          <a:xfrm>
            <a:off x="708648" y="582099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因此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9E93CA2-7684-4AF8-82B1-49D436C29FD3}"/>
                  </a:ext>
                </a:extLst>
              </p:cNvPr>
              <p:cNvSpPr/>
              <p:nvPr/>
            </p:nvSpPr>
            <p:spPr>
              <a:xfrm>
                <a:off x="1675464" y="5790683"/>
                <a:ext cx="46645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9E93CA2-7684-4AF8-82B1-49D436C29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464" y="5790683"/>
                <a:ext cx="4664547" cy="523220"/>
              </a:xfrm>
              <a:prstGeom prst="rect">
                <a:avLst/>
              </a:prstGeom>
              <a:blipFill>
                <a:blip r:embed="rId11" cstate="print"/>
                <a:stretch>
                  <a:fillRect t="-12791" r="-169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9FE1531-A2FB-46C7-9E0A-366461ABD8F9}"/>
                  </a:ext>
                </a:extLst>
              </p:cNvPr>
              <p:cNvSpPr txBox="1"/>
              <p:nvPr/>
            </p:nvSpPr>
            <p:spPr>
              <a:xfrm>
                <a:off x="6372330" y="5818817"/>
                <a:ext cx="5617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故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也是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的子空间。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9FE1531-A2FB-46C7-9E0A-366461ABD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330" y="5818817"/>
                <a:ext cx="5617058" cy="523220"/>
              </a:xfrm>
              <a:prstGeom prst="rect">
                <a:avLst/>
              </a:prstGeom>
              <a:blipFill>
                <a:blip r:embed="rId12" cstate="print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BA4DF73-4759-43CA-8AA7-AD0EFCF6110D}"/>
                  </a:ext>
                </a:extLst>
              </p:cNvPr>
              <p:cNvSpPr txBox="1"/>
              <p:nvPr/>
            </p:nvSpPr>
            <p:spPr>
              <a:xfrm>
                <a:off x="770654" y="731439"/>
                <a:ext cx="8257252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定理</a:t>
                </a:r>
                <a:r>
                  <a:rPr lang="en-US" altLang="zh-CN" sz="2800" dirty="0"/>
                  <a:t>2.1.9  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的子空间，则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4BA4DF73-4759-43CA-8AA7-AD0EFCF6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54" y="731439"/>
                <a:ext cx="8257252" cy="671659"/>
              </a:xfrm>
              <a:prstGeom prst="rect">
                <a:avLst/>
              </a:prstGeom>
              <a:blipFill>
                <a:blip r:embed="rId2" cstate="print"/>
                <a:stretch>
                  <a:fillRect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8156331-837D-4F23-B517-107DFE267D57}"/>
                  </a:ext>
                </a:extLst>
              </p:cNvPr>
              <p:cNvSpPr txBox="1"/>
              <p:nvPr/>
            </p:nvSpPr>
            <p:spPr>
              <a:xfrm>
                <a:off x="512335" y="1915330"/>
                <a:ext cx="8568952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也是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的子空间，称这个子空间为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C00000"/>
                    </a:solidFill>
                  </a:rPr>
                  <a:t>和空间</a:t>
                </a:r>
                <a:r>
                  <a:rPr lang="zh-CN" altLang="en-US" sz="2800" dirty="0"/>
                  <a:t>。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C8156331-837D-4F23-B517-107DFE267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35" y="1915330"/>
                <a:ext cx="8568952" cy="671659"/>
              </a:xfrm>
              <a:prstGeom prst="rect">
                <a:avLst/>
              </a:prstGeom>
              <a:blipFill>
                <a:blip r:embed="rId3" cstate="print"/>
                <a:stretch>
                  <a:fillRect l="-1422"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C05CEF-B0D3-4091-9F5E-142A0D15F128}"/>
                  </a:ext>
                </a:extLst>
              </p:cNvPr>
              <p:cNvSpPr/>
              <p:nvPr/>
            </p:nvSpPr>
            <p:spPr>
              <a:xfrm>
                <a:off x="1333900" y="1292339"/>
                <a:ext cx="5422703" cy="6716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AC05CEF-B0D3-4091-9F5E-142A0D15F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900" y="1292339"/>
                <a:ext cx="5422703" cy="671659"/>
              </a:xfrm>
              <a:prstGeom prst="rect">
                <a:avLst/>
              </a:prstGeom>
              <a:blipFill>
                <a:blip r:embed="rId4" cstate="print"/>
                <a:stretch>
                  <a:fillRect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2F7C73-B03B-4C6E-AFFB-F0C0AADE1AA1}"/>
                  </a:ext>
                </a:extLst>
              </p:cNvPr>
              <p:cNvSpPr txBox="1"/>
              <p:nvPr/>
            </p:nvSpPr>
            <p:spPr>
              <a:xfrm>
                <a:off x="1201702" y="2600758"/>
                <a:ext cx="10896099" cy="671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注意：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的子空间，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一般不是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的线性子空间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DD2F7C73-B03B-4C6E-AFFB-F0C0AADE1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02" y="2600758"/>
                <a:ext cx="10896099" cy="671659"/>
              </a:xfrm>
              <a:prstGeom prst="rect">
                <a:avLst/>
              </a:prstGeom>
              <a:blipFill>
                <a:blip r:embed="rId5" cstate="print"/>
                <a:stretch>
                  <a:fillRect l="-1119"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83D184-3F67-4DB1-AAEE-5ECE9DCB803A}"/>
                  </a:ext>
                </a:extLst>
              </p:cNvPr>
              <p:cNvSpPr txBox="1"/>
              <p:nvPr/>
            </p:nvSpPr>
            <p:spPr>
              <a:xfrm>
                <a:off x="1201702" y="3320386"/>
                <a:ext cx="10758196" cy="669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,0)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/>
                  <a:t>的子空间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6683D184-3F67-4DB1-AAEE-5ECE9DCB8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02" y="3320386"/>
                <a:ext cx="10758196" cy="669735"/>
              </a:xfrm>
              <a:prstGeom prst="rect">
                <a:avLst/>
              </a:prstGeom>
              <a:blipFill>
                <a:blip r:embed="rId6" cstate="print"/>
                <a:stretch>
                  <a:fillRect l="-1133"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E17BAD-3AD8-4B35-814D-E15393B4D98D}"/>
                  </a:ext>
                </a:extLst>
              </p:cNvPr>
              <p:cNvSpPr txBox="1"/>
              <p:nvPr/>
            </p:nvSpPr>
            <p:spPr>
              <a:xfrm>
                <a:off x="113214" y="3891168"/>
                <a:ext cx="8208912" cy="669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不是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/>
                  <a:t>的子空间。这是因为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1FE17BAD-3AD8-4B35-814D-E15393B4D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4" y="3891168"/>
                <a:ext cx="8208912" cy="669799"/>
              </a:xfrm>
              <a:prstGeom prst="rect">
                <a:avLst/>
              </a:prstGeom>
              <a:blipFill>
                <a:blip r:embed="rId7" cstate="print"/>
                <a:stretch>
                  <a:fillRect l="-1560"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438C8DF-9B7E-4C7D-AE92-3B1BD1E4CE9E}"/>
                  </a:ext>
                </a:extLst>
              </p:cNvPr>
              <p:cNvSpPr txBox="1"/>
              <p:nvPr/>
            </p:nvSpPr>
            <p:spPr>
              <a:xfrm>
                <a:off x="1988499" y="4498578"/>
                <a:ext cx="5616624" cy="669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(1,0)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(0,1)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438C8DF-9B7E-4C7D-AE92-3B1BD1E4C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499" y="4498578"/>
                <a:ext cx="5616624" cy="669735"/>
              </a:xfrm>
              <a:prstGeom prst="rect">
                <a:avLst/>
              </a:prstGeom>
              <a:blipFill>
                <a:blip r:embed="rId8" cstate="print"/>
                <a:stretch>
                  <a:fillRect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E38F9EA-FFC9-4778-BA74-8D11BC9CAAF0}"/>
                  </a:ext>
                </a:extLst>
              </p:cNvPr>
              <p:cNvSpPr txBox="1"/>
              <p:nvPr/>
            </p:nvSpPr>
            <p:spPr>
              <a:xfrm>
                <a:off x="1788134" y="4998156"/>
                <a:ext cx="6533992" cy="759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(1,0)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 (0,1)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 (1,1)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b/>
                    </m:sSub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E38F9EA-FFC9-4778-BA74-8D11BC9CA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134" y="4998156"/>
                <a:ext cx="6533992" cy="759888"/>
              </a:xfrm>
              <a:prstGeom prst="rect">
                <a:avLst/>
              </a:prstGeom>
              <a:blipFill>
                <a:blip r:embed="rId9" cstate="print"/>
                <a:stretch>
                  <a:fillRect b="-15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FD03A9B4-AF55-4177-9FE4-65676BCBFC33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84378" y="5227801"/>
            <a:ext cx="323850" cy="361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7C8694A-F7C1-4CA6-9047-BAC7710F4C1A}"/>
                  </a:ext>
                </a:extLst>
              </p:cNvPr>
              <p:cNvSpPr/>
              <p:nvPr/>
            </p:nvSpPr>
            <p:spPr>
              <a:xfrm>
                <a:off x="7208228" y="5170249"/>
                <a:ext cx="13667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7C8694A-F7C1-4CA6-9047-BAC7710F4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228" y="5170249"/>
                <a:ext cx="1366721" cy="523220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38C29F6-F22A-485D-A7D8-2F6FE799AB7F}"/>
                  </a:ext>
                </a:extLst>
              </p:cNvPr>
              <p:cNvSpPr txBox="1"/>
              <p:nvPr/>
            </p:nvSpPr>
            <p:spPr>
              <a:xfrm>
                <a:off x="1465176" y="5842925"/>
                <a:ext cx="51845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对加法运算不封闭。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38C29F6-F22A-485D-A7D8-2F6FE799A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176" y="5842925"/>
                <a:ext cx="5184576" cy="523220"/>
              </a:xfrm>
              <a:prstGeom prst="rect">
                <a:avLst/>
              </a:prstGeom>
              <a:blipFill>
                <a:blip r:embed="rId12" cstate="print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3">
            <a:extLst>
              <a:ext uri="{FF2B5EF4-FFF2-40B4-BE49-F238E27FC236}">
                <a16:creationId xmlns:a16="http://schemas.microsoft.com/office/drawing/2014/main" xmlns="" id="{DB50464E-9700-4BEF-B454-7A0FB0092C98}"/>
              </a:ext>
            </a:extLst>
          </p:cNvPr>
          <p:cNvSpPr txBox="1"/>
          <p:nvPr/>
        </p:nvSpPr>
        <p:spPr>
          <a:xfrm>
            <a:off x="8428444" y="2024752"/>
            <a:ext cx="1824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证明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略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66645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65FAC95-ACB5-42FE-95AE-6CC728BDE8BC}"/>
                  </a:ext>
                </a:extLst>
              </p:cNvPr>
              <p:cNvSpPr txBox="1"/>
              <p:nvPr/>
            </p:nvSpPr>
            <p:spPr>
              <a:xfrm>
                <a:off x="2446613" y="212336"/>
                <a:ext cx="10646229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𝑆𝑝𝑎𝑛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, 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,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700" dirty="0"/>
                  <a:t>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𝑆𝑝𝑎𝑛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, 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,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700" dirty="0"/>
                  <a:t>},</a:t>
                </a:r>
                <a:r>
                  <a:rPr lang="zh-CN" altLang="en-US" sz="2700" dirty="0"/>
                  <a:t>那么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465FAC95-ACB5-42FE-95AE-6CC728BDE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13" y="212336"/>
                <a:ext cx="10646229" cy="710837"/>
              </a:xfrm>
              <a:prstGeom prst="rect">
                <a:avLst/>
              </a:prstGeom>
              <a:blipFill>
                <a:blip r:embed="rId3" cstate="print"/>
                <a:stretch>
                  <a:fillRect l="-1546" b="-137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35C76D3-D57D-49F2-B877-8D7EFB56D06F}"/>
                  </a:ext>
                </a:extLst>
              </p:cNvPr>
              <p:cNvSpPr txBox="1"/>
              <p:nvPr/>
            </p:nvSpPr>
            <p:spPr>
              <a:xfrm>
                <a:off x="2090457" y="923173"/>
                <a:ext cx="8173617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𝑆𝑝𝑎𝑛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, 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,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, 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,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700" dirty="0"/>
                  <a:t>}</a:t>
                </a:r>
                <a:endParaRPr lang="zh-CN" altLang="en-US" sz="27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035C76D3-D57D-49F2-B877-8D7EFB56D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457" y="923173"/>
                <a:ext cx="8173617" cy="710837"/>
              </a:xfrm>
              <a:prstGeom prst="rect">
                <a:avLst/>
              </a:prstGeom>
              <a:blipFill>
                <a:blip r:embed="rId4" cstate="print"/>
                <a:stretch>
                  <a:fillRect b="-1367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0DEAF9C-4BBF-4885-AE7A-EAC0ADF470C4}"/>
              </a:ext>
            </a:extLst>
          </p:cNvPr>
          <p:cNvSpPr txBox="1"/>
          <p:nvPr/>
        </p:nvSpPr>
        <p:spPr>
          <a:xfrm>
            <a:off x="175850" y="212336"/>
            <a:ext cx="8257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  </a:t>
            </a:r>
            <a:r>
              <a:rPr lang="zh-CN" altLang="en-US" sz="2800" dirty="0" smtClean="0"/>
              <a:t>定理</a:t>
            </a:r>
            <a:r>
              <a:rPr lang="en-US" altLang="zh-CN" sz="2800" dirty="0"/>
              <a:t>2.1.11</a:t>
            </a:r>
            <a:endParaRPr lang="zh-CN" altLang="en-US" sz="2800" dirty="0"/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xmlns="" id="{B0DEAF9C-4BBF-4885-AE7A-EAC0ADF470C4}"/>
              </a:ext>
            </a:extLst>
          </p:cNvPr>
          <p:cNvSpPr txBox="1"/>
          <p:nvPr/>
        </p:nvSpPr>
        <p:spPr>
          <a:xfrm>
            <a:off x="243840" y="1660137"/>
            <a:ext cx="11414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  </a:t>
            </a:r>
            <a:r>
              <a:rPr lang="zh-CN" altLang="en-US" sz="2800" b="1" dirty="0" smtClean="0"/>
              <a:t>证明</a:t>
            </a:r>
            <a:r>
              <a:rPr lang="en-US" altLang="zh-CN" sz="2800" b="1" dirty="0" smtClean="0"/>
              <a:t>:  </a:t>
            </a:r>
            <a:r>
              <a:rPr lang="zh-CN" altLang="en-US" sz="2800" b="1" dirty="0" smtClean="0"/>
              <a:t>因为等式两端都是子空间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所以要证相等只需要证明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个集合相等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即互相包含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207873" name="Object 1"/>
          <p:cNvGraphicFramePr>
            <a:graphicFrameLocks noChangeAspect="1"/>
          </p:cNvGraphicFramePr>
          <p:nvPr/>
        </p:nvGraphicFramePr>
        <p:xfrm>
          <a:off x="858838" y="3094038"/>
          <a:ext cx="3738562" cy="547687"/>
        </p:xfrm>
        <a:graphic>
          <a:graphicData uri="http://schemas.openxmlformats.org/presentationml/2006/ole">
            <p:oleObj spid="_x0000_s207873" name="Equation" r:id="rId5" imgW="1333440" imgH="228600" progId="Equation.DSMT4">
              <p:embed/>
            </p:oleObj>
          </a:graphicData>
        </a:graphic>
      </p:graphicFrame>
      <p:graphicFrame>
        <p:nvGraphicFramePr>
          <p:cNvPr id="207874" name="Object 2"/>
          <p:cNvGraphicFramePr>
            <a:graphicFrameLocks noChangeAspect="1"/>
          </p:cNvGraphicFramePr>
          <p:nvPr/>
        </p:nvGraphicFramePr>
        <p:xfrm>
          <a:off x="5006658" y="3690620"/>
          <a:ext cx="5048250" cy="549275"/>
        </p:xfrm>
        <a:graphic>
          <a:graphicData uri="http://schemas.openxmlformats.org/presentationml/2006/ole">
            <p:oleObj spid="_x0000_s207874" name="Equation" r:id="rId6" imgW="1803240" imgH="228600" progId="Equation.DSMT4">
              <p:embed/>
            </p:oleObj>
          </a:graphicData>
        </a:graphic>
      </p:graphicFrame>
      <p:graphicFrame>
        <p:nvGraphicFramePr>
          <p:cNvPr id="207875" name="Object 3"/>
          <p:cNvGraphicFramePr>
            <a:graphicFrameLocks noChangeAspect="1"/>
          </p:cNvGraphicFramePr>
          <p:nvPr/>
        </p:nvGraphicFramePr>
        <p:xfrm>
          <a:off x="10068560" y="3799840"/>
          <a:ext cx="355600" cy="304800"/>
        </p:xfrm>
        <a:graphic>
          <a:graphicData uri="http://schemas.openxmlformats.org/presentationml/2006/ole">
            <p:oleObj spid="_x0000_s207875" name="Equation" r:id="rId7" imgW="126720" imgH="126720" progId="Equation.DSMT4">
              <p:embed/>
            </p:oleObj>
          </a:graphicData>
        </a:graphic>
      </p:graphicFrame>
      <p:sp>
        <p:nvSpPr>
          <p:cNvPr id="9" name="文本框 5">
            <a:extLst>
              <a:ext uri="{FF2B5EF4-FFF2-40B4-BE49-F238E27FC236}">
                <a16:creationId xmlns:a16="http://schemas.microsoft.com/office/drawing/2014/main" xmlns="" id="{B0DEAF9C-4BBF-4885-AE7A-EAC0ADF470C4}"/>
              </a:ext>
            </a:extLst>
          </p:cNvPr>
          <p:cNvSpPr txBox="1"/>
          <p:nvPr/>
        </p:nvSpPr>
        <p:spPr>
          <a:xfrm>
            <a:off x="10302240" y="3519417"/>
            <a:ext cx="1173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右侧</a:t>
            </a:r>
            <a:r>
              <a:rPr lang="en-US" altLang="zh-CN" sz="2800" b="1" dirty="0" smtClean="0"/>
              <a:t>;</a:t>
            </a:r>
            <a:endParaRPr lang="zh-CN" altLang="en-US" sz="2800" b="1" dirty="0"/>
          </a:p>
        </p:txBody>
      </p:sp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908050" y="4726305"/>
          <a:ext cx="2455863" cy="485775"/>
        </p:xfrm>
        <a:graphic>
          <a:graphicData uri="http://schemas.openxmlformats.org/presentationml/2006/ole">
            <p:oleObj spid="_x0000_s207876" name="Equation" r:id="rId8" imgW="876240" imgH="203040" progId="Equation.DSMT4">
              <p:embed/>
            </p:oleObj>
          </a:graphicData>
        </a:graphic>
      </p:graphicFrame>
      <p:sp>
        <p:nvSpPr>
          <p:cNvPr id="11" name="文本框 5">
            <a:extLst>
              <a:ext uri="{FF2B5EF4-FFF2-40B4-BE49-F238E27FC236}">
                <a16:creationId xmlns:a16="http://schemas.microsoft.com/office/drawing/2014/main" xmlns="" id="{B0DEAF9C-4BBF-4885-AE7A-EAC0ADF470C4}"/>
              </a:ext>
            </a:extLst>
          </p:cNvPr>
          <p:cNvSpPr txBox="1"/>
          <p:nvPr/>
        </p:nvSpPr>
        <p:spPr>
          <a:xfrm>
            <a:off x="3261360" y="4586217"/>
            <a:ext cx="1173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右侧</a:t>
            </a:r>
            <a:r>
              <a:rPr lang="en-US" altLang="zh-CN" sz="2800" b="1" dirty="0" smtClean="0"/>
              <a:t>;</a:t>
            </a:r>
            <a:endParaRPr lang="zh-CN" altLang="en-US" sz="2800" b="1" dirty="0"/>
          </a:p>
        </p:txBody>
      </p:sp>
      <p:graphicFrame>
        <p:nvGraphicFramePr>
          <p:cNvPr id="207877" name="Object 5"/>
          <p:cNvGraphicFramePr>
            <a:graphicFrameLocks noChangeAspect="1"/>
          </p:cNvGraphicFramePr>
          <p:nvPr/>
        </p:nvGraphicFramePr>
        <p:xfrm>
          <a:off x="4659948" y="4743450"/>
          <a:ext cx="5689600" cy="549275"/>
        </p:xfrm>
        <a:graphic>
          <a:graphicData uri="http://schemas.openxmlformats.org/presentationml/2006/ole">
            <p:oleObj spid="_x0000_s207877" name="Equation" r:id="rId9" imgW="2031840" imgH="228600" progId="Equation.DSMT4">
              <p:embed/>
            </p:oleObj>
          </a:graphicData>
        </a:graphic>
      </p:graphicFrame>
      <p:graphicFrame>
        <p:nvGraphicFramePr>
          <p:cNvPr id="207878" name="Object 6"/>
          <p:cNvGraphicFramePr>
            <a:graphicFrameLocks noChangeAspect="1"/>
          </p:cNvGraphicFramePr>
          <p:nvPr/>
        </p:nvGraphicFramePr>
        <p:xfrm>
          <a:off x="4695508" y="3034983"/>
          <a:ext cx="1920875" cy="547687"/>
        </p:xfrm>
        <a:graphic>
          <a:graphicData uri="http://schemas.openxmlformats.org/presentationml/2006/ole">
            <p:oleObj spid="_x0000_s207878" name="Equation" r:id="rId10" imgW="685800" imgH="228600" progId="Equation.DSMT4">
              <p:embed/>
            </p:oleObj>
          </a:graphicData>
        </a:graphic>
      </p:graphicFrame>
      <p:graphicFrame>
        <p:nvGraphicFramePr>
          <p:cNvPr id="207879" name="Object 7"/>
          <p:cNvGraphicFramePr>
            <a:graphicFrameLocks noChangeAspect="1"/>
          </p:cNvGraphicFramePr>
          <p:nvPr/>
        </p:nvGraphicFramePr>
        <p:xfrm>
          <a:off x="4924425" y="5401945"/>
          <a:ext cx="1566863" cy="549275"/>
        </p:xfrm>
        <a:graphic>
          <a:graphicData uri="http://schemas.openxmlformats.org/presentationml/2006/ole">
            <p:oleObj spid="_x0000_s207879" name="Equation" r:id="rId11" imgW="558720" imgH="228600" progId="Equation.DSMT4">
              <p:embed/>
            </p:oleObj>
          </a:graphicData>
        </a:graphic>
      </p:graphicFrame>
      <p:graphicFrame>
        <p:nvGraphicFramePr>
          <p:cNvPr id="207880" name="Object 8"/>
          <p:cNvGraphicFramePr>
            <a:graphicFrameLocks noChangeAspect="1"/>
          </p:cNvGraphicFramePr>
          <p:nvPr/>
        </p:nvGraphicFramePr>
        <p:xfrm>
          <a:off x="6543993" y="5382260"/>
          <a:ext cx="1638300" cy="547688"/>
        </p:xfrm>
        <a:graphic>
          <a:graphicData uri="http://schemas.openxmlformats.org/presentationml/2006/ole">
            <p:oleObj spid="_x0000_s207880" name="Equation" r:id="rId12" imgW="58392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 animBg="1"/>
      <p:bldP spid="5" grpId="0" animBg="1"/>
      <p:bldP spid="9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5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27" y="2734391"/>
            <a:ext cx="7425300" cy="8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35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623" y="5484242"/>
            <a:ext cx="7140488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935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85914752"/>
              </p:ext>
            </p:extLst>
          </p:nvPr>
        </p:nvGraphicFramePr>
        <p:xfrm>
          <a:off x="432525" y="3605987"/>
          <a:ext cx="2942370" cy="1725457"/>
        </p:xfrm>
        <a:graphic>
          <a:graphicData uri="http://schemas.openxmlformats.org/presentationml/2006/ole">
            <p:oleObj spid="_x0000_s136204" name="Equation" r:id="rId5" imgW="28346400" imgH="22250400" progId="Equation.DSMT4">
              <p:embed/>
            </p:oleObj>
          </a:graphicData>
        </a:graphic>
      </p:graphicFrame>
      <p:graphicFrame>
        <p:nvGraphicFramePr>
          <p:cNvPr id="4935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0404825"/>
              </p:ext>
            </p:extLst>
          </p:nvPr>
        </p:nvGraphicFramePr>
        <p:xfrm>
          <a:off x="3246363" y="3629792"/>
          <a:ext cx="3199434" cy="1694722"/>
        </p:xfrm>
        <a:graphic>
          <a:graphicData uri="http://schemas.openxmlformats.org/presentationml/2006/ole">
            <p:oleObj spid="_x0000_s136205" name="Equation" r:id="rId6" imgW="31394400" imgH="22250400" progId="Equation.DSMT4">
              <p:embed/>
            </p:oleObj>
          </a:graphicData>
        </a:graphic>
      </p:graphicFrame>
      <p:graphicFrame>
        <p:nvGraphicFramePr>
          <p:cNvPr id="4935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4036269"/>
              </p:ext>
            </p:extLst>
          </p:nvPr>
        </p:nvGraphicFramePr>
        <p:xfrm>
          <a:off x="6445797" y="3488873"/>
          <a:ext cx="3314054" cy="1755436"/>
        </p:xfrm>
        <a:graphic>
          <a:graphicData uri="http://schemas.openxmlformats.org/presentationml/2006/ole">
            <p:oleObj spid="_x0000_s136206" name="Equation" r:id="rId7" imgW="31394400" imgH="22250400" progId="Equation.DSMT4">
              <p:embed/>
            </p:oleObj>
          </a:graphicData>
        </a:graphic>
      </p:graphicFrame>
      <p:pic>
        <p:nvPicPr>
          <p:cNvPr id="49358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95221" y="5491163"/>
            <a:ext cx="3672452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3583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9623" y="6185490"/>
            <a:ext cx="3471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3584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65374" y="6086476"/>
            <a:ext cx="397225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5254127-40F3-4FD2-ACBD-D846477EFE7E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6072" y="36871"/>
            <a:ext cx="8715375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716" y="405411"/>
            <a:ext cx="6996416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0114" name="Object 5"/>
          <p:cNvGraphicFramePr>
            <a:graphicFrameLocks noChangeAspect="1"/>
          </p:cNvGraphicFramePr>
          <p:nvPr/>
        </p:nvGraphicFramePr>
        <p:xfrm>
          <a:off x="1737819" y="1154531"/>
          <a:ext cx="5185833" cy="490537"/>
        </p:xfrm>
        <a:graphic>
          <a:graphicData uri="http://schemas.openxmlformats.org/presentationml/2006/ole">
            <p:oleObj spid="_x0000_s137247" name="Equation" r:id="rId4" imgW="43586400" imgH="5486400" progId="Equation.DSMT4">
              <p:embed/>
            </p:oleObj>
          </a:graphicData>
        </a:graphic>
      </p:graphicFrame>
      <p:pic>
        <p:nvPicPr>
          <p:cNvPr id="9012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9546" y="1760772"/>
            <a:ext cx="78465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0115" name="Object 8"/>
          <p:cNvGraphicFramePr>
            <a:graphicFrameLocks noChangeAspect="1"/>
          </p:cNvGraphicFramePr>
          <p:nvPr/>
        </p:nvGraphicFramePr>
        <p:xfrm>
          <a:off x="1338393" y="1802828"/>
          <a:ext cx="5183716" cy="496888"/>
        </p:xfrm>
        <a:graphic>
          <a:graphicData uri="http://schemas.openxmlformats.org/presentationml/2006/ole">
            <p:oleObj spid="_x0000_s137248" name="Equation" r:id="rId6" imgW="42976800" imgH="5486400" progId="Equation.DSMT4">
              <p:embed/>
            </p:oleObj>
          </a:graphicData>
        </a:graphic>
      </p:graphicFrame>
      <p:graphicFrame>
        <p:nvGraphicFramePr>
          <p:cNvPr id="494602" name="Object 10"/>
          <p:cNvGraphicFramePr>
            <a:graphicFrameLocks noChangeAspect="1"/>
          </p:cNvGraphicFramePr>
          <p:nvPr/>
        </p:nvGraphicFramePr>
        <p:xfrm>
          <a:off x="533089" y="2503357"/>
          <a:ext cx="3014769" cy="1749999"/>
        </p:xfrm>
        <a:graphic>
          <a:graphicData uri="http://schemas.openxmlformats.org/presentationml/2006/ole">
            <p:oleObj spid="_x0000_s137249" name="Equation" r:id="rId7" imgW="28651200" imgH="22250400" progId="Equation.DSMT4">
              <p:embed/>
            </p:oleObj>
          </a:graphicData>
        </a:graphic>
      </p:graphicFrame>
      <p:graphicFrame>
        <p:nvGraphicFramePr>
          <p:cNvPr id="494604" name="Object 12"/>
          <p:cNvGraphicFramePr>
            <a:graphicFrameLocks noChangeAspect="1"/>
          </p:cNvGraphicFramePr>
          <p:nvPr/>
        </p:nvGraphicFramePr>
        <p:xfrm>
          <a:off x="3433649" y="2443397"/>
          <a:ext cx="3137760" cy="1764989"/>
        </p:xfrm>
        <a:graphic>
          <a:graphicData uri="http://schemas.openxmlformats.org/presentationml/2006/ole">
            <p:oleObj spid="_x0000_s137250" name="Equation" r:id="rId8" imgW="29565600" imgH="22250400" progId="Equation.DSMT4">
              <p:embed/>
            </p:oleObj>
          </a:graphicData>
        </a:graphic>
      </p:graphicFrame>
      <p:graphicFrame>
        <p:nvGraphicFramePr>
          <p:cNvPr id="494607" name="Object 15"/>
          <p:cNvGraphicFramePr>
            <a:graphicFrameLocks noChangeAspect="1"/>
          </p:cNvGraphicFramePr>
          <p:nvPr/>
        </p:nvGraphicFramePr>
        <p:xfrm>
          <a:off x="6503510" y="2368447"/>
          <a:ext cx="2770609" cy="1738340"/>
        </p:xfrm>
        <a:graphic>
          <a:graphicData uri="http://schemas.openxmlformats.org/presentationml/2006/ole">
            <p:oleObj spid="_x0000_s137251" name="Equation" r:id="rId9" imgW="26517600" imgH="22250400" progId="Equation.DSMT4">
              <p:embed/>
            </p:oleObj>
          </a:graphicData>
        </a:graphic>
      </p:graphicFrame>
      <p:sp>
        <p:nvSpPr>
          <p:cNvPr id="11" name="文本框 3">
            <a:extLst>
              <a:ext uri="{FF2B5EF4-FFF2-40B4-BE49-F238E27FC236}">
                <a16:creationId xmlns:a16="http://schemas.microsoft.com/office/drawing/2014/main" xmlns="" id="{DB50464E-9700-4BEF-B454-7A0FB0092C98}"/>
              </a:ext>
            </a:extLst>
          </p:cNvPr>
          <p:cNvSpPr txBox="1"/>
          <p:nvPr/>
        </p:nvSpPr>
        <p:spPr>
          <a:xfrm>
            <a:off x="6521308" y="1717763"/>
            <a:ext cx="86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即</a:t>
            </a:r>
          </a:p>
        </p:txBody>
      </p:sp>
      <p:graphicFrame>
        <p:nvGraphicFramePr>
          <p:cNvPr id="137225" name="Object 8"/>
          <p:cNvGraphicFramePr>
            <a:graphicFrameLocks noChangeAspect="1"/>
          </p:cNvGraphicFramePr>
          <p:nvPr/>
        </p:nvGraphicFramePr>
        <p:xfrm>
          <a:off x="7212013" y="976313"/>
          <a:ext cx="4189412" cy="2043112"/>
        </p:xfrm>
        <a:graphic>
          <a:graphicData uri="http://schemas.openxmlformats.org/presentationml/2006/ole">
            <p:oleObj spid="_x0000_s137252" name="Equation" r:id="rId10" imgW="39928800" imgH="22555200" progId="Equation.DSMT4">
              <p:embed/>
            </p:oleObj>
          </a:graphicData>
        </a:graphic>
      </p:graphicFrame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0" y="4419263"/>
            <a:ext cx="11392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/>
              <a:t>解得</a:t>
            </a:r>
            <a:r>
              <a:rPr lang="zh-CN" altLang="en-US" sz="2400" b="1" dirty="0"/>
              <a:t>：</a:t>
            </a:r>
          </a:p>
        </p:txBody>
      </p:sp>
      <p:graphicFrame>
        <p:nvGraphicFramePr>
          <p:cNvPr id="495620" name="Object 4"/>
          <p:cNvGraphicFramePr>
            <a:graphicFrameLocks noChangeAspect="1"/>
          </p:cNvGraphicFramePr>
          <p:nvPr/>
        </p:nvGraphicFramePr>
        <p:xfrm>
          <a:off x="974778" y="4371975"/>
          <a:ext cx="5560934" cy="649288"/>
        </p:xfrm>
        <a:graphic>
          <a:graphicData uri="http://schemas.openxmlformats.org/presentationml/2006/ole">
            <p:oleObj spid="_x0000_s137253" name="Equation" r:id="rId11" imgW="43586400" imgH="6096000" progId="Equation.DSMT4">
              <p:embed/>
            </p:oleObj>
          </a:graphicData>
        </a:graphic>
      </p:graphicFrame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0" y="5167651"/>
            <a:ext cx="2400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因此</a:t>
            </a:r>
          </a:p>
        </p:txBody>
      </p:sp>
      <p:graphicFrame>
        <p:nvGraphicFramePr>
          <p:cNvPr id="495626" name="Object 10"/>
          <p:cNvGraphicFramePr>
            <a:graphicFrameLocks noChangeAspect="1"/>
          </p:cNvGraphicFramePr>
          <p:nvPr/>
        </p:nvGraphicFramePr>
        <p:xfrm>
          <a:off x="923431" y="5068705"/>
          <a:ext cx="8700254" cy="666750"/>
        </p:xfrm>
        <a:graphic>
          <a:graphicData uri="http://schemas.openxmlformats.org/presentationml/2006/ole">
            <p:oleObj spid="_x0000_s137254" name="Equation" r:id="rId12" imgW="72542400" imgH="6096000" progId="Equation.DSMT4">
              <p:embed/>
            </p:oleObj>
          </a:graphicData>
        </a:graphic>
      </p:graphicFrame>
      <p:pic>
        <p:nvPicPr>
          <p:cNvPr id="17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882" y="5753674"/>
            <a:ext cx="5201587" cy="5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95631" name="Object 15"/>
          <p:cNvGraphicFramePr>
            <a:graphicFrameLocks noChangeAspect="1"/>
          </p:cNvGraphicFramePr>
          <p:nvPr/>
        </p:nvGraphicFramePr>
        <p:xfrm>
          <a:off x="5434065" y="5714350"/>
          <a:ext cx="3711575" cy="658812"/>
        </p:xfrm>
        <a:graphic>
          <a:graphicData uri="http://schemas.openxmlformats.org/presentationml/2006/ole">
            <p:oleObj spid="_x0000_s137255" name="Equation" r:id="rId14" imgW="26212800" imgH="6096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9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FE17E9B-8C5B-42FE-86CF-B9AA360176F7}"/>
              </a:ext>
            </a:extLst>
          </p:cNvPr>
          <p:cNvSpPr txBox="1"/>
          <p:nvPr/>
        </p:nvSpPr>
        <p:spPr>
          <a:xfrm>
            <a:off x="607285" y="356093"/>
            <a:ext cx="64087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/>
              <a:t>常用的线性空间如下：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13ABAD0-3292-4CEC-B6A0-57FC4EFD1CC1}"/>
                  </a:ext>
                </a:extLst>
              </p:cNvPr>
              <p:cNvSpPr txBox="1"/>
              <p:nvPr/>
            </p:nvSpPr>
            <p:spPr>
              <a:xfrm>
                <a:off x="697226" y="1071930"/>
                <a:ext cx="10854073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dirty="0"/>
                  <a:t>       (1)   </a:t>
                </a:r>
                <a:r>
                  <a:rPr lang="zh-CN" altLang="en-US" sz="2700" dirty="0"/>
                  <a:t>数域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700" dirty="0"/>
                  <a:t>的全体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700" dirty="0"/>
                  <a:t>元数组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700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700" dirty="0"/>
                  <a:t>构成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700" dirty="0"/>
                  <a:t>上的一个线性空间，记作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700" dirty="0"/>
                  <a:t>。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13ABAD0-3292-4CEC-B6A0-57FC4EFD1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26" y="1071930"/>
                <a:ext cx="10854073" cy="1274195"/>
              </a:xfrm>
              <a:prstGeom prst="rect">
                <a:avLst/>
              </a:prstGeom>
              <a:blipFill>
                <a:blip r:embed="rId2" cstate="print"/>
                <a:stretch>
                  <a:fillRect l="-1067" r="-4267" b="-11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27855C9-6CDC-45FD-A26E-B3A8A9C0DEC8}"/>
                  </a:ext>
                </a:extLst>
              </p:cNvPr>
              <p:cNvSpPr txBox="1"/>
              <p:nvPr/>
            </p:nvSpPr>
            <p:spPr>
              <a:xfrm>
                <a:off x="697226" y="2067676"/>
                <a:ext cx="10723444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dirty="0"/>
                  <a:t>       (2)   </a:t>
                </a:r>
                <a:r>
                  <a:rPr lang="zh-CN" altLang="en-US" sz="2700" dirty="0"/>
                  <a:t>数域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700" dirty="0"/>
                  <a:t>的全体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700" dirty="0"/>
                  <a:t>矩阵组成的集合在通常矩阵的加法和数与矩阵的乘法下构成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700" dirty="0"/>
                  <a:t>上的一个线性空间，称为</a:t>
                </a:r>
                <a:r>
                  <a:rPr lang="zh-CN" altLang="en-US" sz="2700" dirty="0">
                    <a:solidFill>
                      <a:srgbClr val="FF0000"/>
                    </a:solidFill>
                  </a:rPr>
                  <a:t>矩阵空间</a:t>
                </a:r>
                <a:r>
                  <a:rPr lang="zh-CN" altLang="en-US" sz="2700" dirty="0"/>
                  <a:t>，记作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700" dirty="0"/>
                  <a:t>。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27855C9-6CDC-45FD-A26E-B3A8A9C0D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26" y="2067676"/>
                <a:ext cx="10723444" cy="1274195"/>
              </a:xfrm>
              <a:prstGeom prst="rect">
                <a:avLst/>
              </a:prstGeom>
              <a:blipFill>
                <a:blip r:embed="rId3" cstate="print"/>
                <a:stretch>
                  <a:fillRect l="-1080" b="-11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AF8C3FC-9DBD-421C-A23F-3C013B6B0755}"/>
              </a:ext>
            </a:extLst>
          </p:cNvPr>
          <p:cNvSpPr txBox="1"/>
          <p:nvPr/>
        </p:nvSpPr>
        <p:spPr>
          <a:xfrm>
            <a:off x="1202194" y="3333196"/>
            <a:ext cx="66247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/>
              <a:t>(3</a:t>
            </a:r>
            <a:r>
              <a:rPr lang="en-US" altLang="zh-CN" sz="2700" dirty="0" smtClean="0"/>
              <a:t>)  </a:t>
            </a:r>
            <a:r>
              <a:rPr lang="zh-CN" altLang="en-US" sz="2700" dirty="0" smtClean="0"/>
              <a:t>记</a:t>
            </a:r>
            <a:r>
              <a:rPr lang="en-US" altLang="zh-CN" sz="2700" dirty="0" smtClean="0"/>
              <a:t> </a:t>
            </a:r>
            <a:endParaRPr lang="zh-CN" altLang="en-US" sz="27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C5AE133A-F203-474E-8FF4-12D4909A59FC}"/>
              </a:ext>
            </a:extLst>
          </p:cNvPr>
          <p:cNvSpPr txBox="1"/>
          <p:nvPr/>
        </p:nvSpPr>
        <p:spPr>
          <a:xfrm>
            <a:off x="704297" y="5233439"/>
            <a:ext cx="1109693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运算</a:t>
            </a:r>
            <a:r>
              <a:rPr lang="zh-CN" altLang="en-US" sz="2700" b="1" dirty="0"/>
              <a:t>下构成线性空间</a:t>
            </a:r>
            <a:r>
              <a:rPr lang="en-US" altLang="zh-CN" sz="2700" b="1" dirty="0"/>
              <a:t>,</a:t>
            </a:r>
            <a:r>
              <a:rPr lang="zh-CN" altLang="en-US" sz="2700" b="1" dirty="0"/>
              <a:t>称为</a:t>
            </a:r>
            <a:r>
              <a:rPr lang="zh-CN" altLang="en-US" sz="2700" b="1" dirty="0">
                <a:solidFill>
                  <a:srgbClr val="FF0000"/>
                </a:solidFill>
              </a:rPr>
              <a:t>实 </a:t>
            </a:r>
            <a:r>
              <a:rPr lang="en-US" altLang="zh-CN" sz="2700" b="1" dirty="0">
                <a:solidFill>
                  <a:srgbClr val="FF0000"/>
                </a:solidFill>
              </a:rPr>
              <a:t>n</a:t>
            </a:r>
            <a:r>
              <a:rPr lang="zh-CN" altLang="en-US" sz="2700" b="1" dirty="0">
                <a:solidFill>
                  <a:srgbClr val="FF0000"/>
                </a:solidFill>
              </a:rPr>
              <a:t>次多项式空间</a:t>
            </a:r>
            <a:r>
              <a:rPr lang="zh-CN" altLang="en-US" sz="2700" dirty="0"/>
              <a:t>。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44E0846-76DA-4BE2-9276-F7C439B8A56B}"/>
                  </a:ext>
                </a:extLst>
              </p:cNvPr>
              <p:cNvSpPr txBox="1"/>
              <p:nvPr/>
            </p:nvSpPr>
            <p:spPr>
              <a:xfrm>
                <a:off x="2528596" y="3629608"/>
                <a:ext cx="6811347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44E0846-76DA-4BE2-9276-F7C439B8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96" y="3629608"/>
                <a:ext cx="6811347" cy="71083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2">
            <a:extLst>
              <a:ext uri="{FF2B5EF4-FFF2-40B4-BE49-F238E27FC236}">
                <a16:creationId xmlns:a16="http://schemas.microsoft.com/office/drawing/2014/main" xmlns="" id="{0FE17E9B-8C5B-42FE-86CF-B9AA360176F7}"/>
              </a:ext>
            </a:extLst>
          </p:cNvPr>
          <p:cNvSpPr txBox="1"/>
          <p:nvPr/>
        </p:nvSpPr>
        <p:spPr>
          <a:xfrm>
            <a:off x="579803" y="4450906"/>
            <a:ext cx="64087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 smtClean="0"/>
              <a:t>表示至多</a:t>
            </a:r>
            <a:r>
              <a:rPr lang="en-US" altLang="zh-CN" sz="2700" b="1" dirty="0" smtClean="0"/>
              <a:t>n</a:t>
            </a:r>
            <a:r>
              <a:rPr lang="zh-CN" altLang="en-US" sz="2700" b="1" dirty="0" smtClean="0"/>
              <a:t>次多项式的全体形成的集合</a:t>
            </a:r>
            <a:r>
              <a:rPr lang="en-US" altLang="zh-CN" sz="2700" b="1" dirty="0" smtClean="0"/>
              <a:t>.</a:t>
            </a:r>
            <a:endParaRPr lang="zh-CN" altLang="en-US" sz="2700" b="1" dirty="0"/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xmlns="" id="{0FE17E9B-8C5B-42FE-86CF-B9AA360176F7}"/>
              </a:ext>
            </a:extLst>
          </p:cNvPr>
          <p:cNvSpPr txBox="1"/>
          <p:nvPr/>
        </p:nvSpPr>
        <p:spPr>
          <a:xfrm>
            <a:off x="6470936" y="4435916"/>
            <a:ext cx="64087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 smtClean="0"/>
              <a:t>则此集合在通常的多项式加法和数乘</a:t>
            </a:r>
            <a:endParaRPr lang="zh-CN" altLang="en-US" sz="27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13" grpId="0"/>
      <p:bldP spid="14" grpId="0"/>
      <p:bldP spid="2" grpId="0" animBg="1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B71A337-A152-49D3-9086-C359F763BD03}"/>
                  </a:ext>
                </a:extLst>
              </p:cNvPr>
              <p:cNvSpPr/>
              <p:nvPr/>
            </p:nvSpPr>
            <p:spPr>
              <a:xfrm>
                <a:off x="1254972" y="554377"/>
                <a:ext cx="8215348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700" dirty="0"/>
                  <a:t>定理</a:t>
                </a:r>
                <a:r>
                  <a:rPr lang="en-US" altLang="zh-CN" sz="2700" dirty="0"/>
                  <a:t>2.1.12   </a:t>
                </a:r>
                <a:r>
                  <a:rPr lang="zh-CN" altLang="en-US" sz="27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700" dirty="0"/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的两个子空间，则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EB71A337-A152-49D3-9086-C359F763BD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972" y="554377"/>
                <a:ext cx="8215348" cy="507831"/>
              </a:xfrm>
              <a:prstGeom prst="rect">
                <a:avLst/>
              </a:prstGeom>
              <a:blipFill>
                <a:blip r:embed="rId3" cstate="print"/>
                <a:stretch>
                  <a:fillRect l="-1409" t="-10843" b="-3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DDD0940-78D5-432A-83E2-7C7991A9158F}"/>
                  </a:ext>
                </a:extLst>
              </p:cNvPr>
              <p:cNvSpPr txBox="1"/>
              <p:nvPr/>
            </p:nvSpPr>
            <p:spPr>
              <a:xfrm>
                <a:off x="1942615" y="1271635"/>
                <a:ext cx="6967741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700">
                            <a:latin typeface="Cambria Math" panose="02040503050406030204" pitchFamily="18" charset="0"/>
                          </a:rPr>
                          <m:t>dim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+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700">
                            <a:latin typeface="Cambria Math" panose="02040503050406030204" pitchFamily="18" charset="0"/>
                          </a:rPr>
                          <m:t>dim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)+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700">
                            <a:latin typeface="Cambria Math" panose="02040503050406030204" pitchFamily="18" charset="0"/>
                          </a:rPr>
                          <m:t>dim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)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700">
                            <a:latin typeface="Cambria Math" panose="02040503050406030204" pitchFamily="18" charset="0"/>
                          </a:rPr>
                          <m:t>dim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) </a:t>
                </a:r>
                <a:endParaRPr lang="zh-CN" altLang="en-US" sz="27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4DDD0940-78D5-432A-83E2-7C7991A91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615" y="1271635"/>
                <a:ext cx="6967741" cy="415498"/>
              </a:xfrm>
              <a:prstGeom prst="rect">
                <a:avLst/>
              </a:prstGeom>
              <a:blipFill>
                <a:blip r:embed="rId4" cstate="print"/>
                <a:stretch>
                  <a:fillRect t="-25000" r="-78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5223CC8-2AE5-4C40-963F-C1328FBAEA23}"/>
                  </a:ext>
                </a:extLst>
              </p:cNvPr>
              <p:cNvSpPr txBox="1"/>
              <p:nvPr/>
            </p:nvSpPr>
            <p:spPr>
              <a:xfrm>
                <a:off x="1261329" y="1912781"/>
                <a:ext cx="8215348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700" dirty="0"/>
                  <a:t>证明：设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700">
                            <a:latin typeface="Cambria Math" panose="02040503050406030204" pitchFamily="18" charset="0"/>
                          </a:rPr>
                          <m:t>dim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700">
                            <a:latin typeface="Cambria Math" panose="02040503050406030204" pitchFamily="18" charset="0"/>
                          </a:rPr>
                          <m:t>dim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700">
                            <a:latin typeface="Cambria Math" panose="02040503050406030204" pitchFamily="18" charset="0"/>
                          </a:rPr>
                          <m:t>dim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) 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55223CC8-2AE5-4C40-963F-C1328FBAE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329" y="1912781"/>
                <a:ext cx="8215348" cy="507831"/>
              </a:xfrm>
              <a:prstGeom prst="rect">
                <a:avLst/>
              </a:prstGeom>
              <a:blipFill>
                <a:blip r:embed="rId5" cstate="print"/>
                <a:stretch>
                  <a:fillRect l="-1409" t="-10843" b="-3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0866EF66-3F9F-4DE3-B2E3-FFF502B400F8}"/>
              </a:ext>
            </a:extLst>
          </p:cNvPr>
          <p:cNvGrpSpPr/>
          <p:nvPr/>
        </p:nvGrpSpPr>
        <p:grpSpPr>
          <a:xfrm>
            <a:off x="1141724" y="4308097"/>
            <a:ext cx="9651193" cy="728598"/>
            <a:chOff x="35496" y="976035"/>
            <a:chExt cx="7985290" cy="498098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205E1D26-D727-4A57-8552-EF05BAFB6D5D}"/>
                    </a:ext>
                  </a:extLst>
                </p:cNvPr>
                <p:cNvSpPr/>
                <p:nvPr/>
              </p:nvSpPr>
              <p:spPr>
                <a:xfrm>
                  <a:off x="35496" y="980728"/>
                  <a:ext cx="6972806" cy="4934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400" dirty="0"/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𝑆𝑝𝑎𝑛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400" dirty="0"/>
                        <m:t>,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400" dirty="0"/>
                        <m:t>,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altLang="zh-CN" sz="2400" dirty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400" dirty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2400" dirty="0"/>
                    <a:t>,</a:t>
                  </a:r>
                  <a14:m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en-US" altLang="zh-CN" sz="2400" dirty="0"/>
                </a:p>
              </p:txBody>
            </p:sp>
          </mc:Choice>
          <mc:Fallback>
            <p:sp>
              <p:nvSpPr>
                <p:cNvPr id="14" name="矩形 13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205E1D26-D727-4A57-8552-EF05BAFB6D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6" y="980728"/>
                  <a:ext cx="6972806" cy="493405"/>
                </a:xfrm>
                <a:prstGeom prst="rect">
                  <a:avLst/>
                </a:prstGeom>
                <a:blipFill>
                  <a:blip r:embed="rId6" cstate="print"/>
                  <a:stretch>
                    <a:fillRect l="-262" t="-7407" b="-234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6D001A36-31F0-4196-9CBB-BB539A5595D1}"/>
                    </a:ext>
                  </a:extLst>
                </p:cNvPr>
                <p:cNvSpPr/>
                <p:nvPr/>
              </p:nvSpPr>
              <p:spPr>
                <a:xfrm>
                  <a:off x="5940152" y="976035"/>
                  <a:ext cx="2080634" cy="4934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400" dirty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2400" dirty="0"/>
                    <a:t>,</a:t>
                  </a:r>
                  <a14:m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altLang="zh-CN" sz="2400" dirty="0"/>
                    <a:t>}</a:t>
                  </a:r>
                  <a:endParaRPr lang="zh-CN" altLang="en-US" sz="2400" dirty="0"/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6D001A36-31F0-4196-9CBB-BB539A5595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976035"/>
                  <a:ext cx="2080634" cy="493405"/>
                </a:xfrm>
                <a:prstGeom prst="rect">
                  <a:avLst/>
                </a:prstGeom>
                <a:blipFill>
                  <a:blip r:embed="rId7" cstate="print"/>
                  <a:stretch>
                    <a:fillRect t="-7407" r="-3509" b="-234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BABFBF1C-7266-41C4-A3B7-C42F7366525D}"/>
              </a:ext>
            </a:extLst>
          </p:cNvPr>
          <p:cNvGrpSpPr/>
          <p:nvPr/>
        </p:nvGrpSpPr>
        <p:grpSpPr>
          <a:xfrm>
            <a:off x="4189841" y="5175487"/>
            <a:ext cx="8748920" cy="760617"/>
            <a:chOff x="-180528" y="980728"/>
            <a:chExt cx="6972806" cy="444248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EE779A22-3BB7-485C-BA3C-23EADDF96E10}"/>
                    </a:ext>
                  </a:extLst>
                </p:cNvPr>
                <p:cNvSpPr/>
                <p:nvPr/>
              </p:nvSpPr>
              <p:spPr>
                <a:xfrm>
                  <a:off x="-180528" y="980728"/>
                  <a:ext cx="6972806" cy="430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400" dirty="0"/>
                        <m:t>,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400" dirty="0"/>
                        <m:t>,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altLang="zh-CN" sz="2400" dirty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400" dirty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2400" dirty="0"/>
                    <a:t>,</a:t>
                  </a:r>
                  <a14:m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en-US" altLang="zh-CN" sz="2400" dirty="0"/>
                </a:p>
              </p:txBody>
            </p:sp>
          </mc:Choice>
          <mc:Fallback>
            <p:sp>
              <p:nvSpPr>
                <p:cNvPr id="19" name="矩形 18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EE779A22-3BB7-485C-BA3C-23EADDF96E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0528" y="980728"/>
                  <a:ext cx="6972806" cy="430388"/>
                </a:xfrm>
                <a:prstGeom prst="rect">
                  <a:avLst/>
                </a:prstGeom>
                <a:blipFill>
                  <a:blip r:embed="rId8" cstate="print"/>
                  <a:stretch>
                    <a:fillRect t="-7407" b="-234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7EF8D436-8B92-4B0A-8F2A-EFDA8D6E8371}"/>
                    </a:ext>
                  </a:extLst>
                </p:cNvPr>
                <p:cNvSpPr/>
                <p:nvPr/>
              </p:nvSpPr>
              <p:spPr>
                <a:xfrm>
                  <a:off x="3635896" y="994589"/>
                  <a:ext cx="1986298" cy="4303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400" dirty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2400" dirty="0"/>
                    <a:t>,</a:t>
                  </a:r>
                  <a14:m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0" name="矩形 19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7EF8D436-8B92-4B0A-8F2A-EFDA8D6E83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994589"/>
                  <a:ext cx="1986298" cy="430387"/>
                </a:xfrm>
                <a:prstGeom prst="rect">
                  <a:avLst/>
                </a:prstGeom>
                <a:blipFill>
                  <a:blip r:embed="rId9" cstate="print"/>
                  <a:stretch>
                    <a:fillRect t="-7407" b="-234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15041" name="Object 1"/>
          <p:cNvGraphicFramePr>
            <a:graphicFrameLocks noChangeAspect="1"/>
          </p:cNvGraphicFramePr>
          <p:nvPr/>
        </p:nvGraphicFramePr>
        <p:xfrm>
          <a:off x="9308892" y="584617"/>
          <a:ext cx="2578309" cy="959370"/>
        </p:xfrm>
        <a:graphic>
          <a:graphicData uri="http://schemas.openxmlformats.org/presentationml/2006/ole">
            <p:oleObj spid="_x0000_s215041" name="Equation" r:id="rId10" imgW="1384200" imgH="457200" progId="Equation.DSMT4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9203961" y="224852"/>
            <a:ext cx="2788169" cy="16489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5">
            <a:extLst>
              <a:ext uri="{FF2B5EF4-FFF2-40B4-BE49-F238E27FC236}">
                <a16:creationId xmlns:a16="http://schemas.microsoft.com/office/drawing/2014/main" xmlns="" id="{B0DEAF9C-4BBF-4885-AE7A-EAC0ADF470C4}"/>
              </a:ext>
            </a:extLst>
          </p:cNvPr>
          <p:cNvSpPr txBox="1"/>
          <p:nvPr/>
        </p:nvSpPr>
        <p:spPr>
          <a:xfrm>
            <a:off x="4770869" y="2424635"/>
            <a:ext cx="4103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扩充成   的基</a:t>
            </a:r>
            <a:endParaRPr lang="zh-CN" altLang="en-US" sz="2800" b="1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6037078" y="2578308"/>
          <a:ext cx="468653" cy="524656"/>
        </p:xfrm>
        <a:graphic>
          <a:graphicData uri="http://schemas.openxmlformats.org/presentationml/2006/ole">
            <p:oleObj spid="_x0000_s215042" name="Equation" r:id="rId11" imgW="177480" imgH="279360" progId="Equation.DSMT4">
              <p:embed/>
            </p:oleObj>
          </a:graphicData>
        </a:graphic>
      </p:graphicFrame>
      <p:sp>
        <p:nvSpPr>
          <p:cNvPr id="25" name="文本框 5">
            <a:extLst>
              <a:ext uri="{FF2B5EF4-FFF2-40B4-BE49-F238E27FC236}">
                <a16:creationId xmlns:a16="http://schemas.microsoft.com/office/drawing/2014/main" xmlns="" id="{B0DEAF9C-4BBF-4885-AE7A-EAC0ADF470C4}"/>
              </a:ext>
            </a:extLst>
          </p:cNvPr>
          <p:cNvSpPr txBox="1"/>
          <p:nvPr/>
        </p:nvSpPr>
        <p:spPr>
          <a:xfrm>
            <a:off x="434715" y="2831869"/>
            <a:ext cx="4103308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取      的基</a:t>
            </a:r>
            <a:endParaRPr lang="zh-CN" altLang="en-US" sz="2800" b="1" dirty="0"/>
          </a:p>
        </p:txBody>
      </p:sp>
      <p:graphicFrame>
        <p:nvGraphicFramePr>
          <p:cNvPr id="215043" name="Object 3"/>
          <p:cNvGraphicFramePr>
            <a:graphicFrameLocks noChangeAspect="1"/>
          </p:cNvGraphicFramePr>
          <p:nvPr/>
        </p:nvGraphicFramePr>
        <p:xfrm>
          <a:off x="987424" y="2923083"/>
          <a:ext cx="946306" cy="544358"/>
        </p:xfrm>
        <a:graphic>
          <a:graphicData uri="http://schemas.openxmlformats.org/presentationml/2006/ole">
            <p:oleObj spid="_x0000_s215043" name="Equation" r:id="rId12" imgW="647640" imgH="279360" progId="Equation.DSMT4">
              <p:embed/>
            </p:oleObj>
          </a:graphicData>
        </a:graphic>
      </p:graphicFrame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2834754" y="2878111"/>
          <a:ext cx="1727200" cy="682989"/>
        </p:xfrm>
        <a:graphic>
          <a:graphicData uri="http://schemas.openxmlformats.org/presentationml/2006/ole">
            <p:oleObj spid="_x0000_s215044" name="Equation" r:id="rId13" imgW="685800" imgH="279360" progId="Equation.DSMT4">
              <p:embed/>
            </p:oleObj>
          </a:graphicData>
        </a:graphic>
      </p:graphicFrame>
      <p:graphicFrame>
        <p:nvGraphicFramePr>
          <p:cNvPr id="215045" name="Object 5"/>
          <p:cNvGraphicFramePr>
            <a:graphicFrameLocks noChangeAspect="1"/>
          </p:cNvGraphicFramePr>
          <p:nvPr/>
        </p:nvGraphicFramePr>
        <p:xfrm>
          <a:off x="4499548" y="2818151"/>
          <a:ext cx="546100" cy="972175"/>
        </p:xfrm>
        <a:graphic>
          <a:graphicData uri="http://schemas.openxmlformats.org/presentationml/2006/ole">
            <p:oleObj spid="_x0000_s215045" name="Equation" r:id="rId14" imgW="228600" imgH="533160" progId="Equation.DSMT4">
              <p:embed/>
            </p:oleObj>
          </a:graphicData>
        </a:graphic>
      </p:graphicFrame>
      <p:graphicFrame>
        <p:nvGraphicFramePr>
          <p:cNvPr id="215046" name="Object 6"/>
          <p:cNvGraphicFramePr>
            <a:graphicFrameLocks noChangeAspect="1"/>
          </p:cNvGraphicFramePr>
          <p:nvPr/>
        </p:nvGraphicFramePr>
        <p:xfrm>
          <a:off x="7234106" y="2502448"/>
          <a:ext cx="4124325" cy="611187"/>
        </p:xfrm>
        <a:graphic>
          <a:graphicData uri="http://schemas.openxmlformats.org/presentationml/2006/ole">
            <p:oleObj spid="_x0000_s215046" name="Equation" r:id="rId15" imgW="1739880" imgH="304560" progId="Equation.DSMT4">
              <p:embed/>
            </p:oleObj>
          </a:graphicData>
        </a:graphic>
      </p:graphicFrame>
      <p:sp>
        <p:nvSpPr>
          <p:cNvPr id="26" name="文本框 5">
            <a:extLst>
              <a:ext uri="{FF2B5EF4-FFF2-40B4-BE49-F238E27FC236}">
                <a16:creationId xmlns:a16="http://schemas.microsoft.com/office/drawing/2014/main" xmlns="" id="{B0DEAF9C-4BBF-4885-AE7A-EAC0ADF470C4}"/>
              </a:ext>
            </a:extLst>
          </p:cNvPr>
          <p:cNvSpPr txBox="1"/>
          <p:nvPr/>
        </p:nvSpPr>
        <p:spPr>
          <a:xfrm>
            <a:off x="4773367" y="3266582"/>
            <a:ext cx="4103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扩充成   的基</a:t>
            </a:r>
            <a:endParaRPr lang="zh-CN" altLang="en-US" sz="2800" b="1" dirty="0"/>
          </a:p>
        </p:txBody>
      </p: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5997575" y="3312827"/>
          <a:ext cx="501650" cy="560674"/>
        </p:xfrm>
        <a:graphic>
          <a:graphicData uri="http://schemas.openxmlformats.org/presentationml/2006/ole">
            <p:oleObj spid="_x0000_s215047" name="Equation" r:id="rId16" imgW="190440" imgH="279360" progId="Equation.DSMT4">
              <p:embed/>
            </p:oleObj>
          </a:graphicData>
        </a:graphic>
      </p:graphicFrame>
      <p:graphicFrame>
        <p:nvGraphicFramePr>
          <p:cNvPr id="215048" name="Object 8"/>
          <p:cNvGraphicFramePr>
            <a:graphicFrameLocks noChangeAspect="1"/>
          </p:cNvGraphicFramePr>
          <p:nvPr/>
        </p:nvGraphicFramePr>
        <p:xfrm>
          <a:off x="7585231" y="3348038"/>
          <a:ext cx="3792538" cy="714296"/>
        </p:xfrm>
        <a:graphic>
          <a:graphicData uri="http://schemas.openxmlformats.org/presentationml/2006/ole">
            <p:oleObj spid="_x0000_s215048" name="Equation" r:id="rId17" imgW="1600200" imgH="304560" progId="Equation.DSMT4">
              <p:embed/>
            </p:oleObj>
          </a:graphicData>
        </a:graphic>
      </p:graphicFrame>
      <p:sp>
        <p:nvSpPr>
          <p:cNvPr id="29" name="文本框 5">
            <a:extLst>
              <a:ext uri="{FF2B5EF4-FFF2-40B4-BE49-F238E27FC236}">
                <a16:creationId xmlns:a16="http://schemas.microsoft.com/office/drawing/2014/main" xmlns="" id="{B0DEAF9C-4BBF-4885-AE7A-EAC0ADF470C4}"/>
              </a:ext>
            </a:extLst>
          </p:cNvPr>
          <p:cNvSpPr txBox="1"/>
          <p:nvPr/>
        </p:nvSpPr>
        <p:spPr>
          <a:xfrm>
            <a:off x="394741" y="4243442"/>
            <a:ext cx="8819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  <p:sp>
        <p:nvSpPr>
          <p:cNvPr id="30" name="文本框 5">
            <a:extLst>
              <a:ext uri="{FF2B5EF4-FFF2-40B4-BE49-F238E27FC236}">
                <a16:creationId xmlns:a16="http://schemas.microsoft.com/office/drawing/2014/main" xmlns="" id="{B0DEAF9C-4BBF-4885-AE7A-EAC0ADF470C4}"/>
              </a:ext>
            </a:extLst>
          </p:cNvPr>
          <p:cNvSpPr txBox="1"/>
          <p:nvPr/>
        </p:nvSpPr>
        <p:spPr>
          <a:xfrm>
            <a:off x="1063552" y="5190069"/>
            <a:ext cx="3462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要证结论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只需证明</a:t>
            </a:r>
            <a:endParaRPr lang="zh-CN" altLang="en-US" sz="2800" b="1" dirty="0"/>
          </a:p>
        </p:txBody>
      </p:sp>
      <p:sp>
        <p:nvSpPr>
          <p:cNvPr id="31" name="文本框 5">
            <a:extLst>
              <a:ext uri="{FF2B5EF4-FFF2-40B4-BE49-F238E27FC236}">
                <a16:creationId xmlns:a16="http://schemas.microsoft.com/office/drawing/2014/main" xmlns="" id="{B0DEAF9C-4BBF-4885-AE7A-EAC0ADF470C4}"/>
              </a:ext>
            </a:extLst>
          </p:cNvPr>
          <p:cNvSpPr txBox="1"/>
          <p:nvPr/>
        </p:nvSpPr>
        <p:spPr>
          <a:xfrm>
            <a:off x="0" y="5985798"/>
            <a:ext cx="1658911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线性无关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61831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1" grpId="0" animBg="1"/>
      <p:bldP spid="23" grpId="0" animBg="1"/>
      <p:bldP spid="25" grpId="0" animBg="1"/>
      <p:bldP spid="26" grpId="0" animBg="1"/>
      <p:bldP spid="29" grpId="0" animBg="1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B50E2DC3-7EBA-4984-AA1D-C9B96E8992A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0410" y="840139"/>
            <a:ext cx="7058025" cy="533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AE6728E-6592-4D83-BF4D-0F7F7B9108E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1051" y="1503399"/>
            <a:ext cx="8229600" cy="4762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6744D76C-8A2C-4DF9-8F4F-9BA8558CC6D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99" y="2228802"/>
            <a:ext cx="4533900" cy="438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38BE919-0F60-4B8F-84D8-F4802D9DAB59}"/>
                  </a:ext>
                </a:extLst>
              </p:cNvPr>
              <p:cNvSpPr txBox="1"/>
              <p:nvPr/>
            </p:nvSpPr>
            <p:spPr>
              <a:xfrm>
                <a:off x="7831475" y="2228802"/>
                <a:ext cx="6640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38BE919-0F60-4B8F-84D8-F4802D9DA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75" y="2228802"/>
                <a:ext cx="664028" cy="43088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C2DF864-C533-4286-9129-47960BAB875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6584" y="2852321"/>
            <a:ext cx="7305675" cy="5048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74A00E51-2644-46F6-ABAF-50938F4F6A49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7429" y="3524023"/>
            <a:ext cx="8372475" cy="4667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C74067F7-1F16-4CB5-8B0C-5AB3F5E500C8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7429" y="4044280"/>
            <a:ext cx="8086725" cy="533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29C56DB5-C093-46FE-BD4C-586B1B0452BC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36718" y="4703049"/>
            <a:ext cx="4438650" cy="5334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E72BFB60-61D8-4CB3-A193-71350A36593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57751" y="5361818"/>
            <a:ext cx="7962900" cy="60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5E7BC74-88F9-4776-A714-20ED54F75A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831" y="1014082"/>
            <a:ext cx="7962900" cy="600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ED3BA8C-E974-4CDC-ADBA-48D009609E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831" y="2483935"/>
            <a:ext cx="6743700" cy="581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366AD4-B11A-4B21-9664-9AAD4E14CE67}"/>
                  </a:ext>
                </a:extLst>
              </p:cNvPr>
              <p:cNvSpPr txBox="1"/>
              <p:nvPr/>
            </p:nvSpPr>
            <p:spPr>
              <a:xfrm>
                <a:off x="1754510" y="3174744"/>
                <a:ext cx="2736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从而有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0.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C366AD4-B11A-4B21-9664-9AAD4E14C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510" y="3174744"/>
                <a:ext cx="2736304" cy="461665"/>
              </a:xfrm>
              <a:prstGeom prst="rect">
                <a:avLst/>
              </a:prstGeom>
              <a:blipFill>
                <a:blip r:embed="rId4" cstate="print"/>
                <a:stretch>
                  <a:fillRect l="-356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B9F1BF-EB58-40BC-9945-6B34EBD051B6}"/>
                  </a:ext>
                </a:extLst>
              </p:cNvPr>
              <p:cNvSpPr txBox="1"/>
              <p:nvPr/>
            </p:nvSpPr>
            <p:spPr>
              <a:xfrm>
                <a:off x="759328" y="3022348"/>
                <a:ext cx="10277082" cy="1191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                                 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的基，它们线性无关，因此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B9F1BF-EB58-40BC-9945-6B34EBD05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28" y="3022348"/>
                <a:ext cx="10277082" cy="1191673"/>
              </a:xfrm>
              <a:prstGeom prst="rect">
                <a:avLst/>
              </a:prstGeom>
              <a:blipFill>
                <a:blip r:embed="rId5" cstate="print"/>
                <a:stretch>
                  <a:fillRect l="-950" b="-1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239D4C5-82C6-4900-AEA0-3B2F9F640388}"/>
                  </a:ext>
                </a:extLst>
              </p:cNvPr>
              <p:cNvSpPr txBox="1"/>
              <p:nvPr/>
            </p:nvSpPr>
            <p:spPr>
              <a:xfrm>
                <a:off x="584775" y="1547481"/>
                <a:ext cx="8712968" cy="64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由于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的基，它们线性无关，因此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239D4C5-82C6-4900-AEA0-3B2F9F640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75" y="1547481"/>
                <a:ext cx="8712968" cy="643831"/>
              </a:xfrm>
              <a:prstGeom prst="rect">
                <a:avLst/>
              </a:prstGeom>
              <a:blipFill>
                <a:blip r:embed="rId6" cstate="print"/>
                <a:stretch>
                  <a:fillRect l="-630" b="-1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426F9012-9AD8-4A33-B42C-2BC112872D6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85210" y="4230398"/>
            <a:ext cx="6696075" cy="561975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5A94A07A-3814-4FC4-BD89-30BC8509CFD7}"/>
              </a:ext>
            </a:extLst>
          </p:cNvPr>
          <p:cNvGrpSpPr/>
          <p:nvPr/>
        </p:nvGrpSpPr>
        <p:grpSpPr>
          <a:xfrm>
            <a:off x="915336" y="5214875"/>
            <a:ext cx="10762002" cy="509295"/>
            <a:chOff x="287523" y="1695321"/>
            <a:chExt cx="9001000" cy="44424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B363AD42-5112-4237-AB7A-EEC62D09D48B}"/>
                </a:ext>
              </a:extLst>
            </p:cNvPr>
            <p:cNvSpPr txBox="1"/>
            <p:nvPr/>
          </p:nvSpPr>
          <p:spPr>
            <a:xfrm>
              <a:off x="287523" y="1704099"/>
              <a:ext cx="9001000" cy="402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因此                                                                       线性无关。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257C4E1E-3662-4631-8236-755F717ED3D7}"/>
                </a:ext>
              </a:extLst>
            </p:cNvPr>
            <p:cNvGrpSpPr/>
            <p:nvPr/>
          </p:nvGrpSpPr>
          <p:grpSpPr>
            <a:xfrm>
              <a:off x="971600" y="1695321"/>
              <a:ext cx="6972806" cy="444248"/>
              <a:chOff x="-180528" y="980728"/>
              <a:chExt cx="6972806" cy="444248"/>
            </a:xfrm>
          </p:grpSpPr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D44C48E7-2671-4B9F-BCFE-C82533E52D76}"/>
                      </a:ext>
                    </a:extLst>
                  </p:cNvPr>
                  <p:cNvSpPr/>
                  <p:nvPr/>
                </p:nvSpPr>
                <p:spPr>
                  <a:xfrm>
                    <a:off x="-180528" y="980728"/>
                    <a:ext cx="6972806" cy="43038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dirty="0"/>
                          <m:t>,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dirty="0"/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a14:m>
                    <a:r>
                      <a:rPr lang="en-US" altLang="zh-CN" sz="2400" dirty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dirty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2400" dirty="0"/>
                      <a:t>,</a:t>
                    </a:r>
                    <a14:m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a14:m>
                    <a:endParaRPr lang="en-US" altLang="zh-CN" sz="2400" dirty="0"/>
                  </a:p>
                </p:txBody>
              </p:sp>
            </mc:Choice>
            <mc:Fallback>
              <p:sp>
                <p:nvSpPr>
                  <p:cNvPr id="14" name="矩形 13">
                    <a:extLst>
                      <a:ext uri="{FF2B5EF4-FFF2-40B4-BE49-F238E27FC236}">
                        <a16:creationId xmlns:a14="http://schemas.microsoft.com/office/drawing/2010/main" xmlns="" xmlns:a16="http://schemas.microsoft.com/office/drawing/2014/main" id="{D44C48E7-2671-4B9F-BCFE-C82533E52D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80528" y="980728"/>
                    <a:ext cx="6972806" cy="430388"/>
                  </a:xfrm>
                  <a:prstGeom prst="rect">
                    <a:avLst/>
                  </a:prstGeom>
                  <a:blipFill>
                    <a:blip r:embed="rId8" cstate="print"/>
                    <a:stretch>
                      <a:fillRect t="-7407" b="-234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FA383711-B0F6-47F6-A516-B62594EF89CF}"/>
                      </a:ext>
                    </a:extLst>
                  </p:cNvPr>
                  <p:cNvSpPr/>
                  <p:nvPr/>
                </p:nvSpPr>
                <p:spPr>
                  <a:xfrm>
                    <a:off x="3635896" y="994589"/>
                    <a:ext cx="1986298" cy="4303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dirty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2400" dirty="0"/>
                      <a:t>,</a:t>
                    </a:r>
                    <a14:m>
                      <m:oMath xmlns:m="http://schemas.openxmlformats.org/officeDocument/2006/math"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15" name="矩形 14">
                    <a:extLst>
                      <a:ext uri="{FF2B5EF4-FFF2-40B4-BE49-F238E27FC236}">
                        <a16:creationId xmlns:a14="http://schemas.microsoft.com/office/drawing/2010/main" xmlns="" xmlns:a16="http://schemas.microsoft.com/office/drawing/2014/main" id="{FA383711-B0F6-47F6-A516-B62594EF89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994589"/>
                    <a:ext cx="1986298" cy="430387"/>
                  </a:xfrm>
                  <a:prstGeom prst="rect">
                    <a:avLst/>
                  </a:prstGeom>
                  <a:blipFill>
                    <a:blip r:embed="rId9" cstate="print"/>
                    <a:stretch>
                      <a:fillRect t="-750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xmlns="" val="34973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DF2DB3D-3C9D-4C51-87A5-505FD3291A7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342" y="1016022"/>
            <a:ext cx="9323227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53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60C693D-9938-43CE-8F6F-890FF72C0F02}"/>
                  </a:ext>
                </a:extLst>
              </p:cNvPr>
              <p:cNvSpPr/>
              <p:nvPr/>
            </p:nvSpPr>
            <p:spPr>
              <a:xfrm>
                <a:off x="247260" y="702293"/>
                <a:ext cx="11167838" cy="1319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     定义</a:t>
                </a:r>
                <a:r>
                  <a:rPr lang="en-US" altLang="zh-CN" sz="2800" dirty="0"/>
                  <a:t>2.1.6  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的两个子空间，若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中每个向量的分解式</a:t>
                </a: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260C693D-9938-43CE-8F6F-890FF72C0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60" y="702293"/>
                <a:ext cx="11167838" cy="1319336"/>
              </a:xfrm>
              <a:prstGeom prst="rect">
                <a:avLst/>
              </a:prstGeom>
              <a:blipFill>
                <a:blip r:embed="rId2" cstate="print"/>
                <a:stretch>
                  <a:fillRect l="-1146" b="-11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0769A99-551A-4B06-B069-05A363E2860A}"/>
                  </a:ext>
                </a:extLst>
              </p:cNvPr>
              <p:cNvSpPr/>
              <p:nvPr/>
            </p:nvSpPr>
            <p:spPr>
              <a:xfrm>
                <a:off x="3043672" y="1515472"/>
                <a:ext cx="51559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800" dirty="0"/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     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60769A99-551A-4B06-B069-05A363E28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672" y="1515472"/>
                <a:ext cx="5155963" cy="52322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1B64F9B-28E6-4058-85BB-06C42CC839AF}"/>
                  </a:ext>
                </a:extLst>
              </p:cNvPr>
              <p:cNvSpPr txBox="1"/>
              <p:nvPr/>
            </p:nvSpPr>
            <p:spPr>
              <a:xfrm>
                <a:off x="247260" y="2212162"/>
                <a:ext cx="82153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是唯一的，则称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为直和，记作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01B64F9B-28E6-4058-85BB-06C42CC83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60" y="2212162"/>
                <a:ext cx="8215348" cy="523220"/>
              </a:xfrm>
              <a:prstGeom prst="rect">
                <a:avLst/>
              </a:prstGeom>
              <a:blipFill>
                <a:blip r:embed="rId4" cstate="print"/>
                <a:stretch>
                  <a:fillRect l="-1559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E90AB08-96F9-4DDF-885A-21CE8748A7BB}"/>
                  </a:ext>
                </a:extLst>
              </p:cNvPr>
              <p:cNvSpPr/>
              <p:nvPr/>
            </p:nvSpPr>
            <p:spPr>
              <a:xfrm>
                <a:off x="1017630" y="2925915"/>
                <a:ext cx="11167838" cy="671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定理</a:t>
                </a:r>
                <a:r>
                  <a:rPr lang="en-US" altLang="zh-CN" sz="2800" dirty="0"/>
                  <a:t>2.1.12  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的两个子空间，则下列条件相互等价：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6E90AB08-96F9-4DDF-885A-21CE8748A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30" y="2925915"/>
                <a:ext cx="11167838" cy="671659"/>
              </a:xfrm>
              <a:prstGeom prst="rect">
                <a:avLst/>
              </a:prstGeom>
              <a:blipFill>
                <a:blip r:embed="rId5" cstate="print"/>
                <a:stretch>
                  <a:fillRect l="-1146" r="-4312" b="-2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C9BEF4-222E-4A97-836F-4522D49FE314}"/>
                  </a:ext>
                </a:extLst>
              </p:cNvPr>
              <p:cNvSpPr txBox="1"/>
              <p:nvPr/>
            </p:nvSpPr>
            <p:spPr>
              <a:xfrm>
                <a:off x="925623" y="3703583"/>
                <a:ext cx="3739683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（</a:t>
                </a:r>
                <a:r>
                  <a:rPr lang="en-US" altLang="zh-CN" sz="2700" dirty="0"/>
                  <a:t>1</a:t>
                </a:r>
                <a:r>
                  <a:rPr lang="zh-CN" altLang="en-US" sz="2700" dirty="0"/>
                  <a:t>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7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700" dirty="0"/>
                  <a:t>为直和。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3C9BEF4-222E-4A97-836F-4522D49FE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23" y="3703583"/>
                <a:ext cx="3739683" cy="710837"/>
              </a:xfrm>
              <a:prstGeom prst="rect">
                <a:avLst/>
              </a:prstGeom>
              <a:blipFill>
                <a:blip r:embed="rId6" cstate="print"/>
                <a:stretch>
                  <a:fillRect l="-4405" b="-137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F11FA82-0E9D-480D-8B71-84C9E92363FA}"/>
                  </a:ext>
                </a:extLst>
              </p:cNvPr>
              <p:cNvSpPr txBox="1"/>
              <p:nvPr/>
            </p:nvSpPr>
            <p:spPr>
              <a:xfrm>
                <a:off x="4795934" y="3703583"/>
                <a:ext cx="4926564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700" dirty="0"/>
                  <a:t>（</a:t>
                </a:r>
                <a:r>
                  <a:rPr lang="en-US" altLang="zh-CN" sz="2700" dirty="0"/>
                  <a:t>2</a:t>
                </a:r>
                <a:r>
                  <a:rPr lang="zh-CN" altLang="en-US" sz="2700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700" dirty="0"/>
                  <a:t>{0} </a:t>
                </a:r>
                <a:r>
                  <a:rPr lang="zh-CN" altLang="en-US" sz="2700" dirty="0"/>
                  <a:t>。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F11FA82-0E9D-480D-8B71-84C9E9236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934" y="3703583"/>
                <a:ext cx="4926564" cy="710837"/>
              </a:xfrm>
              <a:prstGeom prst="rect">
                <a:avLst/>
              </a:prstGeom>
              <a:blipFill>
                <a:blip r:embed="rId7" cstate="print"/>
                <a:stretch>
                  <a:fillRect l="-3342" b="-137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9B9584-540C-4BFD-B661-276B0BEE03C6}"/>
                  </a:ext>
                </a:extLst>
              </p:cNvPr>
              <p:cNvSpPr txBox="1"/>
              <p:nvPr/>
            </p:nvSpPr>
            <p:spPr>
              <a:xfrm>
                <a:off x="1114671" y="4414419"/>
                <a:ext cx="10151706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dirty="0"/>
                  <a:t>(3)</a:t>
                </a:r>
                <a:r>
                  <a:rPr lang="zh-CN" altLang="en-US" sz="2700" dirty="0"/>
                  <a:t>零向量的分解式唯一，即若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+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zh-CN" altLang="en-US" sz="2700" dirty="0"/>
                  <a:t>，则必有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=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7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39B9584-540C-4BFD-B661-276B0BEE0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671" y="4414419"/>
                <a:ext cx="10151706" cy="710837"/>
              </a:xfrm>
              <a:prstGeom prst="rect">
                <a:avLst/>
              </a:prstGeom>
              <a:blipFill>
                <a:blip r:embed="rId8" cstate="print"/>
                <a:stretch>
                  <a:fillRect l="-1622" b="-1282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95560E-8105-4659-840D-8C804243917E}"/>
                  </a:ext>
                </a:extLst>
              </p:cNvPr>
              <p:cNvSpPr txBox="1"/>
              <p:nvPr/>
            </p:nvSpPr>
            <p:spPr>
              <a:xfrm>
                <a:off x="1114671" y="5019870"/>
                <a:ext cx="8630816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dirty="0"/>
                  <a:t>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7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700" dirty="0"/>
                  <a:t>的基由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700" dirty="0"/>
                  <a:t>的基与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700" dirty="0"/>
                  <a:t>的基合并而成。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995560E-8105-4659-840D-8C8042439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671" y="5019870"/>
                <a:ext cx="8630816" cy="710837"/>
              </a:xfrm>
              <a:prstGeom prst="rect">
                <a:avLst/>
              </a:prstGeom>
              <a:blipFill>
                <a:blip r:embed="rId9" cstate="print"/>
                <a:stretch>
                  <a:fillRect l="-1907" b="-1367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251F9E9-AC1B-49B8-91E7-BB99BD71D605}"/>
                  </a:ext>
                </a:extLst>
              </p:cNvPr>
              <p:cNvSpPr txBox="1"/>
              <p:nvPr/>
            </p:nvSpPr>
            <p:spPr>
              <a:xfrm>
                <a:off x="2027278" y="5730705"/>
                <a:ext cx="4655313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700">
                            <a:latin typeface="Cambria Math" panose="02040503050406030204" pitchFamily="18" charset="0"/>
                          </a:rPr>
                          <m:t>dim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+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700">
                            <a:latin typeface="Cambria Math" panose="02040503050406030204" pitchFamily="18" charset="0"/>
                          </a:rPr>
                          <m:t>dim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)+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700">
                            <a:latin typeface="Cambria Math" panose="02040503050406030204" pitchFamily="18" charset="0"/>
                          </a:rPr>
                          <m:t>dim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)</a:t>
                </a:r>
                <a:endParaRPr lang="zh-CN" altLang="en-US" sz="27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251F9E9-AC1B-49B8-91E7-BB99BD71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78" y="5730705"/>
                <a:ext cx="4655313" cy="415498"/>
              </a:xfrm>
              <a:prstGeom prst="rect">
                <a:avLst/>
              </a:prstGeom>
              <a:blipFill>
                <a:blip r:embed="rId10" cstate="print"/>
                <a:stretch>
                  <a:fillRect t="-23529" r="-367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FE22807-BB2C-4320-9CBE-906CA695D7F0}"/>
              </a:ext>
            </a:extLst>
          </p:cNvPr>
          <p:cNvSpPr txBox="1"/>
          <p:nvPr/>
        </p:nvSpPr>
        <p:spPr>
          <a:xfrm>
            <a:off x="1114671" y="5699629"/>
            <a:ext cx="912607" cy="5030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 algn="l"/>
            <a:r>
              <a:rPr lang="en-US" altLang="zh-CN" sz="2700" dirty="0"/>
              <a:t>(5)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xmlns="" val="358873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" grpId="0" animBg="1"/>
      <p:bldP spid="3" grpId="0" animBg="1"/>
      <p:bldP spid="8" grpId="0" animBg="1"/>
      <p:bldP spid="9" grpId="0" animBg="1"/>
      <p:bldP spid="10" grpId="0" animBg="1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294265" y="241341"/>
          <a:ext cx="1807667" cy="477838"/>
        </p:xfrm>
        <a:graphic>
          <a:graphicData uri="http://schemas.openxmlformats.org/presentationml/2006/ole">
            <p:oleObj spid="_x0000_s119854" name="Equation" r:id="rId3" imgW="18288000" imgH="487680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8149" y="828704"/>
          <a:ext cx="1513216" cy="475013"/>
        </p:xfrm>
        <a:graphic>
          <a:graphicData uri="http://schemas.openxmlformats.org/presentationml/2006/ole">
            <p:oleObj spid="_x0000_s119855" name="Equation" r:id="rId4" imgW="21031200" imgH="5486400" progId="Equation.DSMT4">
              <p:embed/>
            </p:oleObj>
          </a:graphicData>
        </a:graphic>
      </p:graphicFrame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1778741" y="816892"/>
          <a:ext cx="9313863" cy="538162"/>
        </p:xfrm>
        <a:graphic>
          <a:graphicData uri="http://schemas.openxmlformats.org/presentationml/2006/ole">
            <p:oleObj spid="_x0000_s119856" name="Equation" r:id="rId5" imgW="94183200" imgH="5486400" progId="Equation.DSMT4">
              <p:embed/>
            </p:oleObj>
          </a:graphicData>
        </a:graphic>
      </p:graphicFrame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240474" y="1264722"/>
          <a:ext cx="1808162" cy="477838"/>
        </p:xfrm>
        <a:graphic>
          <a:graphicData uri="http://schemas.openxmlformats.org/presentationml/2006/ole">
            <p:oleObj spid="_x0000_s119857" name="Equation" r:id="rId6" imgW="18288000" imgH="4876800" progId="Equation.DSMT4">
              <p:embed/>
            </p:oleObj>
          </a:graphicData>
        </a:graphic>
      </p:graphicFrame>
      <p:graphicFrame>
        <p:nvGraphicFramePr>
          <p:cNvPr id="119815" name="Object 7"/>
          <p:cNvGraphicFramePr>
            <a:graphicFrameLocks noChangeAspect="1"/>
          </p:cNvGraphicFramePr>
          <p:nvPr/>
        </p:nvGraphicFramePr>
        <p:xfrm>
          <a:off x="44450" y="1933575"/>
          <a:ext cx="4883150" cy="538163"/>
        </p:xfrm>
        <a:graphic>
          <a:graphicData uri="http://schemas.openxmlformats.org/presentationml/2006/ole">
            <p:oleObj spid="_x0000_s119858" name="Equation" r:id="rId7" imgW="49377600" imgH="5486400" progId="Equation.DSMT4">
              <p:embed/>
            </p:oleObj>
          </a:graphicData>
        </a:graphic>
      </p:graphicFrame>
      <p:sp>
        <p:nvSpPr>
          <p:cNvPr id="9" name="文本框 3">
            <a:extLst>
              <a:ext uri="{FF2B5EF4-FFF2-40B4-BE49-F238E27FC236}">
                <a16:creationId xmlns:a16="http://schemas.microsoft.com/office/drawing/2014/main" xmlns="" id="{DB50464E-9700-4BEF-B454-7A0FB0092C98}"/>
              </a:ext>
            </a:extLst>
          </p:cNvPr>
          <p:cNvSpPr txBox="1"/>
          <p:nvPr/>
        </p:nvSpPr>
        <p:spPr>
          <a:xfrm>
            <a:off x="4802282" y="1971904"/>
            <a:ext cx="712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则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graphicFrame>
        <p:nvGraphicFramePr>
          <p:cNvPr id="119817" name="Object 9"/>
          <p:cNvGraphicFramePr>
            <a:graphicFrameLocks noChangeAspect="1"/>
          </p:cNvGraphicFramePr>
          <p:nvPr/>
        </p:nvGraphicFramePr>
        <p:xfrm>
          <a:off x="5297488" y="1998663"/>
          <a:ext cx="4162425" cy="538162"/>
        </p:xfrm>
        <a:graphic>
          <a:graphicData uri="http://schemas.openxmlformats.org/presentationml/2006/ole">
            <p:oleObj spid="_x0000_s119859" name="Equation" r:id="rId8" imgW="42062400" imgH="5486400" progId="Equation.DSMT4">
              <p:embed/>
            </p:oleObj>
          </a:graphicData>
        </a:graphic>
      </p:graphicFrame>
      <p:graphicFrame>
        <p:nvGraphicFramePr>
          <p:cNvPr id="119818" name="Object 10"/>
          <p:cNvGraphicFramePr>
            <a:graphicFrameLocks noChangeAspect="1"/>
          </p:cNvGraphicFramePr>
          <p:nvPr/>
        </p:nvGraphicFramePr>
        <p:xfrm>
          <a:off x="0" y="2706468"/>
          <a:ext cx="3408362" cy="538163"/>
        </p:xfrm>
        <a:graphic>
          <a:graphicData uri="http://schemas.openxmlformats.org/presentationml/2006/ole">
            <p:oleObj spid="_x0000_s119860" name="Equation" r:id="rId9" imgW="34442400" imgH="5486400" progId="Equation.DSMT4">
              <p:embed/>
            </p:oleObj>
          </a:graphicData>
        </a:graphic>
      </p:graphicFrame>
      <p:graphicFrame>
        <p:nvGraphicFramePr>
          <p:cNvPr id="119819" name="Object 11"/>
          <p:cNvGraphicFramePr>
            <a:graphicFrameLocks noChangeAspect="1"/>
          </p:cNvGraphicFramePr>
          <p:nvPr/>
        </p:nvGraphicFramePr>
        <p:xfrm>
          <a:off x="0" y="3324006"/>
          <a:ext cx="1808162" cy="477837"/>
        </p:xfrm>
        <a:graphic>
          <a:graphicData uri="http://schemas.openxmlformats.org/presentationml/2006/ole">
            <p:oleObj spid="_x0000_s119861" name="Equation" r:id="rId10" imgW="18288000" imgH="4876800" progId="Equation.DSMT4">
              <p:embed/>
            </p:oleObj>
          </a:graphicData>
        </a:graphic>
      </p:graphicFrame>
      <p:sp>
        <p:nvSpPr>
          <p:cNvPr id="14" name="文本框 3">
            <a:extLst>
              <a:ext uri="{FF2B5EF4-FFF2-40B4-BE49-F238E27FC236}">
                <a16:creationId xmlns:a16="http://schemas.microsoft.com/office/drawing/2014/main" xmlns="" id="{DB50464E-9700-4BEF-B454-7A0FB0092C98}"/>
              </a:ext>
            </a:extLst>
          </p:cNvPr>
          <p:cNvSpPr txBox="1"/>
          <p:nvPr/>
        </p:nvSpPr>
        <p:spPr>
          <a:xfrm>
            <a:off x="1" y="3910901"/>
            <a:ext cx="74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令</a:t>
            </a:r>
          </a:p>
        </p:txBody>
      </p:sp>
      <p:graphicFrame>
        <p:nvGraphicFramePr>
          <p:cNvPr id="119820" name="Object 12"/>
          <p:cNvGraphicFramePr>
            <a:graphicFrameLocks noChangeAspect="1"/>
          </p:cNvGraphicFramePr>
          <p:nvPr/>
        </p:nvGraphicFramePr>
        <p:xfrm>
          <a:off x="466725" y="3978275"/>
          <a:ext cx="5187950" cy="538163"/>
        </p:xfrm>
        <a:graphic>
          <a:graphicData uri="http://schemas.openxmlformats.org/presentationml/2006/ole">
            <p:oleObj spid="_x0000_s119862" name="Equation" r:id="rId11" imgW="52425600" imgH="5486400" progId="Equation.DSMT4">
              <p:embed/>
            </p:oleObj>
          </a:graphicData>
        </a:graphic>
      </p:graphicFrame>
      <p:graphicFrame>
        <p:nvGraphicFramePr>
          <p:cNvPr id="119821" name="Object 13"/>
          <p:cNvGraphicFramePr>
            <a:graphicFrameLocks noChangeAspect="1"/>
          </p:cNvGraphicFramePr>
          <p:nvPr/>
        </p:nvGraphicFramePr>
        <p:xfrm>
          <a:off x="6791032" y="4053986"/>
          <a:ext cx="5097463" cy="538163"/>
        </p:xfrm>
        <a:graphic>
          <a:graphicData uri="http://schemas.openxmlformats.org/presentationml/2006/ole">
            <p:oleObj spid="_x0000_s119863" name="Equation" r:id="rId12" imgW="51511200" imgH="5486400" progId="Equation.DSMT4">
              <p:embed/>
            </p:oleObj>
          </a:graphicData>
        </a:graphic>
      </p:graphicFrame>
      <p:sp>
        <p:nvSpPr>
          <p:cNvPr id="17" name="文本框 3">
            <a:extLst>
              <a:ext uri="{FF2B5EF4-FFF2-40B4-BE49-F238E27FC236}">
                <a16:creationId xmlns:a16="http://schemas.microsoft.com/office/drawing/2014/main" xmlns="" id="{DB50464E-9700-4BEF-B454-7A0FB0092C98}"/>
              </a:ext>
            </a:extLst>
          </p:cNvPr>
          <p:cNvSpPr txBox="1"/>
          <p:nvPr/>
        </p:nvSpPr>
        <p:spPr>
          <a:xfrm>
            <a:off x="6103035" y="3978895"/>
            <a:ext cx="74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则</a:t>
            </a:r>
          </a:p>
        </p:txBody>
      </p:sp>
      <p:sp>
        <p:nvSpPr>
          <p:cNvPr id="18" name="文本框 3">
            <a:extLst>
              <a:ext uri="{FF2B5EF4-FFF2-40B4-BE49-F238E27FC236}">
                <a16:creationId xmlns:a16="http://schemas.microsoft.com/office/drawing/2014/main" xmlns="" id="{DB50464E-9700-4BEF-B454-7A0FB0092C98}"/>
              </a:ext>
            </a:extLst>
          </p:cNvPr>
          <p:cNvSpPr txBox="1"/>
          <p:nvPr/>
        </p:nvSpPr>
        <p:spPr>
          <a:xfrm>
            <a:off x="0" y="4527535"/>
            <a:ext cx="74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令</a:t>
            </a:r>
          </a:p>
        </p:txBody>
      </p:sp>
      <p:graphicFrame>
        <p:nvGraphicFramePr>
          <p:cNvPr id="119822" name="Object 14"/>
          <p:cNvGraphicFramePr>
            <a:graphicFrameLocks noChangeAspect="1"/>
          </p:cNvGraphicFramePr>
          <p:nvPr/>
        </p:nvGraphicFramePr>
        <p:xfrm>
          <a:off x="663014" y="4621872"/>
          <a:ext cx="5549900" cy="538163"/>
        </p:xfrm>
        <a:graphic>
          <a:graphicData uri="http://schemas.openxmlformats.org/presentationml/2006/ole">
            <p:oleObj spid="_x0000_s119864" name="Equation" r:id="rId13" imgW="56083200" imgH="5486400" progId="Equation.DSMT4">
              <p:embed/>
            </p:oleObj>
          </a:graphicData>
        </a:graphic>
      </p:graphicFrame>
      <p:sp>
        <p:nvSpPr>
          <p:cNvPr id="20" name="文本框 3">
            <a:extLst>
              <a:ext uri="{FF2B5EF4-FFF2-40B4-BE49-F238E27FC236}">
                <a16:creationId xmlns:a16="http://schemas.microsoft.com/office/drawing/2014/main" xmlns="" id="{DB50464E-9700-4BEF-B454-7A0FB0092C98}"/>
              </a:ext>
            </a:extLst>
          </p:cNvPr>
          <p:cNvSpPr txBox="1"/>
          <p:nvPr/>
        </p:nvSpPr>
        <p:spPr>
          <a:xfrm>
            <a:off x="6508653" y="4623663"/>
            <a:ext cx="74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则</a:t>
            </a:r>
          </a:p>
        </p:txBody>
      </p:sp>
      <p:graphicFrame>
        <p:nvGraphicFramePr>
          <p:cNvPr id="119823" name="Object 15"/>
          <p:cNvGraphicFramePr>
            <a:graphicFrameLocks noChangeAspect="1"/>
          </p:cNvGraphicFramePr>
          <p:nvPr/>
        </p:nvGraphicFramePr>
        <p:xfrm>
          <a:off x="291002" y="5302055"/>
          <a:ext cx="7419975" cy="538163"/>
        </p:xfrm>
        <a:graphic>
          <a:graphicData uri="http://schemas.openxmlformats.org/presentationml/2006/ole">
            <p:oleObj spid="_x0000_s119865" name="Equation" r:id="rId14" imgW="74980800" imgH="5486400" progId="Equation.DSMT4">
              <p:embed/>
            </p:oleObj>
          </a:graphicData>
        </a:graphic>
      </p:graphicFrame>
      <p:sp>
        <p:nvSpPr>
          <p:cNvPr id="22" name="文本框 3">
            <a:extLst>
              <a:ext uri="{FF2B5EF4-FFF2-40B4-BE49-F238E27FC236}">
                <a16:creationId xmlns:a16="http://schemas.microsoft.com/office/drawing/2014/main" xmlns="" id="{DB50464E-9700-4BEF-B454-7A0FB0092C98}"/>
              </a:ext>
            </a:extLst>
          </p:cNvPr>
          <p:cNvSpPr txBox="1"/>
          <p:nvPr/>
        </p:nvSpPr>
        <p:spPr>
          <a:xfrm>
            <a:off x="7884942" y="5268432"/>
            <a:ext cx="114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因此</a:t>
            </a:r>
          </a:p>
        </p:txBody>
      </p:sp>
      <p:graphicFrame>
        <p:nvGraphicFramePr>
          <p:cNvPr id="119824" name="Object 16"/>
          <p:cNvGraphicFramePr>
            <a:graphicFrameLocks noChangeAspect="1"/>
          </p:cNvGraphicFramePr>
          <p:nvPr/>
        </p:nvGraphicFramePr>
        <p:xfrm>
          <a:off x="476982" y="5841072"/>
          <a:ext cx="6213475" cy="538163"/>
        </p:xfrm>
        <a:graphic>
          <a:graphicData uri="http://schemas.openxmlformats.org/presentationml/2006/ole">
            <p:oleObj spid="_x0000_s119866" name="Equation" r:id="rId15" imgW="62788800" imgH="5486400" progId="Equation.DSMT4">
              <p:embed/>
            </p:oleObj>
          </a:graphicData>
        </a:graphic>
      </p:graphicFrame>
      <p:sp>
        <p:nvSpPr>
          <p:cNvPr id="24" name="文本框 3">
            <a:extLst>
              <a:ext uri="{FF2B5EF4-FFF2-40B4-BE49-F238E27FC236}">
                <a16:creationId xmlns:a16="http://schemas.microsoft.com/office/drawing/2014/main" xmlns="" id="{DB50464E-9700-4BEF-B454-7A0FB0092C98}"/>
              </a:ext>
            </a:extLst>
          </p:cNvPr>
          <p:cNvSpPr txBox="1"/>
          <p:nvPr/>
        </p:nvSpPr>
        <p:spPr>
          <a:xfrm>
            <a:off x="6841588" y="5870998"/>
            <a:ext cx="114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从而</a:t>
            </a:r>
          </a:p>
        </p:txBody>
      </p:sp>
      <p:graphicFrame>
        <p:nvGraphicFramePr>
          <p:cNvPr id="119825" name="Object 17"/>
          <p:cNvGraphicFramePr>
            <a:graphicFrameLocks noChangeAspect="1"/>
          </p:cNvGraphicFramePr>
          <p:nvPr/>
        </p:nvGraphicFramePr>
        <p:xfrm>
          <a:off x="7821247" y="5901178"/>
          <a:ext cx="1689100" cy="538162"/>
        </p:xfrm>
        <a:graphic>
          <a:graphicData uri="http://schemas.openxmlformats.org/presentationml/2006/ole">
            <p:oleObj spid="_x0000_s119867" name="Equation" r:id="rId16" imgW="17068800" imgH="54864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3534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7" grpId="0"/>
      <p:bldP spid="18" grpId="0"/>
      <p:bldP spid="20" grpId="0"/>
      <p:bldP spid="22" grpId="0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294265" y="241341"/>
          <a:ext cx="1807667" cy="477838"/>
        </p:xfrm>
        <a:graphic>
          <a:graphicData uri="http://schemas.openxmlformats.org/presentationml/2006/ole">
            <p:oleObj spid="_x0000_s120855" name="Equation" r:id="rId3" imgW="18288000" imgH="4876800" progId="Equation.DSMT4">
              <p:embed/>
            </p:oleObj>
          </a:graphicData>
        </a:graphic>
      </p:graphicFrame>
      <p:sp>
        <p:nvSpPr>
          <p:cNvPr id="9" name="文本框 3">
            <a:extLst>
              <a:ext uri="{FF2B5EF4-FFF2-40B4-BE49-F238E27FC236}">
                <a16:creationId xmlns:a16="http://schemas.microsoft.com/office/drawing/2014/main" xmlns="" id="{DB50464E-9700-4BEF-B454-7A0FB0092C98}"/>
              </a:ext>
            </a:extLst>
          </p:cNvPr>
          <p:cNvSpPr txBox="1"/>
          <p:nvPr/>
        </p:nvSpPr>
        <p:spPr>
          <a:xfrm>
            <a:off x="2424842" y="269713"/>
            <a:ext cx="179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显然</a:t>
            </a:r>
          </a:p>
        </p:txBody>
      </p:sp>
      <p:graphicFrame>
        <p:nvGraphicFramePr>
          <p:cNvPr id="119819" name="Object 11"/>
          <p:cNvGraphicFramePr>
            <a:graphicFrameLocks noChangeAspect="1"/>
          </p:cNvGraphicFramePr>
          <p:nvPr/>
        </p:nvGraphicFramePr>
        <p:xfrm>
          <a:off x="211016" y="904363"/>
          <a:ext cx="1808162" cy="477837"/>
        </p:xfrm>
        <a:graphic>
          <a:graphicData uri="http://schemas.openxmlformats.org/presentationml/2006/ole">
            <p:oleObj spid="_x0000_s120856" name="Equation" r:id="rId4" imgW="18288000" imgH="4876800" progId="Equation.DSMT4">
              <p:embed/>
            </p:oleObj>
          </a:graphicData>
        </a:graphic>
      </p:graphicFrame>
      <p:graphicFrame>
        <p:nvGraphicFramePr>
          <p:cNvPr id="120848" name="Object 16"/>
          <p:cNvGraphicFramePr>
            <a:graphicFrameLocks noChangeAspect="1"/>
          </p:cNvGraphicFramePr>
          <p:nvPr/>
        </p:nvGraphicFramePr>
        <p:xfrm>
          <a:off x="306240" y="1753968"/>
          <a:ext cx="2922588" cy="477838"/>
        </p:xfrm>
        <a:graphic>
          <a:graphicData uri="http://schemas.openxmlformats.org/presentationml/2006/ole">
            <p:oleObj spid="_x0000_s120857" name="Equation" r:id="rId5" imgW="29565600" imgH="48768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3534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D5A0085-3DBE-4C8A-A5D2-D71AAE62654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9720" y="1401911"/>
            <a:ext cx="8136904" cy="11727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C2A67E1-077F-4879-8FCB-D0FE6A748C1F}"/>
                  </a:ext>
                </a:extLst>
              </p:cNvPr>
              <p:cNvSpPr/>
              <p:nvPr/>
            </p:nvSpPr>
            <p:spPr>
              <a:xfrm>
                <a:off x="1518431" y="2897451"/>
                <a:ext cx="6331157" cy="817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800" dirty="0"/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𝑆𝑝𝑎𝑛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+8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C2A67E1-077F-4879-8FCB-D0FE6A748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431" y="2897451"/>
                <a:ext cx="6331157" cy="81798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B52D912-8F85-4D55-A375-362D63C45DF4}"/>
                  </a:ext>
                </a:extLst>
              </p:cNvPr>
              <p:cNvSpPr txBox="1"/>
              <p:nvPr/>
            </p:nvSpPr>
            <p:spPr>
              <a:xfrm>
                <a:off x="747936" y="815414"/>
                <a:ext cx="77048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例题</a:t>
                </a:r>
                <a:r>
                  <a:rPr lang="en-US" altLang="zh-CN" sz="2800" dirty="0"/>
                  <a:t>2.1.16  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sup>
                    </m:sSup>
                  </m:oMath>
                </a14:m>
                <a:r>
                  <a:rPr lang="zh-CN" altLang="en-US" sz="2800" dirty="0"/>
                  <a:t>的两个子空间为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B52D912-8F85-4D55-A375-362D63C45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36" y="815414"/>
                <a:ext cx="7704856" cy="523220"/>
              </a:xfrm>
              <a:prstGeom prst="rect">
                <a:avLst/>
              </a:prstGeom>
              <a:blipFill>
                <a:blip r:embed="rId5" cstate="print"/>
                <a:stretch>
                  <a:fillRect l="-1661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4993" name="Object 1"/>
          <p:cNvGraphicFramePr>
            <a:graphicFrameLocks noChangeAspect="1"/>
          </p:cNvGraphicFramePr>
          <p:nvPr/>
        </p:nvGraphicFramePr>
        <p:xfrm>
          <a:off x="617538" y="4011613"/>
          <a:ext cx="3778250" cy="538162"/>
        </p:xfrm>
        <a:graphic>
          <a:graphicData uri="http://schemas.openxmlformats.org/presentationml/2006/ole">
            <p:oleObj spid="_x0000_s84999" name="Equation" r:id="rId6" imgW="32918400" imgH="5486400" progId="Equation.DSMT4">
              <p:embed/>
            </p:oleObj>
          </a:graphicData>
        </a:graphic>
      </p:graphicFrame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619882" y="4887693"/>
          <a:ext cx="11004550" cy="538163"/>
        </p:xfrm>
        <a:graphic>
          <a:graphicData uri="http://schemas.openxmlformats.org/presentationml/2006/ole">
            <p:oleObj spid="_x0000_s85000" name="Equation" r:id="rId7" imgW="114300000" imgH="54864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0526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4" name="Text Box 13"/>
          <p:cNvSpPr txBox="1">
            <a:spLocks noChangeArrowheads="1"/>
          </p:cNvSpPr>
          <p:nvPr/>
        </p:nvSpPr>
        <p:spPr bwMode="auto">
          <a:xfrm>
            <a:off x="210002" y="680023"/>
            <a:ext cx="23533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解 ：</a:t>
            </a:r>
            <a:r>
              <a:rPr lang="en-US" altLang="zh-CN" sz="2400" b="1" dirty="0"/>
              <a:t>(1)</a:t>
            </a:r>
            <a:r>
              <a:rPr lang="zh-CN" altLang="en-US" sz="2400" b="1" dirty="0"/>
              <a:t>设 </a:t>
            </a:r>
          </a:p>
        </p:txBody>
      </p:sp>
      <p:graphicFrame>
        <p:nvGraphicFramePr>
          <p:cNvPr id="332805" name="Object 14"/>
          <p:cNvGraphicFramePr>
            <a:graphicFrameLocks noChangeAspect="1"/>
          </p:cNvGraphicFramePr>
          <p:nvPr/>
        </p:nvGraphicFramePr>
        <p:xfrm>
          <a:off x="4855253" y="249474"/>
          <a:ext cx="3899003" cy="1155456"/>
        </p:xfrm>
        <a:graphic>
          <a:graphicData uri="http://schemas.openxmlformats.org/presentationml/2006/ole">
            <p:oleObj spid="_x0000_s159766" name="Equation" r:id="rId3" imgW="40538400" imgH="13716000" progId="Equation.DSMT4">
              <p:embed/>
            </p:oleObj>
          </a:graphicData>
        </a:graphic>
      </p:graphicFrame>
      <p:sp>
        <p:nvSpPr>
          <p:cNvPr id="332810" name="Text Box 13"/>
          <p:cNvSpPr txBox="1">
            <a:spLocks noChangeArrowheads="1"/>
          </p:cNvSpPr>
          <p:nvPr/>
        </p:nvSpPr>
        <p:spPr bwMode="auto">
          <a:xfrm>
            <a:off x="229503" y="2121344"/>
            <a:ext cx="12245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解得 </a:t>
            </a:r>
          </a:p>
        </p:txBody>
      </p:sp>
      <p:graphicFrame>
        <p:nvGraphicFramePr>
          <p:cNvPr id="332811" name="Object 14"/>
          <p:cNvGraphicFramePr>
            <a:graphicFrameLocks noChangeAspect="1"/>
          </p:cNvGraphicFramePr>
          <p:nvPr/>
        </p:nvGraphicFramePr>
        <p:xfrm>
          <a:off x="1139392" y="2030075"/>
          <a:ext cx="8334392" cy="654050"/>
        </p:xfrm>
        <a:graphic>
          <a:graphicData uri="http://schemas.openxmlformats.org/presentationml/2006/ole">
            <p:oleObj spid="_x0000_s159767" name="Equation" r:id="rId4" imgW="72542400" imgH="6096000" progId="Equation.DSMT4">
              <p:embed/>
            </p:oleObj>
          </a:graphicData>
        </a:graphic>
      </p:graphicFrame>
      <p:sp>
        <p:nvSpPr>
          <p:cNvPr id="332812" name="Text Box 13"/>
          <p:cNvSpPr txBox="1">
            <a:spLocks noChangeArrowheads="1"/>
          </p:cNvSpPr>
          <p:nvPr/>
        </p:nvSpPr>
        <p:spPr bwMode="auto">
          <a:xfrm>
            <a:off x="289464" y="5160052"/>
            <a:ext cx="21989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故</a:t>
            </a:r>
            <a:r>
              <a:rPr lang="en-US" altLang="zh-CN" sz="2400" b="1" i="1" dirty="0">
                <a:latin typeface="Times New Roman" pitchFamily="18" charset="0"/>
              </a:rPr>
              <a:t>V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的基是</a:t>
            </a:r>
          </a:p>
        </p:txBody>
      </p:sp>
      <p:graphicFrame>
        <p:nvGraphicFramePr>
          <p:cNvPr id="332813" name="Object 14"/>
          <p:cNvGraphicFramePr>
            <a:graphicFrameLocks noChangeAspect="1"/>
          </p:cNvGraphicFramePr>
          <p:nvPr/>
        </p:nvGraphicFramePr>
        <p:xfrm>
          <a:off x="2041822" y="4748031"/>
          <a:ext cx="3444578" cy="1374775"/>
        </p:xfrm>
        <a:graphic>
          <a:graphicData uri="http://schemas.openxmlformats.org/presentationml/2006/ole">
            <p:oleObj spid="_x0000_s159768" name="Equation" r:id="rId5" imgW="29565600" imgH="13716000" progId="Equation.DSMT4">
              <p:embed/>
            </p:oleObj>
          </a:graphicData>
        </a:graphic>
      </p:graphicFrame>
      <p:graphicFrame>
        <p:nvGraphicFramePr>
          <p:cNvPr id="332814" name="Object 14"/>
          <p:cNvGraphicFramePr>
            <a:graphicFrameLocks noChangeAspect="1"/>
          </p:cNvGraphicFramePr>
          <p:nvPr/>
        </p:nvGraphicFramePr>
        <p:xfrm>
          <a:off x="5668053" y="4959013"/>
          <a:ext cx="2923116" cy="611187"/>
        </p:xfrm>
        <a:graphic>
          <a:graphicData uri="http://schemas.openxmlformats.org/presentationml/2006/ole">
            <p:oleObj spid="_x0000_s159769" name="Equation" r:id="rId6" imgW="21640800" imgH="6096000" progId="Equation.DSMT4">
              <p:embed/>
            </p:oleObj>
          </a:graphicData>
        </a:graphic>
      </p:graphicFrame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0" y="3068224"/>
            <a:ext cx="36491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即得 </a:t>
            </a:r>
          </a:p>
        </p:txBody>
      </p:sp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923612" y="3081754"/>
          <a:ext cx="5492177" cy="1415295"/>
        </p:xfrm>
        <a:graphic>
          <a:graphicData uri="http://schemas.openxmlformats.org/presentationml/2006/ole">
            <p:oleObj spid="_x0000_s159770" name="Equation" r:id="rId7" imgW="61264800" imgH="13716000" progId="Equation.DSMT4">
              <p:embed/>
            </p:oleObj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2113613" y="209864"/>
          <a:ext cx="2608080" cy="1310660"/>
        </p:xfrm>
        <a:graphic>
          <a:graphicData uri="http://schemas.openxmlformats.org/presentationml/2006/ole">
            <p:oleObj spid="_x0000_s159771" name="Equation" r:id="rId8" imgW="31394400" imgH="13716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4" grpId="0"/>
      <p:bldP spid="332810" grpId="0"/>
      <p:bldP spid="332812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13"/>
          <p:cNvSpPr txBox="1">
            <a:spLocks noChangeArrowheads="1"/>
          </p:cNvSpPr>
          <p:nvPr/>
        </p:nvSpPr>
        <p:spPr bwMode="auto">
          <a:xfrm>
            <a:off x="419865" y="311958"/>
            <a:ext cx="21124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/>
              <a:t>(2) </a:t>
            </a:r>
          </a:p>
        </p:txBody>
      </p:sp>
      <p:sp>
        <p:nvSpPr>
          <p:cNvPr id="333827" name="Text Box 13"/>
          <p:cNvSpPr txBox="1">
            <a:spLocks noChangeArrowheads="1"/>
          </p:cNvSpPr>
          <p:nvPr/>
        </p:nvSpPr>
        <p:spPr bwMode="auto">
          <a:xfrm>
            <a:off x="4452218" y="273622"/>
            <a:ext cx="53763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则存在常数 </a:t>
            </a:r>
          </a:p>
        </p:txBody>
      </p:sp>
      <p:graphicFrame>
        <p:nvGraphicFramePr>
          <p:cNvPr id="333828" name="Object 14"/>
          <p:cNvGraphicFramePr>
            <a:graphicFrameLocks noChangeAspect="1"/>
          </p:cNvGraphicFramePr>
          <p:nvPr/>
        </p:nvGraphicFramePr>
        <p:xfrm>
          <a:off x="1425006" y="180741"/>
          <a:ext cx="2988452" cy="553777"/>
        </p:xfrm>
        <a:graphic>
          <a:graphicData uri="http://schemas.openxmlformats.org/presentationml/2006/ole">
            <p:oleObj spid="_x0000_s160791" name="Equation" r:id="rId3" imgW="24384000" imgH="6096000" progId="Equation.DSMT4">
              <p:embed/>
            </p:oleObj>
          </a:graphicData>
        </a:graphic>
      </p:graphicFrame>
      <p:graphicFrame>
        <p:nvGraphicFramePr>
          <p:cNvPr id="333844" name="Object 14"/>
          <p:cNvGraphicFramePr>
            <a:graphicFrameLocks noChangeAspect="1"/>
          </p:cNvGraphicFramePr>
          <p:nvPr/>
        </p:nvGraphicFramePr>
        <p:xfrm>
          <a:off x="6231363" y="243642"/>
          <a:ext cx="2808816" cy="603250"/>
        </p:xfrm>
        <a:graphic>
          <a:graphicData uri="http://schemas.openxmlformats.org/presentationml/2006/ole">
            <p:oleObj spid="_x0000_s160792" name="Equation" r:id="rId4" imgW="21031200" imgH="6096000" progId="Equation.DSMT4">
              <p:embed/>
            </p:oleObj>
          </a:graphicData>
        </a:graphic>
      </p:graphicFrame>
      <p:graphicFrame>
        <p:nvGraphicFramePr>
          <p:cNvPr id="333845" name="Object 14"/>
          <p:cNvGraphicFramePr>
            <a:graphicFrameLocks noChangeAspect="1"/>
          </p:cNvGraphicFramePr>
          <p:nvPr/>
        </p:nvGraphicFramePr>
        <p:xfrm>
          <a:off x="1484028" y="900894"/>
          <a:ext cx="7899815" cy="1123950"/>
        </p:xfrm>
        <a:graphic>
          <a:graphicData uri="http://schemas.openxmlformats.org/presentationml/2006/ole">
            <p:oleObj spid="_x0000_s160793" name="Equation" r:id="rId5" imgW="107289600" imgH="13716000" progId="Equation.DSMT4">
              <p:embed/>
            </p:oleObj>
          </a:graphicData>
        </a:graphic>
      </p:graphicFrame>
      <p:sp>
        <p:nvSpPr>
          <p:cNvPr id="333846" name="Text Box 13"/>
          <p:cNvSpPr txBox="1">
            <a:spLocks noChangeArrowheads="1"/>
          </p:cNvSpPr>
          <p:nvPr/>
        </p:nvSpPr>
        <p:spPr bwMode="auto">
          <a:xfrm>
            <a:off x="9016306" y="288612"/>
            <a:ext cx="9671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使得</a:t>
            </a:r>
          </a:p>
        </p:txBody>
      </p:sp>
      <p:graphicFrame>
        <p:nvGraphicFramePr>
          <p:cNvPr id="333849" name="Object 14"/>
          <p:cNvGraphicFramePr>
            <a:graphicFrameLocks noChangeAspect="1"/>
          </p:cNvGraphicFramePr>
          <p:nvPr/>
        </p:nvGraphicFramePr>
        <p:xfrm>
          <a:off x="7929797" y="3057993"/>
          <a:ext cx="3132944" cy="2398426"/>
        </p:xfrm>
        <a:graphic>
          <a:graphicData uri="http://schemas.openxmlformats.org/presentationml/2006/ole">
            <p:oleObj spid="_x0000_s160794" name="Equation" r:id="rId6" imgW="2209680" imgH="1143000" progId="Equation.DSMT4">
              <p:embed/>
            </p:oleObj>
          </a:graphicData>
        </a:graphic>
      </p:graphicFrame>
      <p:sp>
        <p:nvSpPr>
          <p:cNvPr id="333850" name="Text Box 13"/>
          <p:cNvSpPr txBox="1">
            <a:spLocks noChangeArrowheads="1"/>
          </p:cNvSpPr>
          <p:nvPr/>
        </p:nvSpPr>
        <p:spPr bwMode="auto">
          <a:xfrm>
            <a:off x="7120327" y="3975882"/>
            <a:ext cx="10193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/>
              <a:t>其中</a:t>
            </a:r>
            <a:endParaRPr lang="zh-CN" altLang="en-US" sz="2400" b="1" dirty="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79343" y="2359753"/>
            <a:ext cx="9671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即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295557" y="2029969"/>
          <a:ext cx="7428719" cy="1123950"/>
        </p:xfrm>
        <a:graphic>
          <a:graphicData uri="http://schemas.openxmlformats.org/presentationml/2006/ole">
            <p:oleObj spid="_x0000_s160797" name="Equation" r:id="rId7" imgW="107289600" imgH="13716000" progId="Equation.DSMT4">
              <p:embed/>
            </p:oleObj>
          </a:graphicData>
        </a:graphic>
      </p:graphicFrame>
      <p:graphicFrame>
        <p:nvGraphicFramePr>
          <p:cNvPr id="160798" name="Object 30"/>
          <p:cNvGraphicFramePr>
            <a:graphicFrameLocks noChangeAspect="1"/>
          </p:cNvGraphicFramePr>
          <p:nvPr/>
        </p:nvGraphicFramePr>
        <p:xfrm>
          <a:off x="1199214" y="3147933"/>
          <a:ext cx="3522689" cy="2113613"/>
        </p:xfrm>
        <a:graphic>
          <a:graphicData uri="http://schemas.openxmlformats.org/presentationml/2006/ole">
            <p:oleObj spid="_x0000_s160798" name="Equation" r:id="rId8" imgW="2374560" imgH="1143000" progId="Equation.DSMT4">
              <p:embed/>
            </p:oleObj>
          </a:graphicData>
        </a:graphic>
      </p:graphicFrame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36870" y="4116101"/>
            <a:ext cx="9671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即</a:t>
            </a:r>
          </a:p>
        </p:txBody>
      </p:sp>
      <p:sp>
        <p:nvSpPr>
          <p:cNvPr id="19" name="左右箭头 18"/>
          <p:cNvSpPr/>
          <p:nvPr/>
        </p:nvSpPr>
        <p:spPr>
          <a:xfrm>
            <a:off x="4736892" y="4212236"/>
            <a:ext cx="584616" cy="31479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0799" name="Object 31"/>
          <p:cNvGraphicFramePr>
            <a:graphicFrameLocks noChangeAspect="1"/>
          </p:cNvGraphicFramePr>
          <p:nvPr/>
        </p:nvGraphicFramePr>
        <p:xfrm>
          <a:off x="5447884" y="3926798"/>
          <a:ext cx="1536700" cy="482600"/>
        </p:xfrm>
        <a:graphic>
          <a:graphicData uri="http://schemas.openxmlformats.org/presentationml/2006/ole">
            <p:oleObj spid="_x0000_s160799" name="Equation" r:id="rId9" imgW="11582400" imgH="4876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/>
      <p:bldP spid="333827" grpId="0"/>
      <p:bldP spid="333846" grpId="0"/>
      <p:bldP spid="333850" grpId="0"/>
      <p:bldP spid="15" grpId="0"/>
      <p:bldP spid="18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529D6EC-5FE8-49AA-A5E5-26D9AD6BE449}"/>
                  </a:ext>
                </a:extLst>
              </p:cNvPr>
              <p:cNvSpPr txBox="1"/>
              <p:nvPr/>
            </p:nvSpPr>
            <p:spPr>
              <a:xfrm>
                <a:off x="765177" y="748680"/>
                <a:ext cx="8640960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700" dirty="0"/>
                  <a:t>例题</a:t>
                </a:r>
                <a:r>
                  <a:rPr lang="en-US" altLang="zh-CN" sz="2700" dirty="0"/>
                  <a:t>2.1.1 </a:t>
                </a:r>
                <a:r>
                  <a:rPr lang="zh-CN" altLang="en-US" sz="2700" dirty="0"/>
                  <a:t>给定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700" dirty="0"/>
                  <a:t>,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529D6EC-5FE8-49AA-A5E5-26D9AD6BE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7" y="748680"/>
                <a:ext cx="8640960" cy="650947"/>
              </a:xfrm>
              <a:prstGeom prst="rect">
                <a:avLst/>
              </a:prstGeom>
              <a:blipFill>
                <a:blip r:embed="rId2" cstate="print"/>
                <a:stretch>
                  <a:fillRect l="-1341" b="-23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63160CE-A804-4137-B2E2-0583428CA5DC}"/>
                  </a:ext>
                </a:extLst>
              </p:cNvPr>
              <p:cNvSpPr txBox="1"/>
              <p:nvPr/>
            </p:nvSpPr>
            <p:spPr>
              <a:xfrm>
                <a:off x="734008" y="2492323"/>
                <a:ext cx="10832774" cy="13340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dirty="0"/>
                  <a:t>       (2)</a:t>
                </a:r>
                <a:r>
                  <a:rPr lang="zh-CN" altLang="en-US" sz="2700" dirty="0"/>
                  <a:t> 当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2700" dirty="0"/>
                  <a:t>时，相容的线性方程组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700" dirty="0"/>
                  <a:t>的解的全体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700" dirty="0"/>
                  <a:t>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700" dirty="0"/>
                  <a:t>中的加法和数乘运算不是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700" dirty="0"/>
                  <a:t>上不构成线性空间。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63160CE-A804-4137-B2E2-0583428CA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08" y="2492323"/>
                <a:ext cx="10832774" cy="1334084"/>
              </a:xfrm>
              <a:prstGeom prst="rect">
                <a:avLst/>
              </a:prstGeom>
              <a:blipFill>
                <a:blip r:embed="rId3" cstate="print"/>
                <a:stretch>
                  <a:fillRect b="-63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30EDDC5-6B5F-4ADD-AA47-68B740D23539}"/>
                  </a:ext>
                </a:extLst>
              </p:cNvPr>
              <p:cNvSpPr txBox="1"/>
              <p:nvPr/>
            </p:nvSpPr>
            <p:spPr>
              <a:xfrm>
                <a:off x="765177" y="1324949"/>
                <a:ext cx="10692815" cy="13340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dirty="0"/>
                  <a:t>      (1)  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700" dirty="0"/>
                  <a:t>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700" dirty="0"/>
                  <a:t>中的加法和数乘运算是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700" dirty="0"/>
                  <a:t>上的线性空间。称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700" dirty="0"/>
                  <a:t>为矩阵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700" dirty="0"/>
                  <a:t>的</a:t>
                </a:r>
                <a:r>
                  <a:rPr lang="zh-CN" altLang="en-US" sz="2700" dirty="0">
                    <a:solidFill>
                      <a:srgbClr val="FF0000"/>
                    </a:solidFill>
                  </a:rPr>
                  <a:t>零空间</a:t>
                </a:r>
                <a:r>
                  <a:rPr lang="zh-CN" altLang="en-US" sz="2700" dirty="0"/>
                  <a:t>（</a:t>
                </a:r>
                <a:r>
                  <a:rPr lang="zh-CN" altLang="en-US" sz="2700" dirty="0">
                    <a:solidFill>
                      <a:srgbClr val="FF0000"/>
                    </a:solidFill>
                  </a:rPr>
                  <a:t>核空间</a:t>
                </a:r>
                <a:r>
                  <a:rPr lang="zh-CN" altLang="en-US" sz="2700" dirty="0"/>
                  <a:t>）。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30EDDC5-6B5F-4ADD-AA47-68B740D23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7" y="1324949"/>
                <a:ext cx="10692815" cy="1334084"/>
              </a:xfrm>
              <a:prstGeom prst="rect">
                <a:avLst/>
              </a:prstGeom>
              <a:blipFill>
                <a:blip r:embed="rId4" cstate="print"/>
                <a:stretch>
                  <a:fillRect l="-1539" r="-570" b="-63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3" name="Text Box 13"/>
          <p:cNvSpPr txBox="1">
            <a:spLocks noChangeArrowheads="1"/>
          </p:cNvSpPr>
          <p:nvPr/>
        </p:nvSpPr>
        <p:spPr bwMode="auto">
          <a:xfrm>
            <a:off x="512478" y="1849908"/>
            <a:ext cx="37443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当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zh-CN" altLang="en-US" sz="2400" b="1" dirty="0"/>
              <a:t>≠</a:t>
            </a:r>
            <a:r>
              <a:rPr lang="en-US" altLang="zh-CN" sz="2400" b="1" dirty="0"/>
              <a:t>-1</a:t>
            </a:r>
            <a:r>
              <a:rPr lang="zh-CN" altLang="en-US" sz="2400" b="1" dirty="0"/>
              <a:t>时</a:t>
            </a:r>
            <a:r>
              <a:rPr lang="zh-CN" altLang="en-US" b="1" dirty="0"/>
              <a:t>，</a:t>
            </a:r>
          </a:p>
        </p:txBody>
      </p:sp>
      <p:graphicFrame>
        <p:nvGraphicFramePr>
          <p:cNvPr id="334854" name="Object 14"/>
          <p:cNvGraphicFramePr>
            <a:graphicFrameLocks noChangeAspect="1"/>
          </p:cNvGraphicFramePr>
          <p:nvPr/>
        </p:nvGraphicFramePr>
        <p:xfrm>
          <a:off x="2160598" y="1879887"/>
          <a:ext cx="1377081" cy="479782"/>
        </p:xfrm>
        <a:graphic>
          <a:graphicData uri="http://schemas.openxmlformats.org/presentationml/2006/ole">
            <p:oleObj spid="_x0000_s161830" name="Equation" r:id="rId3" imgW="14325600" imgH="5791200" progId="Equation.DSMT4">
              <p:embed/>
            </p:oleObj>
          </a:graphicData>
        </a:graphic>
      </p:graphicFrame>
      <p:graphicFrame>
        <p:nvGraphicFramePr>
          <p:cNvPr id="334856" name="Object 14"/>
          <p:cNvGraphicFramePr>
            <a:graphicFrameLocks noChangeAspect="1"/>
          </p:cNvGraphicFramePr>
          <p:nvPr/>
        </p:nvGraphicFramePr>
        <p:xfrm>
          <a:off x="3492163" y="1860369"/>
          <a:ext cx="1364650" cy="433127"/>
        </p:xfrm>
        <a:graphic>
          <a:graphicData uri="http://schemas.openxmlformats.org/presentationml/2006/ole">
            <p:oleObj spid="_x0000_s161831" name="Equation" r:id="rId4" imgW="698400" imgH="203040" progId="Equation.DSMT4">
              <p:embed/>
            </p:oleObj>
          </a:graphicData>
        </a:graphic>
      </p:graphicFrame>
      <p:sp>
        <p:nvSpPr>
          <p:cNvPr id="334857" name="Text Box 13"/>
          <p:cNvSpPr txBox="1">
            <a:spLocks noChangeArrowheads="1"/>
          </p:cNvSpPr>
          <p:nvPr/>
        </p:nvSpPr>
        <p:spPr bwMode="auto">
          <a:xfrm>
            <a:off x="4940958" y="1853030"/>
            <a:ext cx="35538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只有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解，</a:t>
            </a:r>
          </a:p>
        </p:txBody>
      </p:sp>
      <p:graphicFrame>
        <p:nvGraphicFramePr>
          <p:cNvPr id="334858" name="Object 14"/>
          <p:cNvGraphicFramePr>
            <a:graphicFrameLocks noChangeAspect="1"/>
          </p:cNvGraphicFramePr>
          <p:nvPr/>
        </p:nvGraphicFramePr>
        <p:xfrm>
          <a:off x="6249078" y="1915827"/>
          <a:ext cx="2175395" cy="472611"/>
        </p:xfrm>
        <a:graphic>
          <a:graphicData uri="http://schemas.openxmlformats.org/presentationml/2006/ole">
            <p:oleObj spid="_x0000_s161832" name="Equation" r:id="rId5" imgW="28041600" imgH="7010400" progId="Equation.DSMT4">
              <p:embed/>
            </p:oleObj>
          </a:graphicData>
        </a:graphic>
      </p:graphicFrame>
      <p:graphicFrame>
        <p:nvGraphicFramePr>
          <p:cNvPr id="334860" name="Object 14"/>
          <p:cNvGraphicFramePr>
            <a:graphicFrameLocks noChangeAspect="1"/>
          </p:cNvGraphicFramePr>
          <p:nvPr/>
        </p:nvGraphicFramePr>
        <p:xfrm>
          <a:off x="8484433" y="1874108"/>
          <a:ext cx="1184223" cy="476825"/>
        </p:xfrm>
        <a:graphic>
          <a:graphicData uri="http://schemas.openxmlformats.org/presentationml/2006/ole">
            <p:oleObj spid="_x0000_s161833" name="Equation" r:id="rId6" imgW="749160" imgH="253800" progId="Equation.DSMT4">
              <p:embed/>
            </p:oleObj>
          </a:graphicData>
        </a:graphic>
      </p:graphicFrame>
      <p:sp>
        <p:nvSpPr>
          <p:cNvPr id="334861" name="Text Box 13"/>
          <p:cNvSpPr txBox="1">
            <a:spLocks noChangeArrowheads="1"/>
          </p:cNvSpPr>
          <p:nvPr/>
        </p:nvSpPr>
        <p:spPr bwMode="auto">
          <a:xfrm>
            <a:off x="9775082" y="1886134"/>
            <a:ext cx="13326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是直和</a:t>
            </a:r>
            <a:r>
              <a:rPr lang="zh-CN" altLang="en-US" dirty="0"/>
              <a:t>；</a:t>
            </a:r>
          </a:p>
        </p:txBody>
      </p:sp>
      <p:sp>
        <p:nvSpPr>
          <p:cNvPr id="334862" name="Text Box 13"/>
          <p:cNvSpPr txBox="1">
            <a:spLocks noChangeArrowheads="1"/>
          </p:cNvSpPr>
          <p:nvPr/>
        </p:nvSpPr>
        <p:spPr bwMode="auto">
          <a:xfrm>
            <a:off x="584755" y="3017031"/>
            <a:ext cx="3744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当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dirty="0"/>
              <a:t>=-1</a:t>
            </a:r>
            <a:r>
              <a:rPr lang="zh-CN" altLang="en-US" sz="2400" b="1" dirty="0"/>
              <a:t>时，</a:t>
            </a:r>
          </a:p>
        </p:txBody>
      </p:sp>
      <p:graphicFrame>
        <p:nvGraphicFramePr>
          <p:cNvPr id="334863" name="Object 14"/>
          <p:cNvGraphicFramePr>
            <a:graphicFrameLocks noChangeAspect="1"/>
          </p:cNvGraphicFramePr>
          <p:nvPr/>
        </p:nvGraphicFramePr>
        <p:xfrm>
          <a:off x="2220279" y="2985125"/>
          <a:ext cx="1744807" cy="522574"/>
        </p:xfrm>
        <a:graphic>
          <a:graphicData uri="http://schemas.openxmlformats.org/presentationml/2006/ole">
            <p:oleObj spid="_x0000_s161834" name="Equation" r:id="rId7" imgW="14325600" imgH="5791200" progId="Equation.DSMT4">
              <p:embed/>
            </p:oleObj>
          </a:graphicData>
        </a:graphic>
      </p:graphicFrame>
      <p:sp>
        <p:nvSpPr>
          <p:cNvPr id="334864" name="Text Box 13"/>
          <p:cNvSpPr txBox="1">
            <a:spLocks noChangeArrowheads="1"/>
          </p:cNvSpPr>
          <p:nvPr/>
        </p:nvSpPr>
        <p:spPr bwMode="auto">
          <a:xfrm>
            <a:off x="4096201" y="2957070"/>
            <a:ext cx="11353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这时</a:t>
            </a:r>
          </a:p>
        </p:txBody>
      </p:sp>
      <p:sp>
        <p:nvSpPr>
          <p:cNvPr id="334870" name="Text Box 13"/>
          <p:cNvSpPr txBox="1">
            <a:spLocks noChangeArrowheads="1"/>
          </p:cNvSpPr>
          <p:nvPr/>
        </p:nvSpPr>
        <p:spPr bwMode="auto">
          <a:xfrm>
            <a:off x="0" y="5986487"/>
            <a:ext cx="5829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故</a:t>
            </a:r>
          </a:p>
        </p:txBody>
      </p:sp>
      <p:graphicFrame>
        <p:nvGraphicFramePr>
          <p:cNvPr id="334871" name="Object 14"/>
          <p:cNvGraphicFramePr>
            <a:graphicFrameLocks noChangeAspect="1"/>
          </p:cNvGraphicFramePr>
          <p:nvPr/>
        </p:nvGraphicFramePr>
        <p:xfrm>
          <a:off x="541362" y="6011055"/>
          <a:ext cx="1467319" cy="420401"/>
        </p:xfrm>
        <a:graphic>
          <a:graphicData uri="http://schemas.openxmlformats.org/presentationml/2006/ole">
            <p:oleObj spid="_x0000_s161838" name="Equation" r:id="rId8" imgW="876240" imgH="253800" progId="Equation.DSMT4">
              <p:embed/>
            </p:oleObj>
          </a:graphicData>
        </a:graphic>
      </p:graphicFrame>
      <p:sp>
        <p:nvSpPr>
          <p:cNvPr id="334873" name="Text Box 13"/>
          <p:cNvSpPr txBox="1">
            <a:spLocks noChangeArrowheads="1"/>
          </p:cNvSpPr>
          <p:nvPr/>
        </p:nvSpPr>
        <p:spPr bwMode="auto">
          <a:xfrm>
            <a:off x="4658924" y="6020192"/>
            <a:ext cx="6775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是</a:t>
            </a:r>
          </a:p>
        </p:txBody>
      </p:sp>
      <p:graphicFrame>
        <p:nvGraphicFramePr>
          <p:cNvPr id="334874" name="Object 14"/>
          <p:cNvGraphicFramePr>
            <a:graphicFrameLocks noChangeAspect="1"/>
          </p:cNvGraphicFramePr>
          <p:nvPr/>
        </p:nvGraphicFramePr>
        <p:xfrm>
          <a:off x="5336498" y="5966085"/>
          <a:ext cx="988284" cy="537434"/>
        </p:xfrm>
        <a:graphic>
          <a:graphicData uri="http://schemas.openxmlformats.org/presentationml/2006/ole">
            <p:oleObj spid="_x0000_s161840" name="Equation" r:id="rId9" imgW="12801600" imgH="6096000" progId="Equation.DSMT4">
              <p:embed/>
            </p:oleObj>
          </a:graphicData>
        </a:graphic>
      </p:graphicFrame>
      <p:sp>
        <p:nvSpPr>
          <p:cNvPr id="334876" name="Text Box 13"/>
          <p:cNvSpPr txBox="1">
            <a:spLocks noChangeArrowheads="1"/>
          </p:cNvSpPr>
          <p:nvPr/>
        </p:nvSpPr>
        <p:spPr bwMode="auto">
          <a:xfrm>
            <a:off x="6502331" y="6038694"/>
            <a:ext cx="1022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的基</a:t>
            </a:r>
          </a:p>
        </p:txBody>
      </p:sp>
      <p:graphicFrame>
        <p:nvGraphicFramePr>
          <p:cNvPr id="334877" name="Object 14"/>
          <p:cNvGraphicFramePr>
            <a:graphicFrameLocks noChangeAspect="1"/>
          </p:cNvGraphicFramePr>
          <p:nvPr/>
        </p:nvGraphicFramePr>
        <p:xfrm>
          <a:off x="7417880" y="5958412"/>
          <a:ext cx="2760441" cy="517340"/>
        </p:xfrm>
        <a:graphic>
          <a:graphicData uri="http://schemas.openxmlformats.org/presentationml/2006/ole">
            <p:oleObj spid="_x0000_s161841" name="Equation" r:id="rId10" imgW="30175200" imgH="6096000" progId="Equation.DSMT4">
              <p:embed/>
            </p:oleObj>
          </a:graphicData>
        </a:graphic>
      </p:graphicFrame>
      <p:graphicFrame>
        <p:nvGraphicFramePr>
          <p:cNvPr id="161842" name="Object 50"/>
          <p:cNvGraphicFramePr>
            <a:graphicFrameLocks noChangeAspect="1"/>
          </p:cNvGraphicFramePr>
          <p:nvPr/>
        </p:nvGraphicFramePr>
        <p:xfrm>
          <a:off x="891187" y="0"/>
          <a:ext cx="5674505" cy="1783830"/>
        </p:xfrm>
        <a:graphic>
          <a:graphicData uri="http://schemas.openxmlformats.org/presentationml/2006/ole">
            <p:oleObj spid="_x0000_s161842" name="Equation" r:id="rId11" imgW="4216320" imgH="1143000" progId="Equation.DSMT4">
              <p:embed/>
            </p:oleObj>
          </a:graphicData>
        </a:graphic>
      </p:graphicFrame>
      <p:graphicFrame>
        <p:nvGraphicFramePr>
          <p:cNvPr id="161843" name="Object 51"/>
          <p:cNvGraphicFramePr>
            <a:graphicFrameLocks noChangeAspect="1"/>
          </p:cNvGraphicFramePr>
          <p:nvPr/>
        </p:nvGraphicFramePr>
        <p:xfrm>
          <a:off x="5117673" y="2422677"/>
          <a:ext cx="2632242" cy="1854200"/>
        </p:xfrm>
        <a:graphic>
          <a:graphicData uri="http://schemas.openxmlformats.org/presentationml/2006/ole">
            <p:oleObj spid="_x0000_s161843" name="Equation" r:id="rId12" imgW="1777680" imgH="1143000" progId="Equation.DSMT4">
              <p:embed/>
            </p:oleObj>
          </a:graphicData>
        </a:graphic>
      </p:graphicFrame>
      <p:graphicFrame>
        <p:nvGraphicFramePr>
          <p:cNvPr id="161844" name="Object 52"/>
          <p:cNvGraphicFramePr>
            <a:graphicFrameLocks noChangeAspect="1"/>
          </p:cNvGraphicFramePr>
          <p:nvPr/>
        </p:nvGraphicFramePr>
        <p:xfrm>
          <a:off x="240627" y="4501838"/>
          <a:ext cx="7029601" cy="1000192"/>
        </p:xfrm>
        <a:graphic>
          <a:graphicData uri="http://schemas.openxmlformats.org/presentationml/2006/ole">
            <p:oleObj spid="_x0000_s161844" name="Equation" r:id="rId13" imgW="107289600" imgH="13716000" progId="Equation.DSMT4">
              <p:embed/>
            </p:oleObj>
          </a:graphicData>
        </a:graphic>
      </p:graphicFrame>
      <p:graphicFrame>
        <p:nvGraphicFramePr>
          <p:cNvPr id="161845" name="Object 53"/>
          <p:cNvGraphicFramePr>
            <a:graphicFrameLocks noChangeAspect="1"/>
          </p:cNvGraphicFramePr>
          <p:nvPr/>
        </p:nvGraphicFramePr>
        <p:xfrm>
          <a:off x="7410656" y="4481383"/>
          <a:ext cx="4506523" cy="1004888"/>
        </p:xfrm>
        <a:graphic>
          <a:graphicData uri="http://schemas.openxmlformats.org/presentationml/2006/ole">
            <p:oleObj spid="_x0000_s161845" name="Equation" r:id="rId14" imgW="2958840" imgH="571320" progId="Equation.DSMT4">
              <p:embed/>
            </p:oleObj>
          </a:graphicData>
        </a:graphic>
      </p:graphicFrame>
      <p:graphicFrame>
        <p:nvGraphicFramePr>
          <p:cNvPr id="161846" name="Object 54"/>
          <p:cNvGraphicFramePr>
            <a:graphicFrameLocks noChangeAspect="1"/>
          </p:cNvGraphicFramePr>
          <p:nvPr/>
        </p:nvGraphicFramePr>
        <p:xfrm>
          <a:off x="2561940" y="5853113"/>
          <a:ext cx="1971675" cy="1004887"/>
        </p:xfrm>
        <a:graphic>
          <a:graphicData uri="http://schemas.openxmlformats.org/presentationml/2006/ole">
            <p:oleObj spid="_x0000_s161846" name="Equation" r:id="rId15" imgW="1422360" imgH="571320" progId="Equation.DSMT4">
              <p:embed/>
            </p:oleObj>
          </a:graphicData>
        </a:graphic>
      </p:graphicFrame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0" y="4098822"/>
            <a:ext cx="11353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/>
              <a:t>从而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3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3" grpId="0"/>
      <p:bldP spid="334857" grpId="0"/>
      <p:bldP spid="334861" grpId="0"/>
      <p:bldP spid="334862" grpId="0"/>
      <p:bldP spid="334864" grpId="0"/>
      <p:bldP spid="334870" grpId="0"/>
      <p:bldP spid="334873" grpId="0"/>
      <p:bldP spid="334876" grpId="0"/>
      <p:bldP spid="3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95300" y="1041400"/>
          <a:ext cx="4708525" cy="590550"/>
        </p:xfrm>
        <a:graphic>
          <a:graphicData uri="http://schemas.openxmlformats.org/presentationml/2006/ole">
            <p:oleObj spid="_x0000_s6160" name="Equation" r:id="rId3" imgW="33223200" imgH="5486400" progId="Equation.DSMT4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759784" y="1674617"/>
          <a:ext cx="6749976" cy="612775"/>
        </p:xfrm>
        <a:graphic>
          <a:graphicData uri="http://schemas.openxmlformats.org/presentationml/2006/ole">
            <p:oleObj spid="_x0000_s6161" name="Equation" r:id="rId4" imgW="63093600" imgH="5486400" progId="Equation.DSMT4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79375" y="2335213"/>
          <a:ext cx="5194300" cy="623887"/>
        </p:xfrm>
        <a:graphic>
          <a:graphicData uri="http://schemas.openxmlformats.org/presentationml/2006/ole">
            <p:oleObj spid="_x0000_s6162" name="Equation" r:id="rId5" imgW="37795200" imgH="5486400" progId="Equation.DSMT4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0" y="1649681"/>
          <a:ext cx="1901825" cy="601663"/>
        </p:xfrm>
        <a:graphic>
          <a:graphicData uri="http://schemas.openxmlformats.org/presentationml/2006/ole">
            <p:oleObj spid="_x0000_s6163" name="Equation" r:id="rId6" imgW="12801600" imgH="5486400" progId="Equation.DSMT4">
              <p:embed/>
            </p:oleObj>
          </a:graphicData>
        </a:graphic>
      </p:graphicFrame>
      <p:sp>
        <p:nvSpPr>
          <p:cNvPr id="7" name="文本框 3">
            <a:extLst>
              <a:ext uri="{FF2B5EF4-FFF2-40B4-BE49-F238E27FC236}">
                <a16:creationId xmlns:a16="http://schemas.microsoft.com/office/drawing/2014/main" xmlns="" id="{DB50464E-9700-4BEF-B454-7A0FB0092C98}"/>
              </a:ext>
            </a:extLst>
          </p:cNvPr>
          <p:cNvSpPr txBox="1"/>
          <p:nvPr/>
        </p:nvSpPr>
        <p:spPr>
          <a:xfrm>
            <a:off x="5308719" y="1071572"/>
            <a:ext cx="179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则称</a:t>
            </a: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xmlns="" id="{DB50464E-9700-4BEF-B454-7A0FB0092C98}"/>
              </a:ext>
            </a:extLst>
          </p:cNvPr>
          <p:cNvSpPr txBox="1"/>
          <p:nvPr/>
        </p:nvSpPr>
        <p:spPr>
          <a:xfrm>
            <a:off x="1705045" y="1716341"/>
            <a:ext cx="179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互补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263525" y="236538"/>
          <a:ext cx="4511675" cy="608012"/>
        </p:xfrm>
        <a:graphic>
          <a:graphicData uri="http://schemas.openxmlformats.org/presentationml/2006/ole">
            <p:oleObj spid="_x0000_s92180" name="Equation" r:id="rId3" imgW="37795200" imgH="5181600" progId="Equation.DSMT4">
              <p:embed/>
            </p:oleObj>
          </a:graphicData>
        </a:graphic>
      </p:graphicFrame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1263025" y="971507"/>
          <a:ext cx="4659312" cy="614362"/>
        </p:xfrm>
        <a:graphic>
          <a:graphicData uri="http://schemas.openxmlformats.org/presentationml/2006/ole">
            <p:oleObj spid="_x0000_s92181" name="Equation" r:id="rId4" imgW="39014400" imgH="5791200" progId="Equation.DSMT4">
              <p:embed/>
            </p:oleObj>
          </a:graphicData>
        </a:graphic>
      </p:graphicFrame>
      <p:pic>
        <p:nvPicPr>
          <p:cNvPr id="7" name="图片 6" descr="图片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4387" y="189038"/>
            <a:ext cx="6511275" cy="657963"/>
          </a:xfrm>
          <a:prstGeom prst="rect">
            <a:avLst/>
          </a:prstGeom>
        </p:spPr>
      </p:pic>
      <p:pic>
        <p:nvPicPr>
          <p:cNvPr id="8" name="图片 7" descr="图片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54711" y="929326"/>
            <a:ext cx="6424653" cy="536404"/>
          </a:xfrm>
          <a:prstGeom prst="rect">
            <a:avLst/>
          </a:prstGeom>
        </p:spPr>
      </p:pic>
      <p:sp>
        <p:nvSpPr>
          <p:cNvPr id="9" name="文本框 4">
            <a:extLst>
              <a:ext uri="{FF2B5EF4-FFF2-40B4-BE49-F238E27FC236}">
                <a16:creationId xmlns:a16="http://schemas.microsoft.com/office/drawing/2014/main" xmlns="" id="{BA270056-8BCC-465B-853E-A3232D25C7EF}"/>
              </a:ext>
            </a:extLst>
          </p:cNvPr>
          <p:cNvSpPr txBox="1"/>
          <p:nvPr/>
        </p:nvSpPr>
        <p:spPr>
          <a:xfrm>
            <a:off x="222188" y="1811246"/>
            <a:ext cx="360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解：对任意矩阵</a:t>
            </a:r>
            <a:r>
              <a:rPr lang="en-US" altLang="zh-CN" sz="2800" b="1" dirty="0"/>
              <a:t>A,</a:t>
            </a:r>
            <a:r>
              <a:rPr lang="zh-CN" altLang="en-US" sz="2800" b="1" dirty="0"/>
              <a:t>令</a:t>
            </a:r>
          </a:p>
        </p:txBody>
      </p:sp>
      <p:pic>
        <p:nvPicPr>
          <p:cNvPr id="11" name="图片 10" descr="图片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55361" y="1697283"/>
            <a:ext cx="3756155" cy="914420"/>
          </a:xfrm>
          <a:prstGeom prst="rect">
            <a:avLst/>
          </a:prstGeom>
        </p:spPr>
      </p:pic>
      <p:sp>
        <p:nvSpPr>
          <p:cNvPr id="13" name="文本框 4">
            <a:extLst>
              <a:ext uri="{FF2B5EF4-FFF2-40B4-BE49-F238E27FC236}">
                <a16:creationId xmlns:a16="http://schemas.microsoft.com/office/drawing/2014/main" xmlns="" id="{BA270056-8BCC-465B-853E-A3232D25C7EF}"/>
              </a:ext>
            </a:extLst>
          </p:cNvPr>
          <p:cNvSpPr txBox="1"/>
          <p:nvPr/>
        </p:nvSpPr>
        <p:spPr>
          <a:xfrm>
            <a:off x="7254792" y="1844623"/>
            <a:ext cx="1075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则有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976532" y="2605870"/>
          <a:ext cx="2513013" cy="549275"/>
        </p:xfrm>
        <a:graphic>
          <a:graphicData uri="http://schemas.openxmlformats.org/presentationml/2006/ole">
            <p:oleObj spid="_x0000_s92182" name="Equation" r:id="rId8" imgW="21031200" imgH="5181600" progId="Equation.DSMT4">
              <p:embed/>
            </p:oleObj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8110855" y="1834612"/>
          <a:ext cx="2984500" cy="582613"/>
        </p:xfrm>
        <a:graphic>
          <a:graphicData uri="http://schemas.openxmlformats.org/presentationml/2006/ole">
            <p:oleObj spid="_x0000_s92183" name="Equation" r:id="rId9" imgW="24993600" imgH="5486400" progId="Equation.DSMT4">
              <p:embed/>
            </p:oleObj>
          </a:graphicData>
        </a:graphic>
      </p:graphicFrame>
      <p:sp>
        <p:nvSpPr>
          <p:cNvPr id="16" name="文本框 4">
            <a:extLst>
              <a:ext uri="{FF2B5EF4-FFF2-40B4-BE49-F238E27FC236}">
                <a16:creationId xmlns:a16="http://schemas.microsoft.com/office/drawing/2014/main" xmlns="" id="{BA270056-8BCC-465B-853E-A3232D25C7EF}"/>
              </a:ext>
            </a:extLst>
          </p:cNvPr>
          <p:cNvSpPr txBox="1"/>
          <p:nvPr/>
        </p:nvSpPr>
        <p:spPr>
          <a:xfrm>
            <a:off x="2963043" y="2540422"/>
            <a:ext cx="360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因此</a:t>
            </a:r>
          </a:p>
        </p:txBody>
      </p:sp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4171022" y="2538193"/>
          <a:ext cx="3167063" cy="614363"/>
        </p:xfrm>
        <a:graphic>
          <a:graphicData uri="http://schemas.openxmlformats.org/presentationml/2006/ole">
            <p:oleObj spid="_x0000_s92184" name="Equation" r:id="rId10" imgW="26517600" imgH="5791200" progId="Equation.DSMT4">
              <p:embed/>
            </p:oleObj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2285063" y="3267856"/>
          <a:ext cx="2601730" cy="599607"/>
        </p:xfrm>
        <a:graphic>
          <a:graphicData uri="http://schemas.openxmlformats.org/presentationml/2006/ole">
            <p:oleObj spid="_x0000_s92185" name="Equation" r:id="rId11" imgW="939600" imgH="241200" progId="Equation.DSMT4">
              <p:embed/>
            </p:oleObj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31A5BEC0-7584-4A02-AE07-802956946560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30390" y="4336301"/>
            <a:ext cx="10728341" cy="1853484"/>
          </a:xfrm>
          <a:prstGeom prst="rect">
            <a:avLst/>
          </a:prstGeom>
        </p:spPr>
      </p:pic>
      <p:graphicFrame>
        <p:nvGraphicFramePr>
          <p:cNvPr id="92186" name="Object 26"/>
          <p:cNvGraphicFramePr>
            <a:graphicFrameLocks noChangeAspect="1"/>
          </p:cNvGraphicFramePr>
          <p:nvPr/>
        </p:nvGraphicFramePr>
        <p:xfrm>
          <a:off x="5288416" y="3267856"/>
          <a:ext cx="3435859" cy="554636"/>
        </p:xfrm>
        <a:graphic>
          <a:graphicData uri="http://schemas.openxmlformats.org/presentationml/2006/ole">
            <p:oleObj spid="_x0000_s92186" name="Equation" r:id="rId13" imgW="1371600" imgH="241200" progId="Equation.DSMT4">
              <p:embed/>
            </p:oleObj>
          </a:graphicData>
        </a:graphic>
      </p:graphicFrame>
      <p:sp>
        <p:nvSpPr>
          <p:cNvPr id="18" name="文本框 4">
            <a:extLst>
              <a:ext uri="{FF2B5EF4-FFF2-40B4-BE49-F238E27FC236}">
                <a16:creationId xmlns:a16="http://schemas.microsoft.com/office/drawing/2014/main" xmlns="" id="{BA270056-8BCC-465B-853E-A3232D25C7EF}"/>
              </a:ext>
            </a:extLst>
          </p:cNvPr>
          <p:cNvSpPr txBox="1"/>
          <p:nvPr/>
        </p:nvSpPr>
        <p:spPr>
          <a:xfrm>
            <a:off x="359598" y="3282781"/>
            <a:ext cx="360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反之显然</a:t>
            </a:r>
            <a:r>
              <a:rPr lang="en-US" altLang="zh-CN" sz="2800" b="1" dirty="0" smtClean="0"/>
              <a:t>,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6" grpId="0"/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4D3FE3-E119-4037-A892-608918B69BF6}"/>
                  </a:ext>
                </a:extLst>
              </p:cNvPr>
              <p:cNvSpPr txBox="1"/>
              <p:nvPr/>
            </p:nvSpPr>
            <p:spPr>
              <a:xfrm>
                <a:off x="1923480" y="813505"/>
                <a:ext cx="7247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解（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）当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sz="2800" dirty="0"/>
                  <a:t>时，如果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则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74D3FE3-E119-4037-A892-608918B69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480" y="813505"/>
                <a:ext cx="7247418" cy="523220"/>
              </a:xfrm>
              <a:prstGeom prst="rect">
                <a:avLst/>
              </a:prstGeom>
              <a:blipFill>
                <a:blip r:embed="rId3" cstate="print"/>
                <a:stretch>
                  <a:fillRect l="-1768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AF65150-711F-4A2E-8EFF-76941F29B18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736" y="1351716"/>
            <a:ext cx="2844834" cy="16813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096AA1E-978C-45B8-89F0-F41235D2F47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98403" y="3743597"/>
            <a:ext cx="6195194" cy="4586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1E4242E-E863-4D12-9814-8504BD85ADC3}"/>
              </a:ext>
            </a:extLst>
          </p:cNvPr>
          <p:cNvSpPr txBox="1"/>
          <p:nvPr/>
        </p:nvSpPr>
        <p:spPr>
          <a:xfrm>
            <a:off x="2180925" y="3033397"/>
            <a:ext cx="518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这表明：</a:t>
            </a:r>
            <a:r>
              <a:rPr lang="en-US" altLang="zh-CN" sz="2800" dirty="0"/>
              <a:t>A</a:t>
            </a:r>
            <a:r>
              <a:rPr lang="zh-CN" altLang="en-US" sz="2800" dirty="0"/>
              <a:t>可以用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7B16E6D-F449-4147-BD19-A41FD216907D}"/>
                  </a:ext>
                </a:extLst>
              </p:cNvPr>
              <p:cNvSpPr txBox="1"/>
              <p:nvPr/>
            </p:nvSpPr>
            <p:spPr>
              <a:xfrm>
                <a:off x="2214454" y="4293096"/>
                <a:ext cx="83529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线性表示，而且它们线性无关，因此它们是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/>
                  <a:t>的基。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7B16E6D-F449-4147-BD19-A41FD216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454" y="4293096"/>
                <a:ext cx="8352928" cy="523220"/>
              </a:xfrm>
              <a:prstGeom prst="rect">
                <a:avLst/>
              </a:prstGeom>
              <a:blipFill>
                <a:blip r:embed="rId6" cstate="print"/>
                <a:stretch>
                  <a:fillRect l="-1460" t="-11628" r="-94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44ECE61-B563-40C5-BB7C-8D3626E271D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23592" y="5057775"/>
            <a:ext cx="6654698" cy="734364"/>
          </a:xfrm>
          <a:prstGeom prst="rect">
            <a:avLst/>
          </a:prstGeom>
        </p:spPr>
      </p:pic>
      <p:graphicFrame>
        <p:nvGraphicFramePr>
          <p:cNvPr id="244737" name="Object 1"/>
          <p:cNvGraphicFramePr>
            <a:graphicFrameLocks noChangeAspect="1"/>
          </p:cNvGraphicFramePr>
          <p:nvPr/>
        </p:nvGraphicFramePr>
        <p:xfrm>
          <a:off x="3335525" y="1863725"/>
          <a:ext cx="8013513" cy="549691"/>
        </p:xfrm>
        <a:graphic>
          <a:graphicData uri="http://schemas.openxmlformats.org/presentationml/2006/ole">
            <p:oleObj spid="_x0000_s244737" name="Equation" r:id="rId8" imgW="448308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7022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AACDA1A-4CF3-42BE-AACD-0C797409AA87}"/>
              </a:ext>
            </a:extLst>
          </p:cNvPr>
          <p:cNvSpPr txBox="1"/>
          <p:nvPr/>
        </p:nvSpPr>
        <p:spPr>
          <a:xfrm>
            <a:off x="683760" y="714745"/>
            <a:ext cx="78488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/>
              <a:t>二、线性空间的基、维数与坐标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7EB9250-77D7-4460-8B22-7F91E832D699}"/>
                  </a:ext>
                </a:extLst>
              </p:cNvPr>
              <p:cNvSpPr txBox="1"/>
              <p:nvPr/>
            </p:nvSpPr>
            <p:spPr>
              <a:xfrm>
                <a:off x="683760" y="1470283"/>
                <a:ext cx="756084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7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700" dirty="0"/>
                  <a:t>上的一个线性空间</a:t>
                </a:r>
                <a:r>
                  <a:rPr lang="en-US" altLang="zh-CN" sz="2700" dirty="0"/>
                  <a:t>:</a:t>
                </a:r>
                <a:endParaRPr lang="zh-CN" altLang="en-US" sz="27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7EB9250-77D7-4460-8B22-7F91E832D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60" y="1470283"/>
                <a:ext cx="7560840" cy="507831"/>
              </a:xfrm>
              <a:prstGeom prst="rect">
                <a:avLst/>
              </a:prstGeom>
              <a:blipFill>
                <a:blip r:embed="rId3" cstate="print"/>
                <a:stretch>
                  <a:fillRect l="-1532" t="-10843" b="-32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77544C7-B42E-4052-8738-328222E7ECE3}"/>
                  </a:ext>
                </a:extLst>
              </p:cNvPr>
              <p:cNvSpPr txBox="1"/>
              <p:nvPr/>
            </p:nvSpPr>
            <p:spPr>
              <a:xfrm>
                <a:off x="1295828" y="2028891"/>
                <a:ext cx="797233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700" dirty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7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70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7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, 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,</m:t>
                    </m:r>
                    <m:r>
                      <a:rPr lang="en-US" altLang="zh-CN" sz="2700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7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7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700">
                        <a:latin typeface="Cambria Math" panose="02040503050406030204" pitchFamily="18" charset="0"/>
                      </a:rPr>
                      <m:t>，称</m:t>
                    </m:r>
                  </m:oMath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77544C7-B42E-4052-8738-328222E7E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828" y="2028891"/>
                <a:ext cx="7972333" cy="507831"/>
              </a:xfrm>
              <a:prstGeom prst="rect">
                <a:avLst/>
              </a:prstGeom>
              <a:blipFill>
                <a:blip r:embed="rId4" cstate="print"/>
                <a:stretch>
                  <a:fillRect l="-1454" t="-10843" b="-3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31BFAFC-3885-4DD6-8046-E05F9E709A29}"/>
                  </a:ext>
                </a:extLst>
              </p:cNvPr>
              <p:cNvSpPr txBox="1"/>
              <p:nvPr/>
            </p:nvSpPr>
            <p:spPr>
              <a:xfrm>
                <a:off x="754652" y="2564119"/>
                <a:ext cx="633670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700" dirty="0"/>
                  <a:t>为向量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700" dirty="0"/>
                  <a:t>的</a:t>
                </a:r>
                <a:r>
                  <a:rPr lang="zh-CN" altLang="en-US" sz="2700" dirty="0">
                    <a:solidFill>
                      <a:srgbClr val="C00000"/>
                    </a:solidFill>
                  </a:rPr>
                  <a:t>线性组合</a:t>
                </a:r>
                <a:r>
                  <a:rPr lang="zh-CN" altLang="en-US" sz="2700" dirty="0"/>
                  <a:t>。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31BFAFC-3885-4DD6-8046-E05F9E709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52" y="2564119"/>
                <a:ext cx="6336704" cy="507831"/>
              </a:xfrm>
              <a:prstGeom prst="rect">
                <a:avLst/>
              </a:prstGeom>
              <a:blipFill>
                <a:blip r:embed="rId5" cstate="print"/>
                <a:stretch>
                  <a:fillRect l="-1829" t="-10843" b="-3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DE49620-66FF-4A0A-8F18-AB9D640F4B5C}"/>
                  </a:ext>
                </a:extLst>
              </p:cNvPr>
              <p:cNvSpPr txBox="1"/>
              <p:nvPr/>
            </p:nvSpPr>
            <p:spPr>
              <a:xfrm>
                <a:off x="7577572" y="2010815"/>
                <a:ext cx="424431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7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7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7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7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7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7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700" dirty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7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zh-CN" altLang="en-US" sz="27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DE49620-66FF-4A0A-8F18-AB9D640F4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572" y="2010815"/>
                <a:ext cx="4244314" cy="507831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EA0D90A-F2C5-4F23-8BF6-AFC0BECA027C}"/>
                  </a:ext>
                </a:extLst>
              </p:cNvPr>
              <p:cNvSpPr txBox="1"/>
              <p:nvPr/>
            </p:nvSpPr>
            <p:spPr>
              <a:xfrm>
                <a:off x="683760" y="2938998"/>
                <a:ext cx="10727579" cy="127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700" dirty="0"/>
                  <a:t>       (2) 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700" dirty="0"/>
                  <a:t>中</a:t>
                </a:r>
                <a14:m>
                  <m:oMath xmlns:m="http://schemas.openxmlformats.org/officeDocument/2006/math">
                    <m:r>
                      <a:rPr lang="zh-CN" altLang="en-US" sz="27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700" dirty="0"/>
                  <a:t>向量可表示为向量组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700" dirty="0"/>
                  <a:t>的线性组合时，则称</a:t>
                </a:r>
                <a14:m>
                  <m:oMath xmlns:m="http://schemas.openxmlformats.org/officeDocument/2006/math">
                    <m:r>
                      <a:rPr lang="zh-CN" altLang="en-US" sz="27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700" dirty="0"/>
                  <a:t>可由向量组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700" dirty="0">
                    <a:solidFill>
                      <a:srgbClr val="FF0000"/>
                    </a:solidFill>
                  </a:rPr>
                  <a:t>线性表示</a:t>
                </a:r>
                <a:r>
                  <a:rPr lang="zh-CN" altLang="en-US" sz="2700" dirty="0"/>
                  <a:t>。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EA0D90A-F2C5-4F23-8BF6-AFC0BECA0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60" y="2938998"/>
                <a:ext cx="10727579" cy="1274195"/>
              </a:xfrm>
              <a:prstGeom prst="rect">
                <a:avLst/>
              </a:prstGeom>
              <a:blipFill>
                <a:blip r:embed="rId7" cstate="print"/>
                <a:stretch>
                  <a:fillRect l="-1080" r="-739" b="-11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2379AD86-D68F-45CC-80D2-0AA93A672EF9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1912" y="7175822"/>
            <a:ext cx="5686426" cy="219284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51C7F3D-E2D2-4E9E-9534-AC1A3B3C3C2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21698" y="4861120"/>
            <a:ext cx="3666931" cy="1097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/>
          <a:lstStyle/>
          <a:p>
            <a:r>
              <a:rPr lang="zh-CN" altLang="en-US" dirty="0">
                <a:noFill/>
              </a:rPr>
              <a:t>无    </a:t>
            </a:r>
          </a:p>
        </p:txBody>
      </p:sp>
      <p:graphicFrame>
        <p:nvGraphicFramePr>
          <p:cNvPr id="177153" name="Object 1"/>
          <p:cNvGraphicFramePr>
            <a:graphicFrameLocks noChangeAspect="1"/>
          </p:cNvGraphicFramePr>
          <p:nvPr/>
        </p:nvGraphicFramePr>
        <p:xfrm>
          <a:off x="5614988" y="4302125"/>
          <a:ext cx="3259137" cy="496888"/>
        </p:xfrm>
        <a:graphic>
          <a:graphicData uri="http://schemas.openxmlformats.org/presentationml/2006/ole">
            <p:oleObj spid="_x0000_s177153" name="Equation" r:id="rId10" imgW="1625400" imgH="228600" progId="Equation.DSMT4">
              <p:embed/>
            </p:oleObj>
          </a:graphicData>
        </a:graphic>
      </p:graphicFrame>
      <p:sp>
        <p:nvSpPr>
          <p:cNvPr id="12" name="文本框 1">
            <a:extLst>
              <a:ext uri="{FF2B5EF4-FFF2-40B4-BE49-F238E27FC236}">
                <a16:creationId xmlns:a16="http://schemas.microsoft.com/office/drawing/2014/main" xmlns="" id="{BAACDA1A-4CF3-42BE-AACD-0C797409AA87}"/>
              </a:ext>
            </a:extLst>
          </p:cNvPr>
          <p:cNvSpPr txBox="1"/>
          <p:nvPr/>
        </p:nvSpPr>
        <p:spPr>
          <a:xfrm>
            <a:off x="1330836" y="4314883"/>
            <a:ext cx="47102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 smtClean="0"/>
              <a:t>注</a:t>
            </a:r>
            <a:r>
              <a:rPr lang="en-US" altLang="zh-CN" sz="2700" b="1" dirty="0" smtClean="0"/>
              <a:t>: </a:t>
            </a:r>
            <a:r>
              <a:rPr lang="zh-CN" altLang="en-US" sz="2700" b="1" dirty="0" smtClean="0"/>
              <a:t>为方便起见</a:t>
            </a:r>
            <a:r>
              <a:rPr lang="en-US" altLang="zh-CN" sz="2700" b="1" dirty="0" smtClean="0"/>
              <a:t>,</a:t>
            </a:r>
            <a:r>
              <a:rPr lang="zh-CN" altLang="en-US" sz="2700" b="1" dirty="0" smtClean="0"/>
              <a:t>通常改写</a:t>
            </a:r>
            <a:endParaRPr lang="zh-CN" altLang="en-US" sz="2700" b="1" dirty="0"/>
          </a:p>
        </p:txBody>
      </p:sp>
      <p:sp>
        <p:nvSpPr>
          <p:cNvPr id="15" name="文本框 1">
            <a:extLst>
              <a:ext uri="{FF2B5EF4-FFF2-40B4-BE49-F238E27FC236}">
                <a16:creationId xmlns:a16="http://schemas.microsoft.com/office/drawing/2014/main" xmlns="" id="{BAACDA1A-4CF3-42BE-AACD-0C797409AA87}"/>
              </a:ext>
            </a:extLst>
          </p:cNvPr>
          <p:cNvSpPr txBox="1"/>
          <p:nvPr/>
        </p:nvSpPr>
        <p:spPr>
          <a:xfrm>
            <a:off x="9128218" y="4287400"/>
            <a:ext cx="825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 smtClean="0"/>
              <a:t>为</a:t>
            </a:r>
            <a:endParaRPr lang="zh-CN" altLang="en-US" sz="2700" b="1" dirty="0"/>
          </a:p>
        </p:txBody>
      </p:sp>
      <p:graphicFrame>
        <p:nvGraphicFramePr>
          <p:cNvPr id="177154" name="Object 2"/>
          <p:cNvGraphicFramePr>
            <a:graphicFrameLocks noChangeAspect="1"/>
          </p:cNvGraphicFramePr>
          <p:nvPr/>
        </p:nvGraphicFramePr>
        <p:xfrm>
          <a:off x="6218238" y="3648075"/>
          <a:ext cx="3233737" cy="496888"/>
        </p:xfrm>
        <a:graphic>
          <a:graphicData uri="http://schemas.openxmlformats.org/presentationml/2006/ole">
            <p:oleObj spid="_x0000_s177154" name="Equation" r:id="rId11" imgW="1612800" imgH="228600" progId="Equation.DSMT4">
              <p:embed/>
            </p:oleObj>
          </a:graphicData>
        </a:graphic>
      </p:graphicFrame>
      <p:sp>
        <p:nvSpPr>
          <p:cNvPr id="17" name="文本框 1">
            <a:extLst>
              <a:ext uri="{FF2B5EF4-FFF2-40B4-BE49-F238E27FC236}">
                <a16:creationId xmlns:a16="http://schemas.microsoft.com/office/drawing/2014/main" xmlns="" id="{BAACDA1A-4CF3-42BE-AACD-0C797409AA87}"/>
              </a:ext>
            </a:extLst>
          </p:cNvPr>
          <p:cNvSpPr txBox="1"/>
          <p:nvPr/>
        </p:nvSpPr>
        <p:spPr>
          <a:xfrm>
            <a:off x="5635512" y="3657814"/>
            <a:ext cx="6453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 smtClean="0"/>
              <a:t>即</a:t>
            </a:r>
            <a:endParaRPr lang="zh-CN" altLang="en-US" sz="27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0" grpId="0" animBg="1"/>
      <p:bldP spid="14" grpId="0" animBg="1"/>
      <p:bldP spid="3" grpId="0" animBg="1"/>
      <p:bldP spid="12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4795B53-58A0-4334-9844-C0A32AB712AC}"/>
                  </a:ext>
                </a:extLst>
              </p:cNvPr>
              <p:cNvSpPr txBox="1"/>
              <p:nvPr/>
            </p:nvSpPr>
            <p:spPr>
              <a:xfrm>
                <a:off x="1278854" y="1607606"/>
                <a:ext cx="3741576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700" dirty="0"/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700" dirty="0"/>
                      <m:t> </m:t>
                    </m:r>
                  </m:oMath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4795B53-58A0-4334-9844-C0A32AB71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854" y="1607606"/>
                <a:ext cx="3741576" cy="507831"/>
              </a:xfrm>
              <a:prstGeom prst="rect">
                <a:avLst/>
              </a:prstGeom>
              <a:blipFill>
                <a:blip r:embed="rId3" cstate="print"/>
                <a:stretch>
                  <a:fillRect l="-3094" t="-10843" b="-3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A210DFF-22BA-486A-8C54-92168AF742E1}"/>
                  </a:ext>
                </a:extLst>
              </p:cNvPr>
              <p:cNvSpPr txBox="1"/>
              <p:nvPr/>
            </p:nvSpPr>
            <p:spPr>
              <a:xfrm>
                <a:off x="4511529" y="1608892"/>
                <a:ext cx="693769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700" dirty="0"/>
                  <a:t>如果存在一组不全为零的数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7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, 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,</m:t>
                    </m:r>
                    <m:r>
                      <a:rPr lang="en-US" altLang="zh-CN" sz="2700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A210DFF-22BA-486A-8C54-92168AF7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529" y="1608892"/>
                <a:ext cx="6937693" cy="507831"/>
              </a:xfrm>
              <a:prstGeom prst="rect">
                <a:avLst/>
              </a:prstGeom>
              <a:blipFill>
                <a:blip r:embed="rId4" cstate="print"/>
                <a:stretch>
                  <a:fillRect l="-1670" t="-10843" b="-3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F8AE561-4391-415B-9658-71C1B867AE26}"/>
                  </a:ext>
                </a:extLst>
              </p:cNvPr>
              <p:cNvSpPr txBox="1"/>
              <p:nvPr/>
            </p:nvSpPr>
            <p:spPr>
              <a:xfrm>
                <a:off x="606856" y="2139073"/>
                <a:ext cx="89454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700" i="1">
                          <a:latin typeface="Cambria Math" panose="02040503050406030204" pitchFamily="18" charset="0"/>
                        </a:rPr>
                        <m:t>使得</m:t>
                      </m:r>
                    </m:oMath>
                  </m:oMathPara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F8AE561-4391-415B-9658-71C1B867A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6" y="2139073"/>
                <a:ext cx="894547" cy="507831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E6AE8ED-E9D2-4A54-9888-5378FE95DFDF}"/>
                  </a:ext>
                </a:extLst>
              </p:cNvPr>
              <p:cNvSpPr txBox="1"/>
              <p:nvPr/>
            </p:nvSpPr>
            <p:spPr>
              <a:xfrm>
                <a:off x="672170" y="3152694"/>
                <a:ext cx="10637092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则称向量组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700" dirty="0">
                    <a:solidFill>
                      <a:srgbClr val="FF0000"/>
                    </a:solidFill>
                  </a:rPr>
                  <a:t>线性相关</a:t>
                </a:r>
                <a:r>
                  <a:rPr lang="zh-CN" altLang="en-US" sz="2700" dirty="0"/>
                  <a:t>；否则称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700" dirty="0">
                    <a:solidFill>
                      <a:srgbClr val="FF0000"/>
                    </a:solidFill>
                  </a:rPr>
                  <a:t>线性无关</a:t>
                </a:r>
                <a:r>
                  <a:rPr lang="zh-CN" altLang="en-US" sz="2700" dirty="0"/>
                  <a:t>。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E6AE8ED-E9D2-4A54-9888-5378FE95D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70" y="3152694"/>
                <a:ext cx="10637092" cy="650947"/>
              </a:xfrm>
              <a:prstGeom prst="rect">
                <a:avLst/>
              </a:prstGeom>
              <a:blipFill>
                <a:blip r:embed="rId6" cstate="print"/>
                <a:stretch>
                  <a:fillRect l="-1089" b="-24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901104" y="3819560"/>
            <a:ext cx="10996628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700" b="1" dirty="0"/>
              <a:t>4:</a:t>
            </a:r>
            <a:r>
              <a:rPr lang="zh-CN" altLang="en-US" sz="2700" b="1" dirty="0"/>
              <a:t>抽象向量</a:t>
            </a:r>
            <a:r>
              <a:rPr lang="zh-CN" altLang="en-US" sz="2700" b="1" dirty="0" smtClean="0"/>
              <a:t>组的极</a:t>
            </a:r>
            <a:r>
              <a:rPr lang="zh-CN" altLang="en-US" sz="2700" b="1" dirty="0"/>
              <a:t>大无关组</a:t>
            </a:r>
            <a:r>
              <a:rPr lang="zh-CN" altLang="en-US" sz="2700" b="1" dirty="0" smtClean="0"/>
              <a:t>定义</a:t>
            </a:r>
            <a:endParaRPr lang="en-US" altLang="zh-CN" sz="2700" b="1" dirty="0"/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637470" y="6147163"/>
            <a:ext cx="10996628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700" b="1" dirty="0"/>
              <a:t>5:</a:t>
            </a:r>
            <a:r>
              <a:rPr lang="zh-CN" altLang="en-US" sz="2700" b="1" dirty="0"/>
              <a:t>抽象向量组等价</a:t>
            </a:r>
            <a:r>
              <a:rPr lang="zh-CN" altLang="en-US" sz="2700" b="1" dirty="0" smtClean="0"/>
              <a:t>定义</a:t>
            </a:r>
            <a:r>
              <a:rPr lang="en-US" altLang="zh-CN" sz="2700" b="1" dirty="0" smtClean="0"/>
              <a:t>(</a:t>
            </a:r>
            <a:r>
              <a:rPr lang="zh-CN" altLang="en-US" sz="2700" b="1" dirty="0" smtClean="0"/>
              <a:t>同线代上定义</a:t>
            </a:r>
            <a:r>
              <a:rPr lang="en-US" altLang="zh-CN" sz="2700" b="1" dirty="0" smtClean="0"/>
              <a:t>)</a:t>
            </a:r>
            <a:endParaRPr lang="en-US" altLang="zh-CN" sz="2700" b="1" dirty="0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2532063" y="2503488"/>
          <a:ext cx="3311525" cy="496887"/>
        </p:xfrm>
        <a:graphic>
          <a:graphicData uri="http://schemas.openxmlformats.org/presentationml/2006/ole">
            <p:oleObj spid="_x0000_s5121" name="Equation" r:id="rId7" imgW="1650960" imgH="228600" progId="Equation.DSMT4">
              <p:embed/>
            </p:oleObj>
          </a:graphicData>
        </a:graphic>
      </p:graphicFrame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50226" y="4503971"/>
          <a:ext cx="1983307" cy="496888"/>
        </p:xfrm>
        <a:graphic>
          <a:graphicData uri="http://schemas.openxmlformats.org/presentationml/2006/ole">
            <p:oleObj spid="_x0000_s5122" name="Equation" r:id="rId8" imgW="927000" imgH="228600" progId="Equation.DSMT4">
              <p:embed/>
            </p:oleObj>
          </a:graphicData>
        </a:graphic>
      </p:graphicFrame>
      <p:sp>
        <p:nvSpPr>
          <p:cNvPr id="13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2327667" y="4376693"/>
            <a:ext cx="1788881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是向量组</a:t>
            </a:r>
            <a:r>
              <a:rPr lang="en-US" altLang="zh-CN" sz="2700" b="1" dirty="0" smtClean="0"/>
              <a:t>,</a:t>
            </a:r>
            <a:endParaRPr lang="en-US" altLang="zh-CN" sz="2700" b="1" dirty="0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020433" y="4437297"/>
          <a:ext cx="2215474" cy="552450"/>
        </p:xfrm>
        <a:graphic>
          <a:graphicData uri="http://schemas.openxmlformats.org/presentationml/2006/ole">
            <p:oleObj spid="_x0000_s5123" name="Equation" r:id="rId9" imgW="1015920" imgH="253800" progId="Equation.DSMT4">
              <p:embed/>
            </p:oleObj>
          </a:graphicData>
        </a:graphic>
      </p:graphicFrame>
      <p:sp>
        <p:nvSpPr>
          <p:cNvPr id="14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6077707" y="4334220"/>
            <a:ext cx="1788881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是其子组</a:t>
            </a:r>
            <a:r>
              <a:rPr lang="en-US" altLang="zh-CN" sz="2700" b="1" dirty="0" smtClean="0"/>
              <a:t>.</a:t>
            </a:r>
            <a:endParaRPr lang="en-US" altLang="zh-CN" sz="2700" b="1" dirty="0"/>
          </a:p>
        </p:txBody>
      </p:sp>
      <p:sp>
        <p:nvSpPr>
          <p:cNvPr id="15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7644985" y="4306738"/>
            <a:ext cx="3792512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称该子组是原向量组的</a:t>
            </a:r>
            <a:endParaRPr lang="en-US" altLang="zh-CN" sz="2700" b="1" dirty="0"/>
          </a:p>
        </p:txBody>
      </p:sp>
      <p:sp>
        <p:nvSpPr>
          <p:cNvPr id="16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3180413" y="4923834"/>
            <a:ext cx="3070485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700" b="1" dirty="0" smtClean="0"/>
              <a:t>1) </a:t>
            </a:r>
            <a:r>
              <a:rPr lang="zh-CN" altLang="en-US" sz="2700" b="1" dirty="0" smtClean="0"/>
              <a:t>子组线性无关</a:t>
            </a:r>
            <a:r>
              <a:rPr lang="en-US" altLang="zh-CN" sz="2700" b="1" dirty="0" smtClean="0"/>
              <a:t>,</a:t>
            </a:r>
            <a:endParaRPr lang="en-US" altLang="zh-CN" sz="2700" b="1" dirty="0"/>
          </a:p>
        </p:txBody>
      </p:sp>
      <p:sp>
        <p:nvSpPr>
          <p:cNvPr id="17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3182912" y="5553897"/>
            <a:ext cx="8419475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700" b="1" dirty="0" smtClean="0"/>
              <a:t>2) </a:t>
            </a:r>
            <a:r>
              <a:rPr lang="zh-CN" altLang="en-US" sz="2700" b="1" dirty="0" smtClean="0"/>
              <a:t>原向量组中的每个向量都能用子组线性表示</a:t>
            </a:r>
            <a:endParaRPr lang="en-US" altLang="zh-CN" sz="2700" b="1" dirty="0"/>
          </a:p>
        </p:txBody>
      </p:sp>
      <p:sp>
        <p:nvSpPr>
          <p:cNvPr id="18" name="文本框 6">
            <a:extLst>
              <a:ext uri="{FF2B5EF4-FFF2-40B4-BE49-F238E27FC236}">
                <a16:creationId xmlns:a16="http://schemas.microsoft.com/office/drawing/2014/main" xmlns="" id="{E21BC12E-8FA4-43CD-BC51-4820E8FF2640}"/>
              </a:ext>
            </a:extLst>
          </p:cNvPr>
          <p:cNvSpPr txBox="1"/>
          <p:nvPr/>
        </p:nvSpPr>
        <p:spPr>
          <a:xfrm>
            <a:off x="227350" y="4924309"/>
            <a:ext cx="5416445" cy="710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3371" tIns="43371" rIns="43371" bIns="43371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 smtClean="0"/>
              <a:t>极大无关组是指</a:t>
            </a:r>
            <a:r>
              <a:rPr lang="en-US" altLang="zh-CN" sz="2700" b="1" dirty="0" smtClean="0"/>
              <a:t>:</a:t>
            </a:r>
            <a:endParaRPr lang="en-US" altLang="zh-CN" sz="2700" b="1" dirty="0"/>
          </a:p>
        </p:txBody>
      </p:sp>
    </p:spTree>
    <p:extLst>
      <p:ext uri="{BB962C8B-B14F-4D97-AF65-F5344CB8AC3E}">
        <p14:creationId xmlns:p14="http://schemas.microsoft.com/office/powerpoint/2010/main" xmlns="" val="7469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11" grpId="0" animBg="1"/>
      <p:bldP spid="12" grpId="0"/>
      <p:bldP spid="9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47AF90-CAA5-4AB8-84CC-C139543BD4DF}"/>
                  </a:ext>
                </a:extLst>
              </p:cNvPr>
              <p:cNvSpPr txBox="1"/>
              <p:nvPr/>
            </p:nvSpPr>
            <p:spPr>
              <a:xfrm>
                <a:off x="661324" y="934075"/>
                <a:ext cx="705678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700" dirty="0"/>
                  <a:t>例题</a:t>
                </a:r>
                <a:r>
                  <a:rPr lang="en-US" altLang="zh-CN" sz="2700" dirty="0"/>
                  <a:t>2.1.2    </a:t>
                </a:r>
                <a:r>
                  <a:rPr lang="zh-CN" altLang="en-US" sz="2700" dirty="0"/>
                  <a:t>讨论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sup>
                    </m:sSup>
                  </m:oMath>
                </a14:m>
                <a:r>
                  <a:rPr lang="zh-CN" altLang="en-US" sz="2700" dirty="0"/>
                  <a:t>中的向量组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047AF90-CAA5-4AB8-84CC-C139543BD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24" y="934075"/>
                <a:ext cx="7056784" cy="507831"/>
              </a:xfrm>
              <a:prstGeom prst="rect">
                <a:avLst/>
              </a:prstGeom>
              <a:blipFill>
                <a:blip r:embed="rId2" cstate="print"/>
                <a:stretch>
                  <a:fillRect l="-1641" t="-10714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2FF5966-AAA7-4B9B-8AD1-BA26AA987E58}"/>
                  </a:ext>
                </a:extLst>
              </p:cNvPr>
              <p:cNvSpPr txBox="1"/>
              <p:nvPr/>
            </p:nvSpPr>
            <p:spPr>
              <a:xfrm>
                <a:off x="1052196" y="1669591"/>
                <a:ext cx="2407262" cy="698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700" dirty="0"/>
                  <a:t>,</a:t>
                </a:r>
                <a:endParaRPr lang="zh-CN" altLang="en-US" sz="27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2FF5966-AAA7-4B9B-8AD1-BA26AA987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96" y="1669591"/>
                <a:ext cx="2407262" cy="698589"/>
              </a:xfrm>
              <a:prstGeom prst="rect">
                <a:avLst/>
              </a:prstGeom>
              <a:blipFill>
                <a:blip r:embed="rId3" cstate="print"/>
                <a:stretch>
                  <a:fillRect r="-7868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CC7E422-138D-49E1-AD55-9AB66D6794BB}"/>
                  </a:ext>
                </a:extLst>
              </p:cNvPr>
              <p:cNvSpPr txBox="1"/>
              <p:nvPr/>
            </p:nvSpPr>
            <p:spPr>
              <a:xfrm>
                <a:off x="3744687" y="1640527"/>
                <a:ext cx="2415277" cy="698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700" dirty="0"/>
                  <a:t>,</a:t>
                </a:r>
                <a:endParaRPr lang="zh-CN" altLang="en-US" sz="27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CC7E422-138D-49E1-AD55-9AB66D679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87" y="1640527"/>
                <a:ext cx="2415277" cy="698589"/>
              </a:xfrm>
              <a:prstGeom prst="rect">
                <a:avLst/>
              </a:prstGeom>
              <a:blipFill>
                <a:blip r:embed="rId4" cstate="print"/>
                <a:stretch>
                  <a:fillRect r="-7576" b="-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117654C-0BA7-461F-92CC-1C284BDFCA42}"/>
                  </a:ext>
                </a:extLst>
              </p:cNvPr>
              <p:cNvSpPr txBox="1"/>
              <p:nvPr/>
            </p:nvSpPr>
            <p:spPr>
              <a:xfrm>
                <a:off x="6265371" y="1631936"/>
                <a:ext cx="2415277" cy="692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700" dirty="0"/>
                  <a:t>,</a:t>
                </a:r>
                <a:endParaRPr lang="zh-CN" altLang="en-US" sz="27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117654C-0BA7-461F-92CC-1C284BDFC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371" y="1631936"/>
                <a:ext cx="2415277" cy="692818"/>
              </a:xfrm>
              <a:prstGeom prst="rect">
                <a:avLst/>
              </a:prstGeom>
              <a:blipFill>
                <a:blip r:embed="rId5" cstate="print"/>
                <a:stretch>
                  <a:fillRect r="-7576" b="-10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6665EE-E0E0-4CC5-93B4-6370583FC778}"/>
                  </a:ext>
                </a:extLst>
              </p:cNvPr>
              <p:cNvSpPr txBox="1"/>
              <p:nvPr/>
            </p:nvSpPr>
            <p:spPr>
              <a:xfrm>
                <a:off x="9041432" y="1623537"/>
                <a:ext cx="222291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700" dirty="0"/>
                  <a:t>,</a:t>
                </a:r>
                <a:endParaRPr lang="zh-CN" altLang="en-US" sz="27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2A6665EE-E0E0-4CC5-93B4-6370583FC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432" y="1623537"/>
                <a:ext cx="2222916" cy="701282"/>
              </a:xfrm>
              <a:prstGeom prst="rect">
                <a:avLst/>
              </a:prstGeom>
              <a:blipFill>
                <a:blip r:embed="rId6" cstate="print"/>
                <a:stretch>
                  <a:fillRect r="-8219" b="-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D6DF3AD-0A39-46AD-A3A2-6998DE19D1E3}"/>
              </a:ext>
            </a:extLst>
          </p:cNvPr>
          <p:cNvSpPr txBox="1"/>
          <p:nvPr/>
        </p:nvSpPr>
        <p:spPr>
          <a:xfrm>
            <a:off x="754630" y="2569999"/>
            <a:ext cx="62646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/>
              <a:t>的线性相关性。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4B1408-8CE5-4C35-8CFC-6752FBFB227A}"/>
                  </a:ext>
                </a:extLst>
              </p:cNvPr>
              <p:cNvSpPr txBox="1"/>
              <p:nvPr/>
            </p:nvSpPr>
            <p:spPr>
              <a:xfrm>
                <a:off x="760141" y="3115502"/>
                <a:ext cx="6859150" cy="7108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3371" tIns="43371" rIns="43371" bIns="43371" numCol="1" spcCol="3810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解：设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, 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700" dirty="0"/>
                      <m:t>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7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zh-CN" altLang="en-US" sz="2700" i="1">
                        <a:latin typeface="Cambria Math" panose="02040503050406030204" pitchFamily="18" charset="0"/>
                      </a:rPr>
                      <m:t>使得</m:t>
                    </m:r>
                  </m:oMath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A4B1408-8CE5-4C35-8CFC-6752FBFB2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41" y="3115502"/>
                <a:ext cx="6859150" cy="710837"/>
              </a:xfrm>
              <a:prstGeom prst="rect">
                <a:avLst/>
              </a:prstGeom>
              <a:blipFill>
                <a:blip r:embed="rId7" cstate="print"/>
                <a:stretch>
                  <a:fillRect l="-2400" b="-1282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B47231-8614-4AE0-A0E0-9813077E0A36}"/>
                  </a:ext>
                </a:extLst>
              </p:cNvPr>
              <p:cNvSpPr txBox="1"/>
              <p:nvPr/>
            </p:nvSpPr>
            <p:spPr>
              <a:xfrm>
                <a:off x="9488336" y="3876322"/>
                <a:ext cx="1519262" cy="692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0B47231-8614-4AE0-A0E0-9813077E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336" y="3876322"/>
                <a:ext cx="1519262" cy="692818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E11169-930E-40CF-A242-3DBED269B850}"/>
                  </a:ext>
                </a:extLst>
              </p:cNvPr>
              <p:cNvSpPr txBox="1"/>
              <p:nvPr/>
            </p:nvSpPr>
            <p:spPr>
              <a:xfrm>
                <a:off x="964704" y="3910175"/>
                <a:ext cx="2006318" cy="698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1E11169-930E-40CF-A242-3DBED269B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04" y="3910175"/>
                <a:ext cx="2006318" cy="698589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E42268B-EE93-4A68-A15A-C2F4814415A1}"/>
                  </a:ext>
                </a:extLst>
              </p:cNvPr>
              <p:cNvSpPr txBox="1"/>
              <p:nvPr/>
            </p:nvSpPr>
            <p:spPr>
              <a:xfrm>
                <a:off x="2953486" y="3910175"/>
                <a:ext cx="2272417" cy="698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E42268B-EE93-4A68-A15A-C2F481441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486" y="3910175"/>
                <a:ext cx="2272417" cy="698589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1BFAF5-9271-49A8-952D-94A92C14BEDE}"/>
                  </a:ext>
                </a:extLst>
              </p:cNvPr>
              <p:cNvSpPr txBox="1"/>
              <p:nvPr/>
            </p:nvSpPr>
            <p:spPr>
              <a:xfrm>
                <a:off x="7424213" y="3876322"/>
                <a:ext cx="2080057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31BFAF5-9271-49A8-952D-94A92C14B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213" y="3876322"/>
                <a:ext cx="2080057" cy="701282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1926215-6AD8-48E8-AB14-0C08DEEC1218}"/>
                  </a:ext>
                </a:extLst>
              </p:cNvPr>
              <p:cNvSpPr txBox="1"/>
              <p:nvPr/>
            </p:nvSpPr>
            <p:spPr>
              <a:xfrm>
                <a:off x="5209167" y="3913028"/>
                <a:ext cx="2272417" cy="692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7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1926215-6AD8-48E8-AB14-0C08DEEC1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167" y="3913028"/>
                <a:ext cx="2272417" cy="692818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C83DFA52-165D-4243-B156-7332DD75A3E5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90650" y="4777202"/>
            <a:ext cx="6965535" cy="13434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9EA4466-0761-4E16-957F-C39A745D11D0}"/>
                  </a:ext>
                </a:extLst>
              </p:cNvPr>
              <p:cNvSpPr txBox="1"/>
              <p:nvPr/>
            </p:nvSpPr>
            <p:spPr>
              <a:xfrm>
                <a:off x="8381498" y="5122319"/>
                <a:ext cx="1519262" cy="692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7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9EA4466-0761-4E16-957F-C39A745D1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498" y="5122319"/>
                <a:ext cx="1519262" cy="692818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5634D0E-A251-4852-9952-36BA594EE35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8522" y="1415967"/>
            <a:ext cx="4608512" cy="2226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249FCE1-060F-4F00-B8EF-8E7357A2FE9B}"/>
                  </a:ext>
                </a:extLst>
              </p:cNvPr>
              <p:cNvSpPr txBox="1"/>
              <p:nvPr/>
            </p:nvSpPr>
            <p:spPr>
              <a:xfrm>
                <a:off x="760841" y="941812"/>
                <a:ext cx="460851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700" dirty="0"/>
                  <a:t>因此，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zh-CN" altLang="en-US" sz="2700" i="1">
                        <a:latin typeface="Cambria Math" panose="02040503050406030204" pitchFamily="18" charset="0"/>
                      </a:rPr>
                      <m:t>满足</m:t>
                    </m:r>
                  </m:oMath>
                </a14:m>
                <a:endParaRPr lang="zh-CN" altLang="en-US" sz="27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49FCE1-060F-4F00-B8EF-8E7357A2F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41" y="941812"/>
                <a:ext cx="4608512" cy="507831"/>
              </a:xfrm>
              <a:prstGeom prst="rect">
                <a:avLst/>
              </a:prstGeom>
              <a:blipFill>
                <a:blip r:embed="rId3" cstate="print"/>
                <a:stretch>
                  <a:fillRect l="-2513" t="-9524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DC2DBFF-F207-4F4F-A4BC-2D2A6F687663}"/>
                  </a:ext>
                </a:extLst>
              </p:cNvPr>
              <p:cNvSpPr txBox="1"/>
              <p:nvPr/>
            </p:nvSpPr>
            <p:spPr>
              <a:xfrm>
                <a:off x="775417" y="3440782"/>
                <a:ext cx="10641167" cy="1275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700" dirty="0"/>
                  <a:t>由于此方程组的系数矩阵的秩是</a:t>
                </a:r>
                <a:r>
                  <a:rPr lang="en-US" altLang="zh-CN" sz="2700" dirty="0"/>
                  <a:t>3, </a:t>
                </a:r>
                <a:r>
                  <a:rPr lang="zh-CN" altLang="en-US" sz="2700" dirty="0"/>
                  <a:t>所以它有非零解，故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7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7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7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700" dirty="0"/>
                  <a:t>线性相关。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DC2DBFF-F207-4F4F-A4BC-2D2A6F687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17" y="3440782"/>
                <a:ext cx="10641167" cy="1275477"/>
              </a:xfrm>
              <a:prstGeom prst="rect">
                <a:avLst/>
              </a:prstGeom>
              <a:blipFill>
                <a:blip r:embed="rId4" cstate="print"/>
                <a:stretch>
                  <a:fillRect l="-1088" r="-573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5100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789</Words>
  <Application>Microsoft Office PowerPoint</Application>
  <PresentationFormat>自定义</PresentationFormat>
  <Paragraphs>353</Paragraphs>
  <Slides>53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56" baseType="lpstr">
      <vt:lpstr>Office 主题​​</vt:lpstr>
      <vt:lpstr>Equation</vt:lpstr>
      <vt:lpstr>MathType 6.0 Equation</vt:lpstr>
      <vt:lpstr>第一节.线性空间</vt:lpstr>
      <vt:lpstr>一.线性空间的定义 </vt:lpstr>
      <vt:lpstr>一.线性空间的定义 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xxx7071412@126.com</dc:creator>
  <cp:lastModifiedBy>mdx</cp:lastModifiedBy>
  <cp:revision>116</cp:revision>
  <dcterms:created xsi:type="dcterms:W3CDTF">2018-09-03T01:11:33Z</dcterms:created>
  <dcterms:modified xsi:type="dcterms:W3CDTF">2020-03-26T12:02:50Z</dcterms:modified>
</cp:coreProperties>
</file>