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超然网络服务器店 超然网络服务器店" initials="超然网络服务器店" lastIdx="1" clrIdx="0">
    <p:extLst>
      <p:ext uri="{19B8F6BF-5375-455C-9EA6-DF929625EA0E}">
        <p15:presenceInfo xmlns:p15="http://schemas.microsoft.com/office/powerpoint/2012/main" userId="49ebe0098eec05c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AAE6"/>
    <a:srgbClr val="5A6EB4"/>
    <a:srgbClr val="A00078"/>
    <a:srgbClr val="A01E28"/>
    <a:srgbClr val="A08232"/>
    <a:srgbClr val="DCA01E"/>
    <a:srgbClr val="FA8214"/>
    <a:srgbClr val="82B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701" autoAdjust="0"/>
    <p:restoredTop sz="91212" autoAdjust="0"/>
  </p:normalViewPr>
  <p:slideViewPr>
    <p:cSldViewPr>
      <p:cViewPr varScale="1">
        <p:scale>
          <a:sx n="119" d="100"/>
          <a:sy n="119" d="100"/>
        </p:scale>
        <p:origin x="97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31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8D381B-4DFD-418C-9F47-CB17213841EC}" type="doc">
      <dgm:prSet loTypeId="urn:microsoft.com/office/officeart/2008/layout/PictureStrips" loCatId="picture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C562EE8-A369-4503-8489-5F19383DCF16}">
      <dgm:prSet/>
      <dgm:spPr/>
      <dgm:t>
        <a:bodyPr/>
        <a:lstStyle/>
        <a:p>
          <a:endParaRPr lang="de-DE"/>
        </a:p>
      </dgm:t>
    </dgm:pt>
    <dgm:pt modelId="{FCC8B4C2-0B87-4FEB-8456-30397B69C28A}" type="parTrans" cxnId="{B1580C2E-0069-4FA3-9CB5-C84AEDDFFA8C}">
      <dgm:prSet/>
      <dgm:spPr/>
      <dgm:t>
        <a:bodyPr/>
        <a:lstStyle/>
        <a:p>
          <a:endParaRPr lang="de-DE"/>
        </a:p>
      </dgm:t>
    </dgm:pt>
    <dgm:pt modelId="{D2AC2BE7-0A8D-4056-A44F-3812C7C6314C}" type="sibTrans" cxnId="{B1580C2E-0069-4FA3-9CB5-C84AEDDFFA8C}">
      <dgm:prSet/>
      <dgm:spPr/>
      <dgm:t>
        <a:bodyPr/>
        <a:lstStyle/>
        <a:p>
          <a:endParaRPr lang="de-DE"/>
        </a:p>
      </dgm:t>
    </dgm:pt>
    <dgm:pt modelId="{00BB2F26-FB9A-4545-9826-FED3F82FE16B}" type="pres">
      <dgm:prSet presAssocID="{2C8D381B-4DFD-418C-9F47-CB17213841EC}" presName="Name0" presStyleCnt="0">
        <dgm:presLayoutVars>
          <dgm:dir/>
          <dgm:resizeHandles val="exact"/>
        </dgm:presLayoutVars>
      </dgm:prSet>
      <dgm:spPr/>
    </dgm:pt>
    <dgm:pt modelId="{68B350A4-8920-49C8-B841-A88277B31CEC}" type="pres">
      <dgm:prSet presAssocID="{6C562EE8-A369-4503-8489-5F19383DCF16}" presName="composite" presStyleCnt="0"/>
      <dgm:spPr/>
    </dgm:pt>
    <dgm:pt modelId="{6CD9377F-9173-478D-AC9C-F8AA3D0A7C4F}" type="pres">
      <dgm:prSet presAssocID="{6C562EE8-A369-4503-8489-5F19383DCF16}" presName="rect1" presStyleLbl="trAlignAcc1" presStyleIdx="0" presStyleCnt="1" custScaleX="80756" custScaleY="69710" custLinFactNeighborX="-9460" custLinFactNeighborY="-46444">
        <dgm:presLayoutVars>
          <dgm:bulletEnabled val="1"/>
        </dgm:presLayoutVars>
      </dgm:prSet>
      <dgm:spPr/>
    </dgm:pt>
    <dgm:pt modelId="{240B2AD8-DAAF-4C85-B87F-7AF8244359BE}" type="pres">
      <dgm:prSet presAssocID="{6C562EE8-A369-4503-8489-5F19383DCF16}" presName="rect2" presStyleLbl="fgImgPlace1" presStyleIdx="0" presStyleCnt="1" custScaleX="81901" custScaleY="68849" custLinFactNeighborX="59757" custLinFactNeighborY="-35730"/>
      <dgm:spPr/>
    </dgm:pt>
  </dgm:ptLst>
  <dgm:cxnLst>
    <dgm:cxn modelId="{B1580C2E-0069-4FA3-9CB5-C84AEDDFFA8C}" srcId="{2C8D381B-4DFD-418C-9F47-CB17213841EC}" destId="{6C562EE8-A369-4503-8489-5F19383DCF16}" srcOrd="0" destOrd="0" parTransId="{FCC8B4C2-0B87-4FEB-8456-30397B69C28A}" sibTransId="{D2AC2BE7-0A8D-4056-A44F-3812C7C6314C}"/>
    <dgm:cxn modelId="{6C8A7561-4079-4155-9778-E6A1B62706DA}" type="presOf" srcId="{6C562EE8-A369-4503-8489-5F19383DCF16}" destId="{6CD9377F-9173-478D-AC9C-F8AA3D0A7C4F}" srcOrd="0" destOrd="0" presId="urn:microsoft.com/office/officeart/2008/layout/PictureStrips"/>
    <dgm:cxn modelId="{CA89EDE7-8208-4648-A66C-72C9386AD4ED}" type="presOf" srcId="{2C8D381B-4DFD-418C-9F47-CB17213841EC}" destId="{00BB2F26-FB9A-4545-9826-FED3F82FE16B}" srcOrd="0" destOrd="0" presId="urn:microsoft.com/office/officeart/2008/layout/PictureStrips"/>
    <dgm:cxn modelId="{68BA5A5F-A5C0-4185-96AA-248EFA9F4674}" type="presParOf" srcId="{00BB2F26-FB9A-4545-9826-FED3F82FE16B}" destId="{68B350A4-8920-49C8-B841-A88277B31CEC}" srcOrd="0" destOrd="0" presId="urn:microsoft.com/office/officeart/2008/layout/PictureStrips"/>
    <dgm:cxn modelId="{CD4473FB-5BC9-4182-901C-181025A56419}" type="presParOf" srcId="{68B350A4-8920-49C8-B841-A88277B31CEC}" destId="{6CD9377F-9173-478D-AC9C-F8AA3D0A7C4F}" srcOrd="0" destOrd="0" presId="urn:microsoft.com/office/officeart/2008/layout/PictureStrips"/>
    <dgm:cxn modelId="{7B720A17-D48F-4B0F-A966-9C449E62BEB0}" type="presParOf" srcId="{68B350A4-8920-49C8-B841-A88277B31CEC}" destId="{240B2AD8-DAAF-4C85-B87F-7AF8244359BE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D9377F-9173-478D-AC9C-F8AA3D0A7C4F}">
      <dsp:nvSpPr>
        <dsp:cNvPr id="0" name=""/>
        <dsp:cNvSpPr/>
      </dsp:nvSpPr>
      <dsp:spPr>
        <a:xfrm>
          <a:off x="653810" y="574882"/>
          <a:ext cx="6478517" cy="174761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127000" h="254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8061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6500" kern="1200"/>
        </a:p>
      </dsp:txBody>
      <dsp:txXfrm>
        <a:off x="653810" y="574882"/>
        <a:ext cx="6478517" cy="1747615"/>
      </dsp:txXfrm>
    </dsp:sp>
    <dsp:sp modelId="{240B2AD8-DAAF-4C85-B87F-7AF8244359BE}">
      <dsp:nvSpPr>
        <dsp:cNvPr id="0" name=""/>
        <dsp:cNvSpPr/>
      </dsp:nvSpPr>
      <dsp:spPr>
        <a:xfrm>
          <a:off x="1514026" y="466890"/>
          <a:ext cx="1437269" cy="1812332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41338" y="8532813"/>
            <a:ext cx="3103562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de-DE" sz="800" dirty="0"/>
              <a:t>KIT – The Research University  in the Helmholtz Association</a:t>
            </a:r>
          </a:p>
        </p:txBody>
      </p:sp>
      <p:pic>
        <p:nvPicPr>
          <p:cNvPr id="9223" name="Picture 11" descr="KIT-Logo-rgb_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188913"/>
            <a:ext cx="1008063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05798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de-DE" altLang="de-DE"/>
              <a:t>Prof. Dr. Max Mustermann | </a:t>
            </a:r>
            <a:br>
              <a:rPr lang="de-DE" altLang="de-DE"/>
            </a:br>
            <a:r>
              <a:rPr lang="de-DE" altLang="de-DE"/>
              <a:t>Name of Faculty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970BCF3-701C-4E03-9023-30B55021831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32367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44" y="3286129"/>
            <a:ext cx="8975725" cy="3471863"/>
          </a:xfrm>
          <a:prstGeom prst="rect">
            <a:avLst/>
          </a:prstGeom>
          <a:blipFill dpi="0" rotWithShape="1">
            <a:blip r:embed="rId3">
              <a:alphaModFix amt="51000"/>
            </a:blip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5" name="Picture 9" descr="II_rahmen_neu_tite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396875" y="6598800"/>
            <a:ext cx="367030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de-DE" sz="800" dirty="0"/>
              <a:t>KIT –  The Research University in the Helmholtz Association</a:t>
            </a:r>
            <a:r>
              <a:rPr lang="de-DE" altLang="de-DE" sz="800" dirty="0"/>
              <a:t> </a:t>
            </a:r>
            <a:endParaRPr lang="en-US" altLang="de-DE" sz="800" dirty="0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385763" y="3366344"/>
            <a:ext cx="7714629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>
              <a:defRPr/>
            </a:pPr>
            <a:r>
              <a:rPr lang="de-DE" sz="1000" dirty="0">
                <a:solidFill>
                  <a:schemeClr val="bg1"/>
                </a:solidFill>
                <a:latin typeface="Arial" pitchFamily="34" charset="0"/>
              </a:rPr>
              <a:t>CHAIR FOR PERVASIVE</a:t>
            </a:r>
            <a:r>
              <a:rPr lang="de-DE" sz="1000" baseline="0" dirty="0">
                <a:solidFill>
                  <a:schemeClr val="bg1"/>
                </a:solidFill>
                <a:latin typeface="Arial" pitchFamily="34" charset="0"/>
              </a:rPr>
              <a:t> COMPUTER SYSTEMS, </a:t>
            </a:r>
            <a:r>
              <a:rPr lang="de-DE" sz="1000" dirty="0">
                <a:solidFill>
                  <a:schemeClr val="bg1"/>
                </a:solidFill>
                <a:latin typeface="Arial" pitchFamily="34" charset="0"/>
              </a:rPr>
              <a:t>INSTITUTE OF TELEMATICS, DEPARTMENT</a:t>
            </a:r>
            <a:r>
              <a:rPr lang="de-DE" sz="1000" baseline="0" dirty="0">
                <a:solidFill>
                  <a:schemeClr val="bg1"/>
                </a:solidFill>
                <a:latin typeface="Arial" pitchFamily="34" charset="0"/>
              </a:rPr>
              <a:t> OF COMPUTER SCIENCE</a:t>
            </a:r>
            <a:endParaRPr lang="de-DE" sz="10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>
                <a:solidFill>
                  <a:schemeClr val="bg1"/>
                </a:solidFill>
                <a:latin typeface="Arial" charset="0"/>
              </a:rPr>
              <a:t>www.kit.edu</a:t>
            </a:r>
          </a:p>
        </p:txBody>
      </p:sp>
      <p:pic>
        <p:nvPicPr>
          <p:cNvPr id="26640" name="Picture 13" descr="KIT-Logo-rgb_e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33375"/>
            <a:ext cx="161925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Grafik 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200" y="6382800"/>
            <a:ext cx="468000" cy="468000"/>
          </a:xfrm>
          <a:prstGeom prst="rect">
            <a:avLst/>
          </a:prstGeom>
        </p:spPr>
      </p:pic>
      <p:grpSp>
        <p:nvGrpSpPr>
          <p:cNvPr id="9" name="Gruppieren 8"/>
          <p:cNvGrpSpPr/>
          <p:nvPr userDrawn="1"/>
        </p:nvGrpSpPr>
        <p:grpSpPr>
          <a:xfrm>
            <a:off x="5072069" y="428626"/>
            <a:ext cx="3846512" cy="572433"/>
            <a:chOff x="5072069" y="428626"/>
            <a:chExt cx="3846512" cy="572433"/>
          </a:xfrm>
        </p:grpSpPr>
        <p:pic>
          <p:nvPicPr>
            <p:cNvPr id="10" name="Picture 2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2069" y="428626"/>
              <a:ext cx="1900237" cy="484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9"/>
            <p:cNvSpPr txBox="1">
              <a:spLocks noChangeArrowheads="1"/>
            </p:cNvSpPr>
            <p:nvPr userDrawn="1"/>
          </p:nvSpPr>
          <p:spPr bwMode="auto">
            <a:xfrm>
              <a:off x="7024694" y="477839"/>
              <a:ext cx="1893887" cy="52322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1400">
                  <a:ea typeface="+mn-ea"/>
                </a:rPr>
                <a:t>Technology for </a:t>
              </a: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1400">
                  <a:ea typeface="+mn-ea"/>
                </a:rPr>
                <a:t>Pervasive Computing</a:t>
              </a:r>
            </a:p>
          </p:txBody>
        </p:sp>
      </p:grpSp>
      <p:sp>
        <p:nvSpPr>
          <p:cNvPr id="15" name="Line 9"/>
          <p:cNvSpPr>
            <a:spLocks noChangeShapeType="1"/>
          </p:cNvSpPr>
          <p:nvPr userDrawn="1"/>
        </p:nvSpPr>
        <p:spPr bwMode="auto">
          <a:xfrm>
            <a:off x="2176463" y="1047750"/>
            <a:ext cx="6786562" cy="0"/>
          </a:xfrm>
          <a:prstGeom prst="line">
            <a:avLst/>
          </a:prstGeom>
          <a:noFill/>
          <a:ln w="9360">
            <a:solidFill>
              <a:srgbClr val="0092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Prof. Max Mustermann - Title</a:t>
            </a:r>
          </a:p>
        </p:txBody>
      </p:sp>
    </p:spTree>
    <p:extLst>
      <p:ext uri="{BB962C8B-B14F-4D97-AF65-F5344CB8AC3E}">
        <p14:creationId xmlns:p14="http://schemas.microsoft.com/office/powerpoint/2010/main" val="4123908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Prof. Max Mustermann - Title</a:t>
            </a:r>
          </a:p>
        </p:txBody>
      </p:sp>
    </p:spTree>
    <p:extLst>
      <p:ext uri="{BB962C8B-B14F-4D97-AF65-F5344CB8AC3E}">
        <p14:creationId xmlns:p14="http://schemas.microsoft.com/office/powerpoint/2010/main" val="1483593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Prof. Max Mustermann - Title</a:t>
            </a:r>
          </a:p>
        </p:txBody>
      </p:sp>
    </p:spTree>
    <p:extLst>
      <p:ext uri="{BB962C8B-B14F-4D97-AF65-F5344CB8AC3E}">
        <p14:creationId xmlns:p14="http://schemas.microsoft.com/office/powerpoint/2010/main" val="269403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Prof. Max Mustermann - Title</a:t>
            </a:r>
          </a:p>
        </p:txBody>
      </p:sp>
    </p:spTree>
    <p:extLst>
      <p:ext uri="{BB962C8B-B14F-4D97-AF65-F5344CB8AC3E}">
        <p14:creationId xmlns:p14="http://schemas.microsoft.com/office/powerpoint/2010/main" val="615522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Prof. Max Mustermann - Title</a:t>
            </a:r>
          </a:p>
        </p:txBody>
      </p:sp>
    </p:spTree>
    <p:extLst>
      <p:ext uri="{BB962C8B-B14F-4D97-AF65-F5344CB8AC3E}">
        <p14:creationId xmlns:p14="http://schemas.microsoft.com/office/powerpoint/2010/main" val="113032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Prof. Max Mustermann - Title</a:t>
            </a:r>
          </a:p>
        </p:txBody>
      </p:sp>
    </p:spTree>
    <p:extLst>
      <p:ext uri="{BB962C8B-B14F-4D97-AF65-F5344CB8AC3E}">
        <p14:creationId xmlns:p14="http://schemas.microsoft.com/office/powerpoint/2010/main" val="306850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Prof. Max Mustermann - Title</a:t>
            </a:r>
          </a:p>
        </p:txBody>
      </p:sp>
    </p:spTree>
    <p:extLst>
      <p:ext uri="{BB962C8B-B14F-4D97-AF65-F5344CB8AC3E}">
        <p14:creationId xmlns:p14="http://schemas.microsoft.com/office/powerpoint/2010/main" val="1089466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Prof. Max Mustermann - Title</a:t>
            </a:r>
          </a:p>
        </p:txBody>
      </p:sp>
    </p:spTree>
    <p:extLst>
      <p:ext uri="{BB962C8B-B14F-4D97-AF65-F5344CB8AC3E}">
        <p14:creationId xmlns:p14="http://schemas.microsoft.com/office/powerpoint/2010/main" val="2918934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Prof. Max Mustermann - Title</a:t>
            </a:r>
          </a:p>
        </p:txBody>
      </p:sp>
    </p:spTree>
    <p:extLst>
      <p:ext uri="{BB962C8B-B14F-4D97-AF65-F5344CB8AC3E}">
        <p14:creationId xmlns:p14="http://schemas.microsoft.com/office/powerpoint/2010/main" val="1977935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Prof. Max Mustermann - Title</a:t>
            </a:r>
          </a:p>
        </p:txBody>
      </p:sp>
    </p:spTree>
    <p:extLst>
      <p:ext uri="{BB962C8B-B14F-4D97-AF65-F5344CB8AC3E}">
        <p14:creationId xmlns:p14="http://schemas.microsoft.com/office/powerpoint/2010/main" val="336967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/>
              <a:t>Click to add text</a:t>
            </a:r>
          </a:p>
          <a:p>
            <a:pPr lvl="1"/>
            <a:r>
              <a:rPr lang="en-US" altLang="de-DE"/>
              <a:t>Second level</a:t>
            </a:r>
          </a:p>
          <a:p>
            <a:pPr lvl="2"/>
            <a:r>
              <a:rPr lang="en-US" altLang="de-DE"/>
              <a:t>Third level</a:t>
            </a:r>
          </a:p>
          <a:p>
            <a:pPr lvl="3"/>
            <a:r>
              <a:rPr lang="en-US" altLang="de-DE"/>
              <a:t>Fourth level</a:t>
            </a:r>
          </a:p>
          <a:p>
            <a:pPr lvl="4"/>
            <a:r>
              <a:rPr lang="en-US" altLang="de-DE"/>
              <a:t>Fifth level</a:t>
            </a:r>
          </a:p>
        </p:txBody>
      </p:sp>
      <p:pic>
        <p:nvPicPr>
          <p:cNvPr id="1037" name="Picture 9" descr="KITlogo_4c_frutige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Line 5"/>
          <p:cNvSpPr>
            <a:spLocks noChangeShapeType="1"/>
          </p:cNvSpPr>
          <p:nvPr userDrawn="1"/>
        </p:nvSpPr>
        <p:spPr bwMode="auto">
          <a:xfrm>
            <a:off x="-4763" y="6381750"/>
            <a:ext cx="9148763" cy="1588"/>
          </a:xfrm>
          <a:prstGeom prst="line">
            <a:avLst/>
          </a:prstGeom>
          <a:noFill/>
          <a:ln w="12600">
            <a:solidFill>
              <a:srgbClr val="0092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ectangle 2"/>
          <p:cNvSpPr/>
          <p:nvPr userDrawn="1"/>
        </p:nvSpPr>
        <p:spPr>
          <a:xfrm>
            <a:off x="0" y="6396038"/>
            <a:ext cx="9144000" cy="4619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grpSp>
        <p:nvGrpSpPr>
          <p:cNvPr id="15" name="Gruppieren 14"/>
          <p:cNvGrpSpPr/>
          <p:nvPr userDrawn="1"/>
        </p:nvGrpSpPr>
        <p:grpSpPr>
          <a:xfrm>
            <a:off x="-4763" y="6381750"/>
            <a:ext cx="9148763" cy="431803"/>
            <a:chOff x="-4763" y="6381750"/>
            <a:chExt cx="9148763" cy="431803"/>
          </a:xfrm>
        </p:grpSpPr>
        <p:sp>
          <p:nvSpPr>
            <p:cNvPr id="16" name="CustomShape 1"/>
            <p:cNvSpPr>
              <a:spLocks noChangeArrowheads="1"/>
            </p:cNvSpPr>
            <p:nvPr userDrawn="1"/>
          </p:nvSpPr>
          <p:spPr bwMode="auto">
            <a:xfrm>
              <a:off x="7429503" y="6429378"/>
              <a:ext cx="1535113" cy="38417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de-DE" sz="1200" dirty="0">
                  <a:solidFill>
                    <a:srgbClr val="000000"/>
                  </a:solidFill>
                  <a:latin typeface="DINMittelschrift" charset="0"/>
                  <a:ea typeface="+mn-ea"/>
                </a:rPr>
                <a:t>Technology </a:t>
              </a:r>
              <a:r>
                <a:rPr lang="de-DE" sz="1200" dirty="0" err="1">
                  <a:solidFill>
                    <a:srgbClr val="000000"/>
                  </a:solidFill>
                  <a:latin typeface="DINMittelschrift" charset="0"/>
                  <a:ea typeface="+mn-ea"/>
                </a:rPr>
                <a:t>for</a:t>
              </a:r>
              <a:r>
                <a:rPr lang="de-DE" sz="1200" dirty="0">
                  <a:solidFill>
                    <a:srgbClr val="000000"/>
                  </a:solidFill>
                  <a:latin typeface="DINMittelschrift" charset="0"/>
                  <a:ea typeface="+mn-ea"/>
                </a:rPr>
                <a:t> </a:t>
              </a:r>
              <a:r>
                <a:rPr lang="de-DE" sz="1200" dirty="0" err="1">
                  <a:solidFill>
                    <a:srgbClr val="000000"/>
                  </a:solidFill>
                  <a:latin typeface="DINMittelschrift" charset="0"/>
                  <a:ea typeface="+mn-ea"/>
                </a:rPr>
                <a:t>Pervasive</a:t>
              </a:r>
              <a:r>
                <a:rPr lang="de-DE" sz="1200" dirty="0">
                  <a:solidFill>
                    <a:srgbClr val="000000"/>
                  </a:solidFill>
                  <a:latin typeface="DINMittelschrift" charset="0"/>
                  <a:ea typeface="+mn-ea"/>
                </a:rPr>
                <a:t> Computing</a:t>
              </a:r>
              <a:endParaRPr lang="de-DE" dirty="0">
                <a:ea typeface="+mn-ea"/>
              </a:endParaRPr>
            </a:p>
          </p:txBody>
        </p:sp>
        <p:sp>
          <p:nvSpPr>
            <p:cNvPr id="17" name="Line 5"/>
            <p:cNvSpPr>
              <a:spLocks noChangeShapeType="1"/>
            </p:cNvSpPr>
            <p:nvPr userDrawn="1"/>
          </p:nvSpPr>
          <p:spPr bwMode="auto">
            <a:xfrm>
              <a:off x="-4763" y="6381750"/>
              <a:ext cx="9148763" cy="1588"/>
            </a:xfrm>
            <a:prstGeom prst="line">
              <a:avLst/>
            </a:prstGeom>
            <a:noFill/>
            <a:ln w="12600">
              <a:solidFill>
                <a:srgbClr val="0092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18" name="Picture 3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4" y="6430966"/>
              <a:ext cx="1285875" cy="328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250825" y="6445250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A2177219-4D79-4D82-A800-567BDD8316C6}" type="slidenum">
              <a:rPr lang="de-DE" sz="900" b="1">
                <a:latin typeface="Arial" charset="0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sz="900" b="1">
              <a:latin typeface="Arial" charset="0"/>
            </a:endParaRPr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612775" y="6445250"/>
            <a:ext cx="8636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fld id="{FA390034-B22F-454C-98D5-B3B46940354E}" type="datetime1">
              <a:rPr lang="de-DE" altLang="de-DE" sz="900"/>
              <a:pPr/>
              <a:t>09.12.2019</a:t>
            </a:fld>
            <a:endParaRPr lang="de-DE" altLang="de-DE" sz="900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01800" y="6445250"/>
            <a:ext cx="424815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en-US" altLang="de-DE"/>
              <a:t>Prof. Max Mustermann - Title</a:t>
            </a:r>
          </a:p>
        </p:txBody>
      </p:sp>
      <p:sp>
        <p:nvSpPr>
          <p:cNvPr id="19" name="Line 4"/>
          <p:cNvSpPr>
            <a:spLocks noChangeShapeType="1"/>
          </p:cNvSpPr>
          <p:nvPr userDrawn="1"/>
        </p:nvSpPr>
        <p:spPr bwMode="auto">
          <a:xfrm>
            <a:off x="390531" y="895350"/>
            <a:ext cx="8374063" cy="12700"/>
          </a:xfrm>
          <a:prstGeom prst="line">
            <a:avLst/>
          </a:prstGeom>
          <a:noFill/>
          <a:ln w="12600">
            <a:solidFill>
              <a:srgbClr val="0092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8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395288" y="1412875"/>
            <a:ext cx="838993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1pPr>
            <a:lvl2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2pPr>
            <a:lvl3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3pPr>
            <a:lvl4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4pPr>
            <a:lvl5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de-DE" sz="2600" dirty="0"/>
              <a:t>Title: Arial 26pt bold</a:t>
            </a:r>
            <a:br>
              <a:rPr lang="en-US" altLang="de-DE" sz="2600" dirty="0"/>
            </a:br>
            <a:r>
              <a:rPr lang="en-US" altLang="de-DE" sz="2200" dirty="0"/>
              <a:t>Double-spaced: Arial 22pt bold</a:t>
            </a:r>
          </a:p>
        </p:txBody>
      </p:sp>
      <p:sp>
        <p:nvSpPr>
          <p:cNvPr id="30725" name="Rectangle 3"/>
          <p:cNvSpPr>
            <a:spLocks noChangeArrowheads="1"/>
          </p:cNvSpPr>
          <p:nvPr/>
        </p:nvSpPr>
        <p:spPr bwMode="auto">
          <a:xfrm>
            <a:off x="396875" y="2349500"/>
            <a:ext cx="8370888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de-DE" sz="1600" b="1">
                <a:solidFill>
                  <a:srgbClr val="000000"/>
                </a:solidFill>
              </a:rPr>
              <a:t>Sub-title: Arial 18pt bold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de-DE" sz="1600" b="1">
                <a:solidFill>
                  <a:srgbClr val="000000"/>
                </a:solidFill>
              </a:rPr>
              <a:t>Several lines possible.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en-US" altLang="de-DE" dirty="0"/>
              <a:t>Prof. Dr. Michael </a:t>
            </a:r>
            <a:r>
              <a:rPr lang="en-US" altLang="de-DE" dirty="0" err="1"/>
              <a:t>Beigl</a:t>
            </a:r>
            <a:r>
              <a:rPr lang="en-US" altLang="de-DE" dirty="0"/>
              <a:t>- Title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Remaining</a:t>
            </a:r>
            <a:r>
              <a:rPr lang="de-DE" dirty="0"/>
              <a:t> </a:t>
            </a:r>
            <a:r>
              <a:rPr lang="de-DE" dirty="0" err="1"/>
              <a:t>Useful</a:t>
            </a:r>
            <a:r>
              <a:rPr lang="de-DE" dirty="0"/>
              <a:t> Life (RUL) Prognostik </a:t>
            </a:r>
            <a:endParaRPr lang="de-DE" altLang="de-DE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den Zeitpunkt vorherzusagen, zu dem ein System oder eine Komponente ihre Funktion nicht mehr erfüllen wird</a:t>
            </a:r>
          </a:p>
          <a:p>
            <a:pPr marL="0" indent="0">
              <a:buNone/>
            </a:pPr>
            <a:endParaRPr lang="de-DE" altLang="de-DE" dirty="0"/>
          </a:p>
          <a:p>
            <a:r>
              <a:rPr lang="de-DE" altLang="de-DE" dirty="0"/>
              <a:t>Modelleigaben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Zustandsindikatoren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Merkmale, die aus Sensordaten oder Protokolldaten extrahiert</a:t>
            </a:r>
          </a:p>
          <a:p>
            <a:pPr marL="0" indent="0">
              <a:buNone/>
            </a:pPr>
            <a:endParaRPr lang="de-DE" altLang="de-DE" dirty="0"/>
          </a:p>
          <a:p>
            <a:r>
              <a:rPr lang="de-DE" altLang="de-DE" dirty="0"/>
              <a:t>Modellausgeben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dirty="0"/>
              <a:t>RUL</a:t>
            </a:r>
          </a:p>
          <a:p>
            <a:endParaRPr lang="de-DE" altLang="de-DE" dirty="0"/>
          </a:p>
          <a:p>
            <a:r>
              <a:rPr lang="de-DE" altLang="de-DE" dirty="0"/>
              <a:t>Datensätze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dirty="0"/>
              <a:t>Klein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Besteht aus mehreren Zeitreihen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53B3E3-4E4C-4093-9FE9-67C869202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Datensätze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44D6CE-7E43-4BCC-9527-D462214BA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Turbofan</a:t>
            </a:r>
            <a:r>
              <a:rPr lang="de-DE" dirty="0"/>
              <a:t> Engine Degradation Simulation Data 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4 Zeitreihengruppen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Zeitreihengruppen sind klein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1800" dirty="0"/>
          </a:p>
          <a:p>
            <a:r>
              <a:rPr lang="de-DE" dirty="0"/>
              <a:t>PHM08 Challenge Data 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1 große Zeitreihengruppe 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FE31C06-BAD0-4822-92C0-9D68774D00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Prof. Dr. Michael </a:t>
            </a:r>
            <a:r>
              <a:rPr lang="en-US" altLang="de-DE" dirty="0" err="1"/>
              <a:t>Beigl</a:t>
            </a:r>
            <a:r>
              <a:rPr lang="en-US" altLang="de-DE" dirty="0"/>
              <a:t>- Title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4673E37-E4CA-497D-A5BA-08DB9A21D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2996952"/>
            <a:ext cx="4635624" cy="285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64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3E68C9-28EB-43A0-A808-4A1908A39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Related</a:t>
            </a:r>
            <a:r>
              <a:rPr lang="de-DE" dirty="0"/>
              <a:t> Work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1AB414-3A84-4F09-8225-0AABF5EB3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Turbofan</a:t>
            </a:r>
            <a:r>
              <a:rPr lang="de-DE" dirty="0"/>
              <a:t> Engine Degradation Simulation Data Set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FB6350D-AC9F-4C4C-B06F-61DBB5A818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Prof. Dr. Michael </a:t>
            </a:r>
            <a:r>
              <a:rPr lang="en-US" altLang="de-DE" dirty="0" err="1"/>
              <a:t>Beigl</a:t>
            </a:r>
            <a:r>
              <a:rPr lang="en-US" altLang="de-DE" dirty="0"/>
              <a:t>- Title</a:t>
            </a:r>
          </a:p>
        </p:txBody>
      </p:sp>
      <p:graphicFrame>
        <p:nvGraphicFramePr>
          <p:cNvPr id="5" name="Tabelle 5" descr="xcvxc">
            <a:extLst>
              <a:ext uri="{FF2B5EF4-FFF2-40B4-BE49-F238E27FC236}">
                <a16:creationId xmlns:a16="http://schemas.microsoft.com/office/drawing/2014/main" id="{4BB5A971-C819-4C80-B345-941EE93A67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408947"/>
              </p:ext>
            </p:extLst>
          </p:nvPr>
        </p:nvGraphicFramePr>
        <p:xfrm>
          <a:off x="683568" y="1916832"/>
          <a:ext cx="7776865" cy="3096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5373">
                  <a:extLst>
                    <a:ext uri="{9D8B030D-6E8A-4147-A177-3AD203B41FA5}">
                      <a16:colId xmlns:a16="http://schemas.microsoft.com/office/drawing/2014/main" val="2004864547"/>
                    </a:ext>
                  </a:extLst>
                </a:gridCol>
                <a:gridCol w="1555373">
                  <a:extLst>
                    <a:ext uri="{9D8B030D-6E8A-4147-A177-3AD203B41FA5}">
                      <a16:colId xmlns:a16="http://schemas.microsoft.com/office/drawing/2014/main" val="2846325886"/>
                    </a:ext>
                  </a:extLst>
                </a:gridCol>
                <a:gridCol w="1555373">
                  <a:extLst>
                    <a:ext uri="{9D8B030D-6E8A-4147-A177-3AD203B41FA5}">
                      <a16:colId xmlns:a16="http://schemas.microsoft.com/office/drawing/2014/main" val="3796254345"/>
                    </a:ext>
                  </a:extLst>
                </a:gridCol>
                <a:gridCol w="1555373">
                  <a:extLst>
                    <a:ext uri="{9D8B030D-6E8A-4147-A177-3AD203B41FA5}">
                      <a16:colId xmlns:a16="http://schemas.microsoft.com/office/drawing/2014/main" val="3062185255"/>
                    </a:ext>
                  </a:extLst>
                </a:gridCol>
                <a:gridCol w="1555373">
                  <a:extLst>
                    <a:ext uri="{9D8B030D-6E8A-4147-A177-3AD203B41FA5}">
                      <a16:colId xmlns:a16="http://schemas.microsoft.com/office/drawing/2014/main" val="709410179"/>
                    </a:ext>
                  </a:extLst>
                </a:gridCol>
              </a:tblGrid>
              <a:tr h="794581">
                <a:tc>
                  <a:txBody>
                    <a:bodyPr/>
                    <a:lstStyle/>
                    <a:p>
                      <a:pPr algn="ctr"/>
                      <a:r>
                        <a:rPr lang="de-DE" baseline="0" dirty="0"/>
                        <a:t>Zeitreihen-gruppen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aseline="0" dirty="0"/>
                        <a:t>FD001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aseline="0" dirty="0"/>
                        <a:t>FD002</a:t>
                      </a:r>
                    </a:p>
                    <a:p>
                      <a:pPr algn="ctr"/>
                      <a:endParaRPr lang="de-D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aseline="0" dirty="0"/>
                        <a:t>FD003</a:t>
                      </a:r>
                    </a:p>
                    <a:p>
                      <a:pPr algn="ctr"/>
                      <a:endParaRPr lang="de-D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aseline="0" dirty="0"/>
                        <a:t>FD004</a:t>
                      </a:r>
                    </a:p>
                    <a:p>
                      <a:pPr algn="ctr"/>
                      <a:endParaRPr lang="de-DE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488108"/>
                  </a:ext>
                </a:extLst>
              </a:tr>
              <a:tr h="460353">
                <a:tc>
                  <a:txBody>
                    <a:bodyPr/>
                    <a:lstStyle/>
                    <a:p>
                      <a:pPr algn="ctr"/>
                      <a:r>
                        <a:rPr lang="de-DE" baseline="0" dirty="0"/>
                        <a:t>MLP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aseline="0" dirty="0"/>
                        <a:t>37.56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aseline="0" dirty="0"/>
                        <a:t>80.03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aseline="0" dirty="0"/>
                        <a:t>37.39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aseline="0" dirty="0"/>
                        <a:t>77.37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048729"/>
                  </a:ext>
                </a:extLst>
              </a:tr>
              <a:tr h="460353">
                <a:tc>
                  <a:txBody>
                    <a:bodyPr/>
                    <a:lstStyle/>
                    <a:p>
                      <a:pPr algn="ctr"/>
                      <a:r>
                        <a:rPr lang="de-DE" baseline="0" dirty="0"/>
                        <a:t>SVR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aseline="0" dirty="0"/>
                        <a:t>20.96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aseline="0" dirty="0"/>
                        <a:t>42.00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aseline="0" dirty="0"/>
                        <a:t>21.05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aseline="0" dirty="0"/>
                        <a:t>45.35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567841"/>
                  </a:ext>
                </a:extLst>
              </a:tr>
              <a:tr h="460353">
                <a:tc>
                  <a:txBody>
                    <a:bodyPr/>
                    <a:lstStyle/>
                    <a:p>
                      <a:pPr algn="ctr"/>
                      <a:r>
                        <a:rPr lang="de-DE" baseline="0" dirty="0"/>
                        <a:t>RVR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aseline="0" dirty="0"/>
                        <a:t>23.80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aseline="0" dirty="0"/>
                        <a:t>31.30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aseline="0" dirty="0"/>
                        <a:t>22.37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aseline="0" dirty="0"/>
                        <a:t>34.34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130921"/>
                  </a:ext>
                </a:extLst>
              </a:tr>
              <a:tr h="460353">
                <a:tc>
                  <a:txBody>
                    <a:bodyPr/>
                    <a:lstStyle/>
                    <a:p>
                      <a:pPr algn="ctr"/>
                      <a:r>
                        <a:rPr lang="de-DE" baseline="0" dirty="0"/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aseline="0" dirty="0"/>
                        <a:t>18.45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aseline="0" dirty="0"/>
                        <a:t>30.29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aseline="0" dirty="0"/>
                        <a:t>19.82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aseline="0" dirty="0"/>
                        <a:t>29.16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000842"/>
                  </a:ext>
                </a:extLst>
              </a:tr>
              <a:tr h="460353">
                <a:tc>
                  <a:txBody>
                    <a:bodyPr/>
                    <a:lstStyle/>
                    <a:p>
                      <a:pPr algn="ctr"/>
                      <a:r>
                        <a:rPr lang="de-DE" baseline="0" dirty="0"/>
                        <a:t>Deep 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aseline="0" dirty="0"/>
                        <a:t>16.14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aseline="0" dirty="0"/>
                        <a:t>24.49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aseline="0" dirty="0"/>
                        <a:t>16.18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aseline="0" dirty="0"/>
                        <a:t>28.17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846442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160F7C6F-3224-4A83-9112-CE70B2E4707C}"/>
              </a:ext>
            </a:extLst>
          </p:cNvPr>
          <p:cNvSpPr txBox="1"/>
          <p:nvPr/>
        </p:nvSpPr>
        <p:spPr>
          <a:xfrm>
            <a:off x="1619672" y="5169495"/>
            <a:ext cx="5682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Tabelle 1:RMSE Vergleich in „</a:t>
            </a:r>
            <a:r>
              <a:rPr lang="de-DE" dirty="0" err="1"/>
              <a:t>Turbofan</a:t>
            </a:r>
            <a:r>
              <a:rPr lang="de-DE" dirty="0"/>
              <a:t> Engine Degradation Simulation Data Set“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6336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6F1B38-6BF2-4AB2-B94A-C54B572C5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84831F-CC67-4F11-BC23-9AE2003BE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Probleme: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 err="1"/>
              <a:t>Convolutional</a:t>
            </a:r>
            <a:r>
              <a:rPr lang="de-DE" sz="1800" dirty="0"/>
              <a:t> </a:t>
            </a:r>
            <a:r>
              <a:rPr lang="de-DE" sz="1800" dirty="0" err="1"/>
              <a:t>Neural</a:t>
            </a:r>
            <a:r>
              <a:rPr lang="de-DE" sz="1800" dirty="0"/>
              <a:t> Network (CNN)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Schlecht bei zeitlicher Information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Long </a:t>
            </a:r>
            <a:r>
              <a:rPr lang="de-DE" sz="1800" dirty="0" err="1"/>
              <a:t>short</a:t>
            </a:r>
            <a:r>
              <a:rPr lang="de-DE" sz="1800" dirty="0"/>
              <a:t>-term </a:t>
            </a:r>
            <a:r>
              <a:rPr lang="de-DE" sz="1800" dirty="0" err="1"/>
              <a:t>memory</a:t>
            </a:r>
            <a:r>
              <a:rPr lang="de-DE" sz="1800" dirty="0"/>
              <a:t> (LSTM)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zu viel Parameter</a:t>
            </a:r>
          </a:p>
          <a:p>
            <a:pPr marL="0" indent="0">
              <a:buNone/>
            </a:pP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 err="1"/>
              <a:t>Neural</a:t>
            </a:r>
            <a:r>
              <a:rPr lang="de-DE" sz="1800" dirty="0"/>
              <a:t> Network Architektur bestimmen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sowohl kostspielig als auch langsam</a:t>
            </a:r>
          </a:p>
          <a:p>
            <a:endParaRPr lang="de-DE" dirty="0"/>
          </a:p>
          <a:p>
            <a:r>
              <a:rPr lang="de-DE" dirty="0"/>
              <a:t>Lösungen: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 err="1"/>
              <a:t>Convolutional</a:t>
            </a:r>
            <a:r>
              <a:rPr lang="de-DE" sz="1800" dirty="0"/>
              <a:t> LSTM (</a:t>
            </a:r>
            <a:r>
              <a:rPr lang="de-DE" sz="1800" dirty="0" err="1"/>
              <a:t>Conv</a:t>
            </a:r>
            <a:r>
              <a:rPr lang="de-DE" sz="1800" dirty="0"/>
              <a:t>-LSTM)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 err="1"/>
              <a:t>Neural</a:t>
            </a:r>
            <a:r>
              <a:rPr lang="de-DE" sz="1800" dirty="0"/>
              <a:t> Architecture Search (NAS) 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184DDB7-1F25-43DC-8DE9-2C79B86CA6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Prof. Dr. Michael </a:t>
            </a:r>
            <a:r>
              <a:rPr lang="en-US" altLang="de-DE" dirty="0" err="1"/>
              <a:t>Beigl</a:t>
            </a:r>
            <a:r>
              <a:rPr lang="en-US" altLang="de-DE" dirty="0"/>
              <a:t>- Title</a:t>
            </a:r>
          </a:p>
        </p:txBody>
      </p:sp>
    </p:spTree>
    <p:extLst>
      <p:ext uri="{BB962C8B-B14F-4D97-AF65-F5344CB8AC3E}">
        <p14:creationId xmlns:p14="http://schemas.microsoft.com/office/powerpoint/2010/main" val="4132631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0CB588-AFB6-4B71-9257-57C1DF267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Convolutional</a:t>
            </a:r>
            <a:r>
              <a:rPr lang="de-DE" dirty="0"/>
              <a:t> LSTM (</a:t>
            </a:r>
            <a:r>
              <a:rPr lang="de-DE" dirty="0" err="1"/>
              <a:t>Conv</a:t>
            </a:r>
            <a:r>
              <a:rPr lang="de-DE" dirty="0"/>
              <a:t>-LSTM)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54CF7F-7A24-42AE-B7AD-5AB7B6723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 </a:t>
            </a:r>
            <a:r>
              <a:rPr lang="de-DE" dirty="0" err="1"/>
              <a:t>Conv</a:t>
            </a:r>
            <a:r>
              <a:rPr lang="de-DE" dirty="0"/>
              <a:t>-LSTM hat bei den Übergängen von input-</a:t>
            </a:r>
            <a:r>
              <a:rPr lang="de-DE" dirty="0" err="1"/>
              <a:t>to</a:t>
            </a:r>
            <a:r>
              <a:rPr lang="de-DE" dirty="0"/>
              <a:t>-</a:t>
            </a:r>
            <a:r>
              <a:rPr lang="de-DE" dirty="0" err="1"/>
              <a:t>state</a:t>
            </a:r>
            <a:r>
              <a:rPr lang="de-DE" dirty="0"/>
              <a:t> und </a:t>
            </a:r>
            <a:r>
              <a:rPr lang="de-DE" dirty="0" err="1"/>
              <a:t>state-to-state</a:t>
            </a:r>
            <a:r>
              <a:rPr lang="de-DE" dirty="0"/>
              <a:t> </a:t>
            </a:r>
            <a:r>
              <a:rPr lang="de-DE" dirty="0" err="1"/>
              <a:t>convolutional</a:t>
            </a:r>
            <a:r>
              <a:rPr lang="de-DE" dirty="0"/>
              <a:t> Strukturen. 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1294648-04EC-4F26-9A24-E5135BB8A3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Prof. Dr. Michael </a:t>
            </a:r>
            <a:r>
              <a:rPr lang="en-US" altLang="de-DE" dirty="0" err="1"/>
              <a:t>Beigl</a:t>
            </a:r>
            <a:r>
              <a:rPr lang="en-US" altLang="de-DE" dirty="0"/>
              <a:t>- Title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899F285-E6B7-43C3-BDCA-0A0B8E931D0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79712" y="2204864"/>
            <a:ext cx="5544616" cy="1800200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30F66C8E-C6FC-4AFA-A220-BBE264AAB816}"/>
              </a:ext>
            </a:extLst>
          </p:cNvPr>
          <p:cNvSpPr txBox="1"/>
          <p:nvPr/>
        </p:nvSpPr>
        <p:spPr>
          <a:xfrm>
            <a:off x="2123728" y="4126656"/>
            <a:ext cx="482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Die Schlüsselgleichungen von </a:t>
            </a:r>
            <a:r>
              <a:rPr lang="de-DE" sz="1200" dirty="0" err="1"/>
              <a:t>ConvLSTM</a:t>
            </a:r>
            <a:r>
              <a:rPr lang="de-DE" sz="1200" dirty="0"/>
              <a:t>, wobei "∗" zeigt </a:t>
            </a:r>
            <a:r>
              <a:rPr lang="de-DE" sz="1200" dirty="0" err="1"/>
              <a:t>Convolutional</a:t>
            </a:r>
            <a:r>
              <a:rPr lang="de-DE" sz="1200" dirty="0"/>
              <a:t> Operator und "◦" zeigt </a:t>
            </a:r>
            <a:r>
              <a:rPr lang="de-DE" sz="1200" dirty="0" err="1"/>
              <a:t>Hadamard</a:t>
            </a:r>
            <a:r>
              <a:rPr lang="de-DE" sz="1200" dirty="0"/>
              <a:t>-Produkt. </a:t>
            </a:r>
          </a:p>
        </p:txBody>
      </p:sp>
    </p:spTree>
    <p:extLst>
      <p:ext uri="{BB962C8B-B14F-4D97-AF65-F5344CB8AC3E}">
        <p14:creationId xmlns:p14="http://schemas.microsoft.com/office/powerpoint/2010/main" val="1375124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2D1FB685-47D0-49B1-9273-E6F67EF12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820" y="1988840"/>
            <a:ext cx="6120680" cy="65841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06B3239-25F8-4C6A-83EB-1018DCB7B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868" y="2673369"/>
            <a:ext cx="6192688" cy="659991"/>
          </a:xfrm>
          <a:prstGeom prst="rect">
            <a:avLst/>
          </a:prstGeom>
        </p:spPr>
      </p:pic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1473EBAB-A5C4-479C-92FD-35175B9165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3930039"/>
              </p:ext>
            </p:extLst>
          </p:nvPr>
        </p:nvGraphicFramePr>
        <p:xfrm>
          <a:off x="392113" y="1198563"/>
          <a:ext cx="8356600" cy="4894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3EDA0E14-A673-49C8-9663-762F3B0C9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Convolutional</a:t>
            </a:r>
            <a:r>
              <a:rPr lang="de-DE" dirty="0"/>
              <a:t> LSTM (</a:t>
            </a:r>
            <a:r>
              <a:rPr lang="de-DE" dirty="0" err="1"/>
              <a:t>Conv</a:t>
            </a:r>
            <a:r>
              <a:rPr lang="de-DE" dirty="0"/>
              <a:t>-LSTM)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365ECC-50AD-436C-A826-485E3EF1E2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Prof. Dr. Michael </a:t>
            </a:r>
            <a:r>
              <a:rPr lang="en-US" altLang="de-DE" dirty="0" err="1"/>
              <a:t>Beigl</a:t>
            </a:r>
            <a:r>
              <a:rPr lang="en-US" altLang="de-DE" dirty="0"/>
              <a:t>- Title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BF8B82DF-E2C4-468A-8289-606292DC1C3E}"/>
              </a:ext>
            </a:extLst>
          </p:cNvPr>
          <p:cNvCxnSpPr/>
          <p:nvPr/>
        </p:nvCxnSpPr>
        <p:spPr>
          <a:xfrm>
            <a:off x="3347864" y="3501008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B3B91FCF-0D0C-4B89-BB1B-AF1B2608F193}"/>
              </a:ext>
            </a:extLst>
          </p:cNvPr>
          <p:cNvSpPr txBox="1"/>
          <p:nvPr/>
        </p:nvSpPr>
        <p:spPr>
          <a:xfrm>
            <a:off x="3131840" y="3802799"/>
            <a:ext cx="792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RUL</a:t>
            </a:r>
            <a:endParaRPr lang="de-DE" sz="14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F7D4B53-5EFB-4E31-8C9B-71DB93A1DD34}"/>
              </a:ext>
            </a:extLst>
          </p:cNvPr>
          <p:cNvSpPr txBox="1"/>
          <p:nvPr/>
        </p:nvSpPr>
        <p:spPr>
          <a:xfrm>
            <a:off x="4499992" y="1332315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Zeitreihen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AB9A3D5-CA56-4C12-A61F-AD1E1C7B2D12}"/>
              </a:ext>
            </a:extLst>
          </p:cNvPr>
          <p:cNvSpPr txBox="1"/>
          <p:nvPr/>
        </p:nvSpPr>
        <p:spPr>
          <a:xfrm>
            <a:off x="7668344" y="2348880"/>
            <a:ext cx="1008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Sensor Daten</a:t>
            </a:r>
          </a:p>
        </p:txBody>
      </p:sp>
      <p:sp>
        <p:nvSpPr>
          <p:cNvPr id="18" name="Flussdiagramm: Prozess 17">
            <a:extLst>
              <a:ext uri="{FF2B5EF4-FFF2-40B4-BE49-F238E27FC236}">
                <a16:creationId xmlns:a16="http://schemas.microsoft.com/office/drawing/2014/main" id="{A0CC3C51-73A3-44CF-9C7E-8ADE85936541}"/>
              </a:ext>
            </a:extLst>
          </p:cNvPr>
          <p:cNvSpPr/>
          <p:nvPr/>
        </p:nvSpPr>
        <p:spPr>
          <a:xfrm>
            <a:off x="1142307" y="5249312"/>
            <a:ext cx="2987088" cy="142517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D1DEC4AB-5560-491E-8FF9-10D5688D7F03}"/>
              </a:ext>
            </a:extLst>
          </p:cNvPr>
          <p:cNvSpPr txBox="1"/>
          <p:nvPr/>
        </p:nvSpPr>
        <p:spPr>
          <a:xfrm>
            <a:off x="1783755" y="381136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LSTM</a:t>
            </a:r>
          </a:p>
        </p:txBody>
      </p:sp>
      <p:sp>
        <p:nvSpPr>
          <p:cNvPr id="20" name="Pfeil: nach unten 19">
            <a:extLst>
              <a:ext uri="{FF2B5EF4-FFF2-40B4-BE49-F238E27FC236}">
                <a16:creationId xmlns:a16="http://schemas.microsoft.com/office/drawing/2014/main" id="{907CE6A8-E9CB-49C3-92F8-ECF00F353600}"/>
              </a:ext>
            </a:extLst>
          </p:cNvPr>
          <p:cNvSpPr/>
          <p:nvPr/>
        </p:nvSpPr>
        <p:spPr>
          <a:xfrm>
            <a:off x="2582232" y="4124734"/>
            <a:ext cx="216016" cy="1017514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5541766-8530-4710-9AE8-F1355954B321}"/>
              </a:ext>
            </a:extLst>
          </p:cNvPr>
          <p:cNvSpPr txBox="1"/>
          <p:nvPr/>
        </p:nvSpPr>
        <p:spPr>
          <a:xfrm>
            <a:off x="1701800" y="4326948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Flatten</a:t>
            </a:r>
            <a:endParaRPr lang="de-DE" sz="16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35C7D17-EA8A-41F0-A65B-807555837345}"/>
              </a:ext>
            </a:extLst>
          </p:cNvPr>
          <p:cNvSpPr txBox="1"/>
          <p:nvPr/>
        </p:nvSpPr>
        <p:spPr>
          <a:xfrm>
            <a:off x="1416019" y="551037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1-Dimensional Input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3DFBFC7D-30A0-4439-B2DC-07B0F5146A4D}"/>
              </a:ext>
            </a:extLst>
          </p:cNvPr>
          <p:cNvSpPr txBox="1"/>
          <p:nvPr/>
        </p:nvSpPr>
        <p:spPr>
          <a:xfrm>
            <a:off x="5949950" y="3842319"/>
            <a:ext cx="150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Conv</a:t>
            </a:r>
            <a:r>
              <a:rPr lang="de-DE" b="1" dirty="0"/>
              <a:t>-LSTM</a:t>
            </a:r>
          </a:p>
        </p:txBody>
      </p:sp>
      <p:sp>
        <p:nvSpPr>
          <p:cNvPr id="26" name="Pfeil: nach oben gebogen 25">
            <a:extLst>
              <a:ext uri="{FF2B5EF4-FFF2-40B4-BE49-F238E27FC236}">
                <a16:creationId xmlns:a16="http://schemas.microsoft.com/office/drawing/2014/main" id="{28561DCF-9342-43D7-8437-9C875AF8FC23}"/>
              </a:ext>
            </a:extLst>
          </p:cNvPr>
          <p:cNvSpPr/>
          <p:nvPr/>
        </p:nvSpPr>
        <p:spPr>
          <a:xfrm rot="5400000">
            <a:off x="5003179" y="4121763"/>
            <a:ext cx="1005365" cy="792082"/>
          </a:xfrm>
          <a:prstGeom prst="bentUpArrow">
            <a:avLst>
              <a:gd name="adj1" fmla="val 12236"/>
              <a:gd name="adj2" fmla="val 15577"/>
              <a:gd name="adj3" fmla="val 24076"/>
            </a:avLst>
          </a:prstGeom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Flussdiagramm: Prozess 26">
            <a:extLst>
              <a:ext uri="{FF2B5EF4-FFF2-40B4-BE49-F238E27FC236}">
                <a16:creationId xmlns:a16="http://schemas.microsoft.com/office/drawing/2014/main" id="{7D4FE7B5-D6F5-407C-AA13-A81C79E57673}"/>
              </a:ext>
            </a:extLst>
          </p:cNvPr>
          <p:cNvSpPr/>
          <p:nvPr/>
        </p:nvSpPr>
        <p:spPr>
          <a:xfrm>
            <a:off x="6194626" y="4459128"/>
            <a:ext cx="996248" cy="1184357"/>
          </a:xfrm>
          <a:prstGeom prst="flowChartProcess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EA693FEE-4623-4970-8A59-044713C4D878}"/>
              </a:ext>
            </a:extLst>
          </p:cNvPr>
          <p:cNvSpPr txBox="1"/>
          <p:nvPr/>
        </p:nvSpPr>
        <p:spPr>
          <a:xfrm>
            <a:off x="5651244" y="571504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2-Dimensional Input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7922BE89-11C3-4F14-9453-838150D9096E}"/>
              </a:ext>
            </a:extLst>
          </p:cNvPr>
          <p:cNvSpPr/>
          <p:nvPr/>
        </p:nvSpPr>
        <p:spPr>
          <a:xfrm>
            <a:off x="3340353" y="1669794"/>
            <a:ext cx="1437269" cy="1812332"/>
          </a:xfrm>
          <a:prstGeom prst="rect">
            <a:avLst/>
          </a:prstGeom>
          <a:scene3d>
            <a:camera prst="orthographicFront"/>
            <a:lightRig rig="chilly" dir="t"/>
          </a:scene3d>
          <a:sp3d z="12700" extrusionH="12700" prstMaterial="translucentPowder">
            <a:bevelT w="25400" h="6350" prst="softRound"/>
            <a:bevelB w="0" h="0" prst="convex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13455F55-7076-406D-8C9F-AF457502AC75}"/>
              </a:ext>
            </a:extLst>
          </p:cNvPr>
          <p:cNvSpPr txBox="1"/>
          <p:nvPr/>
        </p:nvSpPr>
        <p:spPr>
          <a:xfrm>
            <a:off x="4527380" y="3811521"/>
            <a:ext cx="792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RUL</a:t>
            </a:r>
            <a:endParaRPr lang="de-DE" sz="1400" dirty="0"/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F703D0E5-059B-41D6-9DA1-412402286F9D}"/>
              </a:ext>
            </a:extLst>
          </p:cNvPr>
          <p:cNvCxnSpPr/>
          <p:nvPr/>
        </p:nvCxnSpPr>
        <p:spPr>
          <a:xfrm>
            <a:off x="4785713" y="3514767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32A1013F-67B4-4A25-B74A-3E6DFF28DB26}"/>
              </a:ext>
            </a:extLst>
          </p:cNvPr>
          <p:cNvSpPr txBox="1"/>
          <p:nvPr/>
        </p:nvSpPr>
        <p:spPr>
          <a:xfrm>
            <a:off x="2346526" y="1296894"/>
            <a:ext cx="1322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Fenster</a:t>
            </a:r>
            <a:endParaRPr lang="de-DE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3DF50B1B-C622-4833-A784-0E8286E3C372}"/>
              </a:ext>
            </a:extLst>
          </p:cNvPr>
          <p:cNvSpPr/>
          <p:nvPr/>
        </p:nvSpPr>
        <p:spPr>
          <a:xfrm>
            <a:off x="4785713" y="1669366"/>
            <a:ext cx="1437269" cy="1812332"/>
          </a:xfrm>
          <a:prstGeom prst="rect">
            <a:avLst/>
          </a:prstGeom>
          <a:scene3d>
            <a:camera prst="orthographicFront"/>
            <a:lightRig rig="chilly" dir="t"/>
          </a:scene3d>
          <a:sp3d z="12700" extrusionH="12700" prstMaterial="translucentPowder">
            <a:bevelT w="25400" h="6350" prst="softRound"/>
            <a:bevelB w="0" h="0" prst="convex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70533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AFA921-A27D-42C4-91F7-976D94F17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Neural</a:t>
            </a:r>
            <a:r>
              <a:rPr lang="de-DE" dirty="0"/>
              <a:t> Architecture Search (NAS)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E5B748-D0E9-4FBA-A2A4-E2E658971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Suchalgorithmus für NN Architektur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Evolutionary</a:t>
            </a:r>
            <a:r>
              <a:rPr lang="de-DE" dirty="0"/>
              <a:t> </a:t>
            </a:r>
            <a:r>
              <a:rPr lang="de-DE" dirty="0" err="1"/>
              <a:t>algorithms</a:t>
            </a:r>
            <a:r>
              <a:rPr lang="de-DE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Reinforcement </a:t>
            </a:r>
            <a:r>
              <a:rPr lang="de-DE" dirty="0" err="1"/>
              <a:t>learning</a:t>
            </a:r>
            <a:r>
              <a:rPr lang="de-DE" dirty="0"/>
              <a:t> 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036D320-3761-44BC-95DB-60CFF3555E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Prof. Dr. Michael </a:t>
            </a:r>
            <a:r>
              <a:rPr lang="en-US" altLang="de-DE" dirty="0" err="1"/>
              <a:t>Beigl</a:t>
            </a:r>
            <a:r>
              <a:rPr lang="en-US" altLang="de-DE" dirty="0"/>
              <a:t>- - Title</a:t>
            </a:r>
          </a:p>
        </p:txBody>
      </p:sp>
      <p:sp>
        <p:nvSpPr>
          <p:cNvPr id="5" name="Rechteck: abgerundete Ecken 3">
            <a:extLst>
              <a:ext uri="{FF2B5EF4-FFF2-40B4-BE49-F238E27FC236}">
                <a16:creationId xmlns:a16="http://schemas.microsoft.com/office/drawing/2014/main" id="{207BC4BA-B431-489E-96E6-E19318EE8279}"/>
              </a:ext>
            </a:extLst>
          </p:cNvPr>
          <p:cNvSpPr>
            <a:spLocks/>
          </p:cNvSpPr>
          <p:nvPr/>
        </p:nvSpPr>
        <p:spPr bwMode="auto">
          <a:xfrm>
            <a:off x="1118932" y="3500408"/>
            <a:ext cx="1492250" cy="841375"/>
          </a:xfrm>
          <a:custGeom>
            <a:avLst/>
            <a:gdLst>
              <a:gd name="T0" fmla="*/ 745808 w 1491615"/>
              <a:gd name="T1" fmla="*/ 0 h 840735"/>
              <a:gd name="T2" fmla="*/ 1491615 w 1491615"/>
              <a:gd name="T3" fmla="*/ 420368 h 840735"/>
              <a:gd name="T4" fmla="*/ 745808 w 1491615"/>
              <a:gd name="T5" fmla="*/ 840735 h 840735"/>
              <a:gd name="T6" fmla="*/ 0 w 1491615"/>
              <a:gd name="T7" fmla="*/ 420368 h 840735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41042 w 1491615"/>
              <a:gd name="T13" fmla="*/ 41042 h 840735"/>
              <a:gd name="T14" fmla="*/ 1450573 w 1491615"/>
              <a:gd name="T15" fmla="*/ 799693 h 8407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91615" h="840735">
                <a:moveTo>
                  <a:pt x="140123" y="0"/>
                </a:moveTo>
                <a:lnTo>
                  <a:pt x="140122" y="0"/>
                </a:lnTo>
                <a:cubicBezTo>
                  <a:pt x="62735" y="0"/>
                  <a:pt x="0" y="62735"/>
                  <a:pt x="0" y="140122"/>
                </a:cubicBezTo>
                <a:lnTo>
                  <a:pt x="0" y="700613"/>
                </a:lnTo>
                <a:cubicBezTo>
                  <a:pt x="0" y="778000"/>
                  <a:pt x="62735" y="840736"/>
                  <a:pt x="140123" y="840736"/>
                </a:cubicBezTo>
                <a:lnTo>
                  <a:pt x="1351493" y="840735"/>
                </a:lnTo>
                <a:cubicBezTo>
                  <a:pt x="1428880" y="840735"/>
                  <a:pt x="1491616" y="777999"/>
                  <a:pt x="1491616" y="700612"/>
                </a:cubicBezTo>
                <a:lnTo>
                  <a:pt x="1491615" y="140123"/>
                </a:lnTo>
                <a:cubicBezTo>
                  <a:pt x="1491615" y="62735"/>
                  <a:pt x="1428879" y="0"/>
                  <a:pt x="1351492" y="0"/>
                </a:cubicBezTo>
                <a:lnTo>
                  <a:pt x="140123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1">
            <a:solidFill>
              <a:srgbClr val="2F528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Kontroller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hteck: abgerundete Ecken 6">
            <a:extLst>
              <a:ext uri="{FF2B5EF4-FFF2-40B4-BE49-F238E27FC236}">
                <a16:creationId xmlns:a16="http://schemas.microsoft.com/office/drawing/2014/main" id="{DE448837-617A-471E-938C-285CA702B14F}"/>
              </a:ext>
            </a:extLst>
          </p:cNvPr>
          <p:cNvSpPr>
            <a:spLocks/>
          </p:cNvSpPr>
          <p:nvPr/>
        </p:nvSpPr>
        <p:spPr bwMode="auto">
          <a:xfrm>
            <a:off x="5756304" y="3425115"/>
            <a:ext cx="2438995" cy="961066"/>
          </a:xfrm>
          <a:custGeom>
            <a:avLst/>
            <a:gdLst>
              <a:gd name="T0" fmla="*/ 936346 w 1872691"/>
              <a:gd name="T1" fmla="*/ 0 h 870509"/>
              <a:gd name="T2" fmla="*/ 1872691 w 1872691"/>
              <a:gd name="T3" fmla="*/ 435255 h 870509"/>
              <a:gd name="T4" fmla="*/ 936346 w 1872691"/>
              <a:gd name="T5" fmla="*/ 870509 h 870509"/>
              <a:gd name="T6" fmla="*/ 0 w 1872691"/>
              <a:gd name="T7" fmla="*/ 435255 h 870509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42495 w 1872691"/>
              <a:gd name="T13" fmla="*/ 42495 h 870509"/>
              <a:gd name="T14" fmla="*/ 1830196 w 1872691"/>
              <a:gd name="T15" fmla="*/ 828014 h 8705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72691" h="870509">
                <a:moveTo>
                  <a:pt x="145085" y="0"/>
                </a:moveTo>
                <a:lnTo>
                  <a:pt x="145084" y="0"/>
                </a:lnTo>
                <a:cubicBezTo>
                  <a:pt x="64956" y="0"/>
                  <a:pt x="0" y="64956"/>
                  <a:pt x="0" y="145084"/>
                </a:cubicBezTo>
                <a:lnTo>
                  <a:pt x="0" y="725424"/>
                </a:lnTo>
                <a:cubicBezTo>
                  <a:pt x="0" y="805552"/>
                  <a:pt x="64956" y="870509"/>
                  <a:pt x="145085" y="870509"/>
                </a:cubicBezTo>
                <a:lnTo>
                  <a:pt x="1727606" y="870509"/>
                </a:lnTo>
                <a:cubicBezTo>
                  <a:pt x="1807734" y="870509"/>
                  <a:pt x="1872691" y="805552"/>
                  <a:pt x="1872691" y="725424"/>
                </a:cubicBezTo>
                <a:lnTo>
                  <a:pt x="1872691" y="145085"/>
                </a:lnTo>
                <a:cubicBezTo>
                  <a:pt x="1872691" y="64956"/>
                  <a:pt x="1807734" y="0"/>
                  <a:pt x="1727606" y="0"/>
                </a:cubicBezTo>
                <a:lnTo>
                  <a:pt x="145085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1">
            <a:solidFill>
              <a:srgbClr val="2F528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NN mit Architektur A trainieren und Genauigkeit R berechnen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9FDE82DF-2D63-47CF-BA46-D388207654D0}"/>
              </a:ext>
            </a:extLst>
          </p:cNvPr>
          <p:cNvCxnSpPr>
            <a:cxnSpLocks/>
          </p:cNvCxnSpPr>
          <p:nvPr/>
        </p:nvCxnSpPr>
        <p:spPr>
          <a:xfrm>
            <a:off x="2611182" y="3640043"/>
            <a:ext cx="3145122" cy="0"/>
          </a:xfrm>
          <a:prstGeom prst="straightConnector1">
            <a:avLst/>
          </a:prstGeom>
          <a:noFill/>
          <a:ln w="28575" cap="flat">
            <a:solidFill>
              <a:schemeClr val="tx1"/>
            </a:solidFill>
            <a:prstDash val="solid"/>
            <a:miter/>
            <a:tailEnd type="arrow"/>
          </a:ln>
        </p:spPr>
      </p:cxnSp>
      <p:sp>
        <p:nvSpPr>
          <p:cNvPr id="8" name="Textfeld 13">
            <a:extLst>
              <a:ext uri="{FF2B5EF4-FFF2-40B4-BE49-F238E27FC236}">
                <a16:creationId xmlns:a16="http://schemas.microsoft.com/office/drawing/2014/main" id="{12B1E090-3399-4E3B-8BB7-76965F8FA6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9775" y="2982912"/>
            <a:ext cx="2447936" cy="517496"/>
          </a:xfrm>
          <a:prstGeom prst="rect">
            <a:avLst/>
          </a:prstGeom>
          <a:solidFill>
            <a:schemeClr val="bg2">
              <a:lumMod val="90000"/>
            </a:schemeClr>
          </a:solidFill>
          <a:ln w="12701">
            <a:solidFill>
              <a:srgbClr val="507E3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Architektur A mit Möglichkeit P aufbauen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1B66113C-D86B-42B2-A38F-73459FBA39F5}"/>
              </a:ext>
            </a:extLst>
          </p:cNvPr>
          <p:cNvCxnSpPr>
            <a:cxnSpLocks/>
          </p:cNvCxnSpPr>
          <p:nvPr/>
        </p:nvCxnSpPr>
        <p:spPr>
          <a:xfrm flipH="1">
            <a:off x="2611182" y="4100824"/>
            <a:ext cx="3145122" cy="0"/>
          </a:xfrm>
          <a:prstGeom prst="straightConnector1">
            <a:avLst/>
          </a:prstGeom>
          <a:noFill/>
          <a:ln w="28575" cap="flat">
            <a:solidFill>
              <a:schemeClr val="tx1"/>
            </a:solidFill>
            <a:prstDash val="solid"/>
            <a:miter/>
            <a:tailEnd type="arrow"/>
          </a:ln>
        </p:spPr>
      </p:cxnSp>
      <p:sp>
        <p:nvSpPr>
          <p:cNvPr id="10" name="Textfeld 15">
            <a:extLst>
              <a:ext uri="{FF2B5EF4-FFF2-40B4-BE49-F238E27FC236}">
                <a16:creationId xmlns:a16="http://schemas.microsoft.com/office/drawing/2014/main" id="{C85117CE-7517-4E61-8C59-C64461420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6135" y="4404037"/>
            <a:ext cx="2926262" cy="880720"/>
          </a:xfrm>
          <a:prstGeom prst="rect">
            <a:avLst/>
          </a:prstGeom>
          <a:solidFill>
            <a:schemeClr val="bg2">
              <a:lumMod val="90000"/>
            </a:schemeClr>
          </a:solidFill>
          <a:ln w="12701">
            <a:solidFill>
              <a:srgbClr val="507E3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Gradient von p Berechnen, Skalieren es mit R und aktualisieren Kontroller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95385A46-925B-40AB-A4C2-27B7C18BD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7382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1FDE60-67F0-4B9E-AD9A-3725E7E92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80D278-E910-40C2-A961-511558691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/>
              <a:t>Vielen Dank für ihre Aufmerksamkeit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AC1A1F6-2320-4F6F-8C98-6573C3419CE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Prof. Dr. Michael </a:t>
            </a:r>
            <a:r>
              <a:rPr lang="en-US" altLang="de-DE" dirty="0" err="1"/>
              <a:t>Beigl</a:t>
            </a:r>
            <a:r>
              <a:rPr lang="en-US" altLang="de-DE" dirty="0"/>
              <a:t>- Title</a:t>
            </a:r>
          </a:p>
        </p:txBody>
      </p:sp>
    </p:spTree>
    <p:extLst>
      <p:ext uri="{BB962C8B-B14F-4D97-AF65-F5344CB8AC3E}">
        <p14:creationId xmlns:p14="http://schemas.microsoft.com/office/powerpoint/2010/main" val="2363539664"/>
      </p:ext>
    </p:extLst>
  </p:cSld>
  <p:clrMapOvr>
    <a:masterClrMapping/>
  </p:clrMapOvr>
</p:sld>
</file>

<file path=ppt/theme/theme1.xml><?xml version="1.0" encoding="utf-8"?>
<a:theme xmlns:a="http://schemas.openxmlformats.org/drawingml/2006/main" name="KIT-PPT_Master_en_2016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KIT-PPT_Master_en_2016</Template>
  <TotalTime>0</TotalTime>
  <Words>337</Words>
  <Application>Microsoft Office PowerPoint</Application>
  <PresentationFormat>Bildschirmpräsentation (4:3)</PresentationFormat>
  <Paragraphs>105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DINMittelschrift</vt:lpstr>
      <vt:lpstr>Arial</vt:lpstr>
      <vt:lpstr>Calibri</vt:lpstr>
      <vt:lpstr>Times New Roman</vt:lpstr>
      <vt:lpstr>KIT-PPT_Master_en_2016</vt:lpstr>
      <vt:lpstr>PowerPoint-Präsentation</vt:lpstr>
      <vt:lpstr>Remaining Useful Life (RUL) Prognostik </vt:lpstr>
      <vt:lpstr>Datensätze</vt:lpstr>
      <vt:lpstr>Related Work</vt:lpstr>
      <vt:lpstr>Motivation</vt:lpstr>
      <vt:lpstr>Convolutional LSTM (Conv-LSTM)</vt:lpstr>
      <vt:lpstr>Convolutional LSTM (Conv-LSTM)</vt:lpstr>
      <vt:lpstr>Neural Architecture Search (NAS) 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Anja Bachmann</dc:creator>
  <cp:lastModifiedBy>超然网络服务器店 超然网络服务器店</cp:lastModifiedBy>
  <cp:revision>32</cp:revision>
  <dcterms:created xsi:type="dcterms:W3CDTF">2015-12-01T10:08:17Z</dcterms:created>
  <dcterms:modified xsi:type="dcterms:W3CDTF">2019-12-09T16:34:27Z</dcterms:modified>
</cp:coreProperties>
</file>