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91" r:id="rId8"/>
    <p:sldId id="292" r:id="rId9"/>
    <p:sldId id="294" r:id="rId10"/>
    <p:sldId id="263" r:id="rId11"/>
    <p:sldId id="265" r:id="rId12"/>
    <p:sldId id="295" r:id="rId13"/>
    <p:sldId id="296" r:id="rId14"/>
    <p:sldId id="266" r:id="rId15"/>
    <p:sldId id="268" r:id="rId16"/>
    <p:sldId id="269" r:id="rId17"/>
    <p:sldId id="297" r:id="rId18"/>
    <p:sldId id="272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4" r:id="rId27"/>
    <p:sldId id="278" r:id="rId28"/>
    <p:sldId id="329" r:id="rId29"/>
    <p:sldId id="354" r:id="rId30"/>
    <p:sldId id="355" r:id="rId31"/>
    <p:sldId id="356" r:id="rId32"/>
    <p:sldId id="357" r:id="rId33"/>
    <p:sldId id="358" r:id="rId34"/>
    <p:sldId id="333" r:id="rId35"/>
    <p:sldId id="290" r:id="rId36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A0CE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4400" b="0" strike="noStrike" spc="-1">
                <a:solidFill>
                  <a:srgbClr val="000000"/>
                </a:solidFill>
                <a:latin typeface="Arial"/>
              </a:rPr>
              <a:t>单击鼠标移动幻灯片</a:t>
            </a:r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p>
            <a:r>
              <a:rPr lang="en-US" sz="2000" b="0" strike="noStrike" spc="-1">
                <a:latin typeface="Arial"/>
              </a:rPr>
              <a:t>单击编辑备注格式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r>
              <a:rPr lang="en-US" sz="1400" b="0" strike="noStrike" spc="-1">
                <a:latin typeface="Times New Roman"/>
              </a:rPr>
              <a:t>&lt;页眉&gt;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pPr algn="r"/>
            <a:r>
              <a:rPr lang="en-US" sz="1400" b="0" strike="noStrike" spc="-1">
                <a:latin typeface="Times New Roman"/>
              </a:rPr>
              <a:t>&lt;日期/时间&gt;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r>
              <a:rPr lang="en-US" sz="1400" b="0" strike="noStrike" spc="-1">
                <a:latin typeface="Times New Roman"/>
              </a:rPr>
              <a:t>&lt;页脚&gt;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pPr algn="r"/>
            <a:fld id="{DDB1B61E-3D22-4AA0-8CEF-1A6ED7980540}" type="slidenum">
              <a:rPr lang="en-US" sz="1400" b="0" strike="noStrike" spc="-1">
                <a:latin typeface="Times New Roman"/>
              </a:rPr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9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430C47C-EACB-41E3-B945-B5EA114AA88F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5900" indent="-2159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这道面试题下面说，如果能答对，至少说明两点- 你是一个细心的人- 对PHP语言的理解非常到位网友的答案很多，回答最多的答案就是，输出一个数组，即：array('dogstar')。因为在他们认为，把字符串当做数组使用，会把变量转换一个数组类型，所以得出这个结果。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9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430C47C-EACB-41E3-B945-B5EA114AA88F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5900" indent="-2159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通过get进行传递 不过get是用过url地址传递的 所以比较不安全 信息都暴露在url上 参数也容易在传递的时候就是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9E7FC6E-4690-46BD-9DAD-4DE89EA90B53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en-US" sz="2000" b="0" strike="noStrike" spc="-1">
              <a:latin typeface="Arial"/>
            </a:endParaRPr>
          </a:p>
        </p:txBody>
      </p:sp>
      <p:sp>
        <p:nvSpPr>
          <p:cNvPr id="29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4C758A0-3619-44AE-BD41-2B5A969608E9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图片 4"/>
          <p:cNvPicPr/>
          <p:nvPr/>
        </p:nvPicPr>
        <p:blipFill>
          <a:blip r:embed="rId13"/>
          <a:stretch>
            <a:fillRect/>
          </a:stretch>
        </p:blipFill>
        <p:spPr>
          <a:xfrm>
            <a:off x="-28080" y="-6480"/>
            <a:ext cx="12246840" cy="68702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dt"/>
          </p:nvPr>
        </p:nvSpPr>
        <p:spPr>
          <a:xfrm>
            <a:off x="609480" y="6245280"/>
            <a:ext cx="2844360" cy="475920"/>
          </a:xfrm>
          <a:prstGeom prst="rect">
            <a:avLst/>
          </a:prstGeom>
        </p:spPr>
        <p:txBody>
          <a:bodyPr lIns="90000" tIns="45000" rIns="90000" bIns="45000"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/>
          </p:nvPr>
        </p:nvSpPr>
        <p:spPr>
          <a:xfrm>
            <a:off x="4165560" y="6245280"/>
            <a:ext cx="3860280" cy="475920"/>
          </a:xfrm>
          <a:prstGeom prst="rect">
            <a:avLst/>
          </a:prstGeom>
        </p:spPr>
        <p:txBody>
          <a:bodyPr lIns="90000" tIns="45000" rIns="90000" bIns="45000"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/>
          </p:nvPr>
        </p:nvSpPr>
        <p:spPr>
          <a:xfrm>
            <a:off x="8737560" y="6245280"/>
            <a:ext cx="2844360" cy="475920"/>
          </a:xfrm>
          <a:prstGeom prst="rect">
            <a:avLst/>
          </a:prstGeom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fld id="{42EB9ABD-DA2B-499D-928B-21F7CDCD8C7F}" type="slidenum">
              <a:rPr lang="en-US" sz="1400" b="0" strike="noStrike" spc="-1">
                <a:solidFill>
                  <a:srgbClr val="000000"/>
                </a:solidFill>
                <a:latin typeface="Arial"/>
                <a:ea typeface="宋体"/>
              </a:rPr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4400" b="0" strike="noStrike" spc="-1">
                <a:solidFill>
                  <a:srgbClr val="000000"/>
                </a:solidFill>
                <a:latin typeface="Arial"/>
              </a:rPr>
              <a:t>单击鼠标编辑标题文字格式</a:t>
            </a:r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</a:rPr>
              <a:t>单击鼠标编辑大纲文字格式</a:t>
            </a:r>
            <a:endParaRPr lang="zh-CN" sz="3200" b="0" strike="noStrike" spc="-1">
              <a:solidFill>
                <a:srgbClr val="000000"/>
              </a:solidFill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400" b="0" strike="noStrike" spc="-1">
                <a:solidFill>
                  <a:srgbClr val="000000"/>
                </a:solidFill>
                <a:latin typeface="Arial"/>
              </a:rPr>
              <a:t>第二个大纲级</a:t>
            </a:r>
            <a:endParaRPr lang="zh-CN" sz="2400" b="0" strike="noStrike" spc="-1">
              <a:solidFill>
                <a:srgbClr val="000000"/>
              </a:solidFill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第三大纲级别</a:t>
            </a:r>
            <a:endParaRPr lang="zh-CN" sz="2000" b="0" strike="noStrike" spc="-1">
              <a:solidFill>
                <a:srgbClr val="000000"/>
              </a:solidFill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第四大纲级别</a:t>
            </a:r>
            <a:endParaRPr lang="zh-CN" sz="2000" b="0" strike="noStrike" spc="-1">
              <a:solidFill>
                <a:srgbClr val="000000"/>
              </a:solidFill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第五大纲级别</a:t>
            </a:r>
            <a:endParaRPr lang="zh-CN" sz="2000" b="0" strike="noStrike" spc="-1">
              <a:solidFill>
                <a:srgbClr val="000000"/>
              </a:solidFill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第六大纲级别</a:t>
            </a:r>
            <a:endParaRPr lang="zh-CN" sz="2000" b="0" strike="noStrike" spc="-1">
              <a:solidFill>
                <a:srgbClr val="000000"/>
              </a:solidFill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第七大纲级别</a:t>
            </a:r>
            <a:endParaRPr lang="zh-CN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hyperlink" Target="http://php.net/manual/zh/language.types.string.php#language.types.string.conversion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hyperlink" Target="http://php.net/manual/zh/language.types.array.php&#13;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914400" y="1697400"/>
            <a:ext cx="10362960" cy="19598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zh-CN" sz="5870" b="0" strike="noStrike" spc="-1">
                <a:solidFill>
                  <a:srgbClr val="000000"/>
                </a:solidFill>
                <a:latin typeface="Arial"/>
                <a:ea typeface="宋体"/>
              </a:rPr>
              <a:t>t</a:t>
            </a:r>
            <a:endParaRPr lang="zh-CN" sz="5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1828800" y="4038480"/>
            <a:ext cx="8534160" cy="23364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p>
            <a:pPr algn="ctr"/>
            <a:endParaRPr lang="en-US" sz="3200" b="0" strike="noStrike" spc="-1">
              <a:latin typeface="Arial"/>
            </a:endParaRPr>
          </a:p>
        </p:txBody>
      </p:sp>
      <p:pic>
        <p:nvPicPr>
          <p:cNvPr id="50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-23040" y="-11520"/>
            <a:ext cx="12216240" cy="6879960"/>
          </a:xfrm>
          <a:prstGeom prst="rect">
            <a:avLst/>
          </a:prstGeom>
          <a:ln>
            <a:noFill/>
          </a:ln>
        </p:spPr>
      </p:pic>
      <p:sp>
        <p:nvSpPr>
          <p:cNvPr id="51" name="CustomShape 3"/>
          <p:cNvSpPr/>
          <p:nvPr/>
        </p:nvSpPr>
        <p:spPr>
          <a:xfrm>
            <a:off x="-24840" y="1910160"/>
            <a:ext cx="12216240" cy="3456000"/>
          </a:xfrm>
          <a:prstGeom prst="rect">
            <a:avLst/>
          </a:prstGeom>
          <a:solidFill>
            <a:srgbClr val="FFFFFF">
              <a:alpha val="50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52" name="Group 4"/>
          <p:cNvGrpSpPr/>
          <p:nvPr/>
        </p:nvGrpSpPr>
        <p:grpSpPr>
          <a:xfrm>
            <a:off x="2621103" y="3950046"/>
            <a:ext cx="5664377" cy="774828"/>
            <a:chOff x="2858040" y="3989520"/>
            <a:chExt cx="5164200" cy="775080"/>
          </a:xfrm>
          <a:solidFill>
            <a:srgbClr val="A0CEC1"/>
          </a:solidFill>
        </p:grpSpPr>
        <p:sp>
          <p:nvSpPr>
            <p:cNvPr id="54" name="CustomShape 6"/>
            <p:cNvSpPr/>
            <p:nvPr/>
          </p:nvSpPr>
          <p:spPr>
            <a:xfrm>
              <a:off x="2858040" y="3989520"/>
              <a:ext cx="5164200" cy="775080"/>
            </a:xfrm>
            <a:prstGeom prst="roundRect">
              <a:avLst>
                <a:gd name="adj" fmla="val 42270"/>
              </a:avLst>
            </a:prstGeom>
            <a:grpFill/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8" name="CustomShape 10"/>
            <p:cNvSpPr/>
            <p:nvPr/>
          </p:nvSpPr>
          <p:spPr>
            <a:xfrm>
              <a:off x="3053139" y="4161026"/>
              <a:ext cx="4806840" cy="447185"/>
            </a:xfrm>
            <a:prstGeom prst="rect">
              <a:avLst/>
            </a:prstGeom>
            <a:grpFill/>
            <a:ln w="324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38160" tIns="38160" rIns="38160" bIns="38160">
              <a:normAutofit/>
            </a:bodyPr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微软雅黑"/>
                  <a:ea typeface="微软雅黑"/>
                </a:rPr>
                <a:t>汇报人：周颖、高志博、邢忠新、刘浩鹏</a:t>
              </a:r>
              <a:r>
                <a:rPr lang="zh-CN" altLang="en-US" sz="1800" b="0" strike="noStrike" spc="-1">
                  <a:solidFill>
                    <a:srgbClr val="FFFFFF"/>
                  </a:solidFill>
                  <a:latin typeface="微软雅黑"/>
                  <a:ea typeface="微软雅黑"/>
                </a:rPr>
                <a:t>、王立鹏</a:t>
              </a:r>
              <a:endParaRPr lang="zh-CN" altLang="en-US" sz="1800" b="0" strike="noStrike" spc="-1">
                <a:solidFill>
                  <a:srgbClr val="FFFFFF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59" name="CustomShape 11"/>
          <p:cNvSpPr/>
          <p:nvPr/>
        </p:nvSpPr>
        <p:spPr>
          <a:xfrm>
            <a:off x="3581400" y="2531110"/>
            <a:ext cx="4290695" cy="882650"/>
          </a:xfrm>
          <a:prstGeom prst="rect">
            <a:avLst/>
          </a:prstGeom>
          <a:noFill/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38160" tIns="38160" rIns="38160" bIns="38160">
            <a:normAutofit lnSpcReduction="10000"/>
          </a:bodyPr>
          <a:p>
            <a:pPr>
              <a:lnSpc>
                <a:spcPct val="100000"/>
              </a:lnSpc>
            </a:pPr>
            <a:r>
              <a:rPr lang="en-US" sz="50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第八小组分享</a:t>
            </a:r>
            <a:endParaRPr lang="en-US" sz="5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90960" y="276120"/>
            <a:ext cx="11409840" cy="6305040"/>
          </a:xfrm>
          <a:prstGeom prst="roundRect">
            <a:avLst>
              <a:gd name="adj" fmla="val 16667"/>
            </a:avLst>
          </a:prstGeom>
          <a:solidFill>
            <a:srgbClr val="FFFFFF">
              <a:alpha val="71000"/>
            </a:srgbClr>
          </a:solidFill>
          <a:ln w="12600">
            <a:solidFill>
              <a:srgbClr val="BCBCBC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00" b="0" strike="noStrike" spc="-1">
                <a:solidFill>
                  <a:srgbClr val="FFFFFF"/>
                </a:solidFill>
                <a:latin typeface="Arial"/>
                <a:ea typeface="宋体"/>
              </a:rPr>
              <a:t>1</a:t>
            </a:r>
            <a:endParaRPr lang="en-US" sz="1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02640" y="1120320"/>
            <a:ext cx="2736000" cy="21168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99CEC1"/>
          </a:solidFill>
          <a:ln w="12600">
            <a:solidFill>
              <a:srgbClr val="8AA5A7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22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307520" y="526680"/>
            <a:ext cx="1796760" cy="2061000"/>
          </a:xfrm>
          <a:prstGeom prst="rect">
            <a:avLst/>
          </a:prstGeom>
          <a:ln w="9360">
            <a:noFill/>
          </a:ln>
        </p:spPr>
      </p:pic>
      <p:sp>
        <p:nvSpPr>
          <p:cNvPr id="124" name="CustomShape 4"/>
          <p:cNvSpPr/>
          <p:nvPr/>
        </p:nvSpPr>
        <p:spPr>
          <a:xfrm>
            <a:off x="3534410" y="1557655"/>
            <a:ext cx="5474970" cy="184975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&lt;?php</a:t>
            </a: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$str['name'] = array('dogstar');</a:t>
            </a: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1415415" y="3949065"/>
            <a:ext cx="8054340" cy="2056765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$str不是一个字符串，是一个数组。</a:t>
            </a: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东文宋体" charset="0"/>
                <a:ea typeface="东文宋体" charset="0"/>
                <a:sym typeface="+mn-ea"/>
              </a:rPr>
              <a:t>●</a:t>
            </a:r>
            <a:r>
              <a:rPr lang="en-US" sz="2400" spc="-1">
                <a:solidFill>
                  <a:srgbClr val="000000"/>
                </a:solidFill>
                <a:latin typeface="微软雅黑"/>
                <a:ea typeface="微软雅黑"/>
                <a:sym typeface="+mn-ea"/>
              </a:rPr>
              <a:t> PHP下标</a:t>
            </a:r>
            <a:r>
              <a:rPr lang="zh-CN" altLang="en-US" sz="2400" spc="-1">
                <a:solidFill>
                  <a:srgbClr val="000000"/>
                </a:solidFill>
                <a:latin typeface="微软雅黑"/>
                <a:ea typeface="微软雅黑"/>
                <a:sym typeface="+mn-ea"/>
              </a:rPr>
              <a:t>有</a:t>
            </a:r>
            <a:r>
              <a:rPr lang="en-US" sz="2400" spc="-1">
                <a:solidFill>
                  <a:srgbClr val="000000"/>
                </a:solidFill>
                <a:latin typeface="微软雅黑"/>
                <a:ea typeface="微软雅黑"/>
                <a:sym typeface="+mn-ea"/>
              </a:rPr>
              <a:t>两种类型，可以是整数或者是字符串</a:t>
            </a:r>
            <a:endParaRPr lang="en-US" sz="2400" spc="-1">
              <a:solidFill>
                <a:srgbClr val="000000"/>
              </a:solidFill>
              <a:latin typeface="微软雅黑"/>
              <a:ea typeface="微软雅黑"/>
              <a:sym typeface="+mn-ea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  <a:p>
            <a:pPr algn="l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东文宋体" charset="0"/>
                <a:ea typeface="东文宋体" charset="0"/>
              </a:rPr>
              <a:t>●</a:t>
            </a: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 PHP字符串可以通过下标操作，但是有效的是0、1、2这种数字</a:t>
            </a: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90960" y="276755"/>
            <a:ext cx="11409840" cy="6305040"/>
          </a:xfrm>
          <a:prstGeom prst="roundRect">
            <a:avLst>
              <a:gd name="adj" fmla="val 16667"/>
            </a:avLst>
          </a:prstGeom>
          <a:solidFill>
            <a:srgbClr val="FFFFFF">
              <a:alpha val="71000"/>
            </a:srgbClr>
          </a:solidFill>
          <a:ln w="12600">
            <a:solidFill>
              <a:srgbClr val="BCBCBC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00" b="0" strike="noStrike" spc="-1">
                <a:solidFill>
                  <a:srgbClr val="FFFFFF"/>
                </a:solidFill>
                <a:latin typeface="Arial"/>
                <a:ea typeface="宋体"/>
              </a:rPr>
              <a:t>&lt;img src="/home/tt/php数据类型.png" style="zoom: 67%;" /&gt;</a:t>
            </a:r>
            <a:endParaRPr lang="en-US" sz="1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210310" y="638175"/>
            <a:ext cx="9696450" cy="159893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php转换整型的规则，（官方链接:</a:t>
            </a:r>
            <a:r>
              <a:rPr lang="en-US" sz="2800" b="0" strike="noStrike" spc="-1">
                <a:solidFill>
                  <a:srgbClr val="000000"/>
                </a:solidFill>
                <a:latin typeface="微软雅黑"/>
                <a:ea typeface="微软雅黑"/>
                <a:hlinkClick r:id="rId1"/>
              </a:rPr>
              <a:t>http://php.net/manual/zh/language.types.string.php#language.types.string.conversion</a:t>
            </a:r>
            <a:r>
              <a:rPr lang="en-US" sz="2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)</a:t>
            </a:r>
            <a:endParaRPr lang="en-US" sz="28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pic>
        <p:nvPicPr>
          <p:cNvPr id="2" name="图片 1" descr="php数据转换规则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45" y="2237105"/>
            <a:ext cx="8267700" cy="30861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68425" y="5553075"/>
            <a:ext cx="7607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简单来说，从第一个开始，一直连续的有效部分都会转换成整数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90960" y="276120"/>
            <a:ext cx="11409840" cy="6305040"/>
          </a:xfrm>
          <a:prstGeom prst="roundRect">
            <a:avLst>
              <a:gd name="adj" fmla="val 16667"/>
            </a:avLst>
          </a:prstGeom>
          <a:solidFill>
            <a:srgbClr val="FFFFFF">
              <a:alpha val="71000"/>
            </a:srgbClr>
          </a:solidFill>
          <a:ln w="12600">
            <a:solidFill>
              <a:srgbClr val="BCBCBC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00" b="0" strike="noStrike" spc="-1">
                <a:solidFill>
                  <a:srgbClr val="FFFFFF"/>
                </a:solidFill>
                <a:latin typeface="Arial"/>
                <a:ea typeface="宋体"/>
              </a:rPr>
              <a:t>1</a:t>
            </a:r>
            <a:endParaRPr lang="en-US" sz="1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02640" y="1120320"/>
            <a:ext cx="2736000" cy="21168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99CEC1"/>
          </a:solidFill>
          <a:ln w="12600">
            <a:solidFill>
              <a:srgbClr val="8AA5A7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28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307520" y="526680"/>
            <a:ext cx="1796760" cy="2061000"/>
          </a:xfrm>
          <a:prstGeom prst="rect">
            <a:avLst/>
          </a:prstGeom>
          <a:ln w="9360">
            <a:noFill/>
          </a:ln>
        </p:spPr>
      </p:pic>
      <p:sp>
        <p:nvSpPr>
          <p:cNvPr id="129" name="CustomShape 3"/>
          <p:cNvSpPr/>
          <p:nvPr/>
        </p:nvSpPr>
        <p:spPr>
          <a:xfrm>
            <a:off x="4043880" y="637920"/>
            <a:ext cx="4569120" cy="5169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3534410" y="1262380"/>
            <a:ext cx="5993765" cy="323596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&lt;?php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echo intval('123'),"&lt;br&gt;";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echo intval('asd'),"&lt;br&gt;";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echo intval('123asd'),"&lt;br&gt;";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echo intval('asd123'),"&lt;br&gt;";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echo intval('1as2d3'),"&lt;br&gt;";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90960" y="276120"/>
            <a:ext cx="11409840" cy="6305040"/>
          </a:xfrm>
          <a:prstGeom prst="roundRect">
            <a:avLst>
              <a:gd name="adj" fmla="val 16667"/>
            </a:avLst>
          </a:prstGeom>
          <a:solidFill>
            <a:srgbClr val="FFFFFF">
              <a:alpha val="71000"/>
            </a:srgbClr>
          </a:solidFill>
          <a:ln w="12600">
            <a:solidFill>
              <a:srgbClr val="BCBCBC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00" b="0" strike="noStrike" spc="-1">
                <a:solidFill>
                  <a:srgbClr val="FFFFFF"/>
                </a:solidFill>
                <a:latin typeface="Arial"/>
                <a:ea typeface="宋体"/>
              </a:rPr>
              <a:t>1</a:t>
            </a:r>
            <a:endParaRPr lang="en-US" sz="1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02640" y="1120320"/>
            <a:ext cx="2736000" cy="21168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99CEC1"/>
          </a:solidFill>
          <a:ln w="12600">
            <a:solidFill>
              <a:srgbClr val="8AA5A7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40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307520" y="526680"/>
            <a:ext cx="1796760" cy="2061000"/>
          </a:xfrm>
          <a:prstGeom prst="rect">
            <a:avLst/>
          </a:prstGeom>
          <a:ln w="9360">
            <a:noFill/>
          </a:ln>
        </p:spPr>
      </p:pic>
      <p:sp>
        <p:nvSpPr>
          <p:cNvPr id="142" name="CustomShape 4"/>
          <p:cNvSpPr/>
          <p:nvPr/>
        </p:nvSpPr>
        <p:spPr>
          <a:xfrm>
            <a:off x="3534410" y="1262380"/>
            <a:ext cx="6120130" cy="338645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&lt;?php</a:t>
            </a: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$str = 'php';</a:t>
            </a: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$str['name']=array('dogstar');</a:t>
            </a: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var_dump($str);</a:t>
            </a: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转换整数，即</a:t>
            </a: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&lt;?php</a:t>
            </a: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intval('name');</a:t>
            </a: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1141785" y="4954985"/>
            <a:ext cx="10173600" cy="6382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结果很容易得出，字符串"name"会转换成0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90960" y="276120"/>
            <a:ext cx="11409840" cy="6305040"/>
          </a:xfrm>
          <a:prstGeom prst="roundRect">
            <a:avLst>
              <a:gd name="adj" fmla="val 16667"/>
            </a:avLst>
          </a:prstGeom>
          <a:solidFill>
            <a:srgbClr val="FFFFFF">
              <a:alpha val="71000"/>
            </a:srgbClr>
          </a:solidFill>
          <a:ln w="12600">
            <a:solidFill>
              <a:srgbClr val="BCBCBC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00" b="0" strike="noStrike" spc="-1">
                <a:solidFill>
                  <a:srgbClr val="FFFFFF"/>
                </a:solidFill>
                <a:latin typeface="Arial"/>
                <a:ea typeface="宋体"/>
              </a:rPr>
              <a:t>1</a:t>
            </a:r>
            <a:endParaRPr lang="en-US" sz="100" b="0" strike="noStrike" spc="-1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602640" y="1120320"/>
            <a:ext cx="2736000" cy="21168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99CEC1"/>
          </a:solidFill>
          <a:ln w="12600">
            <a:solidFill>
              <a:srgbClr val="8AA5A7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4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307520" y="526680"/>
            <a:ext cx="1796760" cy="2061000"/>
          </a:xfrm>
          <a:prstGeom prst="rect">
            <a:avLst/>
          </a:prstGeom>
          <a:ln w="9360">
            <a:noFill/>
          </a:ln>
        </p:spPr>
      </p:pic>
      <p:sp>
        <p:nvSpPr>
          <p:cNvPr id="146" name="CustomShape 3"/>
          <p:cNvSpPr/>
          <p:nvPr/>
        </p:nvSpPr>
        <p:spPr>
          <a:xfrm>
            <a:off x="4043880" y="637920"/>
            <a:ext cx="6228360" cy="5169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现在看一下整体的题</a:t>
            </a:r>
            <a:endParaRPr lang="en-US" sz="28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3561080" y="1382395"/>
            <a:ext cx="6169025" cy="428942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&lt;?php</a:t>
            </a: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$str = 'php';</a:t>
            </a: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$str['name']=array('dogstar');</a:t>
            </a: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var_dump($str);</a:t>
            </a: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变成了</a:t>
            </a: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&lt;?php</a:t>
            </a: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$str = 'php';</a:t>
            </a: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$str['0']=array('dogstar');</a:t>
            </a: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var_dump($str);</a:t>
            </a: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17960" y="276755"/>
            <a:ext cx="11409840" cy="6305040"/>
          </a:xfrm>
          <a:prstGeom prst="roundRect">
            <a:avLst>
              <a:gd name="adj" fmla="val 16667"/>
            </a:avLst>
          </a:prstGeom>
          <a:solidFill>
            <a:srgbClr val="FFFFFF">
              <a:alpha val="71000"/>
            </a:srgbClr>
          </a:solidFill>
          <a:ln w="12600">
            <a:solidFill>
              <a:srgbClr val="BCBCBC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00" b="0" strike="noStrike" spc="-1">
                <a:solidFill>
                  <a:srgbClr val="FFFFFF"/>
                </a:solidFill>
                <a:latin typeface="Arial"/>
                <a:ea typeface="宋体"/>
              </a:rPr>
              <a:t>1</a:t>
            </a:r>
            <a:endParaRPr lang="en-US" sz="100" b="0" strike="noStrike" spc="-1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4043880" y="637920"/>
            <a:ext cx="6228360" cy="5169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下面进行php的数组转换成字符串</a:t>
            </a:r>
            <a:endParaRPr lang="en-US" sz="28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3169920" y="1391920"/>
            <a:ext cx="7760335" cy="10661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&lt;?php</a:t>
            </a: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echo strval(array('dogstar'));	 //结果为？</a:t>
            </a: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593090" y="1120775"/>
            <a:ext cx="2296795" cy="1726565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99CEC1"/>
          </a:solidFill>
          <a:ln w="12600">
            <a:solidFill>
              <a:srgbClr val="8AA5A7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3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297940" y="527050"/>
            <a:ext cx="1508125" cy="1680845"/>
          </a:xfrm>
          <a:prstGeom prst="rect">
            <a:avLst/>
          </a:prstGeom>
          <a:ln w="9360">
            <a:noFill/>
          </a:ln>
        </p:spPr>
      </p:pic>
      <p:sp>
        <p:nvSpPr>
          <p:cNvPr id="4" name="CustomShape 3"/>
          <p:cNvSpPr/>
          <p:nvPr/>
        </p:nvSpPr>
        <p:spPr>
          <a:xfrm>
            <a:off x="4044515" y="2630550"/>
            <a:ext cx="6228360" cy="5169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题目简化成了</a:t>
            </a:r>
            <a:endParaRPr lang="en-US" sz="28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3169920" y="3550920"/>
            <a:ext cx="7760335" cy="20821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&lt;?php</a:t>
            </a: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// $str['name'] = array('dogstar');</a:t>
            </a: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// $str[0] = array('dogstar');</a:t>
            </a: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$str[0] = 'Array'; </a:t>
            </a: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var_dump($str);</a:t>
            </a: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-33120" y="1758240"/>
            <a:ext cx="12249360" cy="3456000"/>
          </a:xfrm>
          <a:prstGeom prst="rect">
            <a:avLst/>
          </a:prstGeom>
          <a:solidFill>
            <a:srgbClr val="FFFFFF">
              <a:alpha val="70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71" name="CustomShape 2"/>
          <p:cNvSpPr/>
          <p:nvPr/>
        </p:nvSpPr>
        <p:spPr>
          <a:xfrm>
            <a:off x="3575685" y="3753485"/>
            <a:ext cx="4605655" cy="90297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5340" b="1" spc="-1">
                <a:solidFill>
                  <a:srgbClr val="9ACDC1"/>
                </a:solidFill>
                <a:latin typeface="Arial"/>
                <a:ea typeface="宋体"/>
                <a:sym typeface="+mn-ea"/>
              </a:rPr>
              <a:t>会话控制技术</a:t>
            </a:r>
            <a:endParaRPr lang="en-US" sz="5340" b="0" strike="noStrike" spc="-1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4380230" y="2214880"/>
            <a:ext cx="5822950" cy="110617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6670" b="1" strike="noStrike" spc="-1">
                <a:solidFill>
                  <a:srgbClr val="9ACDC1"/>
                </a:solidFill>
                <a:latin typeface="Arial"/>
                <a:ea typeface="宋体"/>
              </a:rPr>
              <a:t>PART ②</a:t>
            </a:r>
            <a:endParaRPr lang="en-US" sz="667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00155" y="349145"/>
            <a:ext cx="11409840" cy="6305040"/>
          </a:xfrm>
          <a:prstGeom prst="roundRect">
            <a:avLst>
              <a:gd name="adj" fmla="val 16667"/>
            </a:avLst>
          </a:prstGeom>
          <a:solidFill>
            <a:srgbClr val="FFFFFF">
              <a:alpha val="71000"/>
            </a:srgbClr>
          </a:solidFill>
          <a:ln w="12600">
            <a:solidFill>
              <a:srgbClr val="BCBCBC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00" b="0" strike="noStrike" spc="-1">
                <a:solidFill>
                  <a:srgbClr val="FFFFFF"/>
                </a:solidFill>
                <a:latin typeface="Arial"/>
                <a:ea typeface="宋体" pitchFamily="2" charset="-122"/>
              </a:rPr>
              <a:t>1</a:t>
            </a:r>
            <a:endParaRPr lang="en-US" sz="1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506120" y="1155245"/>
            <a:ext cx="2736000" cy="21168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99CEC1"/>
          </a:solidFill>
          <a:ln w="12600">
            <a:solidFill>
              <a:srgbClr val="8AA5A7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206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135435" y="557160"/>
            <a:ext cx="1796760" cy="2061000"/>
          </a:xfrm>
          <a:prstGeom prst="rect">
            <a:avLst/>
          </a:prstGeom>
          <a:ln w="9360">
            <a:noFill/>
          </a:ln>
        </p:spPr>
      </p:pic>
      <p:sp>
        <p:nvSpPr>
          <p:cNvPr id="207" name="CustomShape 3"/>
          <p:cNvSpPr/>
          <p:nvPr/>
        </p:nvSpPr>
        <p:spPr>
          <a:xfrm>
            <a:off x="3242310" y="638175"/>
            <a:ext cx="6354445" cy="51689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3600" b="0" strike="noStrike" spc="-1">
                <a:latin typeface="Arial"/>
                <a:ea typeface="宋体" pitchFamily="2" charset="-122"/>
              </a:rPr>
              <a:t>为什么要是用会话控制技术</a:t>
            </a:r>
            <a:r>
              <a:rPr lang="en-US" altLang="zh-CN" sz="3600" b="0" strike="noStrike" spc="-1">
                <a:latin typeface="Arial"/>
                <a:ea typeface="宋体" pitchFamily="2" charset="-122"/>
              </a:rPr>
              <a:t>?</a:t>
            </a:r>
            <a:endParaRPr lang="en-US" altLang="zh-CN" sz="3600" b="0" strike="noStrike" spc="-1">
              <a:latin typeface="Arial"/>
              <a:ea typeface="宋体" pitchFamily="2" charset="-122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3338830" y="1557655"/>
            <a:ext cx="8249920" cy="509651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因为http协议是无状态协议，所以同一个用户在请求同一个页面两次的时候，http协议不会认为这两次请求都来自于同一个用户，会把它们当做是两次请求的独立，如果用户已经执行了登录操作，再次请求页面，http协议不会认为该用户已经做过登录</a:t>
            </a:r>
            <a:r>
              <a:rPr lang="zh-CN" alt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。</a:t>
            </a:r>
            <a:endParaRPr lang="en-US" sz="2400" b="0" strike="noStrike" spc="-1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那么会话控制技术就是为了解决这个问题</a:t>
            </a:r>
            <a:endParaRPr lang="en-US" sz="2400" b="0" strike="noStrike" spc="-1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90960" y="340670"/>
            <a:ext cx="11409840" cy="6305040"/>
          </a:xfrm>
          <a:prstGeom prst="roundRect">
            <a:avLst>
              <a:gd name="adj" fmla="val 16667"/>
            </a:avLst>
          </a:prstGeom>
          <a:solidFill>
            <a:srgbClr val="FFFFFF">
              <a:alpha val="71000"/>
            </a:srgbClr>
          </a:solidFill>
          <a:ln w="12600">
            <a:solidFill>
              <a:srgbClr val="BCBCBC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00" b="0" strike="noStrike" spc="-1">
                <a:solidFill>
                  <a:srgbClr val="FFFFFF"/>
                </a:solidFill>
                <a:latin typeface="Arial"/>
                <a:ea typeface="宋体" pitchFamily="2" charset="-122"/>
              </a:rPr>
              <a:t>1</a:t>
            </a:r>
            <a:endParaRPr lang="en-US" sz="100" b="0" strike="noStrike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 rot="16200000">
            <a:off x="3170160" y="2674080"/>
            <a:ext cx="5568480" cy="901440"/>
          </a:xfrm>
          <a:prstGeom prst="notchedRightArrow">
            <a:avLst>
              <a:gd name="adj1" fmla="val 50000"/>
              <a:gd name="adj2" fmla="val 50000"/>
            </a:avLst>
          </a:prstGeom>
          <a:noFill/>
          <a:ln w="12600">
            <a:solidFill>
              <a:srgbClr val="99CEC1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1" name="CustomShape 3"/>
          <p:cNvSpPr/>
          <p:nvPr/>
        </p:nvSpPr>
        <p:spPr>
          <a:xfrm>
            <a:off x="1903680" y="973800"/>
            <a:ext cx="4296960" cy="9838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99CEC1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2" name="CustomShape 4"/>
          <p:cNvSpPr/>
          <p:nvPr/>
        </p:nvSpPr>
        <p:spPr>
          <a:xfrm>
            <a:off x="3286080" y="1217520"/>
            <a:ext cx="222552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Cookie</a:t>
            </a:r>
            <a:endParaRPr lang="en-US" sz="2400" b="0" strike="noStrike" spc="-1">
              <a:latin typeface="Arial"/>
            </a:endParaRPr>
          </a:p>
        </p:txBody>
      </p:sp>
      <p:grpSp>
        <p:nvGrpSpPr>
          <p:cNvPr id="213" name="Group 5"/>
          <p:cNvGrpSpPr/>
          <p:nvPr/>
        </p:nvGrpSpPr>
        <p:grpSpPr>
          <a:xfrm>
            <a:off x="6192085" y="118775"/>
            <a:ext cx="4984200" cy="2694960"/>
            <a:chOff x="6282890" y="1341785"/>
            <a:chExt cx="4984200" cy="2694960"/>
          </a:xfrm>
        </p:grpSpPr>
        <p:sp>
          <p:nvSpPr>
            <p:cNvPr id="214" name="CustomShape 6"/>
            <p:cNvSpPr/>
            <p:nvPr/>
          </p:nvSpPr>
          <p:spPr>
            <a:xfrm rot="10800000">
              <a:off x="6282890" y="1341785"/>
              <a:ext cx="4984200" cy="269496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BFBFBF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15" name="CustomShape 7"/>
            <p:cNvSpPr/>
            <p:nvPr/>
          </p:nvSpPr>
          <p:spPr>
            <a:xfrm>
              <a:off x="6364440" y="2431080"/>
              <a:ext cx="4267800" cy="5169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pPr>
                <a:lnSpc>
                  <a:spcPct val="100000"/>
                </a:lnSpc>
              </a:pPr>
              <a:r>
                <a:rPr lang="en-US" sz="2800" b="0" strike="noStrike" spc="-1">
                  <a:solidFill>
                    <a:srgbClr val="FFFFFF"/>
                  </a:solidFill>
                  <a:latin typeface="微软雅黑" charset="-122"/>
                  <a:ea typeface="微软雅黑" charset="-122"/>
                </a:rPr>
                <a:t>回话控制技术实现的方式</a:t>
              </a:r>
              <a:endParaRPr lang="en-US" sz="2800" b="0" strike="noStrike" spc="-1">
                <a:latin typeface="Arial"/>
              </a:endParaRPr>
            </a:p>
          </p:txBody>
        </p:sp>
      </p:grpSp>
      <p:sp>
        <p:nvSpPr>
          <p:cNvPr id="216" name="CustomShape 8"/>
          <p:cNvSpPr/>
          <p:nvPr/>
        </p:nvSpPr>
        <p:spPr>
          <a:xfrm>
            <a:off x="680400" y="4519440"/>
            <a:ext cx="5003640" cy="17355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Session不同于cookie </a:t>
            </a:r>
            <a:r>
              <a:rPr lang="zh-CN" alt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altLang="zh-CN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session</a:t>
            </a:r>
            <a:r>
              <a:rPr lang="zh-CN" alt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是存储在服务器上的文本文件</a:t>
            </a:r>
            <a:endParaRPr lang="zh-CN" altLang="en-US" sz="2400" b="0" strike="noStrike" spc="-1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17" name="CustomShape 9"/>
          <p:cNvSpPr/>
          <p:nvPr/>
        </p:nvSpPr>
        <p:spPr>
          <a:xfrm>
            <a:off x="700200" y="1847880"/>
            <a:ext cx="4984200" cy="17355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其实Cookie是一个很小的文本文件，由网络服务器发送出来，储存在浏览器的一些数据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18" name="CustomShape 10"/>
          <p:cNvSpPr/>
          <p:nvPr/>
        </p:nvSpPr>
        <p:spPr>
          <a:xfrm>
            <a:off x="1895040" y="3619080"/>
            <a:ext cx="4296960" cy="9838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99CEC1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9" name="CustomShape 11"/>
          <p:cNvSpPr/>
          <p:nvPr/>
        </p:nvSpPr>
        <p:spPr>
          <a:xfrm>
            <a:off x="3286080" y="3880440"/>
            <a:ext cx="222552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Session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" name="CustomShape 6"/>
          <p:cNvSpPr/>
          <p:nvPr/>
        </p:nvSpPr>
        <p:spPr>
          <a:xfrm rot="10800000">
            <a:off x="5747385" y="2777490"/>
            <a:ext cx="4314825" cy="110299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endParaRPr lang="en-US" altLang="zh-CN"/>
          </a:p>
        </p:txBody>
      </p:sp>
      <p:sp>
        <p:nvSpPr>
          <p:cNvPr id="4" name="CustomShape 7"/>
          <p:cNvSpPr/>
          <p:nvPr/>
        </p:nvSpPr>
        <p:spPr>
          <a:xfrm>
            <a:off x="7314565" y="3048000"/>
            <a:ext cx="2603500" cy="4241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get</a:t>
            </a:r>
            <a:r>
              <a:rPr lang="en-US" altLang="zh-CN" sz="2800">
                <a:sym typeface="+mn-ea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95390" y="3880485"/>
            <a:ext cx="52425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sz="2400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通过get进行传递</a:t>
            </a:r>
            <a:r>
              <a:rPr lang="zh-CN" altLang="en-US" sz="2400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sz="2400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不过get是用url地址传递的</a:t>
            </a:r>
            <a:r>
              <a:rPr lang="zh-CN" altLang="en-US" sz="2400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sz="2400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所以比较不安全</a:t>
            </a:r>
            <a:r>
              <a:rPr lang="zh-CN" altLang="en-US" sz="2400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sz="2400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信息都暴露在url上</a:t>
            </a:r>
            <a:r>
              <a:rPr lang="zh-CN" altLang="en-US" sz="2400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sz="2400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参数也容易在传递的时候丢失</a:t>
            </a:r>
            <a:r>
              <a:rPr lang="zh-CN" altLang="en-US" sz="2400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sz="2400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不建议使用</a:t>
            </a:r>
            <a:endParaRPr lang="en-US" sz="2400" spc="-1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391285" y="354860"/>
            <a:ext cx="11409840" cy="6305040"/>
          </a:xfrm>
          <a:prstGeom prst="roundRect">
            <a:avLst>
              <a:gd name="adj" fmla="val 16667"/>
            </a:avLst>
          </a:prstGeom>
          <a:solidFill>
            <a:srgbClr val="FFFFFF">
              <a:alpha val="71000"/>
            </a:srgbClr>
          </a:solidFill>
          <a:ln w="12600">
            <a:solidFill>
              <a:srgbClr val="BCBCBC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00" b="0" strike="noStrike" spc="-1">
                <a:solidFill>
                  <a:srgbClr val="FFFFFF"/>
                </a:solidFill>
                <a:latin typeface="Arial"/>
                <a:ea typeface="宋体" pitchFamily="2" charset="-122"/>
              </a:rPr>
              <a:t>1</a:t>
            </a:r>
            <a:endParaRPr lang="en-US" sz="100" b="0" strike="noStrike" spc="-1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3703955" y="1645285"/>
            <a:ext cx="7598410" cy="2720975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小明去超市买东西</a:t>
            </a:r>
            <a:r>
              <a:rPr lang="zh-CN" alt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办了个会员卡</a:t>
            </a:r>
            <a:r>
              <a:rPr lang="zh-CN" alt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那么超市就可以理解为是服务器</a:t>
            </a:r>
            <a:r>
              <a:rPr lang="zh-CN" alt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小明就可以理解为是客户端</a:t>
            </a:r>
            <a:r>
              <a:rPr lang="zh-CN" alt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会员卡就可以理解为是cookie</a:t>
            </a:r>
            <a:r>
              <a:rPr lang="zh-CN" alt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超市用会员卡来识别每一个用户</a:t>
            </a:r>
            <a:r>
              <a:rPr lang="zh-CN" alt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。</a:t>
            </a:r>
            <a:endParaRPr lang="zh-CN" altLang="en-US" sz="2400" b="0" strike="noStrike" spc="-1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854640" y="1417680"/>
            <a:ext cx="2445840" cy="2010960"/>
          </a:xfrm>
          <a:prstGeom prst="wedgeRectCallout">
            <a:avLst>
              <a:gd name="adj1" fmla="val 62858"/>
              <a:gd name="adj2" fmla="val -19519"/>
            </a:avLst>
          </a:prstGeom>
          <a:solidFill>
            <a:srgbClr val="99CEC1"/>
          </a:solidFill>
          <a:ln w="12600">
            <a:solidFill>
              <a:srgbClr val="8AA5A7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223" name="图片 11"/>
          <p:cNvPicPr/>
          <p:nvPr/>
        </p:nvPicPr>
        <p:blipFill>
          <a:blip r:embed="rId1"/>
          <a:stretch>
            <a:fillRect/>
          </a:stretch>
        </p:blipFill>
        <p:spPr>
          <a:xfrm>
            <a:off x="1648440" y="1595520"/>
            <a:ext cx="856800" cy="858600"/>
          </a:xfrm>
          <a:prstGeom prst="rect">
            <a:avLst/>
          </a:prstGeom>
          <a:ln w="9360">
            <a:noFill/>
          </a:ln>
        </p:spPr>
      </p:pic>
      <p:sp>
        <p:nvSpPr>
          <p:cNvPr id="224" name="CustomShape 4"/>
          <p:cNvSpPr/>
          <p:nvPr/>
        </p:nvSpPr>
        <p:spPr>
          <a:xfrm>
            <a:off x="1152360" y="2523960"/>
            <a:ext cx="2036160" cy="5169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举个栗子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25" name="CustomShape 5"/>
          <p:cNvSpPr/>
          <p:nvPr/>
        </p:nvSpPr>
        <p:spPr>
          <a:xfrm>
            <a:off x="1152360" y="257760"/>
            <a:ext cx="1506960" cy="9838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99CEC1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6" name="CustomShape 6"/>
          <p:cNvSpPr/>
          <p:nvPr/>
        </p:nvSpPr>
        <p:spPr>
          <a:xfrm>
            <a:off x="1648440" y="537120"/>
            <a:ext cx="18547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Cookie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9462770" y="4366260"/>
            <a:ext cx="1898015" cy="1114425"/>
          </a:xfrm>
          <a:prstGeom prst="rightArrow">
            <a:avLst/>
          </a:prstGeom>
          <a:solidFill>
            <a:srgbClr val="99C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625965" y="4739005"/>
            <a:ext cx="1171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代码实现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1263960" y="4295520"/>
            <a:ext cx="9143640" cy="22071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p>
            <a:pPr algn="ctr"/>
            <a:endParaRPr lang="en-US" sz="3200" b="0" strike="noStrike" spc="-1">
              <a:latin typeface="Arial"/>
            </a:endParaRPr>
          </a:p>
        </p:txBody>
      </p:sp>
      <p:pic>
        <p:nvPicPr>
          <p:cNvPr id="62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43560" y="-12600"/>
            <a:ext cx="12246840" cy="6870240"/>
          </a:xfrm>
          <a:prstGeom prst="rect">
            <a:avLst/>
          </a:prstGeom>
          <a:ln>
            <a:noFill/>
          </a:ln>
        </p:spPr>
      </p:pic>
      <p:sp>
        <p:nvSpPr>
          <p:cNvPr id="63" name="CustomShape 3"/>
          <p:cNvSpPr/>
          <p:nvPr/>
        </p:nvSpPr>
        <p:spPr>
          <a:xfrm>
            <a:off x="4974120" y="107640"/>
            <a:ext cx="238572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目录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6" name="菱形 5"/>
          <p:cNvSpPr/>
          <p:nvPr/>
        </p:nvSpPr>
        <p:spPr>
          <a:xfrm>
            <a:off x="1129030" y="4770755"/>
            <a:ext cx="864235" cy="1007745"/>
          </a:xfrm>
          <a:prstGeom prst="diamond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4" name="Group 4"/>
          <p:cNvGrpSpPr/>
          <p:nvPr/>
        </p:nvGrpSpPr>
        <p:grpSpPr>
          <a:xfrm>
            <a:off x="1324080" y="4905360"/>
            <a:ext cx="4914900" cy="873760"/>
            <a:chOff x="1324080" y="4905360"/>
            <a:chExt cx="4914900" cy="873760"/>
          </a:xfrm>
        </p:grpSpPr>
        <p:sp>
          <p:nvSpPr>
            <p:cNvPr id="65" name="CustomShape 5"/>
            <p:cNvSpPr/>
            <p:nvPr/>
          </p:nvSpPr>
          <p:spPr>
            <a:xfrm>
              <a:off x="1999085" y="4905995"/>
              <a:ext cx="4239895" cy="69977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pPr>
                <a:lnSpc>
                  <a:spcPct val="100000"/>
                </a:lnSpc>
              </a:pPr>
              <a:r>
                <a:rPr lang="en-US" sz="4000" spc="-1">
                  <a:solidFill>
                    <a:srgbClr val="FFFFFF"/>
                  </a:solidFill>
                  <a:latin typeface="微软雅黑"/>
                  <a:ea typeface="微软雅黑"/>
                  <a:sym typeface="+mn-ea"/>
                </a:rPr>
                <a:t>深拷贝和浅拷贝</a:t>
              </a:r>
              <a:endParaRPr lang="en-US" sz="4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4000" b="0" strike="noStrike" spc="-1">
                <a:latin typeface="Arial"/>
              </a:endParaRPr>
            </a:p>
          </p:txBody>
        </p:sp>
        <p:sp>
          <p:nvSpPr>
            <p:cNvPr id="66" name="Line 6"/>
            <p:cNvSpPr/>
            <p:nvPr/>
          </p:nvSpPr>
          <p:spPr>
            <a:xfrm>
              <a:off x="2075285" y="5778485"/>
              <a:ext cx="3543935" cy="635"/>
            </a:xfrm>
            <a:prstGeom prst="line">
              <a:avLst/>
            </a:prstGeom>
            <a:ln w="19080">
              <a:solidFill>
                <a:srgbClr val="FFFFFF"/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8" name="CustomShape 8"/>
            <p:cNvSpPr/>
            <p:nvPr/>
          </p:nvSpPr>
          <p:spPr>
            <a:xfrm>
              <a:off x="1324080" y="4905360"/>
              <a:ext cx="474480" cy="699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pPr>
                <a:lnSpc>
                  <a:spcPct val="100000"/>
                </a:lnSpc>
              </a:pPr>
              <a:r>
                <a:rPr lang="en-US" sz="4000" b="0" strike="noStrike" spc="-1">
                  <a:solidFill>
                    <a:srgbClr val="BBE0E3"/>
                  </a:solidFill>
                  <a:latin typeface="Arial"/>
                  <a:ea typeface="宋体"/>
                </a:rPr>
                <a:t>3</a:t>
              </a:r>
              <a:endParaRPr lang="en-US" sz="4000" b="0" strike="noStrike" spc="-1">
                <a:latin typeface="Arial"/>
              </a:endParaRPr>
            </a:p>
          </p:txBody>
        </p:sp>
      </p:grpSp>
      <p:sp>
        <p:nvSpPr>
          <p:cNvPr id="70" name="CustomShape 10"/>
          <p:cNvSpPr/>
          <p:nvPr/>
        </p:nvSpPr>
        <p:spPr>
          <a:xfrm>
            <a:off x="6075045" y="3507740"/>
            <a:ext cx="4331970" cy="69977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40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会话控制技术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5033645" y="3354070"/>
            <a:ext cx="864235" cy="1007745"/>
          </a:xfrm>
          <a:prstGeom prst="diamond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CustomShape 13"/>
          <p:cNvSpPr/>
          <p:nvPr/>
        </p:nvSpPr>
        <p:spPr>
          <a:xfrm>
            <a:off x="5251450" y="3507740"/>
            <a:ext cx="572135" cy="69977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BBE0E3"/>
                </a:solidFill>
                <a:latin typeface="Arial"/>
                <a:ea typeface="宋体"/>
              </a:rPr>
              <a:t>2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5" name="菱形 4"/>
          <p:cNvSpPr/>
          <p:nvPr/>
        </p:nvSpPr>
        <p:spPr>
          <a:xfrm>
            <a:off x="1210945" y="1936115"/>
            <a:ext cx="864235" cy="1007745"/>
          </a:xfrm>
          <a:prstGeom prst="diamond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4" name="Group 14"/>
          <p:cNvGrpSpPr/>
          <p:nvPr/>
        </p:nvGrpSpPr>
        <p:grpSpPr>
          <a:xfrm>
            <a:off x="1368190" y="1994090"/>
            <a:ext cx="7118265" cy="923290"/>
            <a:chOff x="1425975" y="1964880"/>
            <a:chExt cx="7118265" cy="923290"/>
          </a:xfrm>
        </p:grpSpPr>
        <p:sp>
          <p:nvSpPr>
            <p:cNvPr id="75" name="CustomShape 15"/>
            <p:cNvSpPr/>
            <p:nvPr/>
          </p:nvSpPr>
          <p:spPr>
            <a:xfrm>
              <a:off x="2231640" y="1964880"/>
              <a:ext cx="6312600" cy="699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pPr>
                <a:lnSpc>
                  <a:spcPct val="100000"/>
                </a:lnSpc>
              </a:pPr>
              <a:r>
                <a:rPr lang="en-US" sz="4000" b="0" strike="noStrike" spc="-1">
                  <a:solidFill>
                    <a:srgbClr val="FFFFFF"/>
                  </a:solidFill>
                  <a:latin typeface="微软雅黑"/>
                  <a:ea typeface="微软雅黑"/>
                </a:rPr>
                <a:t>PHP面试题</a:t>
              </a:r>
              <a:endParaRPr lang="en-US" sz="4000" b="0" strike="noStrike" spc="-1">
                <a:latin typeface="Arial"/>
              </a:endParaRPr>
            </a:p>
          </p:txBody>
        </p:sp>
        <p:sp>
          <p:nvSpPr>
            <p:cNvPr id="77" name="CustomShape 17"/>
            <p:cNvSpPr/>
            <p:nvPr/>
          </p:nvSpPr>
          <p:spPr>
            <a:xfrm>
              <a:off x="1425975" y="2061310"/>
              <a:ext cx="630555" cy="69977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pPr>
                <a:lnSpc>
                  <a:spcPct val="100000"/>
                </a:lnSpc>
              </a:pPr>
              <a:r>
                <a:rPr lang="en-US" sz="4000" b="0" strike="noStrike" spc="-1">
                  <a:solidFill>
                    <a:srgbClr val="BBE0E3"/>
                  </a:solidFill>
                  <a:latin typeface="Arial"/>
                  <a:ea typeface="宋体"/>
                </a:rPr>
                <a:t>1</a:t>
              </a:r>
              <a:endParaRPr lang="en-US" sz="4000" b="0" strike="noStrike" spc="-1">
                <a:latin typeface="Arial"/>
              </a:endParaRPr>
            </a:p>
          </p:txBody>
        </p:sp>
        <p:sp>
          <p:nvSpPr>
            <p:cNvPr id="78" name="Line 18"/>
            <p:cNvSpPr/>
            <p:nvPr/>
          </p:nvSpPr>
          <p:spPr>
            <a:xfrm>
              <a:off x="2334025" y="2887535"/>
              <a:ext cx="2439670" cy="635"/>
            </a:xfrm>
            <a:prstGeom prst="line">
              <a:avLst/>
            </a:prstGeom>
            <a:ln w="19080">
              <a:solidFill>
                <a:srgbClr val="FFFFFF"/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4" name="Line 18"/>
          <p:cNvSpPr/>
          <p:nvPr/>
        </p:nvSpPr>
        <p:spPr>
          <a:xfrm>
            <a:off x="6046470" y="4403090"/>
            <a:ext cx="3357245" cy="20320"/>
          </a:xfrm>
          <a:prstGeom prst="line">
            <a:avLst/>
          </a:prstGeom>
          <a:ln w="19080">
            <a:solidFill>
              <a:srgbClr val="FFFFFF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07160" y="276120"/>
            <a:ext cx="11409840" cy="6305040"/>
          </a:xfrm>
          <a:prstGeom prst="roundRect">
            <a:avLst>
              <a:gd name="adj" fmla="val 16667"/>
            </a:avLst>
          </a:prstGeom>
          <a:solidFill>
            <a:srgbClr val="FFFFFF">
              <a:alpha val="71000"/>
            </a:srgbClr>
          </a:solidFill>
          <a:ln w="12600">
            <a:solidFill>
              <a:srgbClr val="BCBCBC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00" b="0" strike="noStrike" spc="-1">
                <a:solidFill>
                  <a:srgbClr val="FFFFFF"/>
                </a:solidFill>
                <a:latin typeface="Arial"/>
                <a:ea typeface="宋体" pitchFamily="2" charset="-122"/>
              </a:rPr>
              <a:t>1</a:t>
            </a:r>
            <a:endParaRPr lang="en-US" sz="100" b="0" strike="noStrike" spc="-1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3885840" y="1052640"/>
            <a:ext cx="7304400" cy="44787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优点</a:t>
            </a:r>
            <a:r>
              <a:rPr lang="zh-CN" alt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：</a:t>
            </a:r>
            <a:r>
              <a:rPr 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将信息储存在客户端</a:t>
            </a:r>
            <a:r>
              <a:rPr lang="zh-CN" alt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不会占用服务器资源	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缺点</a:t>
            </a:r>
            <a:r>
              <a:rPr lang="zh-CN" alt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：</a:t>
            </a:r>
            <a:r>
              <a:rPr 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由于信息都储存在客户端</a:t>
            </a:r>
            <a:r>
              <a:rPr lang="zh-CN" alt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所以不建议把重要机密存进去</a:t>
            </a:r>
            <a:r>
              <a:rPr lang="zh-CN" alt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有泄露的风险</a:t>
            </a:r>
            <a:r>
              <a:rPr lang="zh-CN" alt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用户也可以在浏览器中设置禁用cookie 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 选择浏览器右上角 -&gt; 更多工具 -&gt; 清除浏览数据  -&gt;内容设置 -&gt; cookie -&gt; 关掉第一个开关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854640" y="1417680"/>
            <a:ext cx="2445840" cy="2010960"/>
          </a:xfrm>
          <a:prstGeom prst="wedgeRectCallout">
            <a:avLst>
              <a:gd name="adj1" fmla="val 62858"/>
              <a:gd name="adj2" fmla="val -19519"/>
            </a:avLst>
          </a:prstGeom>
          <a:solidFill>
            <a:srgbClr val="99CEC1"/>
          </a:solidFill>
          <a:ln w="12600">
            <a:solidFill>
              <a:srgbClr val="8AA5A7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230" name="图片 11"/>
          <p:cNvPicPr/>
          <p:nvPr/>
        </p:nvPicPr>
        <p:blipFill>
          <a:blip r:embed="rId1"/>
          <a:stretch>
            <a:fillRect/>
          </a:stretch>
        </p:blipFill>
        <p:spPr>
          <a:xfrm>
            <a:off x="1648440" y="1595520"/>
            <a:ext cx="856800" cy="858600"/>
          </a:xfrm>
          <a:prstGeom prst="rect">
            <a:avLst/>
          </a:prstGeom>
          <a:ln w="9360">
            <a:noFill/>
          </a:ln>
        </p:spPr>
      </p:pic>
      <p:sp>
        <p:nvSpPr>
          <p:cNvPr id="231" name="CustomShape 4"/>
          <p:cNvSpPr/>
          <p:nvPr/>
        </p:nvSpPr>
        <p:spPr>
          <a:xfrm>
            <a:off x="1001520" y="2556720"/>
            <a:ext cx="2404080" cy="5169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优点和缺点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32" name="CustomShape 5"/>
          <p:cNvSpPr/>
          <p:nvPr/>
        </p:nvSpPr>
        <p:spPr>
          <a:xfrm>
            <a:off x="1152360" y="257760"/>
            <a:ext cx="1506960" cy="9838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99CEC1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3" name="CustomShape 6"/>
          <p:cNvSpPr/>
          <p:nvPr/>
        </p:nvSpPr>
        <p:spPr>
          <a:xfrm>
            <a:off x="1648440" y="537120"/>
            <a:ext cx="26467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宋体" pitchFamily="2" charset="-122"/>
              </a:rPr>
              <a:t>Cookie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07160" y="276120"/>
            <a:ext cx="11409840" cy="6305040"/>
          </a:xfrm>
          <a:prstGeom prst="roundRect">
            <a:avLst>
              <a:gd name="adj" fmla="val 16667"/>
            </a:avLst>
          </a:prstGeom>
          <a:solidFill>
            <a:srgbClr val="FFFFFF">
              <a:alpha val="71000"/>
            </a:srgbClr>
          </a:solidFill>
          <a:ln w="12600">
            <a:solidFill>
              <a:srgbClr val="BCBCBC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00" b="0" strike="noStrike" spc="-1">
                <a:solidFill>
                  <a:srgbClr val="FFFFFF"/>
                </a:solidFill>
                <a:latin typeface="Arial"/>
                <a:ea typeface="宋体" pitchFamily="2" charset="-122"/>
              </a:rPr>
              <a:t>1</a:t>
            </a:r>
            <a:endParaRPr lang="en-US" sz="1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667080" y="1582200"/>
            <a:ext cx="1661760" cy="98388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99CEC1"/>
          </a:solidFill>
          <a:ln w="12600">
            <a:solidFill>
              <a:srgbClr val="8AA5A7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236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559440" y="545040"/>
            <a:ext cx="1495800" cy="1715760"/>
          </a:xfrm>
          <a:prstGeom prst="rect">
            <a:avLst/>
          </a:prstGeom>
          <a:ln w="9360">
            <a:noFill/>
          </a:ln>
        </p:spPr>
      </p:pic>
      <p:sp>
        <p:nvSpPr>
          <p:cNvPr id="237" name="CustomShape 3"/>
          <p:cNvSpPr/>
          <p:nvPr/>
        </p:nvSpPr>
        <p:spPr>
          <a:xfrm>
            <a:off x="2263320" y="1334880"/>
            <a:ext cx="9072360" cy="548460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Session是另一种记录客户状态的机制，不同的是Cookie保存在客户端浏览器中，而Session保存在服务器上。客户端浏览器访问服务器的时候，服务器把客户端信息以某种形式记录在服务器上。这就是Session</a:t>
            </a:r>
            <a:endParaRPr lang="en-US" sz="2400" b="0" strike="noStrike" spc="-1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1132040" y="276175"/>
            <a:ext cx="1506960" cy="9838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99CEC1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9" name="CustomShape 5"/>
          <p:cNvSpPr/>
          <p:nvPr/>
        </p:nvSpPr>
        <p:spPr>
          <a:xfrm>
            <a:off x="1648440" y="537120"/>
            <a:ext cx="1854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宋体" pitchFamily="2" charset="-122"/>
              </a:rPr>
              <a:t>Session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07160" y="276120"/>
            <a:ext cx="11409840" cy="6305040"/>
          </a:xfrm>
          <a:prstGeom prst="roundRect">
            <a:avLst>
              <a:gd name="adj" fmla="val 16667"/>
            </a:avLst>
          </a:prstGeom>
          <a:solidFill>
            <a:srgbClr val="FFFFFF">
              <a:alpha val="71000"/>
            </a:srgbClr>
          </a:solidFill>
          <a:ln w="12600">
            <a:solidFill>
              <a:srgbClr val="BCBCBC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00" b="0" strike="noStrike" spc="-1">
                <a:solidFill>
                  <a:srgbClr val="FFFFFF"/>
                </a:solidFill>
                <a:latin typeface="Arial"/>
                <a:ea typeface="宋体" pitchFamily="2" charset="-122"/>
              </a:rPr>
              <a:t>1</a:t>
            </a:r>
            <a:endParaRPr lang="en-US" sz="1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3750480" y="1144800"/>
            <a:ext cx="7598160" cy="39301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小明又去超市买东西</a:t>
            </a:r>
            <a:r>
              <a:rPr lang="zh-CN" alt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这次办了个电子会员卡</a:t>
            </a:r>
            <a:r>
              <a:rPr lang="zh-CN" alt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每次小明使用需要告诉收银会员卡号来进行打折优惠</a:t>
            </a:r>
            <a:r>
              <a:rPr lang="zh-CN" alt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。</a:t>
            </a:r>
            <a:r>
              <a:rPr 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那么超市还是服务器</a:t>
            </a:r>
            <a:r>
              <a:rPr lang="zh-CN" alt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小明还是客户端</a:t>
            </a:r>
            <a:r>
              <a:rPr lang="zh-CN" alt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但是会员卡就不是实质的会员卡</a:t>
            </a:r>
            <a:r>
              <a:rPr lang="zh-CN" alt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了。</a:t>
            </a:r>
            <a:r>
              <a:rPr 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会员卡的信息是存储在服务器上的</a:t>
            </a:r>
            <a:r>
              <a:rPr lang="zh-CN" alt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会员卡号就相当于是session ID</a:t>
            </a:r>
            <a:r>
              <a:rPr lang="zh-CN" alt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而这个session ID 是存储在cookie中的</a:t>
            </a:r>
            <a:r>
              <a:rPr lang="zh-CN" alt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。</a:t>
            </a:r>
            <a:endParaRPr lang="en-US" sz="2400" b="0" strike="noStrike" spc="-1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如果cookie被你上边的操作给禁用了</a:t>
            </a:r>
            <a:endParaRPr lang="en-US" sz="2400" b="0" strike="noStrike" spc="-1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可以通过url来进行传递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855720" y="1413360"/>
            <a:ext cx="2445840" cy="2010960"/>
          </a:xfrm>
          <a:prstGeom prst="wedgeRectCallout">
            <a:avLst>
              <a:gd name="adj1" fmla="val 62858"/>
              <a:gd name="adj2" fmla="val -19519"/>
            </a:avLst>
          </a:prstGeom>
          <a:solidFill>
            <a:srgbClr val="99CEC1"/>
          </a:solidFill>
          <a:ln w="12600">
            <a:solidFill>
              <a:srgbClr val="8AA5A7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243" name="图片 11"/>
          <p:cNvPicPr/>
          <p:nvPr/>
        </p:nvPicPr>
        <p:blipFill>
          <a:blip r:embed="rId1"/>
          <a:stretch>
            <a:fillRect/>
          </a:stretch>
        </p:blipFill>
        <p:spPr>
          <a:xfrm>
            <a:off x="1648440" y="1595520"/>
            <a:ext cx="856800" cy="858600"/>
          </a:xfrm>
          <a:prstGeom prst="rect">
            <a:avLst/>
          </a:prstGeom>
          <a:ln w="9360">
            <a:noFill/>
          </a:ln>
        </p:spPr>
      </p:pic>
      <p:sp>
        <p:nvSpPr>
          <p:cNvPr id="244" name="CustomShape 4"/>
          <p:cNvSpPr/>
          <p:nvPr/>
        </p:nvSpPr>
        <p:spPr>
          <a:xfrm>
            <a:off x="1238400" y="2499840"/>
            <a:ext cx="1648800" cy="5169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举个例子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45" name="CustomShape 5"/>
          <p:cNvSpPr/>
          <p:nvPr/>
        </p:nvSpPr>
        <p:spPr>
          <a:xfrm>
            <a:off x="1152360" y="257760"/>
            <a:ext cx="1506960" cy="9838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99CEC1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6" name="CustomShape 6"/>
          <p:cNvSpPr/>
          <p:nvPr/>
        </p:nvSpPr>
        <p:spPr>
          <a:xfrm>
            <a:off x="1648440" y="537120"/>
            <a:ext cx="1854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宋体" pitchFamily="2" charset="-122"/>
              </a:rPr>
              <a:t>Session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9450705" y="5010785"/>
            <a:ext cx="1898015" cy="1114425"/>
          </a:xfrm>
          <a:prstGeom prst="rightArrow">
            <a:avLst/>
          </a:prstGeom>
          <a:solidFill>
            <a:srgbClr val="99C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613900" y="5383530"/>
            <a:ext cx="1171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代码实现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390960" y="272160"/>
            <a:ext cx="11409840" cy="6305040"/>
          </a:xfrm>
          <a:prstGeom prst="roundRect">
            <a:avLst>
              <a:gd name="adj" fmla="val 16667"/>
            </a:avLst>
          </a:prstGeom>
          <a:solidFill>
            <a:srgbClr val="FFFFFF">
              <a:alpha val="71000"/>
            </a:srgbClr>
          </a:solidFill>
          <a:ln w="12600">
            <a:solidFill>
              <a:srgbClr val="BCBCBC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00" b="0" strike="noStrike" spc="-1">
                <a:solidFill>
                  <a:srgbClr val="FFFFFF"/>
                </a:solidFill>
                <a:latin typeface="Arial"/>
                <a:ea typeface="宋体" pitchFamily="2" charset="-122"/>
              </a:rPr>
              <a:t>1</a:t>
            </a:r>
            <a:endParaRPr lang="en-US" sz="1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3752280" y="1468800"/>
            <a:ext cx="7598160" cy="17355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优点</a:t>
            </a:r>
            <a:r>
              <a:rPr lang="zh-CN" alt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：</a:t>
            </a:r>
            <a:r>
              <a:rPr 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信息安全都是存在服务器的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缺点</a:t>
            </a:r>
            <a:r>
              <a:rPr lang="zh-CN" alt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：</a:t>
            </a:r>
            <a:r>
              <a:rPr 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占用服务器资源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855720" y="1413360"/>
            <a:ext cx="2445840" cy="2010960"/>
          </a:xfrm>
          <a:prstGeom prst="wedgeRectCallout">
            <a:avLst>
              <a:gd name="adj1" fmla="val 62858"/>
              <a:gd name="adj2" fmla="val -19519"/>
            </a:avLst>
          </a:prstGeom>
          <a:solidFill>
            <a:srgbClr val="99CEC1"/>
          </a:solidFill>
          <a:ln w="12600">
            <a:solidFill>
              <a:srgbClr val="8AA5A7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250" name="图片 11"/>
          <p:cNvPicPr/>
          <p:nvPr/>
        </p:nvPicPr>
        <p:blipFill>
          <a:blip r:embed="rId1"/>
          <a:stretch>
            <a:fillRect/>
          </a:stretch>
        </p:blipFill>
        <p:spPr>
          <a:xfrm>
            <a:off x="1648440" y="1595520"/>
            <a:ext cx="856800" cy="858600"/>
          </a:xfrm>
          <a:prstGeom prst="rect">
            <a:avLst/>
          </a:prstGeom>
          <a:ln w="9360">
            <a:noFill/>
          </a:ln>
        </p:spPr>
      </p:pic>
      <p:sp>
        <p:nvSpPr>
          <p:cNvPr id="251" name="CustomShape 4"/>
          <p:cNvSpPr/>
          <p:nvPr/>
        </p:nvSpPr>
        <p:spPr>
          <a:xfrm>
            <a:off x="1055880" y="2568240"/>
            <a:ext cx="2042280" cy="5169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优点和缺点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52" name="CustomShape 5"/>
          <p:cNvSpPr/>
          <p:nvPr/>
        </p:nvSpPr>
        <p:spPr>
          <a:xfrm>
            <a:off x="1152360" y="257760"/>
            <a:ext cx="1506960" cy="9838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99CEC1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53" name="CustomShape 6"/>
          <p:cNvSpPr/>
          <p:nvPr/>
        </p:nvSpPr>
        <p:spPr>
          <a:xfrm>
            <a:off x="1648440" y="537120"/>
            <a:ext cx="1854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宋体" pitchFamily="2" charset="-122"/>
              </a:rPr>
              <a:t>Session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391285" y="276755"/>
            <a:ext cx="11409840" cy="6305040"/>
          </a:xfrm>
          <a:prstGeom prst="roundRect">
            <a:avLst>
              <a:gd name="adj" fmla="val 16667"/>
            </a:avLst>
          </a:prstGeom>
          <a:solidFill>
            <a:srgbClr val="FFFFFF">
              <a:alpha val="71000"/>
            </a:srgbClr>
          </a:solidFill>
          <a:ln w="12600">
            <a:solidFill>
              <a:srgbClr val="BCBCBC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zh-CN" altLang="en-US" sz="100" b="0" strike="noStrike" spc="-1">
                <a:solidFill>
                  <a:srgbClr val="FFFFFF"/>
                </a:solidFill>
                <a:latin typeface="Arial"/>
                <a:ea typeface="宋体" pitchFamily="2" charset="-122"/>
              </a:rPr>
              <a:t>是</a:t>
            </a:r>
            <a:r>
              <a:rPr lang="en-US" sz="100" b="0" strike="noStrike" spc="-1">
                <a:solidFill>
                  <a:srgbClr val="FFFFFF"/>
                </a:solidFill>
                <a:latin typeface="Arial"/>
                <a:ea typeface="宋体" pitchFamily="2" charset="-122"/>
              </a:rPr>
              <a:t>1</a:t>
            </a:r>
            <a:endParaRPr lang="en-US" sz="100" b="0" strike="noStrike" spc="-1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667080" y="1582200"/>
            <a:ext cx="1661760" cy="98388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99CEC1"/>
          </a:solidFill>
          <a:ln w="12600">
            <a:solidFill>
              <a:srgbClr val="8AA5A7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256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559440" y="545040"/>
            <a:ext cx="1495800" cy="1715760"/>
          </a:xfrm>
          <a:prstGeom prst="rect">
            <a:avLst/>
          </a:prstGeom>
          <a:ln w="9360">
            <a:noFill/>
          </a:ln>
        </p:spPr>
      </p:pic>
      <p:sp>
        <p:nvSpPr>
          <p:cNvPr id="257" name="CustomShape 3"/>
          <p:cNvSpPr/>
          <p:nvPr/>
        </p:nvSpPr>
        <p:spPr>
          <a:xfrm>
            <a:off x="1152360" y="257760"/>
            <a:ext cx="1506960" cy="9838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99CEC1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58" name="CustomShape 4"/>
          <p:cNvSpPr/>
          <p:nvPr/>
        </p:nvSpPr>
        <p:spPr>
          <a:xfrm>
            <a:off x="1648440" y="537120"/>
            <a:ext cx="1854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宋体" pitchFamily="2" charset="-122"/>
              </a:rPr>
              <a:t>Session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9" name="CustomShape 5"/>
          <p:cNvSpPr/>
          <p:nvPr/>
        </p:nvSpPr>
        <p:spPr>
          <a:xfrm>
            <a:off x="4439920" y="780415"/>
            <a:ext cx="4935220" cy="4559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cookie</a:t>
            </a:r>
            <a:r>
              <a:rPr lang="zh-CN" alt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和</a:t>
            </a:r>
            <a:r>
              <a:rPr lang="en-US" altLang="zh-CN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session</a:t>
            </a:r>
            <a:r>
              <a:rPr lang="zh-CN" alt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的区别</a:t>
            </a:r>
            <a:r>
              <a:rPr lang="en-US" sz="2400" b="0" strike="noStrike" spc="-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60" name="CustomShape 6"/>
          <p:cNvSpPr/>
          <p:nvPr/>
        </p:nvSpPr>
        <p:spPr>
          <a:xfrm>
            <a:off x="3503880" y="1700640"/>
            <a:ext cx="72003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2218690" y="1479550"/>
            <a:ext cx="9130030" cy="4832985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r>
              <a:rPr lang="en-US" sz="2400" b="0" strike="noStrike" spc="-1">
                <a:latin typeface="Arial"/>
              </a:rPr>
              <a:t>   1. cookie数据存放在客户的浏览器上，session数据放在服务器上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latin typeface="Arial"/>
              </a:rPr>
              <a:t>   2.session中保存的是对象，cookie中保存的是字符串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latin typeface="Arial"/>
              </a:rPr>
              <a:t>   3.cookie不是很安全，别人可以分析存放在本地的cookie并进行cookie欺骗，考虑到安全应当使用session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-41400" y="1758240"/>
            <a:ext cx="12257640" cy="3456000"/>
          </a:xfrm>
          <a:prstGeom prst="rect">
            <a:avLst/>
          </a:prstGeom>
          <a:solidFill>
            <a:srgbClr val="FFFFFF">
              <a:alpha val="70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02" name="CustomShape 2"/>
          <p:cNvSpPr/>
          <p:nvPr/>
        </p:nvSpPr>
        <p:spPr>
          <a:xfrm>
            <a:off x="4004945" y="3753485"/>
            <a:ext cx="5080000" cy="90297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5340" b="1" spc="-1">
                <a:solidFill>
                  <a:srgbClr val="9ACDC1"/>
                </a:solidFill>
                <a:latin typeface="微软雅黑"/>
                <a:ea typeface="微软雅黑"/>
                <a:sym typeface="+mn-ea"/>
              </a:rPr>
              <a:t>深拷贝和浅拷贝</a:t>
            </a:r>
            <a:endParaRPr lang="en-US" sz="534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5340" b="0" strike="noStrike" spc="-1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4380230" y="2214880"/>
            <a:ext cx="5214620" cy="110617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6670" b="1" strike="noStrike" spc="-1">
                <a:solidFill>
                  <a:srgbClr val="9ACDC1"/>
                </a:solidFill>
                <a:latin typeface="Arial"/>
                <a:ea typeface="宋体"/>
              </a:rPr>
              <a:t>PART ③</a:t>
            </a:r>
            <a:endParaRPr lang="en-US" sz="667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25600" y="276120"/>
            <a:ext cx="11409840" cy="6305040"/>
          </a:xfrm>
          <a:prstGeom prst="roundRect">
            <a:avLst>
              <a:gd name="adj" fmla="val 16667"/>
            </a:avLst>
          </a:prstGeom>
          <a:solidFill>
            <a:srgbClr val="FFFFFF">
              <a:alpha val="71000"/>
            </a:srgbClr>
          </a:solidFill>
          <a:ln w="12600">
            <a:solidFill>
              <a:srgbClr val="BCBCBC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00" b="0" strike="noStrike" spc="-1">
                <a:solidFill>
                  <a:srgbClr val="FFFFFF"/>
                </a:solidFill>
                <a:latin typeface="Arial"/>
                <a:ea typeface="宋体"/>
              </a:rPr>
              <a:t>1</a:t>
            </a:r>
            <a:endParaRPr lang="en-US" sz="1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856665" y="877250"/>
            <a:ext cx="2445840" cy="2010960"/>
          </a:xfrm>
          <a:prstGeom prst="wedgeRectCallout">
            <a:avLst>
              <a:gd name="adj1" fmla="val 62858"/>
              <a:gd name="adj2" fmla="val -19519"/>
            </a:avLst>
          </a:prstGeom>
          <a:solidFill>
            <a:srgbClr val="99CEC1"/>
          </a:solidFill>
          <a:ln w="12600">
            <a:solidFill>
              <a:srgbClr val="8AA5A7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75" name="CustomShape 3"/>
          <p:cNvSpPr/>
          <p:nvPr/>
        </p:nvSpPr>
        <p:spPr>
          <a:xfrm rot="10800000">
            <a:off x="9046485" y="3779160"/>
            <a:ext cx="2445840" cy="2010960"/>
          </a:xfrm>
          <a:prstGeom prst="wedgeRectCallout">
            <a:avLst>
              <a:gd name="adj1" fmla="val 62858"/>
              <a:gd name="adj2" fmla="val -19519"/>
            </a:avLst>
          </a:prstGeom>
          <a:solidFill>
            <a:srgbClr val="BFBFBF"/>
          </a:solidFill>
          <a:ln w="12600">
            <a:solidFill>
              <a:srgbClr val="8AA5A7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76" name="图片 11"/>
          <p:cNvPicPr/>
          <p:nvPr/>
        </p:nvPicPr>
        <p:blipFill>
          <a:blip r:embed="rId1"/>
          <a:stretch>
            <a:fillRect/>
          </a:stretch>
        </p:blipFill>
        <p:spPr>
          <a:xfrm>
            <a:off x="1543785" y="987145"/>
            <a:ext cx="856800" cy="858600"/>
          </a:xfrm>
          <a:prstGeom prst="rect">
            <a:avLst/>
          </a:prstGeom>
          <a:ln w="9360">
            <a:noFill/>
          </a:ln>
        </p:spPr>
      </p:pic>
      <p:sp>
        <p:nvSpPr>
          <p:cNvPr id="177" name="CustomShape 4"/>
          <p:cNvSpPr/>
          <p:nvPr/>
        </p:nvSpPr>
        <p:spPr>
          <a:xfrm>
            <a:off x="1382395" y="2013585"/>
            <a:ext cx="1395095" cy="45593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深拷贝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4108320" y="1471320"/>
            <a:ext cx="6359400" cy="8218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赋值时值完全</a:t>
            </a:r>
            <a:r>
              <a:rPr lang="zh-CN" alt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拷贝</a:t>
            </a: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，完全的copy，对其中一个作出改变，不会影响另一个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79" name="图片 14"/>
          <p:cNvPicPr/>
          <p:nvPr/>
        </p:nvPicPr>
        <p:blipFill>
          <a:blip r:embed="rId2"/>
          <a:stretch>
            <a:fillRect/>
          </a:stretch>
        </p:blipFill>
        <p:spPr>
          <a:xfrm>
            <a:off x="9951660" y="4057875"/>
            <a:ext cx="736200" cy="736200"/>
          </a:xfrm>
          <a:prstGeom prst="rect">
            <a:avLst/>
          </a:prstGeom>
          <a:ln w="9360">
            <a:noFill/>
          </a:ln>
        </p:spPr>
      </p:pic>
      <p:sp>
        <p:nvSpPr>
          <p:cNvPr id="180" name="CustomShape 6"/>
          <p:cNvSpPr/>
          <p:nvPr/>
        </p:nvSpPr>
        <p:spPr>
          <a:xfrm>
            <a:off x="9821555" y="5004830"/>
            <a:ext cx="116496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浅拷贝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81" name="CustomShape 7"/>
          <p:cNvSpPr/>
          <p:nvPr/>
        </p:nvSpPr>
        <p:spPr>
          <a:xfrm>
            <a:off x="2242440" y="4373280"/>
            <a:ext cx="6002280" cy="8218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赋值时，引用赋值，相当于取了一个别名。对其中一个修改，会影响另一个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82" name="TextShape 8"/>
          <p:cNvSpPr txBox="1"/>
          <p:nvPr/>
        </p:nvSpPr>
        <p:spPr>
          <a:xfrm>
            <a:off x="3932555" y="2729865"/>
            <a:ext cx="5113655" cy="79057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ctr">
              <a:buClrTx/>
              <a:buSzTx/>
              <a:buFontTx/>
            </a:pPr>
            <a:r>
              <a:rPr lang="en-US" sz="20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变量有值传递和引用传递，其实，对象也类似如此，所以，对象有</a:t>
            </a:r>
            <a:r>
              <a:rPr lang="zh-CN" altLang="en-US" sz="20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深拷贝</a:t>
            </a:r>
            <a:r>
              <a:rPr lang="en-US" sz="20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和</a:t>
            </a:r>
            <a:r>
              <a:rPr lang="zh-CN" altLang="en-US" sz="20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浅拷贝</a:t>
            </a:r>
            <a:r>
              <a:rPr lang="en-US" sz="20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之说</a:t>
            </a: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。</a:t>
            </a: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390960" y="276120"/>
            <a:ext cx="11409480" cy="6304680"/>
          </a:xfrm>
          <a:prstGeom prst="roundRect">
            <a:avLst>
              <a:gd name="adj" fmla="val 16667"/>
            </a:avLst>
          </a:prstGeom>
          <a:solidFill>
            <a:srgbClr val="FFFFFF">
              <a:alpha val="71000"/>
            </a:srgbClr>
          </a:solidFill>
          <a:ln w="12600">
            <a:solidFill>
              <a:srgbClr val="BCBCBC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00" b="0" strike="noStrike" spc="-1">
                <a:solidFill>
                  <a:srgbClr val="FFFFFF"/>
                </a:solidFill>
                <a:latin typeface="Arial"/>
                <a:ea typeface="宋体"/>
              </a:rPr>
              <a:t>1</a:t>
            </a:r>
            <a:endParaRPr lang="en-US" sz="100" b="0" strike="noStrike" spc="-1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602640" y="315000"/>
            <a:ext cx="1497240" cy="169092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99CEC1"/>
          </a:solidFill>
          <a:ln w="12600">
            <a:solidFill>
              <a:srgbClr val="8AA5A7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264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657360" y="-326520"/>
            <a:ext cx="1474200" cy="1690920"/>
          </a:xfrm>
          <a:prstGeom prst="rect">
            <a:avLst/>
          </a:prstGeom>
          <a:ln w="9360"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2115360" y="1365480"/>
            <a:ext cx="8948520" cy="447840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  在PHP中， “=” 作为赋值符号，对于普通变量是深拷贝，对于对象来说是浅拷贝(对象的赋值是引用赋值)。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php5中，对象的 = 赋值和传递都是引用。要想实现拷贝副本，php提供了clone函数实现。</a:t>
            </a:r>
            <a:b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</a:b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注意: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当对象中的属性是reference</a:t>
            </a:r>
            <a:r>
              <a:rPr lang="zh-CN" alt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（引用）</a:t>
            </a: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时，再对对象使用clone时，不会产生作用，还是浅拷贝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354960" y="276120"/>
            <a:ext cx="11409480" cy="6304680"/>
          </a:xfrm>
          <a:prstGeom prst="roundRect">
            <a:avLst>
              <a:gd name="adj" fmla="val 16667"/>
            </a:avLst>
          </a:prstGeom>
          <a:solidFill>
            <a:srgbClr val="FFFFFF">
              <a:alpha val="71000"/>
            </a:srgbClr>
          </a:solidFill>
          <a:ln w="12600">
            <a:solidFill>
              <a:srgbClr val="BCBCBC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00" b="0" strike="noStrike" spc="-1">
                <a:solidFill>
                  <a:srgbClr val="FFFFFF"/>
                </a:solidFill>
                <a:latin typeface="Arial"/>
                <a:ea typeface="宋体"/>
              </a:rPr>
              <a:t>1</a:t>
            </a:r>
            <a:endParaRPr lang="en-US" sz="100" b="0" strike="noStrike" spc="-1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602640" y="315000"/>
            <a:ext cx="1497240" cy="169092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99CEC1"/>
          </a:solidFill>
          <a:ln w="12600">
            <a:solidFill>
              <a:srgbClr val="8AA5A7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268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657360" y="-326520"/>
            <a:ext cx="1474200" cy="1690920"/>
          </a:xfrm>
          <a:prstGeom prst="rect">
            <a:avLst/>
          </a:prstGeom>
          <a:ln w="9360">
            <a:noFill/>
          </a:ln>
        </p:spPr>
      </p:pic>
      <p:sp>
        <p:nvSpPr>
          <p:cNvPr id="269" name="CustomShape 3"/>
          <p:cNvSpPr/>
          <p:nvPr/>
        </p:nvSpPr>
        <p:spPr>
          <a:xfrm>
            <a:off x="2115360" y="1365480"/>
            <a:ext cx="8660520" cy="228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但是clone函数存在这么一个问题，克隆对象时，原对象的普通属性</a:t>
            </a:r>
            <a:r>
              <a:rPr lang="zh-CN" alt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是</a:t>
            </a: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深拷贝，但是源对象的对象属性赋值时还是引用赋值，浅</a:t>
            </a:r>
            <a:r>
              <a:rPr lang="zh-CN" alt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拷贝</a:t>
            </a: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。那我们可以利用 魔术方法__clone来操作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图片 269"/>
          <p:cNvPicPr/>
          <p:nvPr/>
        </p:nvPicPr>
        <p:blipFill>
          <a:blip r:embed="rId1"/>
          <a:stretch>
            <a:fillRect/>
          </a:stretch>
        </p:blipFill>
        <p:spPr>
          <a:xfrm>
            <a:off x="144000" y="1395720"/>
            <a:ext cx="5619240" cy="2276280"/>
          </a:xfrm>
          <a:prstGeom prst="rect">
            <a:avLst/>
          </a:prstGeom>
          <a:ln>
            <a:noFill/>
          </a:ln>
        </p:spPr>
      </p:pic>
      <p:pic>
        <p:nvPicPr>
          <p:cNvPr id="271" name="图片 270"/>
          <p:cNvPicPr/>
          <p:nvPr/>
        </p:nvPicPr>
        <p:blipFill>
          <a:blip r:embed="rId2"/>
          <a:stretch>
            <a:fillRect/>
          </a:stretch>
        </p:blipFill>
        <p:spPr>
          <a:xfrm>
            <a:off x="5946120" y="0"/>
            <a:ext cx="5933880" cy="455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-31680" y="1758240"/>
            <a:ext cx="12248280" cy="3456000"/>
          </a:xfrm>
          <a:prstGeom prst="rect">
            <a:avLst/>
          </a:prstGeom>
          <a:solidFill>
            <a:srgbClr val="FFFFFF">
              <a:alpha val="70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0" name="CustomShape 2"/>
          <p:cNvSpPr/>
          <p:nvPr/>
        </p:nvSpPr>
        <p:spPr>
          <a:xfrm>
            <a:off x="3990340" y="3505835"/>
            <a:ext cx="4203700" cy="904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5340" b="1" strike="noStrike" spc="-1">
                <a:solidFill>
                  <a:srgbClr val="9ACDC1"/>
                </a:solidFill>
                <a:latin typeface="微软雅黑"/>
                <a:ea typeface="微软雅黑"/>
              </a:rPr>
              <a:t>PHP面试题</a:t>
            </a:r>
            <a:endParaRPr lang="en-US" sz="5340" b="0" strike="noStrike" spc="-1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4380480" y="2214720"/>
            <a:ext cx="4307400" cy="1105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6670" b="1" strike="noStrike" spc="-1">
                <a:solidFill>
                  <a:srgbClr val="9ACDC1"/>
                </a:solidFill>
                <a:latin typeface="Arial"/>
                <a:ea typeface="宋体"/>
              </a:rPr>
              <a:t>PART ①</a:t>
            </a:r>
            <a:endParaRPr lang="en-US" sz="667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图片 271"/>
          <p:cNvPicPr/>
          <p:nvPr/>
        </p:nvPicPr>
        <p:blipFill>
          <a:blip r:embed="rId1"/>
          <a:stretch>
            <a:fillRect/>
          </a:stretch>
        </p:blipFill>
        <p:spPr>
          <a:xfrm>
            <a:off x="360000" y="1224000"/>
            <a:ext cx="2761920" cy="4009680"/>
          </a:xfrm>
          <a:prstGeom prst="rect">
            <a:avLst/>
          </a:prstGeom>
          <a:ln>
            <a:noFill/>
          </a:ln>
        </p:spPr>
      </p:pic>
      <p:pic>
        <p:nvPicPr>
          <p:cNvPr id="2" name="图片 1" descr="111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145" y="578485"/>
            <a:ext cx="5886450" cy="5505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图片 273"/>
          <p:cNvPicPr/>
          <p:nvPr/>
        </p:nvPicPr>
        <p:blipFill>
          <a:blip r:embed="rId1"/>
          <a:stretch>
            <a:fillRect/>
          </a:stretch>
        </p:blipFill>
        <p:spPr>
          <a:xfrm>
            <a:off x="136440" y="720000"/>
            <a:ext cx="3247560" cy="4257360"/>
          </a:xfrm>
          <a:prstGeom prst="rect">
            <a:avLst/>
          </a:prstGeom>
          <a:ln>
            <a:noFill/>
          </a:ln>
        </p:spPr>
      </p:pic>
      <p:pic>
        <p:nvPicPr>
          <p:cNvPr id="275" name="图片 274"/>
          <p:cNvPicPr/>
          <p:nvPr/>
        </p:nvPicPr>
        <p:blipFill>
          <a:blip r:embed="rId2"/>
          <a:stretch>
            <a:fillRect/>
          </a:stretch>
        </p:blipFill>
        <p:spPr>
          <a:xfrm>
            <a:off x="3384035" y="110100"/>
            <a:ext cx="8924400" cy="663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82160" y="210960"/>
            <a:ext cx="11409840" cy="6305040"/>
          </a:xfrm>
          <a:prstGeom prst="roundRect">
            <a:avLst>
              <a:gd name="adj" fmla="val 16667"/>
            </a:avLst>
          </a:prstGeom>
          <a:solidFill>
            <a:srgbClr val="FFFFFF">
              <a:alpha val="71000"/>
            </a:srgbClr>
          </a:solidFill>
          <a:ln w="12600">
            <a:solidFill>
              <a:srgbClr val="BCBCBC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00" b="0" strike="noStrike" spc="-1">
                <a:solidFill>
                  <a:srgbClr val="FFFFFF"/>
                </a:solidFill>
                <a:latin typeface="Arial"/>
                <a:ea typeface="宋体"/>
              </a:rPr>
              <a:t>1</a:t>
            </a:r>
            <a:endParaRPr lang="en-US" sz="100" b="0" strike="noStrike" spc="-1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602640" y="315000"/>
            <a:ext cx="1497600" cy="169128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99CEC1"/>
          </a:solidFill>
          <a:ln w="12600">
            <a:solidFill>
              <a:srgbClr val="8AA5A7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99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657360" y="-326520"/>
            <a:ext cx="1474560" cy="1691280"/>
          </a:xfrm>
          <a:prstGeom prst="rect">
            <a:avLst/>
          </a:prstGeom>
          <a:ln w="9360">
            <a:noFill/>
          </a:ln>
        </p:spPr>
      </p:pic>
      <p:sp>
        <p:nvSpPr>
          <p:cNvPr id="200" name="CustomShape 3"/>
          <p:cNvSpPr/>
          <p:nvPr/>
        </p:nvSpPr>
        <p:spPr>
          <a:xfrm>
            <a:off x="2115360" y="1365480"/>
            <a:ext cx="8660880" cy="39301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对象序列化的特点: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PHP中所有的值都可以使用serialize函数序列化为一个包含字节流的字符串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 serialize 1.只保存对象中的属性,不保存方法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                2.只保存类名,不保存对象名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unserialize 函数则能够把字符串重新变回php原来的值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914400" y="1697400"/>
            <a:ext cx="10362960" cy="19598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zh-CN" sz="5870" b="0" strike="noStrike" spc="-1">
                <a:solidFill>
                  <a:srgbClr val="000000"/>
                </a:solidFill>
                <a:latin typeface="Arial"/>
                <a:ea typeface="宋体"/>
              </a:rPr>
              <a:t>t</a:t>
            </a:r>
            <a:endParaRPr lang="zh-CN" sz="5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1828800" y="4038480"/>
            <a:ext cx="8534160" cy="23364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p>
            <a:pPr algn="ctr"/>
            <a:endParaRPr lang="en-US" sz="3200" b="0" strike="noStrike" spc="-1">
              <a:latin typeface="Arial"/>
            </a:endParaRPr>
          </a:p>
        </p:txBody>
      </p:sp>
      <p:pic>
        <p:nvPicPr>
          <p:cNvPr id="278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-23040" y="-11520"/>
            <a:ext cx="12216240" cy="6879960"/>
          </a:xfrm>
          <a:prstGeom prst="rect">
            <a:avLst/>
          </a:prstGeom>
          <a:ln>
            <a:noFill/>
          </a:ln>
        </p:spPr>
      </p:pic>
      <p:sp>
        <p:nvSpPr>
          <p:cNvPr id="279" name="CustomShape 3"/>
          <p:cNvSpPr/>
          <p:nvPr/>
        </p:nvSpPr>
        <p:spPr>
          <a:xfrm>
            <a:off x="-23040" y="1770480"/>
            <a:ext cx="12216240" cy="3456000"/>
          </a:xfrm>
          <a:prstGeom prst="rect">
            <a:avLst/>
          </a:prstGeom>
          <a:solidFill>
            <a:srgbClr val="FFFFFF">
              <a:alpha val="50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80" name="CustomShape 4"/>
          <p:cNvSpPr/>
          <p:nvPr/>
        </p:nvSpPr>
        <p:spPr>
          <a:xfrm>
            <a:off x="2902320" y="2755080"/>
            <a:ext cx="1485720" cy="1485720"/>
          </a:xfrm>
          <a:prstGeom prst="ellipse">
            <a:avLst/>
          </a:prstGeom>
          <a:solidFill>
            <a:srgbClr val="9FCDC0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81" name="CustomShape 5"/>
          <p:cNvSpPr/>
          <p:nvPr/>
        </p:nvSpPr>
        <p:spPr>
          <a:xfrm>
            <a:off x="4551840" y="2743920"/>
            <a:ext cx="1485720" cy="1485720"/>
          </a:xfrm>
          <a:prstGeom prst="ellipse">
            <a:avLst/>
          </a:prstGeom>
          <a:solidFill>
            <a:srgbClr val="A6CFC1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82" name="CustomShape 6"/>
          <p:cNvSpPr/>
          <p:nvPr/>
        </p:nvSpPr>
        <p:spPr>
          <a:xfrm>
            <a:off x="6201720" y="2743920"/>
            <a:ext cx="1485720" cy="1485720"/>
          </a:xfrm>
          <a:prstGeom prst="ellipse">
            <a:avLst/>
          </a:prstGeom>
          <a:solidFill>
            <a:srgbClr val="ADCFC0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83" name="CustomShape 7"/>
          <p:cNvSpPr/>
          <p:nvPr/>
        </p:nvSpPr>
        <p:spPr>
          <a:xfrm>
            <a:off x="7831800" y="2755080"/>
            <a:ext cx="1485720" cy="1485720"/>
          </a:xfrm>
          <a:prstGeom prst="ellipse">
            <a:avLst/>
          </a:prstGeom>
          <a:solidFill>
            <a:srgbClr val="B4CFC0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84" name="CustomShape 8"/>
          <p:cNvSpPr/>
          <p:nvPr/>
        </p:nvSpPr>
        <p:spPr>
          <a:xfrm>
            <a:off x="3120840" y="2924280"/>
            <a:ext cx="1239840" cy="1105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6670" b="1" strike="noStrike" spc="-1">
                <a:solidFill>
                  <a:srgbClr val="FFFFFF"/>
                </a:solidFill>
                <a:latin typeface="Arial"/>
                <a:ea typeface="宋体"/>
              </a:rPr>
              <a:t>谢	</a:t>
            </a:r>
            <a:endParaRPr lang="en-US" sz="6670" b="0" strike="noStrike" spc="-1">
              <a:latin typeface="Arial"/>
            </a:endParaRPr>
          </a:p>
        </p:txBody>
      </p:sp>
      <p:sp>
        <p:nvSpPr>
          <p:cNvPr id="285" name="CustomShape 9"/>
          <p:cNvSpPr/>
          <p:nvPr/>
        </p:nvSpPr>
        <p:spPr>
          <a:xfrm>
            <a:off x="4770000" y="2924280"/>
            <a:ext cx="1239840" cy="1105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6670" b="1" strike="noStrike" spc="-1">
                <a:solidFill>
                  <a:srgbClr val="FFFFFF"/>
                </a:solidFill>
                <a:latin typeface="Arial"/>
                <a:ea typeface="宋体"/>
              </a:rPr>
              <a:t>谢</a:t>
            </a:r>
            <a:endParaRPr lang="en-US" sz="6670" b="0" strike="noStrike" spc="-1">
              <a:latin typeface="Arial"/>
            </a:endParaRPr>
          </a:p>
        </p:txBody>
      </p:sp>
      <p:sp>
        <p:nvSpPr>
          <p:cNvPr id="286" name="CustomShape 10"/>
          <p:cNvSpPr/>
          <p:nvPr/>
        </p:nvSpPr>
        <p:spPr>
          <a:xfrm>
            <a:off x="6420240" y="2924280"/>
            <a:ext cx="1239840" cy="1105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6670" b="1" strike="noStrike" spc="-1">
                <a:solidFill>
                  <a:srgbClr val="FFFFFF"/>
                </a:solidFill>
                <a:latin typeface="Arial"/>
                <a:ea typeface="宋体"/>
              </a:rPr>
              <a:t>观</a:t>
            </a:r>
            <a:endParaRPr lang="en-US" sz="6670" b="0" strike="noStrike" spc="-1">
              <a:latin typeface="Arial"/>
            </a:endParaRPr>
          </a:p>
        </p:txBody>
      </p:sp>
      <p:sp>
        <p:nvSpPr>
          <p:cNvPr id="287" name="CustomShape 11"/>
          <p:cNvSpPr/>
          <p:nvPr/>
        </p:nvSpPr>
        <p:spPr>
          <a:xfrm>
            <a:off x="8058240" y="2921760"/>
            <a:ext cx="1164960" cy="1105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6670" b="1" strike="noStrike" spc="-1">
                <a:solidFill>
                  <a:srgbClr val="FFFFFF"/>
                </a:solidFill>
                <a:latin typeface="Arial"/>
                <a:ea typeface="宋体"/>
              </a:rPr>
              <a:t>看</a:t>
            </a:r>
            <a:endParaRPr lang="en-US" sz="667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07160" y="276120"/>
            <a:ext cx="11409840" cy="6305040"/>
          </a:xfrm>
          <a:prstGeom prst="roundRect">
            <a:avLst>
              <a:gd name="adj" fmla="val 16667"/>
            </a:avLst>
          </a:prstGeom>
          <a:solidFill>
            <a:srgbClr val="FFFFFF">
              <a:alpha val="71000"/>
            </a:srgbClr>
          </a:solidFill>
          <a:ln w="12600">
            <a:solidFill>
              <a:srgbClr val="BCBCBC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00" b="0" strike="noStrike" spc="-1">
                <a:solidFill>
                  <a:srgbClr val="FFFFFF"/>
                </a:solidFill>
                <a:latin typeface="Arial"/>
                <a:ea typeface="宋体"/>
              </a:rPr>
              <a:t>1</a:t>
            </a:r>
            <a:endParaRPr lang="en-US" sz="1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414145" y="1004570"/>
            <a:ext cx="1593215" cy="1427480"/>
          </a:xfrm>
          <a:prstGeom prst="wedgeRectCallout">
            <a:avLst>
              <a:gd name="adj1" fmla="val 62858"/>
              <a:gd name="adj2" fmla="val -19519"/>
            </a:avLst>
          </a:prstGeom>
          <a:solidFill>
            <a:srgbClr val="99CEC1"/>
          </a:solidFill>
          <a:ln w="12600">
            <a:solidFill>
              <a:srgbClr val="8AA5A7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84" name="图片 11"/>
          <p:cNvPicPr/>
          <p:nvPr/>
        </p:nvPicPr>
        <p:blipFill>
          <a:blip r:embed="rId1"/>
          <a:stretch>
            <a:fillRect/>
          </a:stretch>
        </p:blipFill>
        <p:spPr>
          <a:xfrm>
            <a:off x="1777810" y="1182600"/>
            <a:ext cx="856800" cy="858600"/>
          </a:xfrm>
          <a:prstGeom prst="rect">
            <a:avLst/>
          </a:prstGeom>
          <a:ln w="9360"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1413720" y="2072520"/>
            <a:ext cx="1872000" cy="9435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4366260" y="1182370"/>
            <a:ext cx="6287135" cy="30727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&lt;?php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$str='php’;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$str['name']=array('dogstar');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var_dump($str);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" name="CustomShape 4"/>
          <p:cNvSpPr/>
          <p:nvPr/>
        </p:nvSpPr>
        <p:spPr>
          <a:xfrm>
            <a:off x="4427220" y="4582160"/>
            <a:ext cx="6287135" cy="144145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请问，</a:t>
            </a: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输出什么，为什么？</a:t>
            </a: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90960" y="276120"/>
            <a:ext cx="11409840" cy="6305040"/>
          </a:xfrm>
          <a:prstGeom prst="roundRect">
            <a:avLst>
              <a:gd name="adj" fmla="val 16667"/>
            </a:avLst>
          </a:prstGeom>
          <a:solidFill>
            <a:srgbClr val="FFFFFF">
              <a:alpha val="71000"/>
            </a:srgbClr>
          </a:solidFill>
          <a:ln w="12600">
            <a:solidFill>
              <a:srgbClr val="BCBCBC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00" b="0" strike="noStrike" spc="-1">
                <a:solidFill>
                  <a:srgbClr val="FFFFFF"/>
                </a:solidFill>
                <a:latin typeface="Arial"/>
                <a:ea typeface="宋体"/>
              </a:rPr>
              <a:t>1</a:t>
            </a:r>
            <a:endParaRPr lang="en-US" sz="1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02640" y="1120320"/>
            <a:ext cx="2736000" cy="21168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99CEC1"/>
          </a:solidFill>
          <a:ln w="12600">
            <a:solidFill>
              <a:srgbClr val="8AA5A7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10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307520" y="526680"/>
            <a:ext cx="1796760" cy="2061000"/>
          </a:xfrm>
          <a:prstGeom prst="rect">
            <a:avLst/>
          </a:prstGeom>
          <a:ln w="9360">
            <a:noFill/>
          </a:ln>
        </p:spPr>
      </p:pic>
      <p:sp>
        <p:nvSpPr>
          <p:cNvPr id="112" name="CustomShape 4"/>
          <p:cNvSpPr/>
          <p:nvPr/>
        </p:nvSpPr>
        <p:spPr>
          <a:xfrm>
            <a:off x="3579495" y="1120140"/>
            <a:ext cx="7082155" cy="397891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如果能答对，至少说明两点</a:t>
            </a: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东文宋体" charset="0"/>
                <a:ea typeface="东文宋体" charset="0"/>
              </a:rPr>
              <a:t>● </a:t>
            </a: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你是一个细心的人</a:t>
            </a: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东文宋体" charset="0"/>
                <a:ea typeface="东文宋体" charset="0"/>
                <a:sym typeface="+mn-ea"/>
              </a:rPr>
              <a:t>●</a:t>
            </a: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 对PHP语言的理解非常到位</a:t>
            </a: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网友的答案很多，回答最多的答案就是，输出一个数组，即：array('dogstar')。</a:t>
            </a: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因为在他们认为，把字符串当做数组使用，会把变量转换一个数组类型，所以得出这个结果。</a:t>
            </a: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91285" y="276120"/>
            <a:ext cx="11409840" cy="6305040"/>
          </a:xfrm>
          <a:prstGeom prst="roundRect">
            <a:avLst>
              <a:gd name="adj" fmla="val 16667"/>
            </a:avLst>
          </a:prstGeom>
          <a:solidFill>
            <a:srgbClr val="FFFFFF">
              <a:alpha val="71000"/>
            </a:srgbClr>
          </a:solidFill>
          <a:ln w="12600">
            <a:solidFill>
              <a:srgbClr val="BCBCBC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00" b="0" strike="noStrike" spc="-1">
                <a:solidFill>
                  <a:srgbClr val="FFFFFF"/>
                </a:solidFill>
                <a:latin typeface="Arial"/>
                <a:ea typeface="宋体"/>
              </a:rPr>
              <a:t>1</a:t>
            </a:r>
            <a:endParaRPr lang="en-US" sz="1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414145" y="1004570"/>
            <a:ext cx="1593215" cy="1427480"/>
          </a:xfrm>
          <a:prstGeom prst="wedgeRectCallout">
            <a:avLst>
              <a:gd name="adj1" fmla="val 62858"/>
              <a:gd name="adj2" fmla="val -19519"/>
            </a:avLst>
          </a:prstGeom>
          <a:solidFill>
            <a:srgbClr val="99CEC1"/>
          </a:solidFill>
          <a:ln w="12600">
            <a:solidFill>
              <a:srgbClr val="8AA5A7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84" name="图片 11"/>
          <p:cNvPicPr/>
          <p:nvPr/>
        </p:nvPicPr>
        <p:blipFill>
          <a:blip r:embed="rId1"/>
          <a:stretch>
            <a:fillRect/>
          </a:stretch>
        </p:blipFill>
        <p:spPr>
          <a:xfrm>
            <a:off x="1777810" y="1182600"/>
            <a:ext cx="856800" cy="858600"/>
          </a:xfrm>
          <a:prstGeom prst="rect">
            <a:avLst/>
          </a:prstGeom>
          <a:ln w="9360"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1413720" y="2072520"/>
            <a:ext cx="1872000" cy="9435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4366260" y="1182370"/>
            <a:ext cx="6287135" cy="300545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&lt;?php</a:t>
            </a: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$str='php';	</a:t>
            </a: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$str['name']=array('dogstar');</a:t>
            </a: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var_dump($str);</a:t>
            </a:r>
            <a:endParaRPr lang="en-US"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2" name="CustomShape 4"/>
          <p:cNvSpPr/>
          <p:nvPr/>
        </p:nvSpPr>
        <p:spPr>
          <a:xfrm>
            <a:off x="4366260" y="4439285"/>
            <a:ext cx="5487035" cy="144145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我们回顾一下基础知识！</a:t>
            </a:r>
            <a:endParaRPr sz="24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90960" y="276755"/>
            <a:ext cx="11409840" cy="6305040"/>
          </a:xfrm>
          <a:prstGeom prst="roundRect">
            <a:avLst>
              <a:gd name="adj" fmla="val 16667"/>
            </a:avLst>
          </a:prstGeom>
          <a:solidFill>
            <a:srgbClr val="FFFFFF">
              <a:alpha val="71000"/>
            </a:srgbClr>
          </a:solidFill>
          <a:ln w="12600">
            <a:solidFill>
              <a:srgbClr val="BCBCBC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00" b="0" strike="noStrike" spc="-1">
                <a:solidFill>
                  <a:srgbClr val="FFFFFF"/>
                </a:solidFill>
                <a:latin typeface="Arial"/>
                <a:ea typeface="宋体"/>
              </a:rPr>
              <a:t>&lt;img src="/home/tt/php数据类型.png" style="zoom: 67%;" /&gt;</a:t>
            </a:r>
            <a:endParaRPr lang="en-US" sz="1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210310" y="638175"/>
            <a:ext cx="9307195" cy="1218565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PHP数组的下标类型，PHP官方文档有记载，</a:t>
            </a:r>
            <a:r>
              <a:rPr lang="en-US" sz="2800" b="0" strike="noStrike" spc="-1">
                <a:solidFill>
                  <a:srgbClr val="000000"/>
                </a:solidFill>
                <a:latin typeface="微软雅黑"/>
                <a:ea typeface="微软雅黑"/>
                <a:hlinkClick r:id="rId1"/>
              </a:rPr>
              <a:t>http://php.net/manual/zh/language.types.array.php</a:t>
            </a:r>
            <a:endParaRPr lang="en-US" sz="2800" b="0" strike="noStrike" spc="-1">
              <a:solidFill>
                <a:srgbClr val="000000"/>
              </a:solidFill>
              <a:latin typeface="微软雅黑"/>
              <a:ea typeface="微软雅黑"/>
              <a:hlinkClick r:id="rId1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pic>
        <p:nvPicPr>
          <p:cNvPr id="3" name="图片 2" descr="数组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315" y="1914525"/>
            <a:ext cx="7715250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90960" y="276120"/>
            <a:ext cx="11409840" cy="6305040"/>
          </a:xfrm>
          <a:prstGeom prst="roundRect">
            <a:avLst>
              <a:gd name="adj" fmla="val 16667"/>
            </a:avLst>
          </a:prstGeom>
          <a:solidFill>
            <a:srgbClr val="FFFFFF">
              <a:alpha val="71000"/>
            </a:srgbClr>
          </a:solidFill>
          <a:ln w="12600">
            <a:solidFill>
              <a:srgbClr val="BCBCBC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00" b="0" strike="noStrike" spc="-1">
                <a:solidFill>
                  <a:srgbClr val="FFFFFF"/>
                </a:solidFill>
                <a:latin typeface="Arial"/>
                <a:ea typeface="宋体"/>
              </a:rPr>
              <a:t>1</a:t>
            </a:r>
            <a:endParaRPr lang="en-US" sz="1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02640" y="1120320"/>
            <a:ext cx="2736000" cy="21168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99CEC1"/>
          </a:solidFill>
          <a:ln w="12600">
            <a:solidFill>
              <a:srgbClr val="8AA5A7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10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307520" y="526680"/>
            <a:ext cx="1796760" cy="2061000"/>
          </a:xfrm>
          <a:prstGeom prst="rect">
            <a:avLst/>
          </a:prstGeom>
          <a:ln w="9360">
            <a:noFill/>
          </a:ln>
        </p:spPr>
      </p:pic>
      <p:sp>
        <p:nvSpPr>
          <p:cNvPr id="111" name="CustomShape 3"/>
          <p:cNvSpPr/>
          <p:nvPr/>
        </p:nvSpPr>
        <p:spPr>
          <a:xfrm>
            <a:off x="4043880" y="637920"/>
            <a:ext cx="4569120" cy="5169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看一个简单的代码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3534480" y="1557360"/>
            <a:ext cx="8054280" cy="28789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$arr=array();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$arr[0] = 'A';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$arr['x'] = 'B';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$arr[1] = 'C';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$arr['y']= 'D';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$arr[] = 'E';			//没有下标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1415520" y="4954320"/>
            <a:ext cx="805428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问：最后E字母对应的数组下标是什么？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90960" y="276120"/>
            <a:ext cx="11409840" cy="6305040"/>
          </a:xfrm>
          <a:prstGeom prst="roundRect">
            <a:avLst>
              <a:gd name="adj" fmla="val 16667"/>
            </a:avLst>
          </a:prstGeom>
          <a:solidFill>
            <a:srgbClr val="FFFFFF">
              <a:alpha val="71000"/>
            </a:srgbClr>
          </a:solidFill>
          <a:ln w="12600">
            <a:solidFill>
              <a:srgbClr val="BCBCBC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00" b="0" strike="noStrike" spc="-1">
                <a:solidFill>
                  <a:srgbClr val="FFFFFF"/>
                </a:solidFill>
                <a:latin typeface="Arial"/>
                <a:ea typeface="宋体"/>
              </a:rPr>
              <a:t>1</a:t>
            </a:r>
            <a:endParaRPr lang="en-US" sz="1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02640" y="1120320"/>
            <a:ext cx="2736000" cy="21168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99CEC1"/>
          </a:solidFill>
          <a:ln w="12600">
            <a:solidFill>
              <a:srgbClr val="8AA5A7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22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307520" y="526680"/>
            <a:ext cx="1796760" cy="2061000"/>
          </a:xfrm>
          <a:prstGeom prst="rect">
            <a:avLst/>
          </a:prstGeom>
          <a:ln w="9360"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4043880" y="637920"/>
            <a:ext cx="4569120" cy="5169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输出一下下面代码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3534410" y="1557655"/>
            <a:ext cx="4039870" cy="230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$a = 'PHP';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echo $a[0],"&lt;br&gt;";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echo $a[1],"&lt;br&gt;";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echo $a[5];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1415520" y="4954320"/>
            <a:ext cx="805428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php中的字符串可以当做一个数组的形式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3114</Words>
  <Application>WPS 演示</Application>
  <PresentationFormat/>
  <Paragraphs>311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0" baseType="lpstr">
      <vt:lpstr>Arial</vt:lpstr>
      <vt:lpstr>宋体</vt:lpstr>
      <vt:lpstr>Wingdings</vt:lpstr>
      <vt:lpstr>Times New Roman</vt:lpstr>
      <vt:lpstr>Arial</vt:lpstr>
      <vt:lpstr>宋体</vt:lpstr>
      <vt:lpstr>DejaVu Sans</vt:lpstr>
      <vt:lpstr>Symbol</vt:lpstr>
      <vt:lpstr>微软雅黑</vt:lpstr>
      <vt:lpstr>Droid Sans Fallback</vt:lpstr>
      <vt:lpstr>东文宋体</vt:lpstr>
      <vt:lpstr>微软雅黑</vt:lpstr>
      <vt:lpstr>宋体</vt:lpstr>
      <vt:lpstr>Arial Unicode MS</vt:lpstr>
      <vt:lpstr>AR PL UKai CN</vt:lpstr>
      <vt:lpstr>Abyssinica SIL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</dc:title>
  <dc:creator>Administrator</dc:creator>
  <cp:lastModifiedBy>tt</cp:lastModifiedBy>
  <cp:revision>50</cp:revision>
  <dcterms:created xsi:type="dcterms:W3CDTF">2019-11-16T08:57:16Z</dcterms:created>
  <dcterms:modified xsi:type="dcterms:W3CDTF">2019-11-16T08:57:16Z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2052-11.1.0.8865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5</vt:i4>
  </property>
  <property fmtid="{D5CDD505-2E9C-101B-9397-08002B2CF9AE}" pid="9" name="PresentationFormat">
    <vt:lpwstr>宽屏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34</vt:i4>
  </property>
</Properties>
</file>