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1000" lang="en">
                <a:solidFill>
                  <a:schemeClr val="dk1"/>
                </a:solidFill>
              </a:rPr>
              <a:t>In many fields where large numbers of objects must be categorized, including computer vision, bioinformatics, and document classification, an underlying tax- onomic structure is applied. While such taxonomies are useful visualization tools to organize data, and to talk about inter-relationships between (sub)categories, it is less clear whether taxonomies can help to perform structured learning, or whether learned taxonomies outperform those imposed by domain experts. </a:t>
            </a:r>
          </a:p>
          <a:p>
            <a:pPr rtl="0" lvl="0">
              <a:lnSpc>
                <a:spcPct val="115000"/>
              </a:lnSpc>
              <a:buNone/>
            </a:pPr>
            <a:r>
              <a:rPr b="1" lang="en">
                <a:solidFill>
                  <a:schemeClr val="dk1"/>
                </a:solidFill>
              </a:rPr>
              <a:t>Understanding similarities in expression profiles from a set of samples, e.g., multiple brain regions, is valuable to help understand many biological processes. </a:t>
            </a:r>
          </a:p>
          <a:p>
            <a:pPr rtl="0" lvl="0">
              <a:lnSpc>
                <a:spcPct val="115000"/>
              </a:lnSpc>
              <a:buNone/>
            </a:pPr>
            <a:r>
              <a:rPr b="1" lang="en">
                <a:solidFill>
                  <a:schemeClr val="dk1"/>
                </a:solidFill>
              </a:rPr>
              <a:t>Example: differential expression analysis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buNone/>
            </a:pPr>
            <a:r>
              <a:rPr sz="1000" lang="e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column of V can be associated with a node in the tree. Each row of</a:t>
            </a:r>
            <a:r>
              <a:rPr sz="1200" lang="e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sz="1000" lang="e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 contains a set of binary variables that are equal to 1 iff a corresponding node in the tree is on the path to the leaf associated with that row. </a:t>
            </a:r>
          </a:p>
          <a:p>
            <a:pPr rtl="0" lvl="0">
              <a:buNone/>
            </a:pPr>
            <a:r>
              <a:rPr lang="en"/>
              <a:t>	1 1 0 1 0 0 0				</a:t>
            </a:r>
          </a:p>
          <a:p>
            <a:pPr rtl="0" lvl="0">
              <a:buNone/>
            </a:pPr>
            <a:r>
              <a:rPr lang="en"/>
              <a:t>V =  (  1 1 0 0 1 0 0 )</a:t>
            </a:r>
          </a:p>
          <a:p>
            <a:pPr rtl="0" lvl="0" indent="45720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1 0 1 0 0 1 0	</a:t>
            </a:r>
          </a:p>
          <a:p>
            <a:pPr rtl="0" lvl="0">
              <a:buNone/>
            </a:pPr>
            <a:r>
              <a:rPr lang="en"/>
              <a:t>	1 0 1 0 0 0 1 </a:t>
            </a:r>
          </a:p>
          <a:p>
            <a:pPr>
              <a:buNone/>
            </a:pPr>
            <a:r>
              <a:rPr sz="1200" lang="e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http://cs.nyu.edu/~zaremba/docs/ecml2013main.pdf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2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basis matrix V of size p-by-(2p–1) with entries in {0,1} and unique columns has the partition property for trees of size p if it satisfies the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/>
              <a:t>1. V has the partition property; D is a diagonal matrix with nonnegative entries</a:t>
            </a:r>
          </a:p>
          <a:p>
            <a:r>
              <a:t/>
            </a:r>
          </a:p>
          <a:p>
            <a:pPr>
              <a:buNone/>
            </a:pPr>
            <a:r>
              <a:rPr sz="1400" lang="en"/>
              <a:t>2. If B is a convex combination of B1 and B2, we will have B12 != 0 and B23 != 0 but B13 = 0.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>
                <a:solidFill>
                  <a:schemeClr val="dk1"/>
                </a:solidFill>
              </a:rPr>
              <a:t>We model the problem as mixed-integer programs.</a:t>
            </a:r>
          </a:p>
          <a:p>
            <a:r>
              <a:t/>
            </a:r>
          </a:p>
          <a:p>
            <a:pPr rtl="0" lvl="0">
              <a:buNone/>
            </a:pPr>
            <a:r>
              <a:rPr sz="1400" lang="en">
                <a:solidFill>
                  <a:schemeClr val="dk1"/>
                </a:solidFill>
              </a:rPr>
              <a:t>The third constraint is not convex.</a:t>
            </a:r>
          </a:p>
          <a:p>
            <a:r>
              <a:t/>
            </a:r>
          </a:p>
          <a:p>
            <a:pPr>
              <a:buNone/>
            </a:pPr>
            <a:r>
              <a:rPr sz="1400" lang="en">
                <a:solidFill>
                  <a:schemeClr val="dk1"/>
                </a:solidFill>
              </a:rPr>
              <a:t>Each item can be further divided into 3 inequalities.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media/image08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1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6.png" Type="http://schemas.openxmlformats.org/officeDocument/2006/relationships/image" Id="rId3"/><Relationship Target="../media/image01.png" Type="http://schemas.openxmlformats.org/officeDocument/2006/relationships/image" Id="rId6"/><Relationship Target="../media/image05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Lagrangian relaxation for tree-structured covariance estimation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Xiyang Dai, Zebao Gao, Hao Zhou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Lagrangian Relaxation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Subgradient algorithm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y="3333750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Solving above problem w.r.t. u, y alternatively.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98775" x="2385351"/>
            <a:ext cy="1193762" cx="437330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Dual Decomposition </a:t>
            </a:r>
            <a:r>
              <a:rPr sz="2400" lang="en"/>
              <a:t>an NLP example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Parse tree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91900" x="2671225"/>
            <a:ext cy="2213849" cx="3801550"/>
          </a:xfrm>
          <a:prstGeom prst="rect">
            <a:avLst/>
          </a:prstGeom>
        </p:spPr>
      </p:pic>
      <p:pic>
        <p:nvPicPr>
          <p:cNvPr id="102" name="Shape 10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089300" x="3267075"/>
            <a:ext cy="809625" cx="26098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Dual Decomposition </a:t>
            </a:r>
            <a:r>
              <a:rPr sz="2400" lang="en"/>
              <a:t>an NLP example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Parse tree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91900" x="2671225"/>
            <a:ext cy="2213849" cx="3801550"/>
          </a:xfrm>
          <a:prstGeom prst="rect">
            <a:avLst/>
          </a:prstGeom>
        </p:spPr>
      </p:pic>
      <p:pic>
        <p:nvPicPr>
          <p:cNvPr id="110" name="Shape 11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130675" x="3095625"/>
            <a:ext cy="809625" cx="2952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Dual Decomposition </a:t>
            </a:r>
            <a:r>
              <a:rPr sz="2400" lang="en"/>
              <a:t>an NLP example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Parse tree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91900" x="2671225"/>
            <a:ext cy="2213849" cx="3801550"/>
          </a:xfrm>
          <a:prstGeom prst="rect">
            <a:avLst/>
          </a:prstGeom>
        </p:spPr>
      </p:pic>
      <p:pic>
        <p:nvPicPr>
          <p:cNvPr id="118" name="Shape 1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704125" x="2847975"/>
            <a:ext cy="1209675" cx="34480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Dual Decomposition </a:t>
            </a:r>
            <a:r>
              <a:rPr sz="2400" lang="en"/>
              <a:t>an NLP example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Parse tree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91900" x="2671225"/>
            <a:ext cy="2213849" cx="3801550"/>
          </a:xfrm>
          <a:prstGeom prst="rect">
            <a:avLst/>
          </a:prstGeom>
        </p:spPr>
      </p:pic>
      <p:pic>
        <p:nvPicPr>
          <p:cNvPr id="126" name="Shape 1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681950" x="2509837"/>
            <a:ext cy="1295400" cx="4124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In this project...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Try to reformulate the tree structured covariance problem </a:t>
            </a:r>
          </a:p>
          <a:p>
            <a:r>
              <a:t/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Using Lagrangian relaxation to solve the problem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en"/>
              <a:t>References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/>
              <a:t>[1]  H ́ector Corrada Bravo, Stephen J. Wright, Kevin H. Eng, Sunduz Keles, and Grace Wahba. Estimating tree-structured covariance matrices via mixed-integer programming. In AISTATS, JMLR Proceedings, pages 41–48, 2009.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n"/>
              <a:t>[2]  Alexander M. Rush and Michael Collins. A tutorial on dual decomposition and lagrangian relaxation for inference in natural language processing. Journal of Artificial Intelligence Research, 2012.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800" lang="en"/>
              <a:t>Why use a tree structure covariance?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sz="1600" lang="en"/>
              <a:t>In many fields, large numbers of objects need to be categorized, a tree structure covariance is a nature way to model these categorizes, find interrelationships between categorizes and visualize them.</a:t>
            </a:r>
          </a:p>
          <a:p>
            <a:r>
              <a:t/>
            </a:r>
          </a:p>
          <a:p>
            <a:pPr rtl="0" lvl="0" indent="-330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b="1" sz="1600" lang="en"/>
              <a:t>Especially true for Bioinformatic problems: </a:t>
            </a:r>
          </a:p>
          <a:p>
            <a:pPr rtl="0" lvl="1" indent="-3302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Bioinformatic problems usually have</a:t>
            </a:r>
          </a:p>
          <a:p>
            <a:pPr rtl="0" lvl="2" indent="-3302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Large feature dimensions</a:t>
            </a:r>
          </a:p>
          <a:p>
            <a:pPr rtl="0" lvl="2" indent="-3302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Large number of samples</a:t>
            </a:r>
          </a:p>
          <a:p>
            <a:pPr rtl="0" lvl="2" indent="-3302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Relatively small differences</a:t>
            </a:r>
          </a:p>
          <a:p>
            <a:pPr rtl="0" lvl="1" indent="-3302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Traditional distance based measurements suffer from modeling large scale data</a:t>
            </a:r>
          </a:p>
          <a:p>
            <a:pPr rtl="0" lvl="1" indent="-330200" marL="914400"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Tree structure covariance can provide an </a:t>
            </a:r>
            <a:r>
              <a:rPr u="sng" b="1" sz="1600" lang="en"/>
              <a:t>intuitive</a:t>
            </a:r>
            <a:r>
              <a:rPr b="1" sz="1600" lang="en"/>
              <a:t> way to understand the similarity/differences from the data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800" lang="en"/>
              <a:t>How to approach a tree structure covariance?</a:t>
            </a:r>
          </a:p>
        </p:txBody>
      </p:sp>
      <p:grpSp>
        <p:nvGrpSpPr>
          <p:cNvPr id="36" name="Shape 36"/>
          <p:cNvGrpSpPr/>
          <p:nvPr/>
        </p:nvGrpSpPr>
        <p:grpSpPr>
          <a:xfrm>
            <a:off y="1170112" x="1526700"/>
            <a:ext cy="2190750" cx="6263900"/>
            <a:chOff y="1170112" x="1526700"/>
            <a:chExt cy="2190750" cx="6263900"/>
          </a:xfrm>
        </p:grpSpPr>
        <p:pic>
          <p:nvPicPr>
            <p:cNvPr id="37" name="Shape 37"/>
            <p:cNvPicPr preferRelativeResize="0"/>
            <p:nvPr/>
          </p:nvPicPr>
          <p:blipFill rotWithShape="1">
            <a:blip r:embed="rId3"/>
            <a:srcRect t="0" b="36012" r="0" l="0"/>
            <a:stretch/>
          </p:blipFill>
          <p:spPr>
            <a:xfrm>
              <a:off y="1170112" x="1526700"/>
              <a:ext cy="2190750" cx="257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38"/>
            <p:cNvPicPr preferRelativeResize="0"/>
            <p:nvPr/>
          </p:nvPicPr>
          <p:blipFill rotWithShape="1">
            <a:blip r:embed="rId4"/>
            <a:srcRect t="74016" b="4539" r="0" l="0"/>
            <a:stretch/>
          </p:blipFill>
          <p:spPr>
            <a:xfrm>
              <a:off y="1883012" x="5109175"/>
              <a:ext cy="764974" cx="268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Shape 39"/>
            <p:cNvSpPr/>
            <p:nvPr/>
          </p:nvSpPr>
          <p:spPr>
            <a:xfrm>
              <a:off y="2184400" x="4286250"/>
              <a:ext cy="190500" cx="636900"/>
            </a:xfrm>
            <a:prstGeom prst="leftRightArrow">
              <a:avLst>
                <a:gd fmla="val 50000" name="adj1"/>
                <a:gd fmla="val 50000" name="adj2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40" name="Shape 40"/>
          <p:cNvSpPr txBox="1"/>
          <p:nvPr/>
        </p:nvSpPr>
        <p:spPr>
          <a:xfrm>
            <a:off y="3308350" x="370750"/>
            <a:ext cy="1682699" cx="8630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Let</a:t>
            </a:r>
            <a:r>
              <a:rPr sz="1800" lang="en" i="1">
                <a:solidFill>
                  <a:schemeClr val="dk1"/>
                </a:solidFill>
              </a:rPr>
              <a:t> d</a:t>
            </a:r>
            <a:r>
              <a:rPr sz="1800" lang="en">
                <a:solidFill>
                  <a:schemeClr val="dk1"/>
                </a:solidFill>
              </a:rPr>
              <a:t> = [</a:t>
            </a:r>
            <a:r>
              <a:rPr sz="1800" lang="en" i="1">
                <a:solidFill>
                  <a:schemeClr val="dk1"/>
                </a:solidFill>
              </a:rPr>
              <a:t>a</a:t>
            </a:r>
            <a:r>
              <a:rPr sz="1200" lang="en">
                <a:solidFill>
                  <a:schemeClr val="dk1"/>
                </a:solidFill>
              </a:rPr>
              <a:t>12</a:t>
            </a:r>
            <a:r>
              <a:rPr sz="1800" lang="en">
                <a:solidFill>
                  <a:schemeClr val="dk1"/>
                </a:solidFill>
              </a:rPr>
              <a:t> </a:t>
            </a:r>
            <a:r>
              <a:rPr sz="1800" lang="en" i="1">
                <a:solidFill>
                  <a:schemeClr val="dk1"/>
                </a:solidFill>
              </a:rPr>
              <a:t>a</a:t>
            </a:r>
            <a:r>
              <a:rPr sz="1200" lang="en">
                <a:solidFill>
                  <a:schemeClr val="dk1"/>
                </a:solidFill>
              </a:rPr>
              <a:t>34</a:t>
            </a:r>
            <a:r>
              <a:rPr sz="1800" lang="en">
                <a:solidFill>
                  <a:schemeClr val="dk1"/>
                </a:solidFill>
              </a:rPr>
              <a:t> </a:t>
            </a:r>
            <a:r>
              <a:rPr sz="1800" lang="en" i="1">
                <a:solidFill>
                  <a:schemeClr val="dk1"/>
                </a:solidFill>
              </a:rPr>
              <a:t>a</a:t>
            </a:r>
            <a:r>
              <a:rPr sz="1200" lang="en">
                <a:solidFill>
                  <a:schemeClr val="dk1"/>
                </a:solidFill>
              </a:rPr>
              <a:t>1</a:t>
            </a:r>
            <a:r>
              <a:rPr sz="1800" lang="en">
                <a:solidFill>
                  <a:schemeClr val="dk1"/>
                </a:solidFill>
              </a:rPr>
              <a:t> </a:t>
            </a:r>
            <a:r>
              <a:rPr sz="1800" lang="en" i="1">
                <a:solidFill>
                  <a:schemeClr val="dk1"/>
                </a:solidFill>
              </a:rPr>
              <a:t>a</a:t>
            </a:r>
            <a:r>
              <a:rPr sz="1200" lang="en">
                <a:solidFill>
                  <a:schemeClr val="dk1"/>
                </a:solidFill>
              </a:rPr>
              <a:t>2</a:t>
            </a:r>
            <a:r>
              <a:rPr sz="1800" lang="en">
                <a:solidFill>
                  <a:schemeClr val="dk1"/>
                </a:solidFill>
              </a:rPr>
              <a:t> </a:t>
            </a:r>
            <a:r>
              <a:rPr sz="1800" lang="en" i="1">
                <a:solidFill>
                  <a:schemeClr val="dk1"/>
                </a:solidFill>
              </a:rPr>
              <a:t>a</a:t>
            </a:r>
            <a:r>
              <a:rPr sz="1200" lang="en">
                <a:solidFill>
                  <a:schemeClr val="dk1"/>
                </a:solidFill>
              </a:rPr>
              <a:t>3</a:t>
            </a:r>
            <a:r>
              <a:rPr sz="1800" lang="en">
                <a:solidFill>
                  <a:schemeClr val="dk1"/>
                </a:solidFill>
              </a:rPr>
              <a:t> </a:t>
            </a:r>
            <a:r>
              <a:rPr sz="1800" lang="en" i="1">
                <a:solidFill>
                  <a:schemeClr val="dk1"/>
                </a:solidFill>
              </a:rPr>
              <a:t>a</a:t>
            </a:r>
            <a:r>
              <a:rPr sz="1200" lang="en">
                <a:solidFill>
                  <a:schemeClr val="dk1"/>
                </a:solidFill>
              </a:rPr>
              <a:t>4</a:t>
            </a:r>
            <a:r>
              <a:rPr sz="1800" lang="en">
                <a:solidFill>
                  <a:schemeClr val="dk1"/>
                </a:solidFill>
              </a:rPr>
              <a:t>]</a:t>
            </a:r>
            <a:r>
              <a:rPr baseline="30000" sz="1800" lang="en" i="1">
                <a:solidFill>
                  <a:schemeClr val="dk1"/>
                </a:solidFill>
              </a:rPr>
              <a:t>T </a:t>
            </a:r>
            <a:r>
              <a:rPr sz="1800" lang="en" i="1">
                <a:solidFill>
                  <a:schemeClr val="dk1"/>
                </a:solidFill>
              </a:rPr>
              <a:t> </a:t>
            </a:r>
            <a:r>
              <a:rPr sz="1800" lang="en">
                <a:solidFill>
                  <a:schemeClr val="dk1"/>
                </a:solidFill>
              </a:rPr>
              <a:t>be a column vector containing the branch lengths of the tree and </a:t>
            </a:r>
            <a:r>
              <a:rPr sz="1800" lang="en" i="1">
                <a:solidFill>
                  <a:schemeClr val="dk1"/>
                </a:solidFill>
              </a:rPr>
              <a:t>D = diag(d)</a:t>
            </a:r>
            <a:r>
              <a:rPr sz="1800" lang="en">
                <a:solidFill>
                  <a:schemeClr val="dk1"/>
                </a:solidFill>
              </a:rPr>
              <a:t>.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Define a </a:t>
            </a:r>
            <a:r>
              <a:rPr sz="1800" lang="en">
                <a:solidFill>
                  <a:schemeClr val="dk1"/>
                </a:solidFill>
              </a:rPr>
              <a:t>basis</a:t>
            </a:r>
            <a:r>
              <a:rPr sz="1800" lang="en">
                <a:solidFill>
                  <a:schemeClr val="dk1"/>
                </a:solidFill>
              </a:rPr>
              <a:t> matrix </a:t>
            </a:r>
            <a:r>
              <a:rPr sz="1800" lang="en" i="1">
                <a:solidFill>
                  <a:schemeClr val="dk1"/>
                </a:solidFill>
              </a:rPr>
              <a:t>V </a:t>
            </a:r>
            <a:r>
              <a:rPr sz="1800" lang="en">
                <a:solidFill>
                  <a:schemeClr val="dk1"/>
                </a:solidFill>
              </a:rPr>
              <a:t>such that</a:t>
            </a:r>
            <a:r>
              <a:rPr sz="1800" lang="en"/>
              <a:t> each row is associated with a node in the tree and each column contains a set of binary variables corresponding node in the tree is on the path to the leaf associated with that row. 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The covariance matrix </a:t>
            </a:r>
            <a:r>
              <a:rPr sz="1800" lang="en" i="1"/>
              <a:t>B = VDV</a:t>
            </a:r>
            <a:r>
              <a:rPr baseline="30000" sz="1800" lang="en" i="1"/>
              <a:t>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2800" lang="en"/>
              <a:t>Tree-structured Covariance Matrix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Partition Property</a:t>
            </a:r>
          </a:p>
          <a:p>
            <a:pPr rtl="0" lvl="1" indent="-3556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</a:rPr>
              <a:t>The basis matrix </a:t>
            </a:r>
            <a:r>
              <a:rPr sz="2000" lang="en" i="1">
                <a:solidFill>
                  <a:srgbClr val="000000"/>
                </a:solidFill>
              </a:rPr>
              <a:t>V</a:t>
            </a:r>
            <a:r>
              <a:rPr sz="2000" lang="en">
                <a:solidFill>
                  <a:srgbClr val="000000"/>
                </a:solidFill>
              </a:rPr>
              <a:t> (size p x 2p-1, where p is the #leaves) models the Partition Property if it satisfies </a:t>
            </a:r>
          </a:p>
          <a:p>
            <a:pPr rtl="0" lvl="2" indent="-355600" marL="1371600"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</a:rPr>
              <a:t>V contains one column of all ones (root)</a:t>
            </a:r>
          </a:p>
          <a:p>
            <a:pPr rtl="0" lvl="2" indent="-355600" marL="1371600"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For every column </a:t>
            </a:r>
            <a:r>
              <a:rPr sz="2000" lang="en" i="1"/>
              <a:t>w</a:t>
            </a:r>
            <a:r>
              <a:rPr sz="2000" lang="en"/>
              <a:t> in </a:t>
            </a:r>
            <a:r>
              <a:rPr sz="2000" lang="en" i="1"/>
              <a:t>V</a:t>
            </a:r>
            <a:r>
              <a:rPr sz="2000" lang="en"/>
              <a:t> with more than one non-zero entry, it contains exactly two columns </a:t>
            </a:r>
            <a:r>
              <a:rPr sz="2000" lang="en" i="1"/>
              <a:t>u</a:t>
            </a:r>
            <a:r>
              <a:rPr sz="2000" lang="en"/>
              <a:t> and </a:t>
            </a:r>
            <a:r>
              <a:rPr sz="2000" lang="en" i="1"/>
              <a:t>v</a:t>
            </a:r>
            <a:r>
              <a:rPr sz="2000" lang="en"/>
              <a:t> such that  </a:t>
            </a:r>
            <a:r>
              <a:rPr sz="2000" lang="en" i="1"/>
              <a:t>u + v = w</a:t>
            </a:r>
            <a:r>
              <a:rPr sz="2000" lang="en"/>
              <a:t>. (binary tree partition property)</a:t>
            </a:r>
          </a:p>
          <a:p>
            <a:r>
              <a:t/>
            </a:r>
          </a:p>
          <a:p>
            <a:pPr rtl="0" lvl="0" indent="0" marL="914400">
              <a:buNone/>
            </a:pPr>
            <a:r>
              <a:rPr sz="2000" lang="en"/>
              <a:t>(Every column </a:t>
            </a:r>
            <a:r>
              <a:rPr sz="2000" lang="en" i="1"/>
              <a:t>w</a:t>
            </a:r>
            <a:r>
              <a:rPr sz="2000" lang="en"/>
              <a:t> in </a:t>
            </a:r>
            <a:r>
              <a:rPr sz="2000" lang="en" i="1"/>
              <a:t>V </a:t>
            </a:r>
            <a:r>
              <a:rPr sz="2000" lang="en"/>
              <a:t>with one non-zero entry is a leave)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800" lang="en"/>
              <a:t>Tree-structured Covariance Matrix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Get t-s cov matrix B from basis matrix V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Matrix B is a t-s cov matrix ⇔ B=VDV</a:t>
            </a:r>
            <a:r>
              <a:rPr baseline="30000" sz="1800" lang="en"/>
              <a:t>T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Characteristics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B=VDV</a:t>
            </a:r>
            <a:r>
              <a:rPr baseline="30000" sz="1800" lang="en"/>
              <a:t>T</a:t>
            </a:r>
            <a:r>
              <a:rPr sz="1800" lang="en"/>
              <a:t> generated by a single basis matrix V is convex</a:t>
            </a:r>
          </a:p>
          <a:p>
            <a:pPr rtl="0" lvl="1" indent="-34290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The set of all t-s cov matrices is not convex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366725" x="2013901"/>
            <a:ext cy="920825" cx="414368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y="4287550" x="2016325"/>
            <a:ext cy="457200" cx="4527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600" lang="en">
                <a:solidFill>
                  <a:schemeClr val="dk1"/>
                </a:solidFill>
              </a:rPr>
              <a:t>If B is a convex combination of B</a:t>
            </a:r>
            <a:r>
              <a:rPr baseline="-25000" sz="1600" lang="en">
                <a:solidFill>
                  <a:schemeClr val="dk1"/>
                </a:solidFill>
              </a:rPr>
              <a:t>1</a:t>
            </a:r>
            <a:r>
              <a:rPr sz="1600" lang="en">
                <a:solidFill>
                  <a:schemeClr val="dk1"/>
                </a:solidFill>
              </a:rPr>
              <a:t> and B</a:t>
            </a:r>
            <a:r>
              <a:rPr baseline="-25000" sz="1600" lang="en">
                <a:solidFill>
                  <a:schemeClr val="dk1"/>
                </a:solidFill>
              </a:rPr>
              <a:t>2</a:t>
            </a:r>
          </a:p>
          <a:p>
            <a:pPr>
              <a:buNone/>
            </a:pPr>
            <a:r>
              <a:rPr sz="1600" lang="en">
                <a:solidFill>
                  <a:schemeClr val="dk1"/>
                </a:solidFill>
              </a:rPr>
              <a:t>we will have B</a:t>
            </a:r>
            <a:r>
              <a:rPr baseline="-25000" sz="1600" lang="en">
                <a:solidFill>
                  <a:schemeClr val="dk1"/>
                </a:solidFill>
              </a:rPr>
              <a:t>12</a:t>
            </a:r>
            <a:r>
              <a:rPr sz="1600" lang="en">
                <a:solidFill>
                  <a:schemeClr val="dk1"/>
                </a:solidFill>
              </a:rPr>
              <a:t> != 0 and B</a:t>
            </a:r>
            <a:r>
              <a:rPr baseline="-25000" sz="1600" lang="en">
                <a:solidFill>
                  <a:schemeClr val="dk1"/>
                </a:solidFill>
              </a:rPr>
              <a:t>23</a:t>
            </a:r>
            <a:r>
              <a:rPr sz="1600" lang="en">
                <a:solidFill>
                  <a:schemeClr val="dk1"/>
                </a:solidFill>
              </a:rPr>
              <a:t> != 0 but B</a:t>
            </a:r>
            <a:r>
              <a:rPr baseline="-25000" sz="1600" lang="en">
                <a:solidFill>
                  <a:schemeClr val="dk1"/>
                </a:solidFill>
              </a:rPr>
              <a:t>13</a:t>
            </a:r>
            <a:r>
              <a:rPr sz="1600" lang="en">
                <a:solidFill>
                  <a:schemeClr val="dk1"/>
                </a:solidFill>
              </a:rPr>
              <a:t> = 0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2800" lang="en"/>
              <a:t>Projection by Mixed-Integer Programming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700" lang="en"/>
              <a:t>Problem</a:t>
            </a:r>
          </a:p>
          <a:p>
            <a:pPr rtl="0" lvl="1" indent="-33655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700" lang="en"/>
              <a:t>Estimating a t-s cov matrix when tree topology is unknown</a:t>
            </a:r>
          </a:p>
          <a:p>
            <a:pPr rtl="0" lvl="1" indent="-33655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700" lang="en"/>
              <a:t>Combinational optimization over set of B → Mixed-Integer Programs</a:t>
            </a:r>
          </a:p>
          <a:p>
            <a:pPr rtl="0" lvl="1" indent="-33655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700" lang="en"/>
              <a:t>MIP algorithms are well-studied and tools/libs available</a:t>
            </a:r>
          </a:p>
          <a:p>
            <a:r>
              <a:t/>
            </a:r>
          </a:p>
          <a:p>
            <a:pPr rtl="0" lvl="0" indent="-33655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700" lang="en"/>
              <a:t>Constraints to minimize objective functions</a:t>
            </a:r>
          </a:p>
          <a:p>
            <a:pPr rtl="0" lvl="1" indent="-33655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700" lang="en"/>
              <a:t>B</a:t>
            </a:r>
            <a:r>
              <a:rPr baseline="-25000" sz="1700" lang="en"/>
              <a:t>ij</a:t>
            </a:r>
            <a:r>
              <a:rPr sz="1700" lang="en"/>
              <a:t> &gt;= 0 for all i and j</a:t>
            </a:r>
          </a:p>
          <a:p>
            <a:pPr rtl="0" lvl="1" indent="-33655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700" lang="en"/>
              <a:t>B</a:t>
            </a:r>
            <a:r>
              <a:rPr baseline="-25000" sz="1700" lang="en"/>
              <a:t>ii</a:t>
            </a:r>
            <a:r>
              <a:rPr sz="1700" lang="en"/>
              <a:t> &gt;= B</a:t>
            </a:r>
            <a:r>
              <a:rPr baseline="-25000" sz="1700" lang="en"/>
              <a:t>ij</a:t>
            </a:r>
            <a:r>
              <a:rPr sz="1700" lang="en"/>
              <a:t> for all i and j</a:t>
            </a:r>
          </a:p>
          <a:p>
            <a:pPr rtl="0" lvl="1" indent="-33655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700" lang="en"/>
              <a:t>B</a:t>
            </a:r>
            <a:r>
              <a:rPr baseline="-25000" sz="1700" lang="en"/>
              <a:t>ij</a:t>
            </a:r>
            <a:r>
              <a:rPr sz="1700" lang="en"/>
              <a:t> &gt;= min(B</a:t>
            </a:r>
            <a:r>
              <a:rPr baseline="-25000" sz="1700" lang="en"/>
              <a:t>ik</a:t>
            </a:r>
            <a:r>
              <a:rPr sz="1700" lang="en"/>
              <a:t>, B</a:t>
            </a:r>
            <a:r>
              <a:rPr baseline="-25000" sz="1700" lang="en"/>
              <a:t>jk</a:t>
            </a:r>
            <a:r>
              <a:rPr sz="1700" lang="en"/>
              <a:t>) for all i, j and k</a:t>
            </a:r>
          </a:p>
          <a:p>
            <a:pPr rtl="0" lvl="2" indent="-336550" marL="1371600">
              <a:buClr>
                <a:schemeClr val="dk1"/>
              </a:buClr>
              <a:buSzPct val="100000"/>
              <a:buFont typeface="Arial"/>
              <a:buChar char="■"/>
            </a:pPr>
            <a:r>
              <a:rPr sz="1700" lang="en"/>
              <a:t>Rewrite the third constraint for each distinct triplet i &gt; j &gt; k</a:t>
            </a:r>
          </a:p>
          <a:p>
            <a:pPr rtl="0" lvl="2" indent="-336550" marL="1371600">
              <a:buClr>
                <a:schemeClr val="dk1"/>
              </a:buClr>
              <a:buSzPct val="100000"/>
              <a:buFont typeface="Arial"/>
              <a:buChar char="■"/>
            </a:pPr>
            <a:r>
              <a:rPr sz="1700" lang="en"/>
              <a:t>B</a:t>
            </a:r>
            <a:r>
              <a:rPr baseline="-25000" sz="1700" lang="en"/>
              <a:t>ij</a:t>
            </a:r>
            <a:r>
              <a:rPr sz="1700" lang="en"/>
              <a:t> &gt;= B</a:t>
            </a:r>
            <a:r>
              <a:rPr baseline="-25000" sz="1700" lang="en"/>
              <a:t>ik</a:t>
            </a:r>
            <a:r>
              <a:rPr sz="1700" lang="en"/>
              <a:t> = B</a:t>
            </a:r>
            <a:r>
              <a:rPr baseline="-25000" sz="1700" lang="en"/>
              <a:t>jk</a:t>
            </a:r>
          </a:p>
          <a:p>
            <a:pPr rtl="0" lvl="2" indent="-336550" marL="1371600">
              <a:buClr>
                <a:schemeClr val="dk1"/>
              </a:buClr>
              <a:buSzPct val="100000"/>
              <a:buFont typeface="Arial"/>
              <a:buChar char="■"/>
            </a:pPr>
            <a:r>
              <a:rPr sz="1700" lang="en"/>
              <a:t>B</a:t>
            </a:r>
            <a:r>
              <a:rPr baseline="-25000" sz="1700" lang="en"/>
              <a:t>ik</a:t>
            </a:r>
            <a:r>
              <a:rPr sz="1700" lang="en"/>
              <a:t> &gt;= B</a:t>
            </a:r>
            <a:r>
              <a:rPr baseline="-25000" sz="1700" lang="en"/>
              <a:t>ij</a:t>
            </a:r>
            <a:r>
              <a:rPr sz="1700" lang="en"/>
              <a:t> = B</a:t>
            </a:r>
            <a:r>
              <a:rPr baseline="-25000" sz="1700" lang="en"/>
              <a:t>jk</a:t>
            </a:r>
          </a:p>
          <a:p>
            <a:pPr lvl="2" indent="-336550" marL="1371600">
              <a:buClr>
                <a:schemeClr val="dk1"/>
              </a:buClr>
              <a:buSzPct val="100000"/>
              <a:buFont typeface="Arial"/>
              <a:buChar char="■"/>
            </a:pPr>
            <a:r>
              <a:rPr sz="1700" lang="en"/>
              <a:t>B</a:t>
            </a:r>
            <a:r>
              <a:rPr baseline="-25000" sz="1700" lang="en"/>
              <a:t>jk</a:t>
            </a:r>
            <a:r>
              <a:rPr sz="1700" lang="en"/>
              <a:t> &gt;= B</a:t>
            </a:r>
            <a:r>
              <a:rPr baseline="-25000" sz="1700" lang="en"/>
              <a:t>ij</a:t>
            </a:r>
            <a:r>
              <a:rPr sz="1700" lang="en"/>
              <a:t> = B</a:t>
            </a:r>
            <a:r>
              <a:rPr baseline="-25000" sz="1700" lang="en"/>
              <a:t>ik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2800" lang="en"/>
              <a:t>Projection by Mixed-Integer Programming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700" lang="en"/>
              <a:t>MIP formulation to the Problem: </a:t>
            </a:r>
          </a:p>
          <a:p>
            <a:pPr rtl="0" lvl="1" indent="-33655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700" lang="en"/>
              <a:t>Given a sample covariance matrix S ⇒ nearest t-s cov matrix B in norm ||•||</a:t>
            </a:r>
          </a:p>
          <a:p>
            <a:r>
              <a:t/>
            </a:r>
          </a:p>
          <a:p>
            <a:pPr rtl="0" lvl="0" indent="-33655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700" lang="en"/>
              <a:t>Objective functions</a:t>
            </a:r>
          </a:p>
          <a:p>
            <a:pPr rtl="0" lvl="1" indent="-33655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700" lang="en"/>
              <a:t>Frobenius norm: </a:t>
            </a:r>
          </a:p>
          <a:p>
            <a:pPr rtl="0" lvl="2" indent="-336550" marL="1371600">
              <a:buClr>
                <a:schemeClr val="dk1"/>
              </a:buClr>
              <a:buSzPct val="100000"/>
              <a:buFont typeface="Arial"/>
              <a:buChar char="■"/>
            </a:pPr>
            <a:r>
              <a:rPr sz="1700" lang="en"/>
              <a:t>min </a:t>
            </a:r>
            <a:r>
              <a:rPr b="1" sz="1700" lang="en"/>
              <a:t>||S - B||</a:t>
            </a:r>
            <a:r>
              <a:rPr b="1" baseline="-25000" sz="1700" lang="en"/>
              <a:t>F</a:t>
            </a:r>
            <a:r>
              <a:rPr b="1" sz="1700" lang="en"/>
              <a:t> </a:t>
            </a:r>
          </a:p>
          <a:p>
            <a:pPr rtl="0" lvl="2" indent="-336550" marL="1371600">
              <a:buClr>
                <a:schemeClr val="dk1"/>
              </a:buClr>
              <a:buSzPct val="100000"/>
              <a:buFont typeface="Arial"/>
              <a:buChar char="■"/>
            </a:pPr>
            <a:r>
              <a:rPr sz="1700" lang="en"/>
              <a:t>or min </a:t>
            </a:r>
            <a:r>
              <a:rPr b="1" sz="1700" lang="en"/>
              <a:t>f(b) = ½ b</a:t>
            </a:r>
            <a:r>
              <a:rPr b="1" baseline="30000" sz="1700" lang="en"/>
              <a:t>T</a:t>
            </a:r>
            <a:r>
              <a:rPr b="1" sz="1700" lang="en"/>
              <a:t>b - s</a:t>
            </a:r>
            <a:r>
              <a:rPr b="1" baseline="30000" sz="1700" lang="en"/>
              <a:t>T</a:t>
            </a:r>
            <a:r>
              <a:rPr b="1" sz="1700" lang="en"/>
              <a:t>b</a:t>
            </a:r>
            <a:r>
              <a:rPr sz="1700" lang="en"/>
              <a:t> (where b and s are vectorization of B and S)</a:t>
            </a:r>
          </a:p>
          <a:p>
            <a:pPr rtl="0" lvl="1" indent="-336550" marL="914400">
              <a:buClr>
                <a:schemeClr val="dk1"/>
              </a:buClr>
              <a:buSzPct val="100000"/>
              <a:buFont typeface="Arial"/>
              <a:buChar char="○"/>
            </a:pPr>
            <a:r>
              <a:rPr sz="1700" lang="en"/>
              <a:t>sum-absolute-value (sav) norm: </a:t>
            </a:r>
          </a:p>
          <a:p>
            <a:pPr rtl="0" lvl="2" indent="-336550" marL="1371600">
              <a:buClr>
                <a:schemeClr val="dk1"/>
              </a:buClr>
              <a:buSzPct val="100000"/>
              <a:buFont typeface="Arial"/>
              <a:buChar char="■"/>
            </a:pPr>
            <a:r>
              <a:rPr sz="1700" lang="en"/>
              <a:t>min f(b) = ||s - b||</a:t>
            </a:r>
            <a:r>
              <a:rPr baseline="-25000" sz="1700" lang="en"/>
              <a:t>1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66250" x="4967250"/>
            <a:ext cy="457574" cx="216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931675" x="4967250"/>
            <a:ext cy="386100" cx="22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Lagrangian Relaxation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Solve constrained optimization problem.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87362" x="2873687"/>
            <a:ext cy="1083174" cx="33966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Lagrangian Relaxation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Solving its dual problem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45125" x="2817676"/>
            <a:ext cy="318974" cx="3508642"/>
          </a:xfrm>
          <a:prstGeom prst="rect">
            <a:avLst/>
          </a:prstGeom>
        </p:spPr>
      </p:pic>
      <p:sp>
        <p:nvSpPr>
          <p:cNvPr id="83" name="Shape 83"/>
          <p:cNvSpPr txBox="1"/>
          <p:nvPr>
            <p:ph idx="2" type="body"/>
          </p:nvPr>
        </p:nvSpPr>
        <p:spPr>
          <a:xfrm>
            <a:off y="3714750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Property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507700" x="3452700"/>
            <a:ext cy="457200" cx="2057400"/>
          </a:xfrm>
          <a:prstGeom prst="rect">
            <a:avLst/>
          </a:prstGeom>
        </p:spPr>
      </p:pic>
      <p:pic>
        <p:nvPicPr>
          <p:cNvPr id="85" name="Shape 8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573236" x="3135250"/>
            <a:ext cy="577000" cx="2873522"/>
          </a:xfrm>
          <a:prstGeom prst="rect">
            <a:avLst/>
          </a:prstGeom>
        </p:spPr>
      </p:pic>
      <p:pic>
        <p:nvPicPr>
          <p:cNvPr id="86" name="Shape 8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3283150" x="4010025"/>
            <a:ext cy="428625" cx="11239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