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0DB804-7E2F-4460-ADC8-30EF2DAAF4F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0835D-0C2A-408A-9352-4CE675F81B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73CD0E3-E9EE-4F33-B05A-61D92B37281D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Extract</a:t>
          </a:r>
          <a:endParaRPr lang="en-US" dirty="0"/>
        </a:p>
      </dgm:t>
    </dgm:pt>
    <dgm:pt modelId="{5A31F678-FACF-4CEE-A5FC-13371E20F8F3}" type="parTrans" cxnId="{0E73AA34-AFA2-4145-9738-60D51D3D986C}">
      <dgm:prSet/>
      <dgm:spPr/>
      <dgm:t>
        <a:bodyPr/>
        <a:lstStyle/>
        <a:p>
          <a:endParaRPr lang="en-US"/>
        </a:p>
      </dgm:t>
    </dgm:pt>
    <dgm:pt modelId="{405AE0CC-2101-48DC-9F6A-77649BE53893}" type="sibTrans" cxnId="{0E73AA34-AFA2-4145-9738-60D51D3D986C}">
      <dgm:prSet/>
      <dgm:spPr/>
      <dgm:t>
        <a:bodyPr/>
        <a:lstStyle/>
        <a:p>
          <a:endParaRPr lang="en-US"/>
        </a:p>
      </dgm:t>
    </dgm:pt>
    <dgm:pt modelId="{9535C6D8-6958-4B7B-880B-230E337737C1}">
      <dgm:prSet phldrT="[Text]"/>
      <dgm:spPr>
        <a:solidFill>
          <a:schemeClr val="tx2">
            <a:lumMod val="25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Transform</a:t>
          </a:r>
          <a:endParaRPr lang="en-US" dirty="0"/>
        </a:p>
      </dgm:t>
    </dgm:pt>
    <dgm:pt modelId="{A4137F49-2BBA-4435-8754-2753CB2FC5AE}" type="parTrans" cxnId="{3385C2AA-170F-4CD8-A690-7C3EDB47820A}">
      <dgm:prSet/>
      <dgm:spPr/>
      <dgm:t>
        <a:bodyPr/>
        <a:lstStyle/>
        <a:p>
          <a:endParaRPr lang="en-US"/>
        </a:p>
      </dgm:t>
    </dgm:pt>
    <dgm:pt modelId="{B8C4132A-A664-4C6E-B5AA-A7BEFD51FE09}" type="sibTrans" cxnId="{3385C2AA-170F-4CD8-A690-7C3EDB47820A}">
      <dgm:prSet/>
      <dgm:spPr/>
      <dgm:t>
        <a:bodyPr/>
        <a:lstStyle/>
        <a:p>
          <a:endParaRPr lang="en-US"/>
        </a:p>
      </dgm:t>
    </dgm:pt>
    <dgm:pt modelId="{551DD927-4699-4711-B132-824F744D88F7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Load</a:t>
          </a:r>
          <a:endParaRPr lang="en-US" dirty="0"/>
        </a:p>
      </dgm:t>
    </dgm:pt>
    <dgm:pt modelId="{CF6DE115-3553-4A45-8F4D-115155902BEC}" type="parTrans" cxnId="{14D8D20E-9006-4FD1-89EE-C0D148CE2969}">
      <dgm:prSet/>
      <dgm:spPr/>
      <dgm:t>
        <a:bodyPr/>
        <a:lstStyle/>
        <a:p>
          <a:endParaRPr lang="en-US"/>
        </a:p>
      </dgm:t>
    </dgm:pt>
    <dgm:pt modelId="{CB6E6A68-6EF1-4F53-A959-135BA71DF9A4}" type="sibTrans" cxnId="{14D8D20E-9006-4FD1-89EE-C0D148CE2969}">
      <dgm:prSet/>
      <dgm:spPr/>
      <dgm:t>
        <a:bodyPr/>
        <a:lstStyle/>
        <a:p>
          <a:endParaRPr lang="en-US"/>
        </a:p>
      </dgm:t>
    </dgm:pt>
    <dgm:pt modelId="{A9367CE6-FE49-45AC-9B39-6468D350CB60}" type="pres">
      <dgm:prSet presAssocID="{8C00835D-0C2A-408A-9352-4CE675F81BAE}" presName="Name0" presStyleCnt="0">
        <dgm:presLayoutVars>
          <dgm:dir/>
          <dgm:resizeHandles val="exact"/>
        </dgm:presLayoutVars>
      </dgm:prSet>
      <dgm:spPr/>
    </dgm:pt>
    <dgm:pt modelId="{FAADD83B-AE66-431E-B29B-BC22C8654C8B}" type="pres">
      <dgm:prSet presAssocID="{273CD0E3-E9EE-4F33-B05A-61D92B37281D}" presName="node" presStyleLbl="node1" presStyleIdx="0" presStyleCnt="3" custScaleX="39143" custScaleY="29794" custLinFactNeighborX="-7263" custLinFactNeighborY="94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D5774-1A06-44C1-8C65-109072828899}" type="pres">
      <dgm:prSet presAssocID="{405AE0CC-2101-48DC-9F6A-77649BE5389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58C4217-B69B-48E6-A0FA-C1C656BC088B}" type="pres">
      <dgm:prSet presAssocID="{405AE0CC-2101-48DC-9F6A-77649BE5389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1725ECA-17A1-4806-8B1A-AE11552DDFB5}" type="pres">
      <dgm:prSet presAssocID="{9535C6D8-6958-4B7B-880B-230E337737C1}" presName="node" presStyleLbl="node1" presStyleIdx="1" presStyleCnt="3" custScaleX="39211" custScaleY="30012" custLinFactNeighborX="-7263" custLinFactNeighborY="94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EB888-E686-4882-ADCA-8C1EB29253A7}" type="pres">
      <dgm:prSet presAssocID="{B8C4132A-A664-4C6E-B5AA-A7BEFD51FE0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F490A48-62D9-428B-BCA9-69FE10FC31D0}" type="pres">
      <dgm:prSet presAssocID="{B8C4132A-A664-4C6E-B5AA-A7BEFD51FE0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A5F6218-70A7-4610-AD19-145B712FB22F}" type="pres">
      <dgm:prSet presAssocID="{551DD927-4699-4711-B132-824F744D88F7}" presName="node" presStyleLbl="node1" presStyleIdx="2" presStyleCnt="3" custScaleX="39211" custScaleY="30012" custLinFactNeighborX="-7263" custLinFactNeighborY="94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471DC9-7994-47AB-8C44-FD804602F4E5}" type="presOf" srcId="{405AE0CC-2101-48DC-9F6A-77649BE53893}" destId="{A58C4217-B69B-48E6-A0FA-C1C656BC088B}" srcOrd="1" destOrd="0" presId="urn:microsoft.com/office/officeart/2005/8/layout/process1"/>
    <dgm:cxn modelId="{3385C2AA-170F-4CD8-A690-7C3EDB47820A}" srcId="{8C00835D-0C2A-408A-9352-4CE675F81BAE}" destId="{9535C6D8-6958-4B7B-880B-230E337737C1}" srcOrd="1" destOrd="0" parTransId="{A4137F49-2BBA-4435-8754-2753CB2FC5AE}" sibTransId="{B8C4132A-A664-4C6E-B5AA-A7BEFD51FE09}"/>
    <dgm:cxn modelId="{0E73AA34-AFA2-4145-9738-60D51D3D986C}" srcId="{8C00835D-0C2A-408A-9352-4CE675F81BAE}" destId="{273CD0E3-E9EE-4F33-B05A-61D92B37281D}" srcOrd="0" destOrd="0" parTransId="{5A31F678-FACF-4CEE-A5FC-13371E20F8F3}" sibTransId="{405AE0CC-2101-48DC-9F6A-77649BE53893}"/>
    <dgm:cxn modelId="{14D8D20E-9006-4FD1-89EE-C0D148CE2969}" srcId="{8C00835D-0C2A-408A-9352-4CE675F81BAE}" destId="{551DD927-4699-4711-B132-824F744D88F7}" srcOrd="2" destOrd="0" parTransId="{CF6DE115-3553-4A45-8F4D-115155902BEC}" sibTransId="{CB6E6A68-6EF1-4F53-A959-135BA71DF9A4}"/>
    <dgm:cxn modelId="{E1FDA6A7-9E7B-48E6-992F-9108ACDCDD97}" type="presOf" srcId="{405AE0CC-2101-48DC-9F6A-77649BE53893}" destId="{05ED5774-1A06-44C1-8C65-109072828899}" srcOrd="0" destOrd="0" presId="urn:microsoft.com/office/officeart/2005/8/layout/process1"/>
    <dgm:cxn modelId="{A5FE7419-3895-4F55-9692-729054C25BD1}" type="presOf" srcId="{551DD927-4699-4711-B132-824F744D88F7}" destId="{2A5F6218-70A7-4610-AD19-145B712FB22F}" srcOrd="0" destOrd="0" presId="urn:microsoft.com/office/officeart/2005/8/layout/process1"/>
    <dgm:cxn modelId="{5BD711A0-4737-46E6-B7A0-312E0BA09D28}" type="presOf" srcId="{8C00835D-0C2A-408A-9352-4CE675F81BAE}" destId="{A9367CE6-FE49-45AC-9B39-6468D350CB60}" srcOrd="0" destOrd="0" presId="urn:microsoft.com/office/officeart/2005/8/layout/process1"/>
    <dgm:cxn modelId="{55585D09-18B9-4584-95D3-884B8A6D172A}" type="presOf" srcId="{B8C4132A-A664-4C6E-B5AA-A7BEFD51FE09}" destId="{DF490A48-62D9-428B-BCA9-69FE10FC31D0}" srcOrd="1" destOrd="0" presId="urn:microsoft.com/office/officeart/2005/8/layout/process1"/>
    <dgm:cxn modelId="{7EFDA7DD-51C3-401C-9148-A0577E28DDAD}" type="presOf" srcId="{9535C6D8-6958-4B7B-880B-230E337737C1}" destId="{A1725ECA-17A1-4806-8B1A-AE11552DDFB5}" srcOrd="0" destOrd="0" presId="urn:microsoft.com/office/officeart/2005/8/layout/process1"/>
    <dgm:cxn modelId="{1FA6BF63-D1E1-4AAD-98C7-55C62D4DB556}" type="presOf" srcId="{273CD0E3-E9EE-4F33-B05A-61D92B37281D}" destId="{FAADD83B-AE66-431E-B29B-BC22C8654C8B}" srcOrd="0" destOrd="0" presId="urn:microsoft.com/office/officeart/2005/8/layout/process1"/>
    <dgm:cxn modelId="{D6C709F3-42BB-4E88-B38B-8F1EFB253FBF}" type="presOf" srcId="{B8C4132A-A664-4C6E-B5AA-A7BEFD51FE09}" destId="{90FEB888-E686-4882-ADCA-8C1EB29253A7}" srcOrd="0" destOrd="0" presId="urn:microsoft.com/office/officeart/2005/8/layout/process1"/>
    <dgm:cxn modelId="{FE511622-2D6B-4033-BDA5-083F5595E308}" type="presParOf" srcId="{A9367CE6-FE49-45AC-9B39-6468D350CB60}" destId="{FAADD83B-AE66-431E-B29B-BC22C8654C8B}" srcOrd="0" destOrd="0" presId="urn:microsoft.com/office/officeart/2005/8/layout/process1"/>
    <dgm:cxn modelId="{CAB75478-CEA5-41B4-9650-B3AEC3B1233F}" type="presParOf" srcId="{A9367CE6-FE49-45AC-9B39-6468D350CB60}" destId="{05ED5774-1A06-44C1-8C65-109072828899}" srcOrd="1" destOrd="0" presId="urn:microsoft.com/office/officeart/2005/8/layout/process1"/>
    <dgm:cxn modelId="{567417A2-1085-4919-97F5-B64EA329C6AF}" type="presParOf" srcId="{05ED5774-1A06-44C1-8C65-109072828899}" destId="{A58C4217-B69B-48E6-A0FA-C1C656BC088B}" srcOrd="0" destOrd="0" presId="urn:microsoft.com/office/officeart/2005/8/layout/process1"/>
    <dgm:cxn modelId="{2B33F3D8-9DA4-45CE-A121-0E4BCD773BC7}" type="presParOf" srcId="{A9367CE6-FE49-45AC-9B39-6468D350CB60}" destId="{A1725ECA-17A1-4806-8B1A-AE11552DDFB5}" srcOrd="2" destOrd="0" presId="urn:microsoft.com/office/officeart/2005/8/layout/process1"/>
    <dgm:cxn modelId="{FB0FB880-01C2-4CF0-9BC1-0B1BAD548503}" type="presParOf" srcId="{A9367CE6-FE49-45AC-9B39-6468D350CB60}" destId="{90FEB888-E686-4882-ADCA-8C1EB29253A7}" srcOrd="3" destOrd="0" presId="urn:microsoft.com/office/officeart/2005/8/layout/process1"/>
    <dgm:cxn modelId="{C724F0A1-E3FA-45E5-8768-3B03786AAF96}" type="presParOf" srcId="{90FEB888-E686-4882-ADCA-8C1EB29253A7}" destId="{DF490A48-62D9-428B-BCA9-69FE10FC31D0}" srcOrd="0" destOrd="0" presId="urn:microsoft.com/office/officeart/2005/8/layout/process1"/>
    <dgm:cxn modelId="{CDAE851F-7892-40A4-AE96-14A470005EF0}" type="presParOf" srcId="{A9367CE6-FE49-45AC-9B39-6468D350CB60}" destId="{2A5F6218-70A7-4610-AD19-145B712FB22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DD83B-AE66-431E-B29B-BC22C8654C8B}">
      <dsp:nvSpPr>
        <dsp:cNvPr id="0" name=""/>
        <dsp:cNvSpPr/>
      </dsp:nvSpPr>
      <dsp:spPr>
        <a:xfrm>
          <a:off x="0" y="1297655"/>
          <a:ext cx="2050116" cy="93627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Extract</a:t>
          </a:r>
          <a:endParaRPr lang="en-US" sz="2900" kern="1200" dirty="0"/>
        </a:p>
      </dsp:txBody>
      <dsp:txXfrm>
        <a:off x="27423" y="1325078"/>
        <a:ext cx="1995270" cy="881431"/>
      </dsp:txXfrm>
    </dsp:sp>
    <dsp:sp modelId="{05ED5774-1A06-44C1-8C65-109072828899}">
      <dsp:nvSpPr>
        <dsp:cNvPr id="0" name=""/>
        <dsp:cNvSpPr/>
      </dsp:nvSpPr>
      <dsp:spPr>
        <a:xfrm>
          <a:off x="2536601" y="1116343"/>
          <a:ext cx="1031349" cy="1298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536601" y="1376123"/>
        <a:ext cx="721944" cy="779340"/>
      </dsp:txXfrm>
    </dsp:sp>
    <dsp:sp modelId="{A1725ECA-17A1-4806-8B1A-AE11552DDFB5}">
      <dsp:nvSpPr>
        <dsp:cNvPr id="0" name=""/>
        <dsp:cNvSpPr/>
      </dsp:nvSpPr>
      <dsp:spPr>
        <a:xfrm>
          <a:off x="3996058" y="1294229"/>
          <a:ext cx="2053677" cy="943127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Transform</a:t>
          </a:r>
          <a:endParaRPr lang="en-US" sz="2900" kern="1200" dirty="0"/>
        </a:p>
      </dsp:txBody>
      <dsp:txXfrm>
        <a:off x="4023681" y="1321852"/>
        <a:ext cx="1998431" cy="887881"/>
      </dsp:txXfrm>
    </dsp:sp>
    <dsp:sp modelId="{90FEB888-E686-4882-ADCA-8C1EB29253A7}">
      <dsp:nvSpPr>
        <dsp:cNvPr id="0" name=""/>
        <dsp:cNvSpPr/>
      </dsp:nvSpPr>
      <dsp:spPr>
        <a:xfrm>
          <a:off x="6573485" y="1116343"/>
          <a:ext cx="1110350" cy="1298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573485" y="1376123"/>
        <a:ext cx="777245" cy="779340"/>
      </dsp:txXfrm>
    </dsp:sp>
    <dsp:sp modelId="{2A5F6218-70A7-4610-AD19-145B712FB22F}">
      <dsp:nvSpPr>
        <dsp:cNvPr id="0" name=""/>
        <dsp:cNvSpPr/>
      </dsp:nvSpPr>
      <dsp:spPr>
        <a:xfrm>
          <a:off x="8144736" y="1294229"/>
          <a:ext cx="2053677" cy="943127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Load</a:t>
          </a:r>
          <a:endParaRPr lang="en-US" sz="2900" kern="1200" dirty="0"/>
        </a:p>
      </dsp:txBody>
      <dsp:txXfrm>
        <a:off x="8172359" y="1321852"/>
        <a:ext cx="1998431" cy="88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3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9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3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50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8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3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0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3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5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2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9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8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4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33ED-F7B2-42B6-A2F1-075F1830E737}" type="datetimeFigureOut">
              <a:rPr lang="en-US" smtClean="0"/>
              <a:t>22-Feb-16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90BEC-6142-4797-91BB-93675F68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49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xml2db/" TargetMode="External"/><Relationship Id="rId2" Type="http://schemas.openxmlformats.org/officeDocument/2006/relationships/hyperlink" Target="https://www.youtube.com/watch?v=dMPOyzJ1Ot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pbourret.com/xmldbms/index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ugixml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Report on transforming XML data to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Zheyuan Gao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Speed may be slow when directly operating on </a:t>
            </a:r>
            <a:r>
              <a:rPr lang="en-US" dirty="0" err="1" smtClean="0"/>
              <a:t>Mysql</a:t>
            </a:r>
            <a:r>
              <a:rPr lang="en-US" smtClean="0"/>
              <a:t> database.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88115" y="2612113"/>
            <a:ext cx="5309380" cy="1926663"/>
            <a:chOff x="1336431" y="2194559"/>
            <a:chExt cx="5309380" cy="1926663"/>
          </a:xfrm>
        </p:grpSpPr>
        <p:grpSp>
          <p:nvGrpSpPr>
            <p:cNvPr id="5" name="Group 4"/>
            <p:cNvGrpSpPr/>
            <p:nvPr/>
          </p:nvGrpSpPr>
          <p:grpSpPr>
            <a:xfrm>
              <a:off x="1336431" y="2194559"/>
              <a:ext cx="5309380" cy="1926663"/>
              <a:chOff x="1665848" y="2644115"/>
              <a:chExt cx="5345723" cy="201168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665848" y="2644115"/>
                <a:ext cx="5345723" cy="201168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104432" y="3181816"/>
                <a:ext cx="2050117" cy="936277"/>
                <a:chOff x="0" y="1297655"/>
                <a:chExt cx="2050117" cy="936277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0" y="1297655"/>
                  <a:ext cx="2050116" cy="93627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" name="Rounded Rectangle 4"/>
                <p:cNvSpPr txBox="1"/>
                <p:nvPr/>
              </p:nvSpPr>
              <p:spPr>
                <a:xfrm>
                  <a:off x="27423" y="1325078"/>
                  <a:ext cx="2022694" cy="88143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kern="1200" dirty="0" smtClean="0"/>
                    <a:t>XML Reader</a:t>
                  </a:r>
                  <a:endParaRPr lang="en-US" sz="2400" kern="12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564361" y="3129620"/>
                <a:ext cx="2152891" cy="1062374"/>
                <a:chOff x="3996057" y="1273456"/>
                <a:chExt cx="2053678" cy="963900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3996058" y="1294229"/>
                  <a:ext cx="2053677" cy="94312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2">
                    <a:lumMod val="25000"/>
                  </a:schemeClr>
                </a:solidFill>
                <a:ln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" name="Rounded Rectangle 4"/>
                <p:cNvSpPr txBox="1"/>
                <p:nvPr/>
              </p:nvSpPr>
              <p:spPr>
                <a:xfrm>
                  <a:off x="3996057" y="1273456"/>
                  <a:ext cx="1998431" cy="88788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kern="1200" dirty="0" smtClean="0"/>
                    <a:t>Transformation into representations</a:t>
                  </a:r>
                  <a:endParaRPr lang="en-US" sz="1600" kern="1200" dirty="0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1557006" y="2282062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10000"/>
                    </a:schemeClr>
                  </a:solidFill>
                </a:rPr>
                <a:t>XML Processor</a:t>
              </a:r>
              <a:endParaRPr lang="en-US" b="1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47708" y="3082270"/>
            <a:ext cx="2053677" cy="943127"/>
            <a:chOff x="8144736" y="1294229"/>
            <a:chExt cx="2053677" cy="943127"/>
          </a:xfrm>
        </p:grpSpPr>
        <p:sp>
          <p:nvSpPr>
            <p:cNvPr id="15" name="Rounded Rectangle 14"/>
            <p:cNvSpPr/>
            <p:nvPr/>
          </p:nvSpPr>
          <p:spPr>
            <a:xfrm>
              <a:off x="8144736" y="1294229"/>
              <a:ext cx="2053677" cy="943127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 txBox="1"/>
            <p:nvPr/>
          </p:nvSpPr>
          <p:spPr>
            <a:xfrm>
              <a:off x="8199982" y="1349475"/>
              <a:ext cx="1998431" cy="887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 smtClean="0"/>
                <a:t>DBConnect</a:t>
              </a:r>
              <a:endParaRPr lang="en-US" sz="2000" kern="1200" dirty="0"/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6438702" y="3357702"/>
            <a:ext cx="979875" cy="365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Parts of a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19560" y="4875534"/>
            <a:ext cx="1798568" cy="179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Up-Down Arrow 18"/>
          <p:cNvSpPr/>
          <p:nvPr/>
        </p:nvSpPr>
        <p:spPr>
          <a:xfrm rot="19292593">
            <a:off x="9792525" y="3423296"/>
            <a:ext cx="379038" cy="1503076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cliparts.co/cliparts/rin/KjB/rinKjBpj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843" y="4901194"/>
            <a:ext cx="1711378" cy="171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87808" y="5393619"/>
            <a:ext cx="1343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memory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database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Up-Down Arrow 22"/>
          <p:cNvSpPr/>
          <p:nvPr/>
        </p:nvSpPr>
        <p:spPr>
          <a:xfrm rot="16200000">
            <a:off x="9059944" y="4828051"/>
            <a:ext cx="572542" cy="1851256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308651"/>
              </p:ext>
            </p:extLst>
          </p:nvPr>
        </p:nvGraphicFramePr>
        <p:xfrm>
          <a:off x="1069145" y="829408"/>
          <a:ext cx="10353675" cy="2940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7513" y="3989950"/>
            <a:ext cx="111890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Extract</a:t>
            </a:r>
            <a:r>
              <a:rPr lang="en-US" sz="2400" dirty="0"/>
              <a:t> data from homogeneous or heterogeneous data </a:t>
            </a:r>
            <a:r>
              <a:rPr lang="en-US" sz="2400" dirty="0" smtClean="0"/>
              <a:t>sources.</a:t>
            </a:r>
            <a:endParaRPr lang="en-US" sz="2400" dirty="0"/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Transform</a:t>
            </a:r>
            <a:r>
              <a:rPr lang="en-US" sz="2400" dirty="0"/>
              <a:t> the data for storing it in the proper format or structure</a:t>
            </a:r>
          </a:p>
          <a:p>
            <a:r>
              <a:rPr lang="en-US" sz="2400" dirty="0"/>
              <a:t>			 for the purposes of querying and </a:t>
            </a:r>
            <a:r>
              <a:rPr lang="en-US" sz="2400" dirty="0" smtClean="0"/>
              <a:t>analysis.</a:t>
            </a:r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Load</a:t>
            </a:r>
            <a:r>
              <a:rPr lang="en-US" sz="2400" dirty="0" smtClean="0"/>
              <a:t> </a:t>
            </a:r>
            <a:r>
              <a:rPr lang="en-US" sz="2400" dirty="0"/>
              <a:t>into the final target (database, more specifically, operational data store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/>
              <a:t> data mart, or data warehouse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0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to be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data from National University Hospital (Including personal , disease, doctor information…).</a:t>
            </a:r>
          </a:p>
          <a:p>
            <a:r>
              <a:rPr lang="en-US" dirty="0" smtClean="0"/>
              <a:t>Store the data into relational(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  <a:r>
              <a:rPr lang="en-US" altLang="zh-CN" dirty="0" smtClean="0"/>
              <a:t> database </a:t>
            </a:r>
            <a:r>
              <a:rPr lang="en-US" altLang="zh-CN" dirty="0" smtClean="0"/>
              <a:t>following the data </a:t>
            </a:r>
            <a:r>
              <a:rPr lang="en-US" altLang="zh-CN" dirty="0" smtClean="0"/>
              <a:t>structure </a:t>
            </a:r>
            <a:r>
              <a:rPr lang="en-US" altLang="zh-CN" dirty="0" smtClean="0"/>
              <a:t>represented </a:t>
            </a:r>
            <a:r>
              <a:rPr lang="en-US" altLang="zh-CN" dirty="0" smtClean="0"/>
              <a:t>in XML file.</a:t>
            </a:r>
          </a:p>
          <a:p>
            <a:r>
              <a:rPr lang="en-US" dirty="0" smtClean="0"/>
              <a:t>The speed of processing the XML file should be fast.(Data might be measured in </a:t>
            </a:r>
            <a:r>
              <a:rPr lang="en-US" dirty="0" err="1" smtClean="0"/>
              <a:t>gigabites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Written in C++.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0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Semi-automatic method: Manually create table before loading(Most relational databases support).</a:t>
            </a:r>
          </a:p>
          <a:p>
            <a:r>
              <a:rPr lang="en-US" dirty="0" err="1" smtClean="0">
                <a:effectLst/>
              </a:rPr>
              <a:t>Altova</a:t>
            </a:r>
            <a:r>
              <a:rPr lang="en-US" dirty="0" smtClean="0">
                <a:effectLst/>
              </a:rPr>
              <a:t>:  Industrial-strength </a:t>
            </a:r>
            <a:r>
              <a:rPr lang="en-US" dirty="0">
                <a:effectLst/>
              </a:rPr>
              <a:t>products for XML, SQL, and UML software </a:t>
            </a:r>
            <a:r>
              <a:rPr lang="en-US" dirty="0" smtClean="0">
                <a:effectLst/>
              </a:rPr>
              <a:t>development.</a:t>
            </a:r>
          </a:p>
          <a:p>
            <a:r>
              <a:rPr lang="en-US" dirty="0" err="1" smtClean="0">
                <a:effectLst/>
              </a:rPr>
              <a:t>Adeptia</a:t>
            </a:r>
            <a:r>
              <a:rPr lang="en-US" dirty="0">
                <a:effectLst/>
              </a:rPr>
              <a:t>: </a:t>
            </a:r>
            <a:r>
              <a:rPr lang="en-US" dirty="0">
                <a:effectLst/>
                <a:hlinkClick r:id="rId2"/>
              </a:rPr>
              <a:t>https://www.youtube.com/watch?v=dMPOyzJ1OtU</a:t>
            </a:r>
            <a:endParaRPr lang="en-US" dirty="0" smtClean="0">
              <a:effectLst/>
            </a:endParaRPr>
          </a:p>
          <a:p>
            <a:r>
              <a:rPr lang="en-US" dirty="0" smtClean="0"/>
              <a:t>Open source Resources:</a:t>
            </a:r>
          </a:p>
          <a:p>
            <a:pPr lvl="1"/>
            <a:r>
              <a:rPr lang="en-US" dirty="0" smtClean="0">
                <a:effectLst/>
              </a:rPr>
              <a:t>(Python) </a:t>
            </a:r>
            <a:r>
              <a:rPr lang="en-US" dirty="0" smtClean="0">
                <a:effectLst/>
                <a:hlinkClick r:id="rId3"/>
              </a:rPr>
              <a:t>https</a:t>
            </a:r>
            <a:r>
              <a:rPr lang="en-US" dirty="0">
                <a:effectLst/>
                <a:hlinkClick r:id="rId3"/>
              </a:rPr>
              <a:t>://sourceforge.net/projects/xml2db</a:t>
            </a:r>
            <a:r>
              <a:rPr lang="en-US" dirty="0" smtClean="0">
                <a:effectLst/>
                <a:hlinkClick r:id="rId3"/>
              </a:rPr>
              <a:t>/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(JAVA) </a:t>
            </a:r>
            <a:r>
              <a:rPr lang="en-US" dirty="0">
                <a:effectLst/>
                <a:hlinkClick r:id="rId4"/>
              </a:rPr>
              <a:t>http://www.rpbourret.com/xmldbms/index.htm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5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06769" y="2321168"/>
            <a:ext cx="5309380" cy="1926663"/>
            <a:chOff x="1336431" y="2194559"/>
            <a:chExt cx="5309380" cy="1926663"/>
          </a:xfrm>
        </p:grpSpPr>
        <p:grpSp>
          <p:nvGrpSpPr>
            <p:cNvPr id="15" name="Group 14"/>
            <p:cNvGrpSpPr/>
            <p:nvPr/>
          </p:nvGrpSpPr>
          <p:grpSpPr>
            <a:xfrm>
              <a:off x="1336431" y="2194559"/>
              <a:ext cx="5309380" cy="1926663"/>
              <a:chOff x="1665848" y="2644115"/>
              <a:chExt cx="5345723" cy="20116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665848" y="2644115"/>
                <a:ext cx="5345723" cy="201168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04432" y="3181816"/>
                <a:ext cx="2050117" cy="936277"/>
                <a:chOff x="0" y="1297655"/>
                <a:chExt cx="2050117" cy="936277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0" y="1297655"/>
                  <a:ext cx="2050116" cy="93627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" name="Rounded Rectangle 4"/>
                <p:cNvSpPr txBox="1"/>
                <p:nvPr/>
              </p:nvSpPr>
              <p:spPr>
                <a:xfrm>
                  <a:off x="27423" y="1325078"/>
                  <a:ext cx="2022694" cy="88143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kern="1200" dirty="0" smtClean="0"/>
                    <a:t>XML Reader</a:t>
                  </a:r>
                  <a:endParaRPr lang="en-US" sz="2400" kern="12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64361" y="3129620"/>
                <a:ext cx="2152891" cy="1062374"/>
                <a:chOff x="3996057" y="1273456"/>
                <a:chExt cx="2053678" cy="963900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3996058" y="1294229"/>
                  <a:ext cx="2053677" cy="94312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2">
                    <a:lumMod val="25000"/>
                  </a:schemeClr>
                </a:solidFill>
                <a:ln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" name="Rounded Rectangle 4"/>
                <p:cNvSpPr txBox="1"/>
                <p:nvPr/>
              </p:nvSpPr>
              <p:spPr>
                <a:xfrm>
                  <a:off x="3996057" y="1273456"/>
                  <a:ext cx="1998431" cy="88788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kern="1200" dirty="0" smtClean="0"/>
                    <a:t>Transformation into representations</a:t>
                  </a:r>
                  <a:endParaRPr lang="en-US" sz="1600" kern="1200" dirty="0"/>
                </a:p>
              </p:txBody>
            </p:sp>
          </p:grpSp>
        </p:grpSp>
        <p:sp>
          <p:nvSpPr>
            <p:cNvPr id="16" name="TextBox 15"/>
            <p:cNvSpPr txBox="1"/>
            <p:nvPr/>
          </p:nvSpPr>
          <p:spPr>
            <a:xfrm>
              <a:off x="1557006" y="2282062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10000"/>
                    </a:schemeClr>
                  </a:solidFill>
                </a:rPr>
                <a:t>XML Processor</a:t>
              </a:r>
              <a:endParaRPr lang="en-US" b="1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766362" y="2791325"/>
            <a:ext cx="2053677" cy="943127"/>
            <a:chOff x="8144736" y="1294229"/>
            <a:chExt cx="2053677" cy="943127"/>
          </a:xfrm>
        </p:grpSpPr>
        <p:sp>
          <p:nvSpPr>
            <p:cNvPr id="19" name="Rounded Rectangle 18"/>
            <p:cNvSpPr/>
            <p:nvPr/>
          </p:nvSpPr>
          <p:spPr>
            <a:xfrm>
              <a:off x="8144736" y="1294229"/>
              <a:ext cx="2053677" cy="943127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 txBox="1"/>
            <p:nvPr/>
          </p:nvSpPr>
          <p:spPr>
            <a:xfrm>
              <a:off x="8199982" y="1349475"/>
              <a:ext cx="1998431" cy="8878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 smtClean="0"/>
                <a:t>DBConnect</a:t>
              </a:r>
              <a:endParaRPr lang="en-US" sz="2000" kern="1200" dirty="0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6757356" y="3066757"/>
            <a:ext cx="979875" cy="3657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arts of a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46649" y="4466244"/>
            <a:ext cx="1798568" cy="179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Up-Down Arrow 23"/>
          <p:cNvSpPr/>
          <p:nvPr/>
        </p:nvSpPr>
        <p:spPr>
          <a:xfrm rot="19292593">
            <a:off x="10111179" y="3132351"/>
            <a:ext cx="379038" cy="1503076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xML</a:t>
            </a:r>
            <a:r>
              <a:rPr lang="en-US" dirty="0" smtClean="0"/>
              <a:t>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PugiXML</a:t>
            </a:r>
            <a:r>
              <a:rPr lang="en-US" dirty="0" smtClean="0"/>
              <a:t>: Fast Speed,</a:t>
            </a:r>
            <a:r>
              <a:rPr lang="en-US" dirty="0">
                <a:effectLst/>
              </a:rPr>
              <a:t> Unicode conversion support,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://pugixml.org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Tree structure of XML.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" y="3110059"/>
            <a:ext cx="10443325" cy="34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XML tree to 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53" y="2238375"/>
            <a:ext cx="7343941" cy="38204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13795" y="1566589"/>
            <a:ext cx="11381261" cy="3469645"/>
            <a:chOff x="913795" y="1566589"/>
            <a:chExt cx="11381261" cy="3469645"/>
          </a:xfrm>
        </p:grpSpPr>
        <p:sp>
          <p:nvSpPr>
            <p:cNvPr id="5" name="Rectangle 4"/>
            <p:cNvSpPr/>
            <p:nvPr/>
          </p:nvSpPr>
          <p:spPr>
            <a:xfrm>
              <a:off x="913795" y="2238375"/>
              <a:ext cx="4178710" cy="27978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 contourW="38100">
              <a:contourClr>
                <a:srgbClr val="FF0000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86188" y="1566589"/>
              <a:ext cx="8508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CREATE  TABLE node1 </a:t>
              </a:r>
              <a:r>
                <a:rPr lang="en-US" dirty="0" smtClean="0">
                  <a:solidFill>
                    <a:srgbClr val="FF0000"/>
                  </a:solidFill>
                </a:rPr>
                <a:t>(node1_id </a:t>
              </a:r>
              <a:r>
                <a:rPr lang="en-US" dirty="0" err="1" smtClean="0">
                  <a:solidFill>
                    <a:srgbClr val="FF0000"/>
                  </a:solidFill>
                </a:rPr>
                <a:t>int</a:t>
              </a:r>
              <a:r>
                <a:rPr lang="en-US" dirty="0" smtClean="0">
                  <a:solidFill>
                    <a:srgbClr val="FF0000"/>
                  </a:solidFill>
                </a:rPr>
                <a:t>,  </a:t>
              </a:r>
              <a:r>
                <a:rPr lang="en-US" dirty="0" smtClean="0">
                  <a:solidFill>
                    <a:srgbClr val="FF0000"/>
                  </a:solidFill>
                </a:rPr>
                <a:t>node2 TEXT,  node3 TEXT,  node4 TEXT);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3786188" y="1902482"/>
              <a:ext cx="1101372" cy="335893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 contourW="12700">
              <a:contourClr>
                <a:srgbClr val="FF0000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292285" y="3114675"/>
            <a:ext cx="10131556" cy="3455502"/>
            <a:chOff x="2292285" y="3114675"/>
            <a:chExt cx="10131556" cy="3455502"/>
          </a:xfrm>
        </p:grpSpPr>
        <p:sp>
          <p:nvSpPr>
            <p:cNvPr id="13" name="Rectangle 12"/>
            <p:cNvSpPr/>
            <p:nvPr/>
          </p:nvSpPr>
          <p:spPr>
            <a:xfrm>
              <a:off x="4473223" y="3114675"/>
              <a:ext cx="3313465" cy="2944188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contourW="38100">
              <a:contourClr>
                <a:srgbClr val="FFC000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2285" y="6200845"/>
              <a:ext cx="10131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CREATE  TABLE node5 (  node1_key </a:t>
              </a:r>
              <a:r>
                <a:rPr lang="en-US" dirty="0" err="1" smtClean="0">
                  <a:solidFill>
                    <a:srgbClr val="FFC000"/>
                  </a:solidFill>
                </a:rPr>
                <a:t>int</a:t>
              </a:r>
              <a:r>
                <a:rPr lang="en-US" dirty="0" smtClean="0">
                  <a:solidFill>
                    <a:srgbClr val="FFC000"/>
                  </a:solidFill>
                </a:rPr>
                <a:t>, FOREIGN KEY(node1_key) REFERENCES(node1_id));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96354"/>
              </p:ext>
            </p:extLst>
          </p:nvPr>
        </p:nvGraphicFramePr>
        <p:xfrm>
          <a:off x="8637069" y="5207117"/>
          <a:ext cx="2630487" cy="8517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0487">
                  <a:extLst>
                    <a:ext uri="{9D8B030D-6E8A-4147-A177-3AD203B41FA5}">
                      <a16:colId xmlns:a16="http://schemas.microsoft.com/office/drawing/2014/main" val="545662950"/>
                    </a:ext>
                  </a:extLst>
                </a:gridCol>
              </a:tblGrid>
              <a:tr h="425873">
                <a:tc>
                  <a:txBody>
                    <a:bodyPr/>
                    <a:lstStyle/>
                    <a:p>
                      <a:r>
                        <a:rPr lang="en-US" dirty="0" smtClean="0"/>
                        <a:t>Table node5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53952"/>
                  </a:ext>
                </a:extLst>
              </a:tr>
              <a:tr h="425873">
                <a:tc>
                  <a:txBody>
                    <a:bodyPr/>
                    <a:lstStyle/>
                    <a:p>
                      <a:r>
                        <a:rPr lang="en-US" dirty="0" smtClean="0"/>
                        <a:t>node1_key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036307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 rot="17395079">
            <a:off x="9190909" y="4362247"/>
            <a:ext cx="1457325" cy="28826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736"/>
              </p:ext>
            </p:extLst>
          </p:nvPr>
        </p:nvGraphicFramePr>
        <p:xfrm>
          <a:off x="9535824" y="1911632"/>
          <a:ext cx="160047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470">
                  <a:extLst>
                    <a:ext uri="{9D8B030D-6E8A-4147-A177-3AD203B41FA5}">
                      <a16:colId xmlns:a16="http://schemas.microsoft.com/office/drawing/2014/main" val="2935296878"/>
                    </a:ext>
                  </a:extLst>
                </a:gridCol>
              </a:tblGrid>
              <a:tr h="357447">
                <a:tc>
                  <a:txBody>
                    <a:bodyPr/>
                    <a:lstStyle/>
                    <a:p>
                      <a:r>
                        <a:rPr lang="en-US" dirty="0" smtClean="0"/>
                        <a:t>Table node1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16544"/>
                  </a:ext>
                </a:extLst>
              </a:tr>
              <a:tr h="357447">
                <a:tc>
                  <a:txBody>
                    <a:bodyPr/>
                    <a:lstStyle/>
                    <a:p>
                      <a:r>
                        <a:rPr lang="en-US" dirty="0" smtClean="0"/>
                        <a:t>node1_id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6213"/>
                  </a:ext>
                </a:extLst>
              </a:tr>
              <a:tr h="357447">
                <a:tc>
                  <a:txBody>
                    <a:bodyPr/>
                    <a:lstStyle/>
                    <a:p>
                      <a:r>
                        <a:rPr lang="en-US" dirty="0" smtClean="0"/>
                        <a:t>node2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42583"/>
                  </a:ext>
                </a:extLst>
              </a:tr>
              <a:tr h="357447">
                <a:tc>
                  <a:txBody>
                    <a:bodyPr/>
                    <a:lstStyle/>
                    <a:p>
                      <a:r>
                        <a:rPr lang="en-US" dirty="0" smtClean="0"/>
                        <a:t>node3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68571"/>
                  </a:ext>
                </a:extLst>
              </a:tr>
              <a:tr h="357447">
                <a:tc>
                  <a:txBody>
                    <a:bodyPr/>
                    <a:lstStyle/>
                    <a:p>
                      <a:r>
                        <a:rPr lang="en-US" dirty="0" smtClean="0"/>
                        <a:t>node4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7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8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 Same node name at different position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2781299"/>
            <a:ext cx="3353405" cy="3629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3998" y="3321627"/>
            <a:ext cx="5933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Solution: Use a table to map the relationship between a node position and a specific table name.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node1-&gt;node2:                      node2_1</a:t>
            </a:r>
          </a:p>
          <a:p>
            <a:r>
              <a:rPr lang="en-US" dirty="0" smtClean="0"/>
              <a:t>node1-&gt;node3-&gt;node2:       node2_2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6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. Same node position contains different column names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258442" y="3274241"/>
            <a:ext cx="5933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Solution: When detected no column error, alter the table by adding the missing column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ALTER TABLE </a:t>
            </a:r>
            <a:r>
              <a:rPr lang="en-US" dirty="0" smtClean="0"/>
              <a:t>node2 ADD node6 TEXT;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14" y="2943225"/>
            <a:ext cx="5493085" cy="3008118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67710"/>
              </p:ext>
            </p:extLst>
          </p:nvPr>
        </p:nvGraphicFramePr>
        <p:xfrm>
          <a:off x="6817923" y="4895011"/>
          <a:ext cx="3634509" cy="12225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1503">
                  <a:extLst>
                    <a:ext uri="{9D8B030D-6E8A-4147-A177-3AD203B41FA5}">
                      <a16:colId xmlns:a16="http://schemas.microsoft.com/office/drawing/2014/main" val="2817965250"/>
                    </a:ext>
                  </a:extLst>
                </a:gridCol>
                <a:gridCol w="1211503">
                  <a:extLst>
                    <a:ext uri="{9D8B030D-6E8A-4147-A177-3AD203B41FA5}">
                      <a16:colId xmlns:a16="http://schemas.microsoft.com/office/drawing/2014/main" val="2406751782"/>
                    </a:ext>
                  </a:extLst>
                </a:gridCol>
                <a:gridCol w="1211503">
                  <a:extLst>
                    <a:ext uri="{9D8B030D-6E8A-4147-A177-3AD203B41FA5}">
                      <a16:colId xmlns:a16="http://schemas.microsoft.com/office/drawing/2014/main" val="1341492481"/>
                    </a:ext>
                  </a:extLst>
                </a:gridCol>
              </a:tblGrid>
              <a:tr h="407529">
                <a:tc>
                  <a:txBody>
                    <a:bodyPr/>
                    <a:lstStyle/>
                    <a:p>
                      <a:r>
                        <a:rPr lang="en-US" dirty="0" smtClean="0"/>
                        <a:t>node4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315280"/>
                  </a:ext>
                </a:extLst>
              </a:tr>
              <a:tr h="4075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223221"/>
                  </a:ext>
                </a:extLst>
              </a:tr>
              <a:tr h="4075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9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172</TotalTime>
  <Words>302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Bookman Old Style</vt:lpstr>
      <vt:lpstr>Rockwell</vt:lpstr>
      <vt:lpstr>Damask</vt:lpstr>
      <vt:lpstr>Report on transforming XML data to mysql database</vt:lpstr>
      <vt:lpstr>ETL Process</vt:lpstr>
      <vt:lpstr>Mission to be accomplished</vt:lpstr>
      <vt:lpstr>Existing Tools</vt:lpstr>
      <vt:lpstr>General structure</vt:lpstr>
      <vt:lpstr>xML data transformation</vt:lpstr>
      <vt:lpstr>mapping XML tree to SQL</vt:lpstr>
      <vt:lpstr>Problem encountered</vt:lpstr>
      <vt:lpstr>Problem encountered</vt:lpstr>
      <vt:lpstr>Problem encountered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transforming XML data to mysql database</dc:title>
  <dc:creator>高哲远</dc:creator>
  <cp:lastModifiedBy>高哲远</cp:lastModifiedBy>
  <cp:revision>48</cp:revision>
  <dcterms:created xsi:type="dcterms:W3CDTF">2016-02-21T18:30:03Z</dcterms:created>
  <dcterms:modified xsi:type="dcterms:W3CDTF">2016-02-22T06:54:22Z</dcterms:modified>
</cp:coreProperties>
</file>