
<file path=[Content_Types].xml><?xml version="1.0" encoding="utf-8"?>
<Types xmlns="http://schemas.openxmlformats.org/package/2006/content-types"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218.xml" ContentType="application/vnd.openxmlformats-officedocument.presentationml.slide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77.xml" ContentType="application/vnd.openxmlformats-officedocument.theme+xml"/>
  <Override PartName="/ppt/notesSlides/notesSlide85.xml" ContentType="application/vnd.openxmlformats-officedocument.presentationml.notesSlide+xml"/>
  <Override PartName="/ppt/slideMasters/slideMaster55.xml" ContentType="application/vnd.openxmlformats-officedocument.presentationml.slideMaster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slideMasters/slideMaster138.xml" ContentType="application/vnd.openxmlformats-officedocument.presentationml.slideMaster+xml"/>
  <Override PartName="/ppt/slides/slide50.xml" ContentType="application/vnd.openxmlformats-officedocument.presentationml.slide+xml"/>
  <Override PartName="/ppt/slideLayouts/slideLayout24.xml" ContentType="application/vnd.openxmlformats-officedocument.presentationml.slideLayout+xml"/>
  <Override PartName="/ppt/theme/theme76.xml" ContentType="application/vnd.openxmlformats-officedocument.theme+xml"/>
  <Override PartName="/ppt/theme/theme108.xml" ContentType="application/vnd.openxmlformats-officedocument.theme+xml"/>
  <Override PartName="/ppt/notesSlides/notesSlide16.xml" ContentType="application/vnd.openxmlformats-officedocument.presentationml.notesSlide+xml"/>
  <Override PartName="/ppt/slideMasters/slideMaster80.xml" ContentType="application/vnd.openxmlformats-officedocument.presentationml.slideMaster+xml"/>
  <Override PartName="/ppt/slideMasters/slideMaster163.xml" ContentType="application/vnd.openxmlformats-officedocument.presentationml.slideMaster+xml"/>
  <Override PartName="/ppt/slideLayouts/slideLayout102.xml" ContentType="application/vnd.openxmlformats-officedocument.presentationml.slideLayout+xml"/>
  <Override PartName="/ppt/theme/theme133.xml" ContentType="application/vnd.openxmlformats-officedocument.theme+xml"/>
  <Override PartName="/ppt/notesSlides/notesSlide41.xml" ContentType="application/vnd.openxmlformats-officedocument.presentationml.notesSlide+xml"/>
  <Override PartName="/ppt/slideMasters/slideMaster11.xml" ContentType="application/vnd.openxmlformats-officedocument.presentationml.slideMaster+xml"/>
  <Override PartName="/ppt/slides/slide158.xml" ContentType="application/vnd.openxmlformats-officedocument.presentationml.slide+xml"/>
  <Override PartName="/ppt/slides/slide183.xml" ContentType="application/vnd.openxmlformats-officedocument.presentationml.slide+xml"/>
  <Override PartName="/ppt/theme/theme32.xml" ContentType="application/vnd.openxmlformats-officedocument.theme+xml"/>
  <Override PartName="/ppt/notesSlides/notesSlide7.xml" ContentType="application/vnd.openxmlformats-officedocument.presentationml.notesSlide+xml"/>
  <Override PartName="/ppt/slideLayouts/slideLayout187.xml" ContentType="application/vnd.openxmlformats-officedocument.presentationml.slideLayout+xml"/>
  <Override PartName="/ppt/slides/slide66.xml" ContentType="application/vnd.openxmlformats-officedocument.presentationml.slide+xml"/>
  <Override PartName="/ppt/slides/slide114.xml" ContentType="application/vnd.openxmlformats-officedocument.presentationml.slide+xml"/>
  <Default Extension="png" ContentType="image/png"/>
  <Override PartName="/ppt/slideLayouts/slideLayout118.xml" ContentType="application/vnd.openxmlformats-officedocument.presentationml.slideLayout+xml"/>
  <Override PartName="/ppt/slideMasters/slideMaster96.xml" ContentType="application/vnd.openxmlformats-officedocument.presentationml.slideMaster+xml"/>
  <Override PartName="/ppt/slideMasters/slideMaster179.xml" ContentType="application/vnd.openxmlformats-officedocument.presentationml.slideMaster+xml"/>
  <Override PartName="/ppt/slideLayouts/slideLayout65.xml" ContentType="application/vnd.openxmlformats-officedocument.presentationml.slideLayout+xml"/>
  <Override PartName="/ppt/theme/theme149.xml" ContentType="application/vnd.openxmlformats-officedocument.theme+xml"/>
  <Override PartName="/ppt/notesSlides/notesSlide57.xml" ContentType="application/vnd.openxmlformats-officedocument.presentationml.notesSlide+xml"/>
  <Override PartName="/ppt/slideMasters/slideMaster27.xml" ContentType="application/vnd.openxmlformats-officedocument.presentationml.slideMaster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theme/theme48.xml" ContentType="application/vnd.openxmlformats-officedocument.theme+xml"/>
  <Override PartName="/ppt/theme/theme174.xml" ContentType="application/vnd.openxmlformats-officedocument.theme+xml"/>
  <Override PartName="/ppt/notesSlides/notesSlide82.xml" ContentType="application/vnd.openxmlformats-officedocument.presentationml.notesSlide+xml"/>
  <Override PartName="/ppt/slideMasters/slideMaster52.xml" ContentType="application/vnd.openxmlformats-officedocument.presentationml.slideMaster+xml"/>
  <Override PartName="/ppt/slideMasters/slideMaster135.xml" ContentType="application/vnd.openxmlformats-officedocument.presentationml.slideMaster+xml"/>
  <Override PartName="/ppt/slideLayouts/slideLayout21.xml" ContentType="application/vnd.openxmlformats-officedocument.presentationml.slideLayout+xml"/>
  <Override PartName="/ppt/theme/theme73.xml" ContentType="application/vnd.openxmlformats-officedocument.theme+xml"/>
  <Override PartName="/ppt/theme/theme105.xml" ContentType="application/vnd.openxmlformats-officedocument.theme+xml"/>
  <Override PartName="/ppt/notesSlides/notesSlide13.xml" ContentType="application/vnd.openxmlformats-officedocument.presentationml.notesSlide+xml"/>
  <Override PartName="/ppt/slideMasters/slideMaster160.xml" ContentType="application/vnd.openxmlformats-officedocument.presentationml.slideMaster+xml"/>
  <Override PartName="/ppt/slides/slide155.xml" ContentType="application/vnd.openxmlformats-officedocument.presentationml.slide+xml"/>
  <Override PartName="/ppt/theme/theme130.xml" ContentType="application/vnd.openxmlformats-officedocument.theme+xml"/>
  <Override PartName="/ppt/slideLayouts/slideLayout159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38.xml" ContentType="application/vnd.openxmlformats-officedocument.presentationml.slide+xml"/>
  <Override PartName="/ppt/slides/slide180.xml" ContentType="application/vnd.openxmlformats-officedocument.presentationml.slide+xml"/>
  <Override PartName="/ppt/slideLayouts/slideLayout184.xml" ContentType="application/vnd.openxmlformats-officedocument.presentationml.slideLayout+xml"/>
  <Override PartName="/ppt/notesSlides/notesSlide98.xml" ContentType="application/vnd.openxmlformats-officedocument.presentationml.notesSlide+xml"/>
  <Override PartName="/ppt/slideMasters/slideMaster68.xml" ContentType="application/vnd.openxmlformats-officedocument.presentationml.slideMaster+xml"/>
  <Override PartName="/ppt/slides/slide111.xml" ContentType="application/vnd.openxmlformats-officedocument.presentationml.slide+xml"/>
  <Override PartName="/ppt/slideLayouts/slideLayout37.xml" ContentType="application/vnd.openxmlformats-officedocument.presentationml.slideLayout+xml"/>
  <Override PartName="/ppt/theme/theme89.xml" ContentType="application/vnd.openxmlformats-officedocument.theme+xml"/>
  <Override PartName="/ppt/notesSlides/notesSlide29.xml" ContentType="application/vnd.openxmlformats-officedocument.presentationml.notesSlide+xml"/>
  <Override PartName="/ppt/slideMasters/slideMaster93.xml" ContentType="application/vnd.openxmlformats-officedocument.presentationml.slideMaster+xml"/>
  <Override PartName="/ppt/slides/slide63.xml" ContentType="application/vnd.openxmlformats-officedocument.presentationml.slide+xml"/>
  <Override PartName="/ppt/slideLayouts/slideLayout6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Masters/slideMaster176.xml" ContentType="application/vnd.openxmlformats-officedocument.presentationml.slideMaster+xml"/>
  <Override PartName="/ppt/slideLayouts/slideLayout140.xml" ContentType="application/vnd.openxmlformats-officedocument.presentationml.slideLayout+xml"/>
  <Override PartName="/ppt/theme/theme146.xml" ContentType="application/vnd.openxmlformats-officedocument.theme+xml"/>
  <Override PartName="/ppt/notesSlides/notesSlide54.xml" ContentType="application/vnd.openxmlformats-officedocument.presentationml.notesSlide+xml"/>
  <Override PartName="/ppt/slideMasters/slideMaster24.xml" ContentType="application/vnd.openxmlformats-officedocument.presentationml.slideMaster+xml"/>
  <Override PartName="/ppt/slideMasters/slideMaster107.xml" ContentType="application/vnd.openxmlformats-officedocument.presentationml.slideMaster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theme/theme45.xml" ContentType="application/vnd.openxmlformats-officedocument.theme+xml"/>
  <Override PartName="/ppt/theme/theme171.xml" ContentType="application/vnd.openxmlformats-officedocument.theme+xml"/>
  <Override PartName="/ppt/slideMasters/slideMaster132.xml" ContentType="application/vnd.openxmlformats-officedocument.presentationml.slideMaster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theme/theme70.xml" ContentType="application/vnd.openxmlformats-officedocument.theme+xml"/>
  <Override PartName="/ppt/theme/theme102.xml" ContentType="application/vnd.openxmlformats-officedocument.theme+xml"/>
  <Override PartName="/ppt/notesSlides/notesSlide10.xml" ContentType="application/vnd.openxmlformats-officedocument.presentationml.notesSlide+xml"/>
  <Override PartName="/ppt/slideMasters/slideMaster110.xml" ContentType="application/vnd.openxmlformats-officedocument.presentationml.slideMaster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52.xml" ContentType="application/vnd.openxmlformats-officedocument.presentationml.slide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87.xml" ContentType="application/vnd.openxmlformats-officedocument.presentationml.slideMaster+xml"/>
  <Override PartName="/ppt/slides/slide130.xml" ContentType="application/vnd.openxmlformats-officedocument.presentationml.slide+xml"/>
  <Override PartName="/ppt/slides/slide228.xml" ContentType="application/vnd.openxmlformats-officedocument.presentationml.slide+xml"/>
  <Override PartName="/ppt/slideLayouts/slideLayout56.xml" ContentType="application/vnd.openxmlformats-officedocument.presentationml.slideLayout+xml"/>
  <Override PartName="/ppt/notesSlides/notesSlide48.xml" ContentType="application/vnd.openxmlformats-officedocument.presentationml.notesSlide+xml"/>
  <Override PartName="/ppt/notesSlides/notesSlide95.xml" ContentType="application/vnd.openxmlformats-officedocument.presentationml.notesSlide+xml"/>
  <Override PartName="/ppt/slideMasters/slideMaster18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s/slide35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Layouts/slideLayout34.xml" ContentType="application/vnd.openxmlformats-officedocument.presentationml.slideLayout+xml"/>
  <Override PartName="/ppt/theme/theme39.xml" ContentType="application/vnd.openxmlformats-officedocument.theme+xml"/>
  <Override PartName="/ppt/slideLayouts/slideLayout81.xml" ContentType="application/vnd.openxmlformats-officedocument.presentationml.slideLayout+xml"/>
  <Override PartName="/ppt/theme/theme86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Masters/slideMaster148.xml" ContentType="application/vnd.openxmlformats-officedocument.presentationml.slideMaster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slideLayouts/slideLayout112.xml" ContentType="application/vnd.openxmlformats-officedocument.presentationml.slideLayout+xml"/>
  <Override PartName="/ppt/theme/theme118.xml" ContentType="application/vnd.openxmlformats-officedocument.theme+xml"/>
  <Override PartName="/ppt/theme/theme165.xml" ContentType="application/vnd.openxmlformats-officedocument.theme+xml"/>
  <Override PartName="/ppt/notesSlides/notesSlide26.xml" ContentType="application/vnd.openxmlformats-officedocument.presentationml.notesSlide+xml"/>
  <Override PartName="/ppt/notesSlides/notesSlide73.xml" ContentType="application/vnd.openxmlformats-officedocument.presentationml.notesSlide+xml"/>
  <Override PartName="/ppt/slideMasters/slideMaster43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126.xml" ContentType="application/vnd.openxmlformats-officedocument.presentationml.slideMaster+xml"/>
  <Override PartName="/ppt/slideMasters/slideMaster173.xml" ContentType="application/vnd.openxmlformats-officedocument.presentationml.slideMaster+xml"/>
  <Override PartName="/ppt/slides/slide168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17.xml" ContentType="application/vnd.openxmlformats-officedocument.theme+xml"/>
  <Override PartName="/ppt/theme/theme64.xml" ContentType="application/vnd.openxmlformats-officedocument.theme+xml"/>
  <Override PartName="/ppt/theme/theme143.xml" ContentType="application/vnd.openxmlformats-officedocument.theme+xml"/>
  <Override PartName="/ppt/notesSlides/notesSlide51.xml" ContentType="application/vnd.openxmlformats-officedocument.presentationml.notesSlide+xml"/>
  <Override PartName="/ppt/slideMasters/slideMaster21.xml" ContentType="application/vnd.openxmlformats-officedocument.presentationml.slideMaster+xml"/>
  <Override PartName="/ppt/theme/theme42.xml" ContentType="application/vnd.openxmlformats-officedocument.theme+xml"/>
  <Override PartName="/ppt/slideMasters/slideMaster104.xml" ContentType="application/vnd.openxmlformats-officedocument.presentationml.slideMaster+xml"/>
  <Override PartName="/ppt/slideMasters/slideMaster151.xml" ContentType="application/vnd.openxmlformats-officedocument.presentationml.slideMaster+xml"/>
  <Override PartName="/ppt/slides/slide98.xml" ContentType="application/vnd.openxmlformats-officedocument.presentationml.slide+xml"/>
  <Override PartName="/ppt/slides/slide146.xml" ContentType="application/vnd.openxmlformats-officedocument.presentationml.slide+xml"/>
  <Override PartName="/ppt/slides/slide193.xml" ContentType="application/vnd.openxmlformats-officedocument.presentationml.slide+xml"/>
  <Override PartName="/ppt/theme/theme9.xml" ContentType="application/vnd.openxmlformats-officedocument.theme+xml"/>
  <Override PartName="/ppt/theme/theme121.xml" ContentType="application/vnd.openxmlformats-officedocument.theme+xml"/>
  <Override PartName="/ppt/slides/slide124.xml" ContentType="application/vnd.openxmlformats-officedocument.presentationml.slide+xml"/>
  <Override PartName="/ppt/slides/slide171.xml" ContentType="application/vnd.openxmlformats-officedocument.presentationml.slide+xml"/>
  <Override PartName="/ppt/theme/theme20.xml" ContentType="application/vnd.openxmlformats-officedocument.theme+xml"/>
  <Override PartName="/ppt/slideLayouts/slideLayout97.xml" ContentType="application/vnd.openxmlformats-officedocument.presentationml.slideLayout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Masters/slideMaster59.xml" ContentType="application/vnd.openxmlformats-officedocument.presentationml.slideMaster+xml"/>
  <Override PartName="/ppt/slides/slide4.xml" ContentType="application/vnd.openxmlformats-officedocument.presentationml.slide+xml"/>
  <Override PartName="/ppt/slides/slide54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59.xml" ContentType="application/vnd.openxmlformats-officedocument.theme+xml"/>
  <Override PartName="/ppt/notesSlides/notesSlide67.xml" ContentType="application/vnd.openxmlformats-officedocument.presentationml.notesSlide+xml"/>
  <Override PartName="/ppt/slideMasters/slideMaster37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167.xml" ContentType="application/vnd.openxmlformats-officedocument.presentationml.slideMaster+xml"/>
  <Override PartName="/ppt/slides/slide225.xml" ContentType="application/vnd.openxmlformats-officedocument.presentationml.slide+xml"/>
  <Override PartName="/ppt/slideLayouts/slideLayout53.xml" ContentType="application/vnd.openxmlformats-officedocument.presentationml.slideLayout+xml"/>
  <Override PartName="/ppt/theme/theme58.xml" ContentType="application/vnd.openxmlformats-officedocument.theme+xml"/>
  <Override PartName="/ppt/slideLayouts/slideLayout106.xml" ContentType="application/vnd.openxmlformats-officedocument.presentationml.slideLayout+xml"/>
  <Override PartName="/ppt/theme/theme137.xml" ContentType="application/vnd.openxmlformats-officedocument.theme+xml"/>
  <Override PartName="/ppt/slideLayouts/slideLayout153.xml" ContentType="application/vnd.openxmlformats-officedocument.presentationml.slideLayout+xml"/>
  <Override PartName="/ppt/theme/theme184.xml" ContentType="application/vnd.openxmlformats-officedocument.theme+xml"/>
  <Override PartName="/ppt/notesSlides/notesSlide45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145.xml" ContentType="application/vnd.openxmlformats-officedocument.presentationml.slideMaster+xml"/>
  <Override PartName="/ppt/slides/slide10.xml" ContentType="application/vnd.openxmlformats-officedocument.presentationml.slide+xml"/>
  <Override PartName="/ppt/slides/slide187.xml" ContentType="application/vnd.openxmlformats-officedocument.presentationml.slide+xml"/>
  <Override PartName="/ppt/slides/slide203.xml" ContentType="application/vnd.openxmlformats-officedocument.presentationml.slide+xml"/>
  <Override PartName="/ppt/slideLayouts/slideLayout31.xml" ContentType="application/vnd.openxmlformats-officedocument.presentationml.slideLayout+xml"/>
  <Override PartName="/ppt/theme/theme36.xml" ContentType="application/vnd.openxmlformats-officedocument.theme+xml"/>
  <Override PartName="/ppt/theme/theme83.xml" ContentType="application/vnd.openxmlformats-officedocument.theme+xml"/>
  <Override PartName="/ppt/theme/theme115.xml" ContentType="application/vnd.openxmlformats-officedocument.theme+xml"/>
  <Override PartName="/ppt/theme/theme162.xml" ContentType="application/vnd.openxmlformats-officedocument.them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Masters/slideMaster40.xml" ContentType="application/vnd.openxmlformats-officedocument.presentationml.slideMaster+xml"/>
  <Override PartName="/ppt/theme/theme14.xml" ContentType="application/vnd.openxmlformats-officedocument.theme+xml"/>
  <Override PartName="/ppt/theme/theme61.xml" ContentType="application/vnd.openxmlformats-officedocument.theme+xml"/>
  <Override PartName="/ppt/theme/theme140.xml" ContentType="application/vnd.openxmlformats-officedocument.theme+xml"/>
  <Override PartName="/ppt/slideMasters/slideMaster123.xml" ContentType="application/vnd.openxmlformats-officedocument.presentationml.slideMaster+xml"/>
  <Override PartName="/ppt/slideMasters/slideMaster170.xml" ContentType="application/vnd.openxmlformats-officedocument.presentationml.slideMaster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Masters/slideMaster101.xml" ContentType="application/vnd.openxmlformats-officedocument.presentationml.slideMaster+xml"/>
  <Override PartName="/ppt/slides/slide143.xml" ContentType="application/vnd.openxmlformats-officedocument.presentationml.slide+xml"/>
  <Override PartName="/ppt/slides/slide190.xml" ContentType="application/vnd.openxmlformats-officedocument.presentationml.slide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Masters/slideMaster78.xml" ContentType="application/vnd.openxmlformats-officedocument.presentationml.slideMaster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73.xml" ContentType="application/vnd.openxmlformats-officedocument.presentationml.slide+xml"/>
  <Override PartName="/ppt/slides/slide121.xml" ContentType="application/vnd.openxmlformats-officedocument.presentationml.slide+xml"/>
  <Override PartName="/ppt/slides/slide219.xml" ContentType="application/vnd.openxmlformats-officedocument.presentationml.slide+xml"/>
  <Override PartName="/ppt/slideLayouts/slideLayout47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99.xml" ContentType="application/vnd.openxmlformats-officedocument.theme+xml"/>
  <Override PartName="/ppt/theme/theme178.xml" ContentType="application/vnd.openxmlformats-officedocument.theme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Masters/slideMaster56.xml" ContentType="application/vnd.openxmlformats-officedocument.presentationml.slideMaster+xml"/>
  <Override PartName="/ppt/slideMasters/slideMaster139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7.xml" ContentType="application/vnd.openxmlformats-officedocument.theme+xml"/>
  <Override PartName="/ppt/theme/theme109.xml" ContentType="application/vnd.openxmlformats-officedocument.theme+xml"/>
  <Override PartName="/ppt/slideLayouts/slideLayout125.xml" ContentType="application/vnd.openxmlformats-officedocument.presentationml.slideLayout+xml"/>
  <Override PartName="/ppt/theme/theme156.xml" ContentType="application/vnd.openxmlformats-officedocument.theme+xml"/>
  <Override PartName="/ppt/slideLayouts/slideLayout172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64.xml" ContentType="application/vnd.openxmlformats-officedocument.presentationml.notesSlide+xml"/>
  <Override PartName="/ppt/slideMasters/slideMaster34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s/slide51.xml" ContentType="application/vnd.openxmlformats-officedocument.presentationml.slide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Masters/slideMaster117.xml" ContentType="application/vnd.openxmlformats-officedocument.presentationml.slideMaster+xml"/>
  <Override PartName="/ppt/slideMasters/slideMaster164.xml" ContentType="application/vnd.openxmlformats-officedocument.presentationml.slideMaster+xml"/>
  <Override PartName="/ppt/slides/slide159.xml" ContentType="application/vnd.openxmlformats-officedocument.presentationml.slide+xml"/>
  <Override PartName="/ppt/slides/slide222.xml" ContentType="application/vnd.openxmlformats-officedocument.presentationml.slide+xml"/>
  <Override PartName="/ppt/slideLayouts/slideLayout50.xml" ContentType="application/vnd.openxmlformats-officedocument.presentationml.slideLayout+xml"/>
  <Override PartName="/ppt/theme/theme55.xml" ContentType="application/vnd.openxmlformats-officedocument.theme+xml"/>
  <Override PartName="/ppt/theme/theme134.xml" ContentType="application/vnd.openxmlformats-officedocument.theme+xml"/>
  <Override PartName="/ppt/theme/theme181.xml" ContentType="application/vnd.openxmlformats-officedocument.theme+xml"/>
  <Override PartName="/ppt/notesSlides/notesSlide42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42.xml" ContentType="application/vnd.openxmlformats-officedocument.presentationml.slideMaster+xml"/>
  <Override PartName="/ppt/slides/slide200.xml" ContentType="application/vnd.openxmlformats-officedocument.presentationml.slide+xml"/>
  <Override PartName="/ppt/theme/theme33.xml" ContentType="application/vnd.openxmlformats-officedocument.theme+xml"/>
  <Override PartName="/ppt/theme/theme80.xml" ContentType="application/vnd.openxmlformats-officedocument.theme+xml"/>
  <Override PartName="/ppt/theme/theme112.xml" ContentType="application/vnd.openxmlformats-officedocument.them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slides/slide137.xml" ContentType="application/vnd.openxmlformats-officedocument.presentationml.slide+xml"/>
  <Override PartName="/ppt/slides/slide184.xml" ContentType="application/vnd.openxmlformats-officedocument.presentationml.slide+xml"/>
  <Override PartName="/ppt/slideLayouts/slideLayout188.xml" ContentType="application/vnd.openxmlformats-officedocument.presentationml.slideLayout+xml"/>
  <Override PartName="/ppt/slideMasters/slideMaster120.xml" ContentType="application/vnd.openxmlformats-officedocument.presentationml.slideMaster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ppt/theme/theme11.xml" ContentType="application/vnd.openxmlformats-officedocument.theme+xml"/>
  <Override PartName="/ppt/slideLayouts/slideLayout88.xml" ContentType="application/vnd.openxmlformats-officedocument.presentationml.slideLayout+xml"/>
  <Override PartName="/ppt/slideMasters/slideMaster97.xml" ContentType="application/vnd.openxmlformats-officedocument.presentationml.slideMaster+xml"/>
  <Override PartName="/ppt/slides/slide67.xml" ContentType="application/vnd.openxmlformats-officedocument.presentationml.slide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theme/theme3.xml" ContentType="application/vnd.openxmlformats-officedocument.theme+xml"/>
  <Override PartName="/ppt/notesSlides/notesSlide58.xml" ContentType="application/vnd.openxmlformats-officedocument.presentationml.notesSlide+xml"/>
  <Override PartName="/ppt/slideMasters/slideMaster28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158.xml" ContentType="application/vnd.openxmlformats-officedocument.presentationml.slideMaster+xml"/>
  <Override PartName="/ppt/slides/slide216.xml" ContentType="application/vnd.openxmlformats-officedocument.presentationml.slide+xml"/>
  <Override PartName="/ppt/slideLayouts/slideLayout44.xml" ContentType="application/vnd.openxmlformats-officedocument.presentationml.slideLayout+xml"/>
  <Override PartName="/ppt/theme/theme49.xml" ContentType="application/vnd.openxmlformats-officedocument.theme+xml"/>
  <Override PartName="/ppt/slideLayouts/slideLayout91.xml" ContentType="application/vnd.openxmlformats-officedocument.presentationml.slideLayout+xml"/>
  <Override PartName="/ppt/theme/theme96.xml" ContentType="application/vnd.openxmlformats-officedocument.theme+xml"/>
  <Override PartName="/ppt/theme/theme128.xml" ContentType="application/vnd.openxmlformats-officedocument.theme+xml"/>
  <Override PartName="/ppt/slideLayouts/slideLayout144.xml" ContentType="application/vnd.openxmlformats-officedocument.presentationml.slideLayout+xml"/>
  <Override PartName="/ppt/theme/theme175.xml" ContentType="application/vnd.openxmlformats-officedocument.theme+xml"/>
  <Override PartName="/ppt/slideLayouts/slideLayout191.xml" ContentType="application/vnd.openxmlformats-officedocument.presentationml.slideLayout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Override PartName="/ppt/slideMasters/slideMaster53.xml" ContentType="application/vnd.openxmlformats-officedocument.presentationml.slideMaster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Masters/slideMaster136.xml" ContentType="application/vnd.openxmlformats-officedocument.presentationml.slideMaster+xml"/>
  <Override PartName="/ppt/slideMasters/slideMaster183.xml" ContentType="application/vnd.openxmlformats-officedocument.presentationml.slideMaster+xml"/>
  <Override PartName="/ppt/slides/slide178.xml" ContentType="application/vnd.openxmlformats-officedocument.presentationml.slide+xml"/>
  <Override PartName="/ppt/theme/theme27.xml" ContentType="application/vnd.openxmlformats-officedocument.theme+xml"/>
  <Override PartName="/ppt/theme/theme74.xml" ContentType="application/vnd.openxmlformats-officedocument.theme+xml"/>
  <Override PartName="/ppt/theme/theme106.xml" ContentType="application/vnd.openxmlformats-officedocument.theme+xml"/>
  <Override PartName="/ppt/theme/theme153.xml" ContentType="application/vnd.openxmlformats-officedocument.theme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slideMasters/slideMaster31.xml" ContentType="application/vnd.openxmlformats-officedocument.presentationml.slideMaster+xml"/>
  <Override PartName="/ppt/slideMasters/slideMaster114.xml" ContentType="application/vnd.openxmlformats-officedocument.presentationml.slideMaster+xml"/>
  <Override PartName="/ppt/slideMasters/slideMaster161.xml" ContentType="application/vnd.openxmlformats-officedocument.presentationml.slideMaster+xml"/>
  <Override PartName="/ppt/theme/theme52.xml" ContentType="application/vnd.openxmlformats-officedocument.theme+xml"/>
  <Override PartName="/ppt/slideLayouts/slideLayout100.xml" ContentType="application/vnd.openxmlformats-officedocument.presentationml.slideLayout+xml"/>
  <Override PartName="/ppt/theme/theme131.xml" ContentType="application/vnd.openxmlformats-officedocument.theme+xml"/>
  <Override PartName="/ppt/slideMasters/slideMaster6.xml" ContentType="application/vnd.openxmlformats-officedocument.presentationml.slideMaster+xml"/>
  <Override PartName="/ppt/slides/slide109.xml" ContentType="application/vnd.openxmlformats-officedocument.presentationml.slide+xml"/>
  <Override PartName="/ppt/slides/slide156.xml" ContentType="application/vnd.openxmlformats-officedocument.presentationml.slide+xml"/>
  <Override PartName="/ppt/slides/slide134.xml" ContentType="application/vnd.openxmlformats-officedocument.presentationml.slide+xml"/>
  <Override PartName="/ppt/slides/slide181.xml" ContentType="application/vnd.openxmlformats-officedocument.presentationml.slide+xml"/>
  <Override PartName="/ppt/theme/theme30.xml" ContentType="application/vnd.openxmlformats-officedocument.them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Masters/slideMaster69.xml" ContentType="application/vnd.openxmlformats-officedocument.presentationml.slideMaster+xml"/>
  <Override PartName="/ppt/slides/slide39.xml" ContentType="application/vnd.openxmlformats-officedocument.presentationml.slide+xml"/>
  <Override PartName="/ppt/slides/slide86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12.xml" ContentType="application/vnd.openxmlformats-officedocument.presentationml.slide+xml"/>
  <Override PartName="/ppt/slideLayouts/slideLayout116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69.xml" ContentType="application/vnd.openxmlformats-officedocument.theme+xml"/>
  <Override PartName="/ppt/notesSlides/notesSlide77.xml" ContentType="application/vnd.openxmlformats-officedocument.presentationml.notesSlide+xml"/>
  <Override PartName="/ppt/slideMasters/slideMaster47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177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8.xml" ContentType="application/vnd.openxmlformats-officedocument.theme+xml"/>
  <Override PartName="/ppt/theme/theme147.xml" ContentType="application/vnd.openxmlformats-officedocument.theme+xml"/>
  <Override PartName="/ppt/notesSlides/notesSlide55.xml" ContentType="application/vnd.openxmlformats-officedocument.presentationml.notesSlide+xml"/>
  <Override PartName="/ppt/slideMasters/slideMaster25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s/slide42.xml" ContentType="application/vnd.openxmlformats-officedocument.presentationml.slide+xml"/>
  <Override PartName="/ppt/slides/slide213.xml" ContentType="application/vnd.openxmlformats-officedocument.presentationml.slide+xml"/>
  <Override PartName="/ppt/slideLayouts/slideLayout41.xml" ContentType="application/vnd.openxmlformats-officedocument.presentationml.slideLayout+xml"/>
  <Override PartName="/ppt/theme/theme46.xml" ContentType="application/vnd.openxmlformats-officedocument.theme+xml"/>
  <Override PartName="/ppt/theme/theme93.xml" ContentType="application/vnd.openxmlformats-officedocument.theme+xml"/>
  <Override PartName="/ppt/slideLayouts/slideLayout141.xml" ContentType="application/vnd.openxmlformats-officedocument.presentationml.slideLayout+xml"/>
  <Override PartName="/ppt/slideMasters/slideMaster108.xml" ContentType="application/vnd.openxmlformats-officedocument.presentationml.slideMaster+xml"/>
  <Override PartName="/ppt/slideMasters/slideMaster155.xml" ContentType="application/vnd.openxmlformats-officedocument.presentationml.slideMaster+xml"/>
  <Override PartName="/ppt/slides/slide20.xml" ContentType="application/vnd.openxmlformats-officedocument.presentationml.slide+xml"/>
  <Override PartName="/ppt/slides/slide197.xml" ContentType="application/vnd.openxmlformats-officedocument.presentationml.slide+xml"/>
  <Override PartName="/ppt/theme/theme125.xml" ContentType="application/vnd.openxmlformats-officedocument.theme+xml"/>
  <Override PartName="/ppt/theme/theme172.xml" ContentType="application/vnd.openxmlformats-officedocument.theme+xml"/>
  <Override PartName="/ppt/notesSlides/notesSlide33.xml" ContentType="application/vnd.openxmlformats-officedocument.presentationml.notesSlide+xml"/>
  <Override PartName="/ppt/notesSlides/notesSlide80.xml" ContentType="application/vnd.openxmlformats-officedocument.presentationml.notesSlide+xml"/>
  <Override PartName="/ppt/slideMasters/slideMaster50.xml" ContentType="application/vnd.openxmlformats-officedocument.presentationml.slideMaster+xml"/>
  <Override PartName="/ppt/slideMasters/slideMaster133.xml" ContentType="application/vnd.openxmlformats-officedocument.presentationml.slideMaster+xml"/>
  <Override PartName="/ppt/slideMasters/slideMaster180.xml" ContentType="application/vnd.openxmlformats-officedocument.presentationml.slideMaster+xml"/>
  <Override PartName="/ppt/theme/theme24.xml" ContentType="application/vnd.openxmlformats-officedocument.theme+xml"/>
  <Override PartName="/ppt/theme/theme71.xml" ContentType="application/vnd.openxmlformats-officedocument.theme+xml"/>
  <Override PartName="/ppt/theme/theme103.xml" ContentType="application/vnd.openxmlformats-officedocument.theme+xml"/>
  <Override PartName="/ppt/theme/theme150.xml" ContentType="application/vnd.openxmlformats-officedocument.theme+xml"/>
  <Override PartName="/ppt/notesSlides/notesSlide11.xml" ContentType="application/vnd.openxmlformats-officedocument.presentationml.notesSlide+xml"/>
  <Override PartName="/ppt/slides/slide128.xml" ContentType="application/vnd.openxmlformats-officedocument.presentationml.slide+xml"/>
  <Override PartName="/ppt/slides/slide175.xml" ContentType="application/vnd.openxmlformats-officedocument.presentationml.slide+xml"/>
  <Override PartName="/ppt/slideLayouts/slideLayout179.xml" ContentType="application/vnd.openxmlformats-officedocument.presentationml.slideLayout+xml"/>
  <Override PartName="/ppt/slideMasters/slideMaster111.xml" ContentType="application/vnd.openxmlformats-officedocument.presentationml.slideMaster+xml"/>
  <Override PartName="/ppt/slides/slide8.xml" ContentType="application/vnd.openxmlformats-officedocument.presentationml.slide+xml"/>
  <Override PartName="/ppt/slides/slide106.xml" ContentType="application/vnd.openxmlformats-officedocument.presentationml.slide+xml"/>
  <Override PartName="/ppt/slides/slide153.xml" ContentType="application/vnd.openxmlformats-officedocument.presentationml.slide+xml"/>
  <Override PartName="/ppt/slideLayouts/slideLayout79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s/slide58.xml" ContentType="application/vnd.openxmlformats-officedocument.presentationml.slid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31.xml" ContentType="application/vnd.openxmlformats-officedocument.presentationml.slide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notesSlides/notesSlide49.xml" ContentType="application/vnd.openxmlformats-officedocument.presentationml.notesSlide+xml"/>
  <Override PartName="/ppt/notesSlides/notesSlide96.xml" ContentType="application/vnd.openxmlformats-officedocument.presentationml.notesSlide+xml"/>
  <Override PartName="/ppt/slideMasters/slideMaster19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149.xml" ContentType="application/vnd.openxmlformats-officedocument.presentationml.slideMaster+xml"/>
  <Override PartName="/ppt/slides/slide207.xml" ContentType="application/vnd.openxmlformats-officedocument.presentationml.slide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87.xml" ContentType="application/vnd.openxmlformats-officedocument.theme+xml"/>
  <Override PartName="/ppt/theme/theme119.xml" ContentType="application/vnd.openxmlformats-officedocument.theme+xml"/>
  <Override PartName="/ppt/theme/theme166.xml" ContentType="application/vnd.openxmlformats-officedocument.theme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Override PartName="/ppt/slideMasters/slideMaster44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18.xml" ContentType="application/vnd.openxmlformats-officedocument.theme+xml"/>
  <Override PartName="/ppt/slideLayouts/slideLayout60.xml" ContentType="application/vnd.openxmlformats-officedocument.presentationml.slideLayout+xml"/>
  <Override PartName="/ppt/theme/theme65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Masters/slideMaster127.xml" ContentType="application/vnd.openxmlformats-officedocument.presentationml.slideMaster+xml"/>
  <Override PartName="/ppt/slideMasters/slideMaster174.xml" ContentType="application/vnd.openxmlformats-officedocument.presentationml.slideMaster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theme/theme144.xml" ContentType="application/vnd.openxmlformats-officedocument.theme+xml"/>
  <Override PartName="/ppt/notesSlides/notesSlide52.xml" ContentType="application/vnd.openxmlformats-officedocument.presentationml.notesSlide+xml"/>
  <Override PartName="/ppt/slideMasters/slideMaster22.xml" ContentType="application/vnd.openxmlformats-officedocument.presentationml.slideMaster+xml"/>
  <Override PartName="/ppt/slideMasters/slideMaster105.xml" ContentType="application/vnd.openxmlformats-officedocument.presentationml.slideMaster+xml"/>
  <Override PartName="/ppt/slideMasters/slideMaster152.xml" ContentType="application/vnd.openxmlformats-officedocument.presentationml.slideMaster+xml"/>
  <Override PartName="/ppt/slides/slide147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theme/theme43.xml" ContentType="application/vnd.openxmlformats-officedocument.theme+xml"/>
  <Override PartName="/ppt/theme/theme90.xml" ContentType="application/vnd.openxmlformats-officedocument.theme+xml"/>
  <Override PartName="/ppt/theme/theme122.xml" ContentType="application/vnd.openxmlformats-officedocument.them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theme/theme21.xml" ContentType="application/vnd.openxmlformats-officedocument.theme+xml"/>
  <Override PartName="/ppt/slideMasters/slideMaster130.xml" ContentType="application/vnd.openxmlformats-officedocument.presentationml.slideMaster+xml"/>
  <Override PartName="/ppt/slides/slide77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Layouts/slideLayout98.xml" ContentType="application/vnd.openxmlformats-officedocument.presentationml.slideLayout+xml"/>
  <Override PartName="/ppt/theme/theme100.xml" ContentType="application/vnd.openxmlformats-officedocument.theme+xml"/>
  <Override PartName="/ppt/slides/slide5.xml" ContentType="application/vnd.openxmlformats-officedocument.presentationml.slide+xml"/>
  <Override PartName="/ppt/slides/slide103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76.xml" ContentType="application/vnd.openxmlformats-officedocument.presentationml.slideLayout+xml"/>
  <Override PartName="/ppt/notesSlides/notesSlide68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Masters/slideMaster38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168.xml" ContentType="application/vnd.openxmlformats-officedocument.presentationml.slideMaster+xml"/>
  <Override PartName="/ppt/slides/slide33.xml" ContentType="application/vnd.openxmlformats-officedocument.presentationml.slide+xml"/>
  <Override PartName="/ppt/slides/slide80.xml" ContentType="application/vnd.openxmlformats-officedocument.presentationml.slide+xml"/>
  <Override PartName="/ppt/slides/slide226.xml" ContentType="application/vnd.openxmlformats-officedocument.presentationml.slide+xml"/>
  <Override PartName="/ppt/slideLayouts/slideLayout54.xml" ContentType="application/vnd.openxmlformats-officedocument.presentationml.slideLayout+xml"/>
  <Override PartName="/ppt/theme/theme59.xml" ContentType="application/vnd.openxmlformats-officedocument.theme+xml"/>
  <Override PartName="/ppt/theme/theme138.xml" ContentType="application/vnd.openxmlformats-officedocument.theme+xml"/>
  <Override PartName="/ppt/theme/theme185.xml" ContentType="application/vnd.openxmlformats-officedocument.them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s/slide204.xml" ContentType="application/vnd.openxmlformats-officedocument.presentationml.slide+xml"/>
  <Override PartName="/ppt/slideLayouts/slideLayout32.xml" ContentType="application/vnd.openxmlformats-officedocument.presentationml.slideLayout+xml"/>
  <Override PartName="/ppt/theme/theme37.xml" ContentType="application/vnd.openxmlformats-officedocument.theme+xml"/>
  <Override PartName="/ppt/theme/theme84.xml" ContentType="application/vnd.openxmlformats-officedocument.theme+xml"/>
  <Override PartName="/ppt/theme/theme116.xml" ContentType="application/vnd.openxmlformats-officedocument.theme+xml"/>
  <Override PartName="/ppt/slideLayouts/slideLayout132.xml" ContentType="application/vnd.openxmlformats-officedocument.presentationml.slideLayout+xml"/>
  <Override PartName="/ppt/theme/theme163.xml" ContentType="application/vnd.openxmlformats-officedocument.theme+xml"/>
  <Override PartName="/ppt/notesSlides/notesSlide24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Masters/slideMaster146.xml" ContentType="application/vnd.openxmlformats-officedocument.presentationml.slideMaster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slideLayouts/slideLayout110.xml" ContentType="application/vnd.openxmlformats-officedocument.presentationml.slideLayout+xml"/>
  <Override PartName="/ppt/slideMasters/slideMaster41.xml" ContentType="application/vnd.openxmlformats-officedocument.presentationml.slideMaster+xml"/>
  <Override PartName="/ppt/slideMasters/slideMaster124.xml" ContentType="application/vnd.openxmlformats-officedocument.presentationml.slideMaster+xml"/>
  <Override PartName="/ppt/slideMasters/slideMaster171.xml" ContentType="application/vnd.openxmlformats-officedocument.presentationml.slideMaster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theme/theme62.xml" ContentType="application/vnd.openxmlformats-officedocument.theme+xml"/>
  <Override PartName="/ppt/theme/theme141.xml" ContentType="application/vnd.openxmlformats-officedocument.theme+xml"/>
  <Override PartName="/ppt/theme/theme40.xml" ContentType="application/vnd.openxmlformats-officedocument.theme+xml"/>
  <Override PartName="/ppt/slideMasters/slideMaster102.xml" ContentType="application/vnd.openxmlformats-officedocument.presentationml.slideMaster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theme/theme7.xml" ContentType="application/vnd.openxmlformats-officedocument.theme+xml"/>
  <Override PartName="/ppt/slideMasters/slideMaster79.xml" ContentType="application/vnd.openxmlformats-officedocument.presentationml.slideMaster+xml"/>
  <Override PartName="/ppt/slides/slide122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79.xml" ContentType="application/vnd.openxmlformats-officedocument.theme+xml"/>
  <Override PartName="/ppt/notesSlides/notesSlide87.xml" ContentType="application/vnd.openxmlformats-officedocument.presentationml.notesSlide+xml"/>
  <Override PartName="/ppt/slideMasters/slideMaster57.xml" ContentType="application/vnd.openxmlformats-officedocument.presentationml.slideMaster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s/slide52.xml" ContentType="application/vnd.openxmlformats-officedocument.presentationml.slide+xml"/>
  <Override PartName="/ppt/slides/slide10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8.xml" ContentType="application/vnd.openxmlformats-officedocument.theme+xml"/>
  <Override PartName="/ppt/theme/theme157.xml" ContentType="application/vnd.openxmlformats-officedocument.theme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Default Extension="wmf" ContentType="image/x-wmf"/>
  <Override PartName="/ppt/slideMasters/slideMaster35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118.xml" ContentType="application/vnd.openxmlformats-officedocument.presentationml.slideMaster+xml"/>
  <Override PartName="/ppt/slideMasters/slideMaster165.xml" ContentType="application/vnd.openxmlformats-officedocument.presentationml.slideMaster+xml"/>
  <Override PartName="/ppt/slides/slide223.xml" ContentType="application/vnd.openxmlformats-officedocument.presentationml.slide+xml"/>
  <Override PartName="/ppt/slideLayouts/slideLayout51.xml" ContentType="application/vnd.openxmlformats-officedocument.presentationml.slideLayout+xml"/>
  <Override PartName="/ppt/theme/theme56.xml" ContentType="application/vnd.openxmlformats-officedocument.theme+xml"/>
  <Override PartName="/ppt/slideLayouts/slideLayout104.xml" ContentType="application/vnd.openxmlformats-officedocument.presentationml.slideLayout+xml"/>
  <Override PartName="/ppt/theme/theme135.xml" ContentType="application/vnd.openxmlformats-officedocument.theme+xml"/>
  <Override PartName="/ppt/slideLayouts/slideLayout151.xml" ContentType="application/vnd.openxmlformats-officedocument.presentationml.slideLayout+xml"/>
  <Override PartName="/ppt/theme/theme182.xml" ContentType="application/vnd.openxmlformats-officedocument.theme+xml"/>
  <Override PartName="/ppt/notesSlides/notesSlide43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slideMasters/slideMaster13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143.xml" ContentType="application/vnd.openxmlformats-officedocument.presentationml.slideMaster+xml"/>
  <Override PartName="/ppt/slides/slide138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theme/theme34.xml" ContentType="application/vnd.openxmlformats-officedocument.theme+xml"/>
  <Override PartName="/ppt/theme/theme81.xml" ContentType="application/vnd.openxmlformats-officedocument.theme+xml"/>
  <Override PartName="/ppt/theme/theme113.xml" ContentType="application/vnd.openxmlformats-officedocument.theme+xml"/>
  <Override PartName="/ppt/theme/theme160.xml" ContentType="application/vnd.openxmlformats-officedocument.them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12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Masters/slideMaster121.xml" ContentType="application/vnd.openxmlformats-officedocument.presentationml.slideMaster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slideMasters/slideMaster98.xml" ContentType="application/vnd.openxmlformats-officedocument.presentationml.slideMaster+xml"/>
  <Override PartName="/ppt/slides/slide141.xml" ContentType="application/vnd.openxmlformats-officedocument.presentationml.slide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167.xml" ContentType="application/vnd.openxmlformats-officedocument.presentationml.slideLayout+xml"/>
  <Override PartName="/ppt/notesSlides/notesSlide59.xml" ContentType="application/vnd.openxmlformats-officedocument.presentationml.notesSlide+xml"/>
  <Override PartName="/ppt/slideMasters/slideMaster29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217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Masters/slideMaster159.xml" ContentType="application/vnd.openxmlformats-officedocument.presentationml.slideMaster+xml"/>
  <Override PartName="/ppt/slides/slide24.xml" ContentType="application/vnd.openxmlformats-officedocument.presentationml.slide+xml"/>
  <Override PartName="/ppt/slides/slide71.xml" ContentType="application/vnd.openxmlformats-officedocument.presentationml.slide+xml"/>
  <Override PartName="/ppt/slideLayouts/slideLayout92.xml" ContentType="application/vnd.openxmlformats-officedocument.presentationml.slideLayout+xml"/>
  <Override PartName="/ppt/theme/theme97.xml" ContentType="application/vnd.openxmlformats-officedocument.theme+xml"/>
  <Override PartName="/ppt/theme/theme129.xml" ContentType="application/vnd.openxmlformats-officedocument.theme+xml"/>
  <Override PartName="/ppt/theme/theme176.xml" ContentType="application/vnd.openxmlformats-officedocument.theme+xml"/>
  <Override PartName="/ppt/notesSlides/notesSlide37.xml" ContentType="application/vnd.openxmlformats-officedocument.presentationml.notesSlide+xml"/>
  <Override PartName="/ppt/notesSlides/notesSlide84.xml" ContentType="application/vnd.openxmlformats-officedocument.presentationml.notesSlide+xml"/>
  <Override PartName="/ppt/slideMasters/slideMaster54.xml" ContentType="application/vnd.openxmlformats-officedocument.presentationml.slideMaster+xml"/>
  <Override PartName="/ppt/slideMasters/slideMaster137.xml" ContentType="application/vnd.openxmlformats-officedocument.presentationml.slideMaster+xml"/>
  <Override PartName="/ppt/slideMasters/slideMaster18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8.xml" ContentType="application/vnd.openxmlformats-officedocument.theme+xml"/>
  <Override PartName="/ppt/slideLayouts/slideLayout70.xml" ContentType="application/vnd.openxmlformats-officedocument.presentationml.slideLayout+xml"/>
  <Override PartName="/ppt/theme/theme75.xml" ContentType="application/vnd.openxmlformats-officedocument.theme+xml"/>
  <Override PartName="/ppt/theme/theme107.xml" ContentType="application/vnd.openxmlformats-officedocument.theme+xml"/>
  <Override PartName="/ppt/slideLayouts/slideLayout123.xml" ContentType="application/vnd.openxmlformats-officedocument.presentationml.slideLayout+xml"/>
  <Override PartName="/ppt/theme/theme154.xml" ContentType="application/vnd.openxmlformats-officedocument.theme+xml"/>
  <Override PartName="/ppt/slideLayouts/slideLayout170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62.xml" ContentType="application/vnd.openxmlformats-officedocument.presentationml.notesSlide+xml"/>
  <Override PartName="/ppt/slideMasters/slideMaster32.xml" ContentType="application/vnd.openxmlformats-officedocument.presentationml.slideMaster+xml"/>
  <Override PartName="/ppt/slides/slide179.xml" ContentType="application/vnd.openxmlformats-officedocument.presentationml.slide+xml"/>
  <Override PartName="/ppt/slideLayouts/slideLayout101.xml" ContentType="application/vnd.openxmlformats-officedocument.presentationml.slideLayout+xml"/>
  <Override PartName="/ppt/slideMasters/slideMaster115.xml" ContentType="application/vnd.openxmlformats-officedocument.presentationml.slideMaster+xml"/>
  <Override PartName="/ppt/slideMasters/slideMaster162.xml" ContentType="application/vnd.openxmlformats-officedocument.presentationml.slideMaster+xml"/>
  <Override PartName="/ppt/slides/slide157.xml" ContentType="application/vnd.openxmlformats-officedocument.presentationml.slide+xml"/>
  <Override PartName="/ppt/slides/slide220.xml" ContentType="application/vnd.openxmlformats-officedocument.presentationml.slide+xml"/>
  <Override PartName="/ppt/theme/theme53.xml" ContentType="application/vnd.openxmlformats-officedocument.theme+xml"/>
  <Override PartName="/ppt/theme/theme132.xml" ContentType="application/vnd.openxmlformats-officedocument.theme+xml"/>
  <Override PartName="/ppt/notesSlides/notesSlide40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40.xml" ContentType="application/vnd.openxmlformats-officedocument.presentationml.slideMaster+xml"/>
  <Override PartName="/ppt/theme/theme31.xml" ContentType="application/vnd.openxmlformats-officedocument.theme+xml"/>
  <Override PartName="/ppt/theme/theme110.xml" ContentType="application/vnd.openxmlformats-officedocument.theme+xml"/>
  <Override PartName="/ppt/notesSlides/notesSlide6.xml" ContentType="application/vnd.openxmlformats-officedocument.presentationml.notesSlide+xml"/>
  <Override PartName="/ppt/slides/slide87.xml" ContentType="application/vnd.openxmlformats-officedocument.presentationml.slide+xml"/>
  <Override PartName="/ppt/slides/slide135.xml" ContentType="application/vnd.openxmlformats-officedocument.presentationml.slide+xml"/>
  <Override PartName="/ppt/slides/slide182.xml" ContentType="application/vnd.openxmlformats-officedocument.presentationml.slide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notesSlides/notesSlide78.xml" ContentType="application/vnd.openxmlformats-officedocument.presentationml.notesSlide+xml"/>
  <Override PartName="/ppt/slideMasters/slideMaster48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s/slide18.xml" ContentType="application/vnd.openxmlformats-officedocument.presentationml.slide+xml"/>
  <Override PartName="/ppt/slides/slide65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9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Masters/slideMaster178.xml" ContentType="application/vnd.openxmlformats-officedocument.presentationml.slideMaster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142.xml" ContentType="application/vnd.openxmlformats-officedocument.presentationml.slideLayout+xml"/>
  <Override PartName="/ppt/theme/theme148.xml" ContentType="application/vnd.openxmlformats-officedocument.theme+xml"/>
  <Override PartName="/ppt/notesSlides/notesSlide56.xml" ContentType="application/vnd.openxmlformats-officedocument.presentationml.notesSlide+xml"/>
  <Override PartName="/ppt/slideMasters/slideMaster26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109.xml" ContentType="application/vnd.openxmlformats-officedocument.presentationml.slideMaster+xml"/>
  <Override PartName="/ppt/slideMasters/slideMaster156.xml" ContentType="application/vnd.openxmlformats-officedocument.presentationml.slideMaster+xml"/>
  <Override PartName="/ppt/slides/slide214.xml" ContentType="application/vnd.openxmlformats-officedocument.presentationml.slide+xml"/>
  <Override PartName="/ppt/slideLayouts/slideLayout42.xml" ContentType="application/vnd.openxmlformats-officedocument.presentationml.slideLayout+xml"/>
  <Override PartName="/ppt/theme/theme47.xml" ContentType="application/vnd.openxmlformats-officedocument.theme+xml"/>
  <Override PartName="/ppt/theme/theme94.xml" ContentType="application/vnd.openxmlformats-officedocument.theme+xml"/>
  <Override PartName="/ppt/theme/theme126.xml" ContentType="application/vnd.openxmlformats-officedocument.theme+xml"/>
  <Override PartName="/ppt/theme/theme173.xml" ContentType="application/vnd.openxmlformats-officedocument.them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Masters/slideMaster51.xml" ContentType="application/vnd.openxmlformats-officedocument.presentationml.slideMaster+xml"/>
  <Override PartName="/ppt/slides/slide21.xml" ContentType="application/vnd.openxmlformats-officedocument.presentationml.slide+xml"/>
  <Override PartName="/ppt/slides/slide198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Masters/slideMaster134.xml" ContentType="application/vnd.openxmlformats-officedocument.presentationml.slideMaster+xml"/>
  <Override PartName="/ppt/slideMasters/slideMaster181.xml" ContentType="application/vnd.openxmlformats-officedocument.presentationml.slideMaster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theme/theme25.xml" ContentType="application/vnd.openxmlformats-officedocument.theme+xml"/>
  <Override PartName="/ppt/theme/theme72.xml" ContentType="application/vnd.openxmlformats-officedocument.theme+xml"/>
  <Override PartName="/ppt/theme/theme104.xml" ContentType="application/vnd.openxmlformats-officedocument.theme+xml"/>
  <Override PartName="/ppt/theme/theme151.xml" ContentType="application/vnd.openxmlformats-officedocument.theme+xml"/>
  <Override PartName="/ppt/notesSlides/notesSlide12.xml" ContentType="application/vnd.openxmlformats-officedocument.presentationml.notesSlide+xml"/>
  <Override PartName="/ppt/slideMasters/slideMaster112.xml" ContentType="application/vnd.openxmlformats-officedocument.presentationml.slideMaster+xml"/>
  <Override PartName="/ppt/theme/theme50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slideLayouts/slideLayout158.xml" ContentType="application/vnd.openxmlformats-officedocument.presentationml.slideLayout+xml"/>
  <Override PartName="/ppt/slideMasters/slideMaster89.xml" ContentType="application/vnd.openxmlformats-officedocument.presentationml.slideMaster+xml"/>
  <Override PartName="/ppt/slides/slide132.xml" ContentType="application/vnd.openxmlformats-officedocument.presentationml.slide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Masters/slideMaster67.xml" ContentType="application/vnd.openxmlformats-officedocument.presentationml.slideMaster+xml"/>
  <Override PartName="/ppt/slides/slide37.xml" ContentType="application/vnd.openxmlformats-officedocument.presentationml.slide+xml"/>
  <Override PartName="/ppt/slides/slide84.xml" ContentType="application/vnd.openxmlformats-officedocument.presentationml.slide+xml"/>
  <Override PartName="/ppt/slides/slide208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88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114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167.xml" ContentType="application/vnd.openxmlformats-officedocument.theme+xml"/>
  <Override PartName="/ppt/notesSlides/notesSlide28.xml" ContentType="application/vnd.openxmlformats-officedocument.presentationml.notesSlide+xml"/>
  <Override PartName="/ppt/notesSlides/notesSlide75.xml" ContentType="application/vnd.openxmlformats-officedocument.presentationml.notesSlide+xml"/>
  <Override PartName="/ppt/slideMasters/slideMaster45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128.xml" ContentType="application/vnd.openxmlformats-officedocument.presentationml.slideMaster+xml"/>
  <Override PartName="/ppt/slideMasters/slideMaster175.xml" ContentType="application/vnd.openxmlformats-officedocument.presentationml.slideMaster+xml"/>
  <Override PartName="/ppt/slideLayouts/slideLayout14.xml" ContentType="application/vnd.openxmlformats-officedocument.presentationml.slideLayout+xml"/>
  <Override PartName="/ppt/theme/theme19.xml" ContentType="application/vnd.openxmlformats-officedocument.theme+xml"/>
  <Override PartName="/ppt/slideLayouts/slideLayout61.xml" ContentType="application/vnd.openxmlformats-officedocument.presentationml.slideLayout+xml"/>
  <Override PartName="/ppt/theme/theme66.xml" ContentType="application/vnd.openxmlformats-officedocument.theme+xml"/>
  <Override PartName="/ppt/theme/theme145.xml" ContentType="application/vnd.openxmlformats-officedocument.theme+xml"/>
  <Override PartName="/ppt/notesSlides/notesSlide53.xml" ContentType="application/vnd.openxmlformats-officedocument.presentationml.notesSlide+xml"/>
  <Override PartName="/ppt/slideMasters/slideMaster23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s/slide40.xml" ContentType="application/vnd.openxmlformats-officedocument.presentationml.slide+xml"/>
  <Override PartName="/ppt/slides/slide211.xml" ContentType="application/vnd.openxmlformats-officedocument.presentationml.slide+xml"/>
  <Override PartName="/ppt/theme/theme44.xml" ContentType="application/vnd.openxmlformats-officedocument.theme+xml"/>
  <Override PartName="/ppt/theme/theme91.xml" ContentType="application/vnd.openxmlformats-officedocument.theme+xml"/>
  <Override PartName="/ppt/slideMasters/slideMaster106.xml" ContentType="application/vnd.openxmlformats-officedocument.presentationml.slideMaster+xml"/>
  <Override PartName="/ppt/slideMasters/slideMaster153.xml" ContentType="application/vnd.openxmlformats-officedocument.presentationml.slideMaster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theme/theme123.xml" ContentType="application/vnd.openxmlformats-officedocument.theme+xml"/>
  <Override PartName="/ppt/theme/theme170.xml" ContentType="application/vnd.openxmlformats-officedocument.them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slideMasters/slideMaster131.xml" ContentType="application/vnd.openxmlformats-officedocument.presentationml.slideMaster+xml"/>
  <Override PartName="/ppt/slides/slide126.xml" ContentType="application/vnd.openxmlformats-officedocument.presentationml.slide+xml"/>
  <Override PartName="/ppt/slides/slide173.xml" ContentType="application/vnd.openxmlformats-officedocument.presentationml.slide+xml"/>
  <Override PartName="/ppt/theme/theme22.xml" ContentType="application/vnd.openxmlformats-officedocument.theme+xml"/>
  <Override PartName="/ppt/slideLayouts/slideLayout99.xml" ContentType="application/vnd.openxmlformats-officedocument.presentationml.slideLayout+xml"/>
  <Override PartName="/ppt/theme/theme101.xml" ContentType="application/vnd.openxmlformats-officedocument.theme+xml"/>
  <Override PartName="/ppt/slides/slide78.xml" ContentType="application/vnd.openxmlformats-officedocument.presentationml.slide+xml"/>
  <Override PartName="/ppt/slideLayouts/slideLayout177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7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s/slide227.xml" ContentType="application/vnd.openxmlformats-officedocument.presentationml.slid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39.xml" ContentType="application/vnd.openxmlformats-officedocument.theme+xml"/>
  <Override PartName="/ppt/slideLayouts/slideLayout155.xml" ContentType="application/vnd.openxmlformats-officedocument.presentationml.slideLayout+xml"/>
  <Override PartName="/ppt/notesSlides/notesSlide47.xml" ContentType="application/vnd.openxmlformats-officedocument.presentationml.notesSlide+xml"/>
  <Override PartName="/ppt/notesSlides/notesSlide94.xml" ContentType="application/vnd.openxmlformats-officedocument.presentationml.notesSlide+xml"/>
  <Override PartName="/ppt/slideMasters/slideMaster169.xml" ContentType="application/vnd.openxmlformats-officedocument.presentationml.slideMaster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slideLayouts/slideLayout133.xml" ContentType="application/vnd.openxmlformats-officedocument.presentationml.slideLayout+xml"/>
  <Override PartName="/ppt/slideLayouts/slideLayout180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147.xml" ContentType="application/vnd.openxmlformats-officedocument.presentationml.slideMaster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Layouts/slideLayout33.xml" ContentType="application/vnd.openxmlformats-officedocument.presentationml.slideLayout+xml"/>
  <Override PartName="/ppt/theme/theme38.xml" ContentType="application/vnd.openxmlformats-officedocument.theme+xml"/>
  <Override PartName="/ppt/slideLayouts/slideLayout80.xml" ContentType="application/vnd.openxmlformats-officedocument.presentationml.slideLayout+xml"/>
  <Override PartName="/ppt/theme/theme85.xml" ContentType="application/vnd.openxmlformats-officedocument.theme+xml"/>
  <Override PartName="/ppt/theme/theme117.xml" ContentType="application/vnd.openxmlformats-officedocument.theme+xml"/>
  <Override PartName="/ppt/theme/theme164.xml" ContentType="application/vnd.openxmlformats-officedocument.theme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Masters/slideMaster42.xml" ContentType="application/vnd.openxmlformats-officedocument.presentationml.slideMaster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6.xml" ContentType="application/vnd.openxmlformats-officedocument.theme+xml"/>
  <Override PartName="/ppt/theme/theme63.xml" ContentType="application/vnd.openxmlformats-officedocument.theme+xml"/>
  <Override PartName="/ppt/slideLayouts/slideLayout111.xml" ContentType="application/vnd.openxmlformats-officedocument.presentationml.slideLayout+xml"/>
  <Override PartName="/ppt/slideMasters/slideMaster125.xml" ContentType="application/vnd.openxmlformats-officedocument.presentationml.slideMaster+xml"/>
  <Override PartName="/ppt/slideMasters/slideMaster172.xml" ContentType="application/vnd.openxmlformats-officedocument.presentationml.slideMaster+xml"/>
  <Override PartName="/ppt/slides/slide167.xml" ContentType="application/vnd.openxmlformats-officedocument.presentationml.slide+xml"/>
  <Override PartName="/ppt/theme/theme142.xml" ContentType="application/vnd.openxmlformats-officedocument.theme+xml"/>
  <Override PartName="/ppt/notesSlides/notesSlide50.xml" ContentType="application/vnd.openxmlformats-officedocument.presentationml.notesSlide+xml"/>
  <Override PartName="/ppt/slideMasters/slideMaster20.xml" ContentType="application/vnd.openxmlformats-officedocument.presentationml.slideMaster+xml"/>
  <Override PartName="/ppt/slideMasters/slideMaster103.xml" ContentType="application/vnd.openxmlformats-officedocument.presentationml.slideMaster+xml"/>
  <Override PartName="/ppt/slideMasters/slideMaster150.xml" ContentType="application/vnd.openxmlformats-officedocument.presentationml.slideMaster+xml"/>
  <Override PartName="/ppt/slides/slide145.xml" ContentType="application/vnd.openxmlformats-officedocument.presentationml.slide+xml"/>
  <Override PartName="/ppt/slides/slide192.xml" ContentType="application/vnd.openxmlformats-officedocument.presentationml.slide+xml"/>
  <Override PartName="/ppt/theme/theme8.xml" ContentType="application/vnd.openxmlformats-officedocument.theme+xml"/>
  <Override PartName="/ppt/theme/theme41.xml" ContentType="application/vnd.openxmlformats-officedocument.theme+xml"/>
  <Override PartName="/ppt/theme/theme120.xml" ContentType="application/vnd.openxmlformats-officedocument.theme+xml"/>
  <Override PartName="/ppt/slides/slide97.xml" ContentType="application/vnd.openxmlformats-officedocument.presentationml.slide+xml"/>
  <Override PartName="/ppt/slideLayouts/slideLayout149.xml" ContentType="application/vnd.openxmlformats-officedocument.presentationml.slideLayout+xml"/>
  <Override PartName="/ppt/slides/slide28.xml" ContentType="application/vnd.openxmlformats-officedocument.presentationml.slide+xml"/>
  <Override PartName="/ppt/slides/slide75.xml" ContentType="application/vnd.openxmlformats-officedocument.presentationml.slide+xml"/>
  <Override PartName="/ppt/slides/slide123.xml" ContentType="application/vnd.openxmlformats-officedocument.presentationml.slide+xml"/>
  <Override PartName="/ppt/slides/slide170.xml" ContentType="application/vnd.openxmlformats-officedocument.presentationml.slide+xml"/>
  <Override PartName="/ppt/slideLayouts/slideLayout49.xml" ContentType="application/vnd.openxmlformats-officedocument.presentationml.slideLayout+xml"/>
  <Override PartName="/ppt/slideLayouts/slideLayout96.xml" ContentType="application/vnd.openxmlformats-officedocument.presentationml.slideLayout+xml"/>
  <Override PartName="/ppt/notesSlides/notesSlide88.xml" ContentType="application/vnd.openxmlformats-officedocument.presentationml.notesSlide+xml"/>
  <Override PartName="/ppt/slideMasters/slideMaster58.xml" ContentType="application/vnd.openxmlformats-officedocument.presentationml.slideMaster+xml"/>
  <Override PartName="/ppt/slides/slide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79.xml" ContentType="application/vnd.openxmlformats-officedocument.theme+xml"/>
  <Override PartName="/ppt/slideLayouts/slideLayout127.xml" ContentType="application/vnd.openxmlformats-officedocument.presentationml.slideLayout+xml"/>
  <Override PartName="/ppt/theme/theme158.xml" ContentType="application/vnd.openxmlformats-officedocument.theme+xml"/>
  <Override PartName="/ppt/slideLayouts/slideLayout174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53.xml" ContentType="application/vnd.openxmlformats-officedocument.presentationml.slide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Default Extension="jpeg" ContentType="image/jpeg"/>
  <Override PartName="/ppt/notesSlides/notesSlide100.xml" ContentType="application/vnd.openxmlformats-officedocument.presentationml.notesSlide+xml"/>
  <Override PartName="/ppt/slideMasters/slideMaster36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119.xml" ContentType="application/vnd.openxmlformats-officedocument.presentationml.slideMaster+xml"/>
  <Override PartName="/ppt/slideMasters/slideMaster166.xml" ContentType="application/vnd.openxmlformats-officedocument.presentationml.slideMaster+xml"/>
  <Override PartName="/ppt/slides/slide31.xml" ContentType="application/vnd.openxmlformats-officedocument.presentationml.slide+xml"/>
  <Override PartName="/ppt/slides/slide224.xml" ContentType="application/vnd.openxmlformats-officedocument.presentationml.slide+xml"/>
  <Override PartName="/ppt/slideLayouts/slideLayout52.xml" ContentType="application/vnd.openxmlformats-officedocument.presentationml.slideLayout+xml"/>
  <Override PartName="/ppt/theme/theme57.xml" ContentType="application/vnd.openxmlformats-officedocument.theme+xml"/>
  <Override PartName="/ppt/theme/theme136.xml" ContentType="application/vnd.openxmlformats-officedocument.theme+xml"/>
  <Override PartName="/ppt/theme/theme183.xml" ContentType="application/vnd.openxmlformats-officedocument.theme+xml"/>
  <Override PartName="/ppt/notesSlides/notesSlide44.xml" ContentType="application/vnd.openxmlformats-officedocument.presentationml.notesSlide+xml"/>
  <Override PartName="/ppt/notesSlides/notesSlide91.xml" ContentType="application/vnd.openxmlformats-officedocument.presentationml.notesSlide+xml"/>
  <Override PartName="/ppt/slideMasters/slideMaster14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s/slide202.xml" ContentType="application/vnd.openxmlformats-officedocument.presentationml.slide+xml"/>
  <Override PartName="/ppt/slideLayouts/slideLayout30.xml" ContentType="application/vnd.openxmlformats-officedocument.presentationml.slideLayout+xml"/>
  <Override PartName="/ppt/theme/theme35.xml" ContentType="application/vnd.openxmlformats-officedocument.theme+xml"/>
  <Override PartName="/ppt/theme/theme82.xml" ContentType="application/vnd.openxmlformats-officedocument.theme+xml"/>
  <Override PartName="/ppt/theme/theme114.xml" ContentType="application/vnd.openxmlformats-officedocument.theme+xml"/>
  <Override PartName="/ppt/slideLayouts/slideLayout130.xml" ContentType="application/vnd.openxmlformats-officedocument.presentationml.slideLayout+xml"/>
  <Override PartName="/ppt/theme/theme161.xml" ContentType="application/vnd.openxmlformats-officedocument.theme+xml"/>
  <Override PartName="/ppt/notesSlides/notesSlide22.xml" ContentType="application/vnd.openxmlformats-officedocument.presentationml.notesSlide+xml"/>
  <Override PartName="/ppt/slideMasters/slideMaster144.xml" ContentType="application/vnd.openxmlformats-officedocument.presentationml.slideMaster+xml"/>
  <Override PartName="/ppt/slides/slide139.xml" ContentType="application/vnd.openxmlformats-officedocument.presentationml.slide+xml"/>
  <Override PartName="/ppt/slides/slide186.xml" ContentType="application/vnd.openxmlformats-officedocument.presentationml.slide+xml"/>
  <Override PartName="/ppt/slideMasters/slideMaster122.xml" ContentType="application/vnd.openxmlformats-officedocument.presentationml.slideMaster+xml"/>
  <Override PartName="/ppt/slides/slide117.xml" ContentType="application/vnd.openxmlformats-officedocument.presentationml.slide+xml"/>
  <Override PartName="/ppt/slides/slide164.xml" ContentType="application/vnd.openxmlformats-officedocument.presentationml.slide+xml"/>
  <Override PartName="/ppt/theme/theme13.xml" ContentType="application/vnd.openxmlformats-officedocument.theme+xml"/>
  <Override PartName="/ppt/theme/theme60.xml" ContentType="application/vnd.openxmlformats-officedocument.theme+xml"/>
  <Override PartName="/ppt/slideMasters/slideMaster99.xml" ContentType="application/vnd.openxmlformats-officedocument.presentationml.slideMaster+xml"/>
  <Override PartName="/ppt/slides/slide69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Masters/slideMaster100.xml" ContentType="application/vnd.openxmlformats-officedocument.presentationml.slideMaster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slideMasters/slideMaster77.xml" ContentType="application/vnd.openxmlformats-officedocument.presentationml.slideMaster+xml"/>
  <Override PartName="/ppt/slides/slide120.xml" ContentType="application/vnd.openxmlformats-officedocument.presentationml.slide+xml"/>
  <Override PartName="/ppt/slideLayouts/slideLayout46.xml" ContentType="application/vnd.openxmlformats-officedocument.presentationml.slideLayout+xml"/>
  <Override PartName="/ppt/theme/theme98.xml" ContentType="application/vnd.openxmlformats-officedocument.theme+xml"/>
  <Override PartName="/ppt/slideLayouts/slideLayout193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72.xml" ContentType="application/vnd.openxmlformats-officedocument.presentationml.slide+xml"/>
  <Override PartName="/ppt/slideLayouts/slideLayout124.xml" ContentType="application/vnd.openxmlformats-officedocument.presentationml.slideLayout+xml"/>
  <Override PartName="/ppt/theme/theme29.xml" ContentType="application/vnd.openxmlformats-officedocument.theme+xml"/>
  <Override PartName="/ppt/slideLayouts/slideLayout71.xml" ContentType="application/vnd.openxmlformats-officedocument.presentationml.slideLayout+xml"/>
  <Override PartName="/ppt/theme/theme155.xml" ContentType="application/vnd.openxmlformats-officedocument.theme+xml"/>
  <Override PartName="/ppt/notesSlides/notesSlide63.xml" ContentType="application/vnd.openxmlformats-officedocument.presentationml.notesSlide+xml"/>
  <Override PartName="/ppt/slideMasters/slideMaster33.xml" ContentType="application/vnd.openxmlformats-officedocument.presentationml.slideMaster+xml"/>
  <Override PartName="/ppt/slideMasters/slideMaster116.xml" ContentType="application/vnd.openxmlformats-officedocument.presentationml.slideMaster+xml"/>
  <Override PartName="/ppt/slides/slide221.xml" ContentType="application/vnd.openxmlformats-officedocument.presentationml.slide+xml"/>
  <Override PartName="/ppt/theme/theme54.xml" ContentType="application/vnd.openxmlformats-officedocument.theme+xml"/>
  <Override PartName="/ppt/theme/theme180.xml" ContentType="application/vnd.openxmlformats-officedocument.theme+xml"/>
  <Override PartName="/ppt/slideMasters/slideMaster8.xml" ContentType="application/vnd.openxmlformats-officedocument.presentationml.slideMaster+xml"/>
  <Override PartName="/ppt/slideMasters/slideMaster141.xml" ContentType="application/vnd.openxmlformats-officedocument.presentationml.slideMaster+xml"/>
  <Override PartName="/ppt/slides/slide136.xml" ContentType="application/vnd.openxmlformats-officedocument.presentationml.slide+xml"/>
  <Override PartName="/ppt/theme/theme111.xml" ContentType="application/vnd.openxmlformats-officedocument.theme+xml"/>
  <Override PartName="/ppt/slides/slide88.xml" ContentType="application/vnd.openxmlformats-officedocument.presentationml.slide+xml"/>
  <Override PartName="/ppt/theme/theme10.xml" ContentType="application/vnd.openxmlformats-officedocument.theme+xml"/>
  <Override PartName="/ppt/slideLayouts/slideLayout87.xml" ContentType="application/vnd.openxmlformats-officedocument.presentationml.slideLayout+xml"/>
  <Override PartName="/ppt/slides/slide19.xml" ContentType="application/vnd.openxmlformats-officedocument.presentationml.slide+xml"/>
  <Override PartName="/ppt/slides/slide161.xml" ContentType="application/vnd.openxmlformats-officedocument.presentationml.slide+xml"/>
  <Override PartName="/ppt/slideLayouts/slideLayout165.xml" ContentType="application/vnd.openxmlformats-officedocument.presentationml.slideLayout+xml"/>
  <Override PartName="/ppt/notesSlides/notesSlide79.xml" ContentType="application/vnd.openxmlformats-officedocument.presentationml.notesSlide+xml"/>
  <Override PartName="/ppt/slideMasters/slideMaster49.xml" ContentType="application/vnd.openxmlformats-officedocument.presentationml.slideMaster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Masters/slideMaster74.xml" ContentType="application/vnd.openxmlformats-officedocument.presentationml.slideMaster+xml"/>
  <Override PartName="/ppt/slides/slide44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Masters/slideMaster157.xml" ContentType="application/vnd.openxmlformats-officedocument.presentationml.slideMaster+xml"/>
  <Override PartName="/ppt/theme/theme95.xml" ContentType="application/vnd.openxmlformats-officedocument.theme+xml"/>
  <Override PartName="/ppt/theme/theme127.xml" ContentType="application/vnd.openxmlformats-officedocument.theme+xml"/>
  <Override PartName="/ppt/notesSlides/notesSlide35.xml" ContentType="application/vnd.openxmlformats-officedocument.presentationml.notesSlide+xml"/>
  <Override PartName="/ppt/slideMasters/slideMaster182.xml" ContentType="application/vnd.openxmlformats-officedocument.presentationml.slideMaster+xml"/>
  <Override PartName="/ppt/theme/theme26.xml" ContentType="application/vnd.openxmlformats-officedocument.theme+xml"/>
  <Override PartName="/ppt/slideLayouts/slideLayout121.xml" ContentType="application/vnd.openxmlformats-officedocument.presentationml.slideLayout+xml"/>
  <Override PartName="/ppt/theme/theme152.xml" ContentType="application/vnd.openxmlformats-officedocument.theme+xml"/>
  <Override PartName="/ppt/notesSlides/notesSlide60.xml" ContentType="application/vnd.openxmlformats-officedocument.presentationml.notesSlide+xml"/>
  <Override PartName="/ppt/slideMasters/slideMaster30.xml" ContentType="application/vnd.openxmlformats-officedocument.presentationml.slideMaster+xml"/>
  <Override PartName="/ppt/slides/slide177.xml" ContentType="application/vnd.openxmlformats-officedocument.presentationml.slide+xml"/>
  <Override PartName="/ppt/slideMasters/slideMaster113.xml" ContentType="application/vnd.openxmlformats-officedocument.presentationml.slideMaster+xml"/>
  <Override PartName="/ppt/slides/slide108.xml" ContentType="application/vnd.openxmlformats-officedocument.presentationml.slide+xml"/>
  <Override PartName="/ppt/theme/theme51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s/slide85.xml" ContentType="application/vnd.openxmlformats-officedocument.presentationml.slide+xml"/>
  <Override PartName="/ppt/slides/slide133.xml" ContentType="application/vnd.openxmlformats-officedocument.presentationml.slide+xml"/>
  <Override PartName="/ppt/slideLayouts/slideLayout137.xml" ContentType="application/vnd.openxmlformats-officedocument.presentationml.slideLayout+xml"/>
  <Override PartName="/ppt/slides/slide209.xml" ContentType="application/vnd.openxmlformats-officedocument.presentationml.slide+xml"/>
  <Override PartName="/ppt/slideLayouts/slideLayout84.xml" ContentType="application/vnd.openxmlformats-officedocument.presentationml.slideLayout+xml"/>
  <Override PartName="/ppt/theme/theme168.xml" ContentType="application/vnd.openxmlformats-officedocument.theme+xml"/>
  <Override PartName="/ppt/notesSlides/notesSlide76.xml" ContentType="application/vnd.openxmlformats-officedocument.presentationml.notesSlide+xml"/>
  <Override PartName="/ppt/slideMasters/slideMaster46.xml" ContentType="application/vnd.openxmlformats-officedocument.presentationml.slideMaster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theme/theme67.xml" ContentType="application/vnd.openxmlformats-officedocument.theme+xml"/>
  <Override PartName="/ppt/slideLayouts/slideLayout162.xml" ContentType="application/vnd.openxmlformats-officedocument.presentationml.slideLayout+xml"/>
  <Override PartName="/ppt/slideMasters/slideMaster129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71.xml" ContentType="application/vnd.openxmlformats-officedocument.presentationml.slideMaster+xml"/>
  <Override PartName="/ppt/slideMasters/slideMaster154.xml" ContentType="application/vnd.openxmlformats-officedocument.presentationml.slideMaster+xml"/>
  <Override PartName="/ppt/slides/slide149.xml" ContentType="application/vnd.openxmlformats-officedocument.presentationml.slide+xml"/>
  <Override PartName="/ppt/slideLayouts/slideLayout40.xml" ContentType="application/vnd.openxmlformats-officedocument.presentationml.slideLayout+xml"/>
  <Override PartName="/ppt/theme/theme92.xml" ContentType="application/vnd.openxmlformats-officedocument.theme+xml"/>
  <Override PartName="/ppt/theme/theme124.xml" ContentType="application/vnd.openxmlformats-officedocument.theme+xml"/>
  <Override PartName="/ppt/notesSlides/notesSlide32.xml" ContentType="application/vnd.openxmlformats-officedocument.presentationml.notesSlide+xml"/>
  <Override PartName="/ppt/theme/theme23.xml" ContentType="application/vnd.openxmlformats-officedocument.theme+xml"/>
  <Override PartName="/ppt/slides/slide17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4" r:id="rId4"/>
    <p:sldMasterId id="2147483666" r:id="rId5"/>
    <p:sldMasterId id="2147483668" r:id="rId6"/>
    <p:sldMasterId id="2147483670" r:id="rId7"/>
    <p:sldMasterId id="2147483672" r:id="rId8"/>
    <p:sldMasterId id="2147483674" r:id="rId9"/>
    <p:sldMasterId id="2147483676" r:id="rId10"/>
    <p:sldMasterId id="2147483678" r:id="rId11"/>
    <p:sldMasterId id="2147483680" r:id="rId12"/>
    <p:sldMasterId id="2147483682" r:id="rId13"/>
    <p:sldMasterId id="2147483684" r:id="rId14"/>
    <p:sldMasterId id="2147483686" r:id="rId15"/>
    <p:sldMasterId id="2147483688" r:id="rId16"/>
    <p:sldMasterId id="2147483690" r:id="rId17"/>
    <p:sldMasterId id="2147483692" r:id="rId18"/>
    <p:sldMasterId id="2147483694" r:id="rId19"/>
    <p:sldMasterId id="2147483696" r:id="rId20"/>
    <p:sldMasterId id="2147483698" r:id="rId21"/>
    <p:sldMasterId id="2147483700" r:id="rId22"/>
    <p:sldMasterId id="2147483702" r:id="rId23"/>
    <p:sldMasterId id="2147483704" r:id="rId24"/>
    <p:sldMasterId id="2147483706" r:id="rId25"/>
    <p:sldMasterId id="2147483708" r:id="rId26"/>
    <p:sldMasterId id="2147483710" r:id="rId27"/>
    <p:sldMasterId id="2147483712" r:id="rId28"/>
    <p:sldMasterId id="2147483714" r:id="rId29"/>
    <p:sldMasterId id="2147483716" r:id="rId30"/>
    <p:sldMasterId id="2147483718" r:id="rId31"/>
    <p:sldMasterId id="2147483720" r:id="rId32"/>
    <p:sldMasterId id="2147483722" r:id="rId33"/>
    <p:sldMasterId id="2147483724" r:id="rId34"/>
    <p:sldMasterId id="2147483726" r:id="rId35"/>
    <p:sldMasterId id="2147483728" r:id="rId36"/>
    <p:sldMasterId id="2147483730" r:id="rId37"/>
    <p:sldMasterId id="2147483732" r:id="rId38"/>
    <p:sldMasterId id="2147483734" r:id="rId39"/>
    <p:sldMasterId id="2147483736" r:id="rId40"/>
    <p:sldMasterId id="2147483738" r:id="rId41"/>
    <p:sldMasterId id="2147483740" r:id="rId42"/>
    <p:sldMasterId id="2147483742" r:id="rId43"/>
    <p:sldMasterId id="2147483744" r:id="rId44"/>
    <p:sldMasterId id="2147483746" r:id="rId45"/>
    <p:sldMasterId id="2147483748" r:id="rId46"/>
    <p:sldMasterId id="2147483750" r:id="rId47"/>
    <p:sldMasterId id="2147483755" r:id="rId48"/>
    <p:sldMasterId id="2147483757" r:id="rId49"/>
    <p:sldMasterId id="2147483759" r:id="rId50"/>
    <p:sldMasterId id="2147483761" r:id="rId51"/>
    <p:sldMasterId id="2147483763" r:id="rId52"/>
    <p:sldMasterId id="2147483765" r:id="rId53"/>
    <p:sldMasterId id="2147483767" r:id="rId54"/>
    <p:sldMasterId id="2147483769" r:id="rId55"/>
    <p:sldMasterId id="2147483771" r:id="rId56"/>
    <p:sldMasterId id="2147483773" r:id="rId57"/>
    <p:sldMasterId id="2147483775" r:id="rId58"/>
    <p:sldMasterId id="2147483777" r:id="rId59"/>
    <p:sldMasterId id="2147483779" r:id="rId60"/>
    <p:sldMasterId id="2147483781" r:id="rId61"/>
    <p:sldMasterId id="2147483783" r:id="rId62"/>
    <p:sldMasterId id="2147483785" r:id="rId63"/>
    <p:sldMasterId id="2147483787" r:id="rId64"/>
    <p:sldMasterId id="2147483789" r:id="rId65"/>
    <p:sldMasterId id="2147483791" r:id="rId66"/>
    <p:sldMasterId id="2147483793" r:id="rId67"/>
    <p:sldMasterId id="2147483795" r:id="rId68"/>
    <p:sldMasterId id="2147483797" r:id="rId69"/>
    <p:sldMasterId id="2147483799" r:id="rId70"/>
    <p:sldMasterId id="2147483801" r:id="rId71"/>
    <p:sldMasterId id="2147483803" r:id="rId72"/>
    <p:sldMasterId id="2147483805" r:id="rId73"/>
    <p:sldMasterId id="2147483807" r:id="rId74"/>
    <p:sldMasterId id="2147483809" r:id="rId75"/>
    <p:sldMasterId id="2147483811" r:id="rId76"/>
    <p:sldMasterId id="2147483813" r:id="rId77"/>
    <p:sldMasterId id="2147483815" r:id="rId78"/>
    <p:sldMasterId id="2147483817" r:id="rId79"/>
    <p:sldMasterId id="2147483819" r:id="rId80"/>
    <p:sldMasterId id="2147483821" r:id="rId81"/>
    <p:sldMasterId id="2147483823" r:id="rId82"/>
    <p:sldMasterId id="2147483825" r:id="rId83"/>
    <p:sldMasterId id="2147483827" r:id="rId84"/>
    <p:sldMasterId id="2147483829" r:id="rId85"/>
    <p:sldMasterId id="2147483831" r:id="rId86"/>
    <p:sldMasterId id="2147483833" r:id="rId87"/>
    <p:sldMasterId id="2147483835" r:id="rId88"/>
    <p:sldMasterId id="2147483837" r:id="rId89"/>
    <p:sldMasterId id="2147483839" r:id="rId90"/>
    <p:sldMasterId id="2147483841" r:id="rId91"/>
    <p:sldMasterId id="2147483843" r:id="rId92"/>
    <p:sldMasterId id="2147483845" r:id="rId93"/>
    <p:sldMasterId id="2147483847" r:id="rId94"/>
    <p:sldMasterId id="2147483849" r:id="rId95"/>
    <p:sldMasterId id="2147483851" r:id="rId96"/>
    <p:sldMasterId id="2147483853" r:id="rId97"/>
    <p:sldMasterId id="2147483855" r:id="rId98"/>
    <p:sldMasterId id="2147483857" r:id="rId99"/>
    <p:sldMasterId id="2147483859" r:id="rId100"/>
    <p:sldMasterId id="2147483861" r:id="rId101"/>
    <p:sldMasterId id="2147483863" r:id="rId102"/>
    <p:sldMasterId id="2147483865" r:id="rId103"/>
    <p:sldMasterId id="2147483867" r:id="rId104"/>
    <p:sldMasterId id="2147483869" r:id="rId105"/>
    <p:sldMasterId id="2147483871" r:id="rId106"/>
    <p:sldMasterId id="2147483873" r:id="rId107"/>
    <p:sldMasterId id="2147483875" r:id="rId108"/>
    <p:sldMasterId id="2147483877" r:id="rId109"/>
    <p:sldMasterId id="2147483879" r:id="rId110"/>
    <p:sldMasterId id="2147483881" r:id="rId111"/>
    <p:sldMasterId id="2147483883" r:id="rId112"/>
    <p:sldMasterId id="2147483885" r:id="rId113"/>
    <p:sldMasterId id="2147483887" r:id="rId114"/>
    <p:sldMasterId id="2147483889" r:id="rId115"/>
    <p:sldMasterId id="2147483891" r:id="rId116"/>
    <p:sldMasterId id="2147483893" r:id="rId117"/>
    <p:sldMasterId id="2147483895" r:id="rId118"/>
    <p:sldMasterId id="2147483897" r:id="rId119"/>
    <p:sldMasterId id="2147483899" r:id="rId120"/>
    <p:sldMasterId id="2147483901" r:id="rId121"/>
    <p:sldMasterId id="2147483903" r:id="rId122"/>
    <p:sldMasterId id="2147483905" r:id="rId123"/>
    <p:sldMasterId id="2147483907" r:id="rId124"/>
    <p:sldMasterId id="2147483909" r:id="rId125"/>
    <p:sldMasterId id="2147483911" r:id="rId126"/>
    <p:sldMasterId id="2147483913" r:id="rId127"/>
    <p:sldMasterId id="2147483915" r:id="rId128"/>
    <p:sldMasterId id="2147483917" r:id="rId129"/>
    <p:sldMasterId id="2147483919" r:id="rId130"/>
    <p:sldMasterId id="2147483921" r:id="rId131"/>
    <p:sldMasterId id="2147483923" r:id="rId132"/>
    <p:sldMasterId id="2147483925" r:id="rId133"/>
    <p:sldMasterId id="2147483927" r:id="rId134"/>
    <p:sldMasterId id="2147483929" r:id="rId135"/>
    <p:sldMasterId id="2147483931" r:id="rId136"/>
    <p:sldMasterId id="2147483933" r:id="rId137"/>
    <p:sldMasterId id="2147483935" r:id="rId138"/>
    <p:sldMasterId id="2147483937" r:id="rId139"/>
    <p:sldMasterId id="2147483939" r:id="rId140"/>
    <p:sldMasterId id="2147483941" r:id="rId141"/>
    <p:sldMasterId id="2147483943" r:id="rId142"/>
    <p:sldMasterId id="2147483945" r:id="rId143"/>
    <p:sldMasterId id="2147483947" r:id="rId144"/>
    <p:sldMasterId id="2147483949" r:id="rId145"/>
    <p:sldMasterId id="2147483951" r:id="rId146"/>
    <p:sldMasterId id="2147483953" r:id="rId147"/>
    <p:sldMasterId id="2147483955" r:id="rId148"/>
    <p:sldMasterId id="2147483957" r:id="rId149"/>
    <p:sldMasterId id="2147483959" r:id="rId150"/>
    <p:sldMasterId id="2147483961" r:id="rId151"/>
    <p:sldMasterId id="2147483963" r:id="rId152"/>
    <p:sldMasterId id="2147483965" r:id="rId153"/>
    <p:sldMasterId id="2147483967" r:id="rId154"/>
    <p:sldMasterId id="2147483969" r:id="rId155"/>
    <p:sldMasterId id="2147483971" r:id="rId156"/>
    <p:sldMasterId id="2147483973" r:id="rId157"/>
    <p:sldMasterId id="2147483975" r:id="rId158"/>
    <p:sldMasterId id="2147483977" r:id="rId159"/>
    <p:sldMasterId id="2147483979" r:id="rId160"/>
    <p:sldMasterId id="2147483981" r:id="rId161"/>
    <p:sldMasterId id="2147483983" r:id="rId162"/>
    <p:sldMasterId id="2147483985" r:id="rId163"/>
    <p:sldMasterId id="2147483987" r:id="rId164"/>
    <p:sldMasterId id="2147483989" r:id="rId165"/>
    <p:sldMasterId id="2147483991" r:id="rId166"/>
    <p:sldMasterId id="2147483993" r:id="rId167"/>
    <p:sldMasterId id="2147483995" r:id="rId168"/>
    <p:sldMasterId id="2147483997" r:id="rId169"/>
    <p:sldMasterId id="2147483999" r:id="rId170"/>
    <p:sldMasterId id="2147484001" r:id="rId171"/>
    <p:sldMasterId id="2147484003" r:id="rId172"/>
    <p:sldMasterId id="2147484005" r:id="rId173"/>
    <p:sldMasterId id="2147484007" r:id="rId174"/>
    <p:sldMasterId id="2147484009" r:id="rId175"/>
    <p:sldMasterId id="2147484011" r:id="rId176"/>
    <p:sldMasterId id="2147484013" r:id="rId177"/>
    <p:sldMasterId id="2147484015" r:id="rId178"/>
    <p:sldMasterId id="2147484017" r:id="rId179"/>
    <p:sldMasterId id="2147484019" r:id="rId180"/>
    <p:sldMasterId id="2147484021" r:id="rId181"/>
    <p:sldMasterId id="2147484023" r:id="rId182"/>
    <p:sldMasterId id="2147484025" r:id="rId183"/>
    <p:sldMasterId id="2147484027" r:id="rId184"/>
  </p:sldMasterIdLst>
  <p:notesMasterIdLst>
    <p:notesMasterId r:id="rId413"/>
  </p:notesMasterIdLst>
  <p:sldIdLst>
    <p:sldId id="258" r:id="rId185"/>
    <p:sldId id="295" r:id="rId186"/>
    <p:sldId id="265" r:id="rId187"/>
    <p:sldId id="266" r:id="rId188"/>
    <p:sldId id="267" r:id="rId189"/>
    <p:sldId id="296" r:id="rId190"/>
    <p:sldId id="269" r:id="rId191"/>
    <p:sldId id="270" r:id="rId192"/>
    <p:sldId id="271" r:id="rId193"/>
    <p:sldId id="272" r:id="rId194"/>
    <p:sldId id="297" r:id="rId195"/>
    <p:sldId id="274" r:id="rId196"/>
    <p:sldId id="275" r:id="rId197"/>
    <p:sldId id="276" r:id="rId198"/>
    <p:sldId id="277" r:id="rId199"/>
    <p:sldId id="278" r:id="rId200"/>
    <p:sldId id="279" r:id="rId201"/>
    <p:sldId id="280" r:id="rId202"/>
    <p:sldId id="281" r:id="rId203"/>
    <p:sldId id="282" r:id="rId204"/>
    <p:sldId id="283" r:id="rId205"/>
    <p:sldId id="284" r:id="rId206"/>
    <p:sldId id="285" r:id="rId207"/>
    <p:sldId id="298" r:id="rId208"/>
    <p:sldId id="321" r:id="rId209"/>
    <p:sldId id="322" r:id="rId210"/>
    <p:sldId id="323" r:id="rId211"/>
    <p:sldId id="324" r:id="rId212"/>
    <p:sldId id="325" r:id="rId213"/>
    <p:sldId id="326" r:id="rId214"/>
    <p:sldId id="327" r:id="rId215"/>
    <p:sldId id="344" r:id="rId216"/>
    <p:sldId id="345" r:id="rId217"/>
    <p:sldId id="346" r:id="rId218"/>
    <p:sldId id="347" r:id="rId219"/>
    <p:sldId id="348" r:id="rId220"/>
    <p:sldId id="349" r:id="rId221"/>
    <p:sldId id="350" r:id="rId222"/>
    <p:sldId id="351" r:id="rId223"/>
    <p:sldId id="352" r:id="rId224"/>
    <p:sldId id="353" r:id="rId225"/>
    <p:sldId id="354" r:id="rId226"/>
    <p:sldId id="355" r:id="rId227"/>
    <p:sldId id="356" r:id="rId228"/>
    <p:sldId id="357" r:id="rId229"/>
    <p:sldId id="358" r:id="rId230"/>
    <p:sldId id="359" r:id="rId231"/>
    <p:sldId id="360" r:id="rId232"/>
    <p:sldId id="361" r:id="rId233"/>
    <p:sldId id="362" r:id="rId234"/>
    <p:sldId id="363" r:id="rId235"/>
    <p:sldId id="364" r:id="rId236"/>
    <p:sldId id="365" r:id="rId237"/>
    <p:sldId id="328" r:id="rId238"/>
    <p:sldId id="329" r:id="rId239"/>
    <p:sldId id="330" r:id="rId240"/>
    <p:sldId id="331" r:id="rId241"/>
    <p:sldId id="332" r:id="rId242"/>
    <p:sldId id="333" r:id="rId243"/>
    <p:sldId id="334" r:id="rId244"/>
    <p:sldId id="335" r:id="rId245"/>
    <p:sldId id="336" r:id="rId246"/>
    <p:sldId id="337" r:id="rId247"/>
    <p:sldId id="338" r:id="rId248"/>
    <p:sldId id="339" r:id="rId249"/>
    <p:sldId id="340" r:id="rId250"/>
    <p:sldId id="341" r:id="rId251"/>
    <p:sldId id="342" r:id="rId252"/>
    <p:sldId id="343" r:id="rId253"/>
    <p:sldId id="299" r:id="rId254"/>
    <p:sldId id="300" r:id="rId255"/>
    <p:sldId id="301" r:id="rId256"/>
    <p:sldId id="302" r:id="rId257"/>
    <p:sldId id="303" r:id="rId258"/>
    <p:sldId id="304" r:id="rId259"/>
    <p:sldId id="305" r:id="rId260"/>
    <p:sldId id="306" r:id="rId261"/>
    <p:sldId id="307" r:id="rId262"/>
    <p:sldId id="308" r:id="rId263"/>
    <p:sldId id="309" r:id="rId264"/>
    <p:sldId id="310" r:id="rId265"/>
    <p:sldId id="311" r:id="rId266"/>
    <p:sldId id="312" r:id="rId267"/>
    <p:sldId id="313" r:id="rId268"/>
    <p:sldId id="314" r:id="rId269"/>
    <p:sldId id="315" r:id="rId270"/>
    <p:sldId id="316" r:id="rId271"/>
    <p:sldId id="317" r:id="rId272"/>
    <p:sldId id="318" r:id="rId273"/>
    <p:sldId id="319" r:id="rId274"/>
    <p:sldId id="320" r:id="rId275"/>
    <p:sldId id="366" r:id="rId276"/>
    <p:sldId id="367" r:id="rId277"/>
    <p:sldId id="368" r:id="rId278"/>
    <p:sldId id="369" r:id="rId279"/>
    <p:sldId id="370" r:id="rId280"/>
    <p:sldId id="371" r:id="rId281"/>
    <p:sldId id="372" r:id="rId282"/>
    <p:sldId id="373" r:id="rId283"/>
    <p:sldId id="374" r:id="rId284"/>
    <p:sldId id="375" r:id="rId285"/>
    <p:sldId id="376" r:id="rId286"/>
    <p:sldId id="377" r:id="rId287"/>
    <p:sldId id="378" r:id="rId288"/>
    <p:sldId id="379" r:id="rId289"/>
    <p:sldId id="380" r:id="rId290"/>
    <p:sldId id="381" r:id="rId291"/>
    <p:sldId id="382" r:id="rId292"/>
    <p:sldId id="383" r:id="rId293"/>
    <p:sldId id="384" r:id="rId294"/>
    <p:sldId id="385" r:id="rId295"/>
    <p:sldId id="386" r:id="rId296"/>
    <p:sldId id="387" r:id="rId297"/>
    <p:sldId id="388" r:id="rId298"/>
    <p:sldId id="389" r:id="rId299"/>
    <p:sldId id="390" r:id="rId300"/>
    <p:sldId id="391" r:id="rId301"/>
    <p:sldId id="392" r:id="rId302"/>
    <p:sldId id="393" r:id="rId303"/>
    <p:sldId id="394" r:id="rId304"/>
    <p:sldId id="395" r:id="rId305"/>
    <p:sldId id="396" r:id="rId306"/>
    <p:sldId id="397" r:id="rId307"/>
    <p:sldId id="398" r:id="rId308"/>
    <p:sldId id="399" r:id="rId309"/>
    <p:sldId id="400" r:id="rId310"/>
    <p:sldId id="401" r:id="rId311"/>
    <p:sldId id="402" r:id="rId312"/>
    <p:sldId id="403" r:id="rId313"/>
    <p:sldId id="404" r:id="rId314"/>
    <p:sldId id="405" r:id="rId315"/>
    <p:sldId id="406" r:id="rId316"/>
    <p:sldId id="407" r:id="rId317"/>
    <p:sldId id="408" r:id="rId318"/>
    <p:sldId id="409" r:id="rId319"/>
    <p:sldId id="410" r:id="rId320"/>
    <p:sldId id="411" r:id="rId321"/>
    <p:sldId id="412" r:id="rId322"/>
    <p:sldId id="413" r:id="rId323"/>
    <p:sldId id="414" r:id="rId324"/>
    <p:sldId id="415" r:id="rId325"/>
    <p:sldId id="416" r:id="rId326"/>
    <p:sldId id="417" r:id="rId327"/>
    <p:sldId id="418" r:id="rId328"/>
    <p:sldId id="419" r:id="rId329"/>
    <p:sldId id="420" r:id="rId330"/>
    <p:sldId id="421" r:id="rId331"/>
    <p:sldId id="422" r:id="rId332"/>
    <p:sldId id="423" r:id="rId333"/>
    <p:sldId id="424" r:id="rId334"/>
    <p:sldId id="425" r:id="rId335"/>
    <p:sldId id="426" r:id="rId336"/>
    <p:sldId id="427" r:id="rId337"/>
    <p:sldId id="428" r:id="rId338"/>
    <p:sldId id="429" r:id="rId339"/>
    <p:sldId id="430" r:id="rId340"/>
    <p:sldId id="431" r:id="rId341"/>
    <p:sldId id="432" r:id="rId342"/>
    <p:sldId id="433" r:id="rId343"/>
    <p:sldId id="434" r:id="rId344"/>
    <p:sldId id="435" r:id="rId345"/>
    <p:sldId id="436" r:id="rId346"/>
    <p:sldId id="437" r:id="rId347"/>
    <p:sldId id="438" r:id="rId348"/>
    <p:sldId id="439" r:id="rId349"/>
    <p:sldId id="440" r:id="rId350"/>
    <p:sldId id="441" r:id="rId351"/>
    <p:sldId id="442" r:id="rId352"/>
    <p:sldId id="443" r:id="rId353"/>
    <p:sldId id="444" r:id="rId354"/>
    <p:sldId id="445" r:id="rId355"/>
    <p:sldId id="446" r:id="rId356"/>
    <p:sldId id="447" r:id="rId357"/>
    <p:sldId id="448" r:id="rId358"/>
    <p:sldId id="449" r:id="rId359"/>
    <p:sldId id="450" r:id="rId360"/>
    <p:sldId id="451" r:id="rId361"/>
    <p:sldId id="452" r:id="rId362"/>
    <p:sldId id="453" r:id="rId363"/>
    <p:sldId id="454" r:id="rId364"/>
    <p:sldId id="455" r:id="rId365"/>
    <p:sldId id="456" r:id="rId366"/>
    <p:sldId id="457" r:id="rId367"/>
    <p:sldId id="458" r:id="rId368"/>
    <p:sldId id="459" r:id="rId369"/>
    <p:sldId id="460" r:id="rId370"/>
    <p:sldId id="461" r:id="rId371"/>
    <p:sldId id="462" r:id="rId372"/>
    <p:sldId id="463" r:id="rId373"/>
    <p:sldId id="464" r:id="rId374"/>
    <p:sldId id="465" r:id="rId375"/>
    <p:sldId id="466" r:id="rId376"/>
    <p:sldId id="467" r:id="rId377"/>
    <p:sldId id="468" r:id="rId378"/>
    <p:sldId id="469" r:id="rId379"/>
    <p:sldId id="470" r:id="rId380"/>
    <p:sldId id="471" r:id="rId381"/>
    <p:sldId id="472" r:id="rId382"/>
    <p:sldId id="473" r:id="rId383"/>
    <p:sldId id="474" r:id="rId384"/>
    <p:sldId id="475" r:id="rId385"/>
    <p:sldId id="476" r:id="rId386"/>
    <p:sldId id="477" r:id="rId387"/>
    <p:sldId id="478" r:id="rId388"/>
    <p:sldId id="479" r:id="rId389"/>
    <p:sldId id="480" r:id="rId390"/>
    <p:sldId id="481" r:id="rId391"/>
    <p:sldId id="482" r:id="rId392"/>
    <p:sldId id="483" r:id="rId393"/>
    <p:sldId id="484" r:id="rId394"/>
    <p:sldId id="485" r:id="rId395"/>
    <p:sldId id="486" r:id="rId396"/>
    <p:sldId id="487" r:id="rId397"/>
    <p:sldId id="488" r:id="rId398"/>
    <p:sldId id="489" r:id="rId399"/>
    <p:sldId id="490" r:id="rId400"/>
    <p:sldId id="491" r:id="rId401"/>
    <p:sldId id="492" r:id="rId402"/>
    <p:sldId id="493" r:id="rId403"/>
    <p:sldId id="494" r:id="rId404"/>
    <p:sldId id="495" r:id="rId405"/>
    <p:sldId id="496" r:id="rId406"/>
    <p:sldId id="497" r:id="rId407"/>
    <p:sldId id="498" r:id="rId408"/>
    <p:sldId id="499" r:id="rId409"/>
    <p:sldId id="500" r:id="rId410"/>
    <p:sldId id="501" r:id="rId411"/>
    <p:sldId id="502" r:id="rId4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Master" Target="slideMasters/slideMaster117.xml"/><Relationship Id="rId299" Type="http://schemas.openxmlformats.org/officeDocument/2006/relationships/slide" Target="slides/slide115.xml"/><Relationship Id="rId21" Type="http://schemas.openxmlformats.org/officeDocument/2006/relationships/slideMaster" Target="slideMasters/slideMaster21.xml"/><Relationship Id="rId63" Type="http://schemas.openxmlformats.org/officeDocument/2006/relationships/slideMaster" Target="slideMasters/slideMaster63.xml"/><Relationship Id="rId159" Type="http://schemas.openxmlformats.org/officeDocument/2006/relationships/slideMaster" Target="slideMasters/slideMaster159.xml"/><Relationship Id="rId324" Type="http://schemas.openxmlformats.org/officeDocument/2006/relationships/slide" Target="slides/slide140.xml"/><Relationship Id="rId366" Type="http://schemas.openxmlformats.org/officeDocument/2006/relationships/slide" Target="slides/slide182.xml"/><Relationship Id="rId170" Type="http://schemas.openxmlformats.org/officeDocument/2006/relationships/slideMaster" Target="slideMasters/slideMaster170.xml"/><Relationship Id="rId226" Type="http://schemas.openxmlformats.org/officeDocument/2006/relationships/slide" Target="slides/slide42.xml"/><Relationship Id="rId268" Type="http://schemas.openxmlformats.org/officeDocument/2006/relationships/slide" Target="slides/slide84.xml"/><Relationship Id="rId32" Type="http://schemas.openxmlformats.org/officeDocument/2006/relationships/slideMaster" Target="slideMasters/slideMaster32.xml"/><Relationship Id="rId74" Type="http://schemas.openxmlformats.org/officeDocument/2006/relationships/slideMaster" Target="slideMasters/slideMaster74.xml"/><Relationship Id="rId128" Type="http://schemas.openxmlformats.org/officeDocument/2006/relationships/slideMaster" Target="slideMasters/slideMaster128.xml"/><Relationship Id="rId335" Type="http://schemas.openxmlformats.org/officeDocument/2006/relationships/slide" Target="slides/slide151.xml"/><Relationship Id="rId377" Type="http://schemas.openxmlformats.org/officeDocument/2006/relationships/slide" Target="slides/slide193.xml"/><Relationship Id="rId5" Type="http://schemas.openxmlformats.org/officeDocument/2006/relationships/slideMaster" Target="slideMasters/slideMaster5.xml"/><Relationship Id="rId181" Type="http://schemas.openxmlformats.org/officeDocument/2006/relationships/slideMaster" Target="slideMasters/slideMaster181.xml"/><Relationship Id="rId237" Type="http://schemas.openxmlformats.org/officeDocument/2006/relationships/slide" Target="slides/slide53.xml"/><Relationship Id="rId402" Type="http://schemas.openxmlformats.org/officeDocument/2006/relationships/slide" Target="slides/slide218.xml"/><Relationship Id="rId258" Type="http://schemas.openxmlformats.org/officeDocument/2006/relationships/slide" Target="slides/slide74.xml"/><Relationship Id="rId279" Type="http://schemas.openxmlformats.org/officeDocument/2006/relationships/slide" Target="slides/slide95.xml"/><Relationship Id="rId22" Type="http://schemas.openxmlformats.org/officeDocument/2006/relationships/slideMaster" Target="slideMasters/slideMaster22.xml"/><Relationship Id="rId43" Type="http://schemas.openxmlformats.org/officeDocument/2006/relationships/slideMaster" Target="slideMasters/slideMaster43.xml"/><Relationship Id="rId64" Type="http://schemas.openxmlformats.org/officeDocument/2006/relationships/slideMaster" Target="slideMasters/slideMaster64.xml"/><Relationship Id="rId118" Type="http://schemas.openxmlformats.org/officeDocument/2006/relationships/slideMaster" Target="slideMasters/slideMaster118.xml"/><Relationship Id="rId139" Type="http://schemas.openxmlformats.org/officeDocument/2006/relationships/slideMaster" Target="slideMasters/slideMaster139.xml"/><Relationship Id="rId290" Type="http://schemas.openxmlformats.org/officeDocument/2006/relationships/slide" Target="slides/slide106.xml"/><Relationship Id="rId304" Type="http://schemas.openxmlformats.org/officeDocument/2006/relationships/slide" Target="slides/slide120.xml"/><Relationship Id="rId325" Type="http://schemas.openxmlformats.org/officeDocument/2006/relationships/slide" Target="slides/slide141.xml"/><Relationship Id="rId346" Type="http://schemas.openxmlformats.org/officeDocument/2006/relationships/slide" Target="slides/slide162.xml"/><Relationship Id="rId367" Type="http://schemas.openxmlformats.org/officeDocument/2006/relationships/slide" Target="slides/slide183.xml"/><Relationship Id="rId388" Type="http://schemas.openxmlformats.org/officeDocument/2006/relationships/slide" Target="slides/slide204.xml"/><Relationship Id="rId85" Type="http://schemas.openxmlformats.org/officeDocument/2006/relationships/slideMaster" Target="slideMasters/slideMaster85.xml"/><Relationship Id="rId150" Type="http://schemas.openxmlformats.org/officeDocument/2006/relationships/slideMaster" Target="slideMasters/slideMaster150.xml"/><Relationship Id="rId171" Type="http://schemas.openxmlformats.org/officeDocument/2006/relationships/slideMaster" Target="slideMasters/slideMaster171.xml"/><Relationship Id="rId192" Type="http://schemas.openxmlformats.org/officeDocument/2006/relationships/slide" Target="slides/slide8.xml"/><Relationship Id="rId206" Type="http://schemas.openxmlformats.org/officeDocument/2006/relationships/slide" Target="slides/slide22.xml"/><Relationship Id="rId227" Type="http://schemas.openxmlformats.org/officeDocument/2006/relationships/slide" Target="slides/slide43.xml"/><Relationship Id="rId413" Type="http://schemas.openxmlformats.org/officeDocument/2006/relationships/notesMaster" Target="notesMasters/notesMaster1.xml"/><Relationship Id="rId248" Type="http://schemas.openxmlformats.org/officeDocument/2006/relationships/slide" Target="slides/slide64.xml"/><Relationship Id="rId269" Type="http://schemas.openxmlformats.org/officeDocument/2006/relationships/slide" Target="slides/slide85.xml"/><Relationship Id="rId12" Type="http://schemas.openxmlformats.org/officeDocument/2006/relationships/slideMaster" Target="slideMasters/slideMaster12.xml"/><Relationship Id="rId33" Type="http://schemas.openxmlformats.org/officeDocument/2006/relationships/slideMaster" Target="slideMasters/slideMaster33.xml"/><Relationship Id="rId108" Type="http://schemas.openxmlformats.org/officeDocument/2006/relationships/slideMaster" Target="slideMasters/slideMaster108.xml"/><Relationship Id="rId129" Type="http://schemas.openxmlformats.org/officeDocument/2006/relationships/slideMaster" Target="slideMasters/slideMaster129.xml"/><Relationship Id="rId280" Type="http://schemas.openxmlformats.org/officeDocument/2006/relationships/slide" Target="slides/slide96.xml"/><Relationship Id="rId315" Type="http://schemas.openxmlformats.org/officeDocument/2006/relationships/slide" Target="slides/slide131.xml"/><Relationship Id="rId336" Type="http://schemas.openxmlformats.org/officeDocument/2006/relationships/slide" Target="slides/slide152.xml"/><Relationship Id="rId357" Type="http://schemas.openxmlformats.org/officeDocument/2006/relationships/slide" Target="slides/slide173.xml"/><Relationship Id="rId54" Type="http://schemas.openxmlformats.org/officeDocument/2006/relationships/slideMaster" Target="slideMasters/slideMaster54.xml"/><Relationship Id="rId75" Type="http://schemas.openxmlformats.org/officeDocument/2006/relationships/slideMaster" Target="slideMasters/slideMaster75.xml"/><Relationship Id="rId96" Type="http://schemas.openxmlformats.org/officeDocument/2006/relationships/slideMaster" Target="slideMasters/slideMaster96.xml"/><Relationship Id="rId140" Type="http://schemas.openxmlformats.org/officeDocument/2006/relationships/slideMaster" Target="slideMasters/slideMaster140.xml"/><Relationship Id="rId161" Type="http://schemas.openxmlformats.org/officeDocument/2006/relationships/slideMaster" Target="slideMasters/slideMaster161.xml"/><Relationship Id="rId182" Type="http://schemas.openxmlformats.org/officeDocument/2006/relationships/slideMaster" Target="slideMasters/slideMaster182.xml"/><Relationship Id="rId217" Type="http://schemas.openxmlformats.org/officeDocument/2006/relationships/slide" Target="slides/slide33.xml"/><Relationship Id="rId378" Type="http://schemas.openxmlformats.org/officeDocument/2006/relationships/slide" Target="slides/slide194.xml"/><Relationship Id="rId399" Type="http://schemas.openxmlformats.org/officeDocument/2006/relationships/slide" Target="slides/slide215.xml"/><Relationship Id="rId403" Type="http://schemas.openxmlformats.org/officeDocument/2006/relationships/slide" Target="slides/slide219.xml"/><Relationship Id="rId6" Type="http://schemas.openxmlformats.org/officeDocument/2006/relationships/slideMaster" Target="slideMasters/slideMaster6.xml"/><Relationship Id="rId238" Type="http://schemas.openxmlformats.org/officeDocument/2006/relationships/slide" Target="slides/slide54.xml"/><Relationship Id="rId259" Type="http://schemas.openxmlformats.org/officeDocument/2006/relationships/slide" Target="slides/slide75.xml"/><Relationship Id="rId23" Type="http://schemas.openxmlformats.org/officeDocument/2006/relationships/slideMaster" Target="slideMasters/slideMaster23.xml"/><Relationship Id="rId119" Type="http://schemas.openxmlformats.org/officeDocument/2006/relationships/slideMaster" Target="slideMasters/slideMaster119.xml"/><Relationship Id="rId270" Type="http://schemas.openxmlformats.org/officeDocument/2006/relationships/slide" Target="slides/slide86.xml"/><Relationship Id="rId291" Type="http://schemas.openxmlformats.org/officeDocument/2006/relationships/slide" Target="slides/slide107.xml"/><Relationship Id="rId305" Type="http://schemas.openxmlformats.org/officeDocument/2006/relationships/slide" Target="slides/slide121.xml"/><Relationship Id="rId326" Type="http://schemas.openxmlformats.org/officeDocument/2006/relationships/slide" Target="slides/slide142.xml"/><Relationship Id="rId347" Type="http://schemas.openxmlformats.org/officeDocument/2006/relationships/slide" Target="slides/slide163.xml"/><Relationship Id="rId44" Type="http://schemas.openxmlformats.org/officeDocument/2006/relationships/slideMaster" Target="slideMasters/slideMaster44.xml"/><Relationship Id="rId65" Type="http://schemas.openxmlformats.org/officeDocument/2006/relationships/slideMaster" Target="slideMasters/slideMaster65.xml"/><Relationship Id="rId86" Type="http://schemas.openxmlformats.org/officeDocument/2006/relationships/slideMaster" Target="slideMasters/slideMaster86.xml"/><Relationship Id="rId130" Type="http://schemas.openxmlformats.org/officeDocument/2006/relationships/slideMaster" Target="slideMasters/slideMaster130.xml"/><Relationship Id="rId151" Type="http://schemas.openxmlformats.org/officeDocument/2006/relationships/slideMaster" Target="slideMasters/slideMaster151.xml"/><Relationship Id="rId368" Type="http://schemas.openxmlformats.org/officeDocument/2006/relationships/slide" Target="slides/slide184.xml"/><Relationship Id="rId389" Type="http://schemas.openxmlformats.org/officeDocument/2006/relationships/slide" Target="slides/slide205.xml"/><Relationship Id="rId172" Type="http://schemas.openxmlformats.org/officeDocument/2006/relationships/slideMaster" Target="slideMasters/slideMaster172.xml"/><Relationship Id="rId193" Type="http://schemas.openxmlformats.org/officeDocument/2006/relationships/slide" Target="slides/slide9.xml"/><Relationship Id="rId207" Type="http://schemas.openxmlformats.org/officeDocument/2006/relationships/slide" Target="slides/slide23.xml"/><Relationship Id="rId228" Type="http://schemas.openxmlformats.org/officeDocument/2006/relationships/slide" Target="slides/slide44.xml"/><Relationship Id="rId249" Type="http://schemas.openxmlformats.org/officeDocument/2006/relationships/slide" Target="slides/slide65.xml"/><Relationship Id="rId414" Type="http://schemas.openxmlformats.org/officeDocument/2006/relationships/presProps" Target="presProps.xml"/><Relationship Id="rId13" Type="http://schemas.openxmlformats.org/officeDocument/2006/relationships/slideMaster" Target="slideMasters/slideMaster13.xml"/><Relationship Id="rId109" Type="http://schemas.openxmlformats.org/officeDocument/2006/relationships/slideMaster" Target="slideMasters/slideMaster109.xml"/><Relationship Id="rId260" Type="http://schemas.openxmlformats.org/officeDocument/2006/relationships/slide" Target="slides/slide76.xml"/><Relationship Id="rId281" Type="http://schemas.openxmlformats.org/officeDocument/2006/relationships/slide" Target="slides/slide97.xml"/><Relationship Id="rId316" Type="http://schemas.openxmlformats.org/officeDocument/2006/relationships/slide" Target="slides/slide132.xml"/><Relationship Id="rId337" Type="http://schemas.openxmlformats.org/officeDocument/2006/relationships/slide" Target="slides/slide153.xml"/><Relationship Id="rId34" Type="http://schemas.openxmlformats.org/officeDocument/2006/relationships/slideMaster" Target="slideMasters/slideMaster34.xml"/><Relationship Id="rId55" Type="http://schemas.openxmlformats.org/officeDocument/2006/relationships/slideMaster" Target="slideMasters/slideMaster55.xml"/><Relationship Id="rId76" Type="http://schemas.openxmlformats.org/officeDocument/2006/relationships/slideMaster" Target="slideMasters/slideMaster76.xml"/><Relationship Id="rId97" Type="http://schemas.openxmlformats.org/officeDocument/2006/relationships/slideMaster" Target="slideMasters/slideMaster97.xml"/><Relationship Id="rId120" Type="http://schemas.openxmlformats.org/officeDocument/2006/relationships/slideMaster" Target="slideMasters/slideMaster120.xml"/><Relationship Id="rId141" Type="http://schemas.openxmlformats.org/officeDocument/2006/relationships/slideMaster" Target="slideMasters/slideMaster141.xml"/><Relationship Id="rId358" Type="http://schemas.openxmlformats.org/officeDocument/2006/relationships/slide" Target="slides/slide174.xml"/><Relationship Id="rId379" Type="http://schemas.openxmlformats.org/officeDocument/2006/relationships/slide" Target="slides/slide195.xml"/><Relationship Id="rId7" Type="http://schemas.openxmlformats.org/officeDocument/2006/relationships/slideMaster" Target="slideMasters/slideMaster7.xml"/><Relationship Id="rId162" Type="http://schemas.openxmlformats.org/officeDocument/2006/relationships/slideMaster" Target="slideMasters/slideMaster162.xml"/><Relationship Id="rId183" Type="http://schemas.openxmlformats.org/officeDocument/2006/relationships/slideMaster" Target="slideMasters/slideMaster183.xml"/><Relationship Id="rId218" Type="http://schemas.openxmlformats.org/officeDocument/2006/relationships/slide" Target="slides/slide34.xml"/><Relationship Id="rId239" Type="http://schemas.openxmlformats.org/officeDocument/2006/relationships/slide" Target="slides/slide55.xml"/><Relationship Id="rId390" Type="http://schemas.openxmlformats.org/officeDocument/2006/relationships/slide" Target="slides/slide206.xml"/><Relationship Id="rId404" Type="http://schemas.openxmlformats.org/officeDocument/2006/relationships/slide" Target="slides/slide220.xml"/><Relationship Id="rId250" Type="http://schemas.openxmlformats.org/officeDocument/2006/relationships/slide" Target="slides/slide66.xml"/><Relationship Id="rId271" Type="http://schemas.openxmlformats.org/officeDocument/2006/relationships/slide" Target="slides/slide87.xml"/><Relationship Id="rId292" Type="http://schemas.openxmlformats.org/officeDocument/2006/relationships/slide" Target="slides/slide108.xml"/><Relationship Id="rId306" Type="http://schemas.openxmlformats.org/officeDocument/2006/relationships/slide" Target="slides/slide122.xml"/><Relationship Id="rId24" Type="http://schemas.openxmlformats.org/officeDocument/2006/relationships/slideMaster" Target="slideMasters/slideMaster24.xml"/><Relationship Id="rId45" Type="http://schemas.openxmlformats.org/officeDocument/2006/relationships/slideMaster" Target="slideMasters/slideMaster45.xml"/><Relationship Id="rId66" Type="http://schemas.openxmlformats.org/officeDocument/2006/relationships/slideMaster" Target="slideMasters/slideMaster66.xml"/><Relationship Id="rId87" Type="http://schemas.openxmlformats.org/officeDocument/2006/relationships/slideMaster" Target="slideMasters/slideMaster87.xml"/><Relationship Id="rId110" Type="http://schemas.openxmlformats.org/officeDocument/2006/relationships/slideMaster" Target="slideMasters/slideMaster110.xml"/><Relationship Id="rId131" Type="http://schemas.openxmlformats.org/officeDocument/2006/relationships/slideMaster" Target="slideMasters/slideMaster131.xml"/><Relationship Id="rId327" Type="http://schemas.openxmlformats.org/officeDocument/2006/relationships/slide" Target="slides/slide143.xml"/><Relationship Id="rId348" Type="http://schemas.openxmlformats.org/officeDocument/2006/relationships/slide" Target="slides/slide164.xml"/><Relationship Id="rId369" Type="http://schemas.openxmlformats.org/officeDocument/2006/relationships/slide" Target="slides/slide185.xml"/><Relationship Id="rId152" Type="http://schemas.openxmlformats.org/officeDocument/2006/relationships/slideMaster" Target="slideMasters/slideMaster152.xml"/><Relationship Id="rId173" Type="http://schemas.openxmlformats.org/officeDocument/2006/relationships/slideMaster" Target="slideMasters/slideMaster173.xml"/><Relationship Id="rId194" Type="http://schemas.openxmlformats.org/officeDocument/2006/relationships/slide" Target="slides/slide10.xml"/><Relationship Id="rId208" Type="http://schemas.openxmlformats.org/officeDocument/2006/relationships/slide" Target="slides/slide24.xml"/><Relationship Id="rId229" Type="http://schemas.openxmlformats.org/officeDocument/2006/relationships/slide" Target="slides/slide45.xml"/><Relationship Id="rId380" Type="http://schemas.openxmlformats.org/officeDocument/2006/relationships/slide" Target="slides/slide196.xml"/><Relationship Id="rId415" Type="http://schemas.openxmlformats.org/officeDocument/2006/relationships/viewProps" Target="viewProps.xml"/><Relationship Id="rId240" Type="http://schemas.openxmlformats.org/officeDocument/2006/relationships/slide" Target="slides/slide56.xml"/><Relationship Id="rId261" Type="http://schemas.openxmlformats.org/officeDocument/2006/relationships/slide" Target="slides/slide77.xml"/><Relationship Id="rId14" Type="http://schemas.openxmlformats.org/officeDocument/2006/relationships/slideMaster" Target="slideMasters/slideMaster14.xml"/><Relationship Id="rId35" Type="http://schemas.openxmlformats.org/officeDocument/2006/relationships/slideMaster" Target="slideMasters/slideMaster35.xml"/><Relationship Id="rId56" Type="http://schemas.openxmlformats.org/officeDocument/2006/relationships/slideMaster" Target="slideMasters/slideMaster56.xml"/><Relationship Id="rId77" Type="http://schemas.openxmlformats.org/officeDocument/2006/relationships/slideMaster" Target="slideMasters/slideMaster77.xml"/><Relationship Id="rId100" Type="http://schemas.openxmlformats.org/officeDocument/2006/relationships/slideMaster" Target="slideMasters/slideMaster100.xml"/><Relationship Id="rId282" Type="http://schemas.openxmlformats.org/officeDocument/2006/relationships/slide" Target="slides/slide98.xml"/><Relationship Id="rId317" Type="http://schemas.openxmlformats.org/officeDocument/2006/relationships/slide" Target="slides/slide133.xml"/><Relationship Id="rId338" Type="http://schemas.openxmlformats.org/officeDocument/2006/relationships/slide" Target="slides/slide154.xml"/><Relationship Id="rId359" Type="http://schemas.openxmlformats.org/officeDocument/2006/relationships/slide" Target="slides/slide175.xml"/><Relationship Id="rId8" Type="http://schemas.openxmlformats.org/officeDocument/2006/relationships/slideMaster" Target="slideMasters/slideMaster8.xml"/><Relationship Id="rId98" Type="http://schemas.openxmlformats.org/officeDocument/2006/relationships/slideMaster" Target="slideMasters/slideMaster98.xml"/><Relationship Id="rId121" Type="http://schemas.openxmlformats.org/officeDocument/2006/relationships/slideMaster" Target="slideMasters/slideMaster121.xml"/><Relationship Id="rId142" Type="http://schemas.openxmlformats.org/officeDocument/2006/relationships/slideMaster" Target="slideMasters/slideMaster142.xml"/><Relationship Id="rId163" Type="http://schemas.openxmlformats.org/officeDocument/2006/relationships/slideMaster" Target="slideMasters/slideMaster163.xml"/><Relationship Id="rId184" Type="http://schemas.openxmlformats.org/officeDocument/2006/relationships/slideMaster" Target="slideMasters/slideMaster184.xml"/><Relationship Id="rId219" Type="http://schemas.openxmlformats.org/officeDocument/2006/relationships/slide" Target="slides/slide35.xml"/><Relationship Id="rId370" Type="http://schemas.openxmlformats.org/officeDocument/2006/relationships/slide" Target="slides/slide186.xml"/><Relationship Id="rId391" Type="http://schemas.openxmlformats.org/officeDocument/2006/relationships/slide" Target="slides/slide207.xml"/><Relationship Id="rId405" Type="http://schemas.openxmlformats.org/officeDocument/2006/relationships/slide" Target="slides/slide221.xml"/><Relationship Id="rId230" Type="http://schemas.openxmlformats.org/officeDocument/2006/relationships/slide" Target="slides/slide46.xml"/><Relationship Id="rId251" Type="http://schemas.openxmlformats.org/officeDocument/2006/relationships/slide" Target="slides/slide67.xml"/><Relationship Id="rId25" Type="http://schemas.openxmlformats.org/officeDocument/2006/relationships/slideMaster" Target="slideMasters/slideMaster25.xml"/><Relationship Id="rId46" Type="http://schemas.openxmlformats.org/officeDocument/2006/relationships/slideMaster" Target="slideMasters/slideMaster46.xml"/><Relationship Id="rId67" Type="http://schemas.openxmlformats.org/officeDocument/2006/relationships/slideMaster" Target="slideMasters/slideMaster67.xml"/><Relationship Id="rId272" Type="http://schemas.openxmlformats.org/officeDocument/2006/relationships/slide" Target="slides/slide88.xml"/><Relationship Id="rId293" Type="http://schemas.openxmlformats.org/officeDocument/2006/relationships/slide" Target="slides/slide109.xml"/><Relationship Id="rId307" Type="http://schemas.openxmlformats.org/officeDocument/2006/relationships/slide" Target="slides/slide123.xml"/><Relationship Id="rId328" Type="http://schemas.openxmlformats.org/officeDocument/2006/relationships/slide" Target="slides/slide144.xml"/><Relationship Id="rId349" Type="http://schemas.openxmlformats.org/officeDocument/2006/relationships/slide" Target="slides/slide165.xml"/><Relationship Id="rId88" Type="http://schemas.openxmlformats.org/officeDocument/2006/relationships/slideMaster" Target="slideMasters/slideMaster88.xml"/><Relationship Id="rId111" Type="http://schemas.openxmlformats.org/officeDocument/2006/relationships/slideMaster" Target="slideMasters/slideMaster111.xml"/><Relationship Id="rId132" Type="http://schemas.openxmlformats.org/officeDocument/2006/relationships/slideMaster" Target="slideMasters/slideMaster132.xml"/><Relationship Id="rId153" Type="http://schemas.openxmlformats.org/officeDocument/2006/relationships/slideMaster" Target="slideMasters/slideMaster153.xml"/><Relationship Id="rId174" Type="http://schemas.openxmlformats.org/officeDocument/2006/relationships/slideMaster" Target="slideMasters/slideMaster174.xml"/><Relationship Id="rId195" Type="http://schemas.openxmlformats.org/officeDocument/2006/relationships/slide" Target="slides/slide11.xml"/><Relationship Id="rId209" Type="http://schemas.openxmlformats.org/officeDocument/2006/relationships/slide" Target="slides/slide25.xml"/><Relationship Id="rId360" Type="http://schemas.openxmlformats.org/officeDocument/2006/relationships/slide" Target="slides/slide176.xml"/><Relationship Id="rId381" Type="http://schemas.openxmlformats.org/officeDocument/2006/relationships/slide" Target="slides/slide197.xml"/><Relationship Id="rId416" Type="http://schemas.openxmlformats.org/officeDocument/2006/relationships/theme" Target="theme/theme1.xml"/><Relationship Id="rId220" Type="http://schemas.openxmlformats.org/officeDocument/2006/relationships/slide" Target="slides/slide36.xml"/><Relationship Id="rId241" Type="http://schemas.openxmlformats.org/officeDocument/2006/relationships/slide" Target="slides/slide57.xml"/><Relationship Id="rId15" Type="http://schemas.openxmlformats.org/officeDocument/2006/relationships/slideMaster" Target="slideMasters/slideMaster15.xml"/><Relationship Id="rId36" Type="http://schemas.openxmlformats.org/officeDocument/2006/relationships/slideMaster" Target="slideMasters/slideMaster36.xml"/><Relationship Id="rId57" Type="http://schemas.openxmlformats.org/officeDocument/2006/relationships/slideMaster" Target="slideMasters/slideMaster57.xml"/><Relationship Id="rId262" Type="http://schemas.openxmlformats.org/officeDocument/2006/relationships/slide" Target="slides/slide78.xml"/><Relationship Id="rId283" Type="http://schemas.openxmlformats.org/officeDocument/2006/relationships/slide" Target="slides/slide99.xml"/><Relationship Id="rId318" Type="http://schemas.openxmlformats.org/officeDocument/2006/relationships/slide" Target="slides/slide134.xml"/><Relationship Id="rId339" Type="http://schemas.openxmlformats.org/officeDocument/2006/relationships/slide" Target="slides/slide155.xml"/><Relationship Id="rId78" Type="http://schemas.openxmlformats.org/officeDocument/2006/relationships/slideMaster" Target="slideMasters/slideMaster78.xml"/><Relationship Id="rId99" Type="http://schemas.openxmlformats.org/officeDocument/2006/relationships/slideMaster" Target="slideMasters/slideMaster99.xml"/><Relationship Id="rId101" Type="http://schemas.openxmlformats.org/officeDocument/2006/relationships/slideMaster" Target="slideMasters/slideMaster101.xml"/><Relationship Id="rId122" Type="http://schemas.openxmlformats.org/officeDocument/2006/relationships/slideMaster" Target="slideMasters/slideMaster122.xml"/><Relationship Id="rId143" Type="http://schemas.openxmlformats.org/officeDocument/2006/relationships/slideMaster" Target="slideMasters/slideMaster143.xml"/><Relationship Id="rId164" Type="http://schemas.openxmlformats.org/officeDocument/2006/relationships/slideMaster" Target="slideMasters/slideMaster164.xml"/><Relationship Id="rId185" Type="http://schemas.openxmlformats.org/officeDocument/2006/relationships/slide" Target="slides/slide1.xml"/><Relationship Id="rId350" Type="http://schemas.openxmlformats.org/officeDocument/2006/relationships/slide" Target="slides/slide166.xml"/><Relationship Id="rId371" Type="http://schemas.openxmlformats.org/officeDocument/2006/relationships/slide" Target="slides/slide187.xml"/><Relationship Id="rId406" Type="http://schemas.openxmlformats.org/officeDocument/2006/relationships/slide" Target="slides/slide222.xml"/><Relationship Id="rId9" Type="http://schemas.openxmlformats.org/officeDocument/2006/relationships/slideMaster" Target="slideMasters/slideMaster9.xml"/><Relationship Id="rId210" Type="http://schemas.openxmlformats.org/officeDocument/2006/relationships/slide" Target="slides/slide26.xml"/><Relationship Id="rId392" Type="http://schemas.openxmlformats.org/officeDocument/2006/relationships/slide" Target="slides/slide208.xml"/><Relationship Id="rId26" Type="http://schemas.openxmlformats.org/officeDocument/2006/relationships/slideMaster" Target="slideMasters/slideMaster26.xml"/><Relationship Id="rId231" Type="http://schemas.openxmlformats.org/officeDocument/2006/relationships/slide" Target="slides/slide47.xml"/><Relationship Id="rId252" Type="http://schemas.openxmlformats.org/officeDocument/2006/relationships/slide" Target="slides/slide68.xml"/><Relationship Id="rId273" Type="http://schemas.openxmlformats.org/officeDocument/2006/relationships/slide" Target="slides/slide89.xml"/><Relationship Id="rId294" Type="http://schemas.openxmlformats.org/officeDocument/2006/relationships/slide" Target="slides/slide110.xml"/><Relationship Id="rId308" Type="http://schemas.openxmlformats.org/officeDocument/2006/relationships/slide" Target="slides/slide124.xml"/><Relationship Id="rId329" Type="http://schemas.openxmlformats.org/officeDocument/2006/relationships/slide" Target="slides/slide145.xml"/><Relationship Id="rId47" Type="http://schemas.openxmlformats.org/officeDocument/2006/relationships/slideMaster" Target="slideMasters/slideMaster47.xml"/><Relationship Id="rId68" Type="http://schemas.openxmlformats.org/officeDocument/2006/relationships/slideMaster" Target="slideMasters/slideMaster68.xml"/><Relationship Id="rId89" Type="http://schemas.openxmlformats.org/officeDocument/2006/relationships/slideMaster" Target="slideMasters/slideMaster89.xml"/><Relationship Id="rId112" Type="http://schemas.openxmlformats.org/officeDocument/2006/relationships/slideMaster" Target="slideMasters/slideMaster112.xml"/><Relationship Id="rId133" Type="http://schemas.openxmlformats.org/officeDocument/2006/relationships/slideMaster" Target="slideMasters/slideMaster133.xml"/><Relationship Id="rId154" Type="http://schemas.openxmlformats.org/officeDocument/2006/relationships/slideMaster" Target="slideMasters/slideMaster154.xml"/><Relationship Id="rId175" Type="http://schemas.openxmlformats.org/officeDocument/2006/relationships/slideMaster" Target="slideMasters/slideMaster175.xml"/><Relationship Id="rId340" Type="http://schemas.openxmlformats.org/officeDocument/2006/relationships/slide" Target="slides/slide156.xml"/><Relationship Id="rId361" Type="http://schemas.openxmlformats.org/officeDocument/2006/relationships/slide" Target="slides/slide177.xml"/><Relationship Id="rId196" Type="http://schemas.openxmlformats.org/officeDocument/2006/relationships/slide" Target="slides/slide12.xml"/><Relationship Id="rId200" Type="http://schemas.openxmlformats.org/officeDocument/2006/relationships/slide" Target="slides/slide16.xml"/><Relationship Id="rId382" Type="http://schemas.openxmlformats.org/officeDocument/2006/relationships/slide" Target="slides/slide198.xml"/><Relationship Id="rId417" Type="http://schemas.openxmlformats.org/officeDocument/2006/relationships/tableStyles" Target="tableStyles.xml"/><Relationship Id="rId16" Type="http://schemas.openxmlformats.org/officeDocument/2006/relationships/slideMaster" Target="slideMasters/slideMaster16.xml"/><Relationship Id="rId221" Type="http://schemas.openxmlformats.org/officeDocument/2006/relationships/slide" Target="slides/slide37.xml"/><Relationship Id="rId242" Type="http://schemas.openxmlformats.org/officeDocument/2006/relationships/slide" Target="slides/slide58.xml"/><Relationship Id="rId263" Type="http://schemas.openxmlformats.org/officeDocument/2006/relationships/slide" Target="slides/slide79.xml"/><Relationship Id="rId284" Type="http://schemas.openxmlformats.org/officeDocument/2006/relationships/slide" Target="slides/slide100.xml"/><Relationship Id="rId319" Type="http://schemas.openxmlformats.org/officeDocument/2006/relationships/slide" Target="slides/slide135.xml"/><Relationship Id="rId37" Type="http://schemas.openxmlformats.org/officeDocument/2006/relationships/slideMaster" Target="slideMasters/slideMaster37.xml"/><Relationship Id="rId58" Type="http://schemas.openxmlformats.org/officeDocument/2006/relationships/slideMaster" Target="slideMasters/slideMaster58.xml"/><Relationship Id="rId79" Type="http://schemas.openxmlformats.org/officeDocument/2006/relationships/slideMaster" Target="slideMasters/slideMaster79.xml"/><Relationship Id="rId102" Type="http://schemas.openxmlformats.org/officeDocument/2006/relationships/slideMaster" Target="slideMasters/slideMaster102.xml"/><Relationship Id="rId123" Type="http://schemas.openxmlformats.org/officeDocument/2006/relationships/slideMaster" Target="slideMasters/slideMaster123.xml"/><Relationship Id="rId144" Type="http://schemas.openxmlformats.org/officeDocument/2006/relationships/slideMaster" Target="slideMasters/slideMaster144.xml"/><Relationship Id="rId330" Type="http://schemas.openxmlformats.org/officeDocument/2006/relationships/slide" Target="slides/slide146.xml"/><Relationship Id="rId90" Type="http://schemas.openxmlformats.org/officeDocument/2006/relationships/slideMaster" Target="slideMasters/slideMaster90.xml"/><Relationship Id="rId165" Type="http://schemas.openxmlformats.org/officeDocument/2006/relationships/slideMaster" Target="slideMasters/slideMaster165.xml"/><Relationship Id="rId186" Type="http://schemas.openxmlformats.org/officeDocument/2006/relationships/slide" Target="slides/slide2.xml"/><Relationship Id="rId351" Type="http://schemas.openxmlformats.org/officeDocument/2006/relationships/slide" Target="slides/slide167.xml"/><Relationship Id="rId372" Type="http://schemas.openxmlformats.org/officeDocument/2006/relationships/slide" Target="slides/slide188.xml"/><Relationship Id="rId393" Type="http://schemas.openxmlformats.org/officeDocument/2006/relationships/slide" Target="slides/slide209.xml"/><Relationship Id="rId407" Type="http://schemas.openxmlformats.org/officeDocument/2006/relationships/slide" Target="slides/slide223.xml"/><Relationship Id="rId211" Type="http://schemas.openxmlformats.org/officeDocument/2006/relationships/slide" Target="slides/slide27.xml"/><Relationship Id="rId232" Type="http://schemas.openxmlformats.org/officeDocument/2006/relationships/slide" Target="slides/slide48.xml"/><Relationship Id="rId253" Type="http://schemas.openxmlformats.org/officeDocument/2006/relationships/slide" Target="slides/slide69.xml"/><Relationship Id="rId274" Type="http://schemas.openxmlformats.org/officeDocument/2006/relationships/slide" Target="slides/slide90.xml"/><Relationship Id="rId295" Type="http://schemas.openxmlformats.org/officeDocument/2006/relationships/slide" Target="slides/slide111.xml"/><Relationship Id="rId309" Type="http://schemas.openxmlformats.org/officeDocument/2006/relationships/slide" Target="slides/slide125.xml"/><Relationship Id="rId27" Type="http://schemas.openxmlformats.org/officeDocument/2006/relationships/slideMaster" Target="slideMasters/slideMaster27.xml"/><Relationship Id="rId48" Type="http://schemas.openxmlformats.org/officeDocument/2006/relationships/slideMaster" Target="slideMasters/slideMaster48.xml"/><Relationship Id="rId69" Type="http://schemas.openxmlformats.org/officeDocument/2006/relationships/slideMaster" Target="slideMasters/slideMaster69.xml"/><Relationship Id="rId113" Type="http://schemas.openxmlformats.org/officeDocument/2006/relationships/slideMaster" Target="slideMasters/slideMaster113.xml"/><Relationship Id="rId134" Type="http://schemas.openxmlformats.org/officeDocument/2006/relationships/slideMaster" Target="slideMasters/slideMaster134.xml"/><Relationship Id="rId320" Type="http://schemas.openxmlformats.org/officeDocument/2006/relationships/slide" Target="slides/slide136.xml"/><Relationship Id="rId80" Type="http://schemas.openxmlformats.org/officeDocument/2006/relationships/slideMaster" Target="slideMasters/slideMaster80.xml"/><Relationship Id="rId155" Type="http://schemas.openxmlformats.org/officeDocument/2006/relationships/slideMaster" Target="slideMasters/slideMaster155.xml"/><Relationship Id="rId176" Type="http://schemas.openxmlformats.org/officeDocument/2006/relationships/slideMaster" Target="slideMasters/slideMaster176.xml"/><Relationship Id="rId197" Type="http://schemas.openxmlformats.org/officeDocument/2006/relationships/slide" Target="slides/slide13.xml"/><Relationship Id="rId341" Type="http://schemas.openxmlformats.org/officeDocument/2006/relationships/slide" Target="slides/slide157.xml"/><Relationship Id="rId362" Type="http://schemas.openxmlformats.org/officeDocument/2006/relationships/slide" Target="slides/slide178.xml"/><Relationship Id="rId383" Type="http://schemas.openxmlformats.org/officeDocument/2006/relationships/slide" Target="slides/slide199.xml"/><Relationship Id="rId201" Type="http://schemas.openxmlformats.org/officeDocument/2006/relationships/slide" Target="slides/slide17.xml"/><Relationship Id="rId222" Type="http://schemas.openxmlformats.org/officeDocument/2006/relationships/slide" Target="slides/slide38.xml"/><Relationship Id="rId243" Type="http://schemas.openxmlformats.org/officeDocument/2006/relationships/slide" Target="slides/slide59.xml"/><Relationship Id="rId264" Type="http://schemas.openxmlformats.org/officeDocument/2006/relationships/slide" Target="slides/slide80.xml"/><Relationship Id="rId285" Type="http://schemas.openxmlformats.org/officeDocument/2006/relationships/slide" Target="slides/slide101.xml"/><Relationship Id="rId17" Type="http://schemas.openxmlformats.org/officeDocument/2006/relationships/slideMaster" Target="slideMasters/slideMaster17.xml"/><Relationship Id="rId38" Type="http://schemas.openxmlformats.org/officeDocument/2006/relationships/slideMaster" Target="slideMasters/slideMaster38.xml"/><Relationship Id="rId59" Type="http://schemas.openxmlformats.org/officeDocument/2006/relationships/slideMaster" Target="slideMasters/slideMaster59.xml"/><Relationship Id="rId103" Type="http://schemas.openxmlformats.org/officeDocument/2006/relationships/slideMaster" Target="slideMasters/slideMaster103.xml"/><Relationship Id="rId124" Type="http://schemas.openxmlformats.org/officeDocument/2006/relationships/slideMaster" Target="slideMasters/slideMaster124.xml"/><Relationship Id="rId310" Type="http://schemas.openxmlformats.org/officeDocument/2006/relationships/slide" Target="slides/slide126.xml"/><Relationship Id="rId70" Type="http://schemas.openxmlformats.org/officeDocument/2006/relationships/slideMaster" Target="slideMasters/slideMaster70.xml"/><Relationship Id="rId91" Type="http://schemas.openxmlformats.org/officeDocument/2006/relationships/slideMaster" Target="slideMasters/slideMaster91.xml"/><Relationship Id="rId145" Type="http://schemas.openxmlformats.org/officeDocument/2006/relationships/slideMaster" Target="slideMasters/slideMaster145.xml"/><Relationship Id="rId166" Type="http://schemas.openxmlformats.org/officeDocument/2006/relationships/slideMaster" Target="slideMasters/slideMaster166.xml"/><Relationship Id="rId187" Type="http://schemas.openxmlformats.org/officeDocument/2006/relationships/slide" Target="slides/slide3.xml"/><Relationship Id="rId331" Type="http://schemas.openxmlformats.org/officeDocument/2006/relationships/slide" Target="slides/slide147.xml"/><Relationship Id="rId352" Type="http://schemas.openxmlformats.org/officeDocument/2006/relationships/slide" Target="slides/slide168.xml"/><Relationship Id="rId373" Type="http://schemas.openxmlformats.org/officeDocument/2006/relationships/slide" Target="slides/slide189.xml"/><Relationship Id="rId394" Type="http://schemas.openxmlformats.org/officeDocument/2006/relationships/slide" Target="slides/slide210.xml"/><Relationship Id="rId408" Type="http://schemas.openxmlformats.org/officeDocument/2006/relationships/slide" Target="slides/slide224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8.xml"/><Relationship Id="rId233" Type="http://schemas.openxmlformats.org/officeDocument/2006/relationships/slide" Target="slides/slide49.xml"/><Relationship Id="rId254" Type="http://schemas.openxmlformats.org/officeDocument/2006/relationships/slide" Target="slides/slide70.xml"/><Relationship Id="rId28" Type="http://schemas.openxmlformats.org/officeDocument/2006/relationships/slideMaster" Target="slideMasters/slideMaster28.xml"/><Relationship Id="rId49" Type="http://schemas.openxmlformats.org/officeDocument/2006/relationships/slideMaster" Target="slideMasters/slideMaster49.xml"/><Relationship Id="rId114" Type="http://schemas.openxmlformats.org/officeDocument/2006/relationships/slideMaster" Target="slideMasters/slideMaster114.xml"/><Relationship Id="rId275" Type="http://schemas.openxmlformats.org/officeDocument/2006/relationships/slide" Target="slides/slide91.xml"/><Relationship Id="rId296" Type="http://schemas.openxmlformats.org/officeDocument/2006/relationships/slide" Target="slides/slide112.xml"/><Relationship Id="rId300" Type="http://schemas.openxmlformats.org/officeDocument/2006/relationships/slide" Target="slides/slide116.xml"/><Relationship Id="rId60" Type="http://schemas.openxmlformats.org/officeDocument/2006/relationships/slideMaster" Target="slideMasters/slideMaster60.xml"/><Relationship Id="rId81" Type="http://schemas.openxmlformats.org/officeDocument/2006/relationships/slideMaster" Target="slideMasters/slideMaster81.xml"/><Relationship Id="rId135" Type="http://schemas.openxmlformats.org/officeDocument/2006/relationships/slideMaster" Target="slideMasters/slideMaster135.xml"/><Relationship Id="rId156" Type="http://schemas.openxmlformats.org/officeDocument/2006/relationships/slideMaster" Target="slideMasters/slideMaster156.xml"/><Relationship Id="rId177" Type="http://schemas.openxmlformats.org/officeDocument/2006/relationships/slideMaster" Target="slideMasters/slideMaster177.xml"/><Relationship Id="rId198" Type="http://schemas.openxmlformats.org/officeDocument/2006/relationships/slide" Target="slides/slide14.xml"/><Relationship Id="rId321" Type="http://schemas.openxmlformats.org/officeDocument/2006/relationships/slide" Target="slides/slide137.xml"/><Relationship Id="rId342" Type="http://schemas.openxmlformats.org/officeDocument/2006/relationships/slide" Target="slides/slide158.xml"/><Relationship Id="rId363" Type="http://schemas.openxmlformats.org/officeDocument/2006/relationships/slide" Target="slides/slide179.xml"/><Relationship Id="rId384" Type="http://schemas.openxmlformats.org/officeDocument/2006/relationships/slide" Target="slides/slide200.xml"/><Relationship Id="rId202" Type="http://schemas.openxmlformats.org/officeDocument/2006/relationships/slide" Target="slides/slide18.xml"/><Relationship Id="rId223" Type="http://schemas.openxmlformats.org/officeDocument/2006/relationships/slide" Target="slides/slide39.xml"/><Relationship Id="rId244" Type="http://schemas.openxmlformats.org/officeDocument/2006/relationships/slide" Target="slides/slide60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265" Type="http://schemas.openxmlformats.org/officeDocument/2006/relationships/slide" Target="slides/slide81.xml"/><Relationship Id="rId286" Type="http://schemas.openxmlformats.org/officeDocument/2006/relationships/slide" Target="slides/slide102.xml"/><Relationship Id="rId50" Type="http://schemas.openxmlformats.org/officeDocument/2006/relationships/slideMaster" Target="slideMasters/slideMaster50.xml"/><Relationship Id="rId104" Type="http://schemas.openxmlformats.org/officeDocument/2006/relationships/slideMaster" Target="slideMasters/slideMaster104.xml"/><Relationship Id="rId125" Type="http://schemas.openxmlformats.org/officeDocument/2006/relationships/slideMaster" Target="slideMasters/slideMaster125.xml"/><Relationship Id="rId146" Type="http://schemas.openxmlformats.org/officeDocument/2006/relationships/slideMaster" Target="slideMasters/slideMaster146.xml"/><Relationship Id="rId167" Type="http://schemas.openxmlformats.org/officeDocument/2006/relationships/slideMaster" Target="slideMasters/slideMaster167.xml"/><Relationship Id="rId188" Type="http://schemas.openxmlformats.org/officeDocument/2006/relationships/slide" Target="slides/slide4.xml"/><Relationship Id="rId311" Type="http://schemas.openxmlformats.org/officeDocument/2006/relationships/slide" Target="slides/slide127.xml"/><Relationship Id="rId332" Type="http://schemas.openxmlformats.org/officeDocument/2006/relationships/slide" Target="slides/slide148.xml"/><Relationship Id="rId353" Type="http://schemas.openxmlformats.org/officeDocument/2006/relationships/slide" Target="slides/slide169.xml"/><Relationship Id="rId374" Type="http://schemas.openxmlformats.org/officeDocument/2006/relationships/slide" Target="slides/slide190.xml"/><Relationship Id="rId395" Type="http://schemas.openxmlformats.org/officeDocument/2006/relationships/slide" Target="slides/slide211.xml"/><Relationship Id="rId409" Type="http://schemas.openxmlformats.org/officeDocument/2006/relationships/slide" Target="slides/slide225.xml"/><Relationship Id="rId71" Type="http://schemas.openxmlformats.org/officeDocument/2006/relationships/slideMaster" Target="slideMasters/slideMaster71.xml"/><Relationship Id="rId92" Type="http://schemas.openxmlformats.org/officeDocument/2006/relationships/slideMaster" Target="slideMasters/slideMaster92.xml"/><Relationship Id="rId213" Type="http://schemas.openxmlformats.org/officeDocument/2006/relationships/slide" Target="slides/slide29.xml"/><Relationship Id="rId234" Type="http://schemas.openxmlformats.org/officeDocument/2006/relationships/slide" Target="slides/slide50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55" Type="http://schemas.openxmlformats.org/officeDocument/2006/relationships/slide" Target="slides/slide71.xml"/><Relationship Id="rId276" Type="http://schemas.openxmlformats.org/officeDocument/2006/relationships/slide" Target="slides/slide92.xml"/><Relationship Id="rId297" Type="http://schemas.openxmlformats.org/officeDocument/2006/relationships/slide" Target="slides/slide113.xml"/><Relationship Id="rId40" Type="http://schemas.openxmlformats.org/officeDocument/2006/relationships/slideMaster" Target="slideMasters/slideMaster40.xml"/><Relationship Id="rId115" Type="http://schemas.openxmlformats.org/officeDocument/2006/relationships/slideMaster" Target="slideMasters/slideMaster115.xml"/><Relationship Id="rId136" Type="http://schemas.openxmlformats.org/officeDocument/2006/relationships/slideMaster" Target="slideMasters/slideMaster136.xml"/><Relationship Id="rId157" Type="http://schemas.openxmlformats.org/officeDocument/2006/relationships/slideMaster" Target="slideMasters/slideMaster157.xml"/><Relationship Id="rId178" Type="http://schemas.openxmlformats.org/officeDocument/2006/relationships/slideMaster" Target="slideMasters/slideMaster178.xml"/><Relationship Id="rId301" Type="http://schemas.openxmlformats.org/officeDocument/2006/relationships/slide" Target="slides/slide117.xml"/><Relationship Id="rId322" Type="http://schemas.openxmlformats.org/officeDocument/2006/relationships/slide" Target="slides/slide138.xml"/><Relationship Id="rId343" Type="http://schemas.openxmlformats.org/officeDocument/2006/relationships/slide" Target="slides/slide159.xml"/><Relationship Id="rId364" Type="http://schemas.openxmlformats.org/officeDocument/2006/relationships/slide" Target="slides/slide180.xml"/><Relationship Id="rId61" Type="http://schemas.openxmlformats.org/officeDocument/2006/relationships/slideMaster" Target="slideMasters/slideMaster61.xml"/><Relationship Id="rId82" Type="http://schemas.openxmlformats.org/officeDocument/2006/relationships/slideMaster" Target="slideMasters/slideMaster82.xml"/><Relationship Id="rId199" Type="http://schemas.openxmlformats.org/officeDocument/2006/relationships/slide" Target="slides/slide15.xml"/><Relationship Id="rId203" Type="http://schemas.openxmlformats.org/officeDocument/2006/relationships/slide" Target="slides/slide19.xml"/><Relationship Id="rId385" Type="http://schemas.openxmlformats.org/officeDocument/2006/relationships/slide" Target="slides/slide201.xml"/><Relationship Id="rId19" Type="http://schemas.openxmlformats.org/officeDocument/2006/relationships/slideMaster" Target="slideMasters/slideMaster19.xml"/><Relationship Id="rId224" Type="http://schemas.openxmlformats.org/officeDocument/2006/relationships/slide" Target="slides/slide40.xml"/><Relationship Id="rId245" Type="http://schemas.openxmlformats.org/officeDocument/2006/relationships/slide" Target="slides/slide61.xml"/><Relationship Id="rId266" Type="http://schemas.openxmlformats.org/officeDocument/2006/relationships/slide" Target="slides/slide82.xml"/><Relationship Id="rId287" Type="http://schemas.openxmlformats.org/officeDocument/2006/relationships/slide" Target="slides/slide103.xml"/><Relationship Id="rId410" Type="http://schemas.openxmlformats.org/officeDocument/2006/relationships/slide" Target="slides/slide226.xml"/><Relationship Id="rId30" Type="http://schemas.openxmlformats.org/officeDocument/2006/relationships/slideMaster" Target="slideMasters/slideMaster30.xml"/><Relationship Id="rId105" Type="http://schemas.openxmlformats.org/officeDocument/2006/relationships/slideMaster" Target="slideMasters/slideMaster105.xml"/><Relationship Id="rId126" Type="http://schemas.openxmlformats.org/officeDocument/2006/relationships/slideMaster" Target="slideMasters/slideMaster126.xml"/><Relationship Id="rId147" Type="http://schemas.openxmlformats.org/officeDocument/2006/relationships/slideMaster" Target="slideMasters/slideMaster147.xml"/><Relationship Id="rId168" Type="http://schemas.openxmlformats.org/officeDocument/2006/relationships/slideMaster" Target="slideMasters/slideMaster168.xml"/><Relationship Id="rId312" Type="http://schemas.openxmlformats.org/officeDocument/2006/relationships/slide" Target="slides/slide128.xml"/><Relationship Id="rId333" Type="http://schemas.openxmlformats.org/officeDocument/2006/relationships/slide" Target="slides/slide149.xml"/><Relationship Id="rId354" Type="http://schemas.openxmlformats.org/officeDocument/2006/relationships/slide" Target="slides/slide170.xml"/><Relationship Id="rId51" Type="http://schemas.openxmlformats.org/officeDocument/2006/relationships/slideMaster" Target="slideMasters/slideMaster51.xml"/><Relationship Id="rId72" Type="http://schemas.openxmlformats.org/officeDocument/2006/relationships/slideMaster" Target="slideMasters/slideMaster72.xml"/><Relationship Id="rId93" Type="http://schemas.openxmlformats.org/officeDocument/2006/relationships/slideMaster" Target="slideMasters/slideMaster93.xml"/><Relationship Id="rId189" Type="http://schemas.openxmlformats.org/officeDocument/2006/relationships/slide" Target="slides/slide5.xml"/><Relationship Id="rId375" Type="http://schemas.openxmlformats.org/officeDocument/2006/relationships/slide" Target="slides/slide191.xml"/><Relationship Id="rId396" Type="http://schemas.openxmlformats.org/officeDocument/2006/relationships/slide" Target="slides/slide212.xml"/><Relationship Id="rId3" Type="http://schemas.openxmlformats.org/officeDocument/2006/relationships/slideMaster" Target="slideMasters/slideMaster3.xml"/><Relationship Id="rId214" Type="http://schemas.openxmlformats.org/officeDocument/2006/relationships/slide" Target="slides/slide30.xml"/><Relationship Id="rId235" Type="http://schemas.openxmlformats.org/officeDocument/2006/relationships/slide" Target="slides/slide51.xml"/><Relationship Id="rId256" Type="http://schemas.openxmlformats.org/officeDocument/2006/relationships/slide" Target="slides/slide72.xml"/><Relationship Id="rId277" Type="http://schemas.openxmlformats.org/officeDocument/2006/relationships/slide" Target="slides/slide93.xml"/><Relationship Id="rId298" Type="http://schemas.openxmlformats.org/officeDocument/2006/relationships/slide" Target="slides/slide114.xml"/><Relationship Id="rId400" Type="http://schemas.openxmlformats.org/officeDocument/2006/relationships/slide" Target="slides/slide216.xml"/><Relationship Id="rId116" Type="http://schemas.openxmlformats.org/officeDocument/2006/relationships/slideMaster" Target="slideMasters/slideMaster116.xml"/><Relationship Id="rId137" Type="http://schemas.openxmlformats.org/officeDocument/2006/relationships/slideMaster" Target="slideMasters/slideMaster137.xml"/><Relationship Id="rId158" Type="http://schemas.openxmlformats.org/officeDocument/2006/relationships/slideMaster" Target="slideMasters/slideMaster158.xml"/><Relationship Id="rId302" Type="http://schemas.openxmlformats.org/officeDocument/2006/relationships/slide" Target="slides/slide118.xml"/><Relationship Id="rId323" Type="http://schemas.openxmlformats.org/officeDocument/2006/relationships/slide" Target="slides/slide139.xml"/><Relationship Id="rId344" Type="http://schemas.openxmlformats.org/officeDocument/2006/relationships/slide" Target="slides/slide160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62" Type="http://schemas.openxmlformats.org/officeDocument/2006/relationships/slideMaster" Target="slideMasters/slideMaster62.xml"/><Relationship Id="rId83" Type="http://schemas.openxmlformats.org/officeDocument/2006/relationships/slideMaster" Target="slideMasters/slideMaster83.xml"/><Relationship Id="rId179" Type="http://schemas.openxmlformats.org/officeDocument/2006/relationships/slideMaster" Target="slideMasters/slideMaster179.xml"/><Relationship Id="rId365" Type="http://schemas.openxmlformats.org/officeDocument/2006/relationships/slide" Target="slides/slide181.xml"/><Relationship Id="rId386" Type="http://schemas.openxmlformats.org/officeDocument/2006/relationships/slide" Target="slides/slide202.xml"/><Relationship Id="rId190" Type="http://schemas.openxmlformats.org/officeDocument/2006/relationships/slide" Target="slides/slide6.xml"/><Relationship Id="rId204" Type="http://schemas.openxmlformats.org/officeDocument/2006/relationships/slide" Target="slides/slide20.xml"/><Relationship Id="rId225" Type="http://schemas.openxmlformats.org/officeDocument/2006/relationships/slide" Target="slides/slide41.xml"/><Relationship Id="rId246" Type="http://schemas.openxmlformats.org/officeDocument/2006/relationships/slide" Target="slides/slide62.xml"/><Relationship Id="rId267" Type="http://schemas.openxmlformats.org/officeDocument/2006/relationships/slide" Target="slides/slide83.xml"/><Relationship Id="rId288" Type="http://schemas.openxmlformats.org/officeDocument/2006/relationships/slide" Target="slides/slide104.xml"/><Relationship Id="rId411" Type="http://schemas.openxmlformats.org/officeDocument/2006/relationships/slide" Target="slides/slide227.xml"/><Relationship Id="rId106" Type="http://schemas.openxmlformats.org/officeDocument/2006/relationships/slideMaster" Target="slideMasters/slideMaster106.xml"/><Relationship Id="rId127" Type="http://schemas.openxmlformats.org/officeDocument/2006/relationships/slideMaster" Target="slideMasters/slideMaster127.xml"/><Relationship Id="rId313" Type="http://schemas.openxmlformats.org/officeDocument/2006/relationships/slide" Target="slides/slide129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52" Type="http://schemas.openxmlformats.org/officeDocument/2006/relationships/slideMaster" Target="slideMasters/slideMaster52.xml"/><Relationship Id="rId73" Type="http://schemas.openxmlformats.org/officeDocument/2006/relationships/slideMaster" Target="slideMasters/slideMaster73.xml"/><Relationship Id="rId94" Type="http://schemas.openxmlformats.org/officeDocument/2006/relationships/slideMaster" Target="slideMasters/slideMaster94.xml"/><Relationship Id="rId148" Type="http://schemas.openxmlformats.org/officeDocument/2006/relationships/slideMaster" Target="slideMasters/slideMaster148.xml"/><Relationship Id="rId169" Type="http://schemas.openxmlformats.org/officeDocument/2006/relationships/slideMaster" Target="slideMasters/slideMaster169.xml"/><Relationship Id="rId334" Type="http://schemas.openxmlformats.org/officeDocument/2006/relationships/slide" Target="slides/slide150.xml"/><Relationship Id="rId355" Type="http://schemas.openxmlformats.org/officeDocument/2006/relationships/slide" Target="slides/slide171.xml"/><Relationship Id="rId376" Type="http://schemas.openxmlformats.org/officeDocument/2006/relationships/slide" Target="slides/slide192.xml"/><Relationship Id="rId397" Type="http://schemas.openxmlformats.org/officeDocument/2006/relationships/slide" Target="slides/slide213.xml"/><Relationship Id="rId4" Type="http://schemas.openxmlformats.org/officeDocument/2006/relationships/slideMaster" Target="slideMasters/slideMaster4.xml"/><Relationship Id="rId180" Type="http://schemas.openxmlformats.org/officeDocument/2006/relationships/slideMaster" Target="slideMasters/slideMaster180.xml"/><Relationship Id="rId215" Type="http://schemas.openxmlformats.org/officeDocument/2006/relationships/slide" Target="slides/slide31.xml"/><Relationship Id="rId236" Type="http://schemas.openxmlformats.org/officeDocument/2006/relationships/slide" Target="slides/slide52.xml"/><Relationship Id="rId257" Type="http://schemas.openxmlformats.org/officeDocument/2006/relationships/slide" Target="slides/slide73.xml"/><Relationship Id="rId278" Type="http://schemas.openxmlformats.org/officeDocument/2006/relationships/slide" Target="slides/slide94.xml"/><Relationship Id="rId401" Type="http://schemas.openxmlformats.org/officeDocument/2006/relationships/slide" Target="slides/slide217.xml"/><Relationship Id="rId303" Type="http://schemas.openxmlformats.org/officeDocument/2006/relationships/slide" Target="slides/slide119.xml"/><Relationship Id="rId42" Type="http://schemas.openxmlformats.org/officeDocument/2006/relationships/slideMaster" Target="slideMasters/slideMaster42.xml"/><Relationship Id="rId84" Type="http://schemas.openxmlformats.org/officeDocument/2006/relationships/slideMaster" Target="slideMasters/slideMaster84.xml"/><Relationship Id="rId138" Type="http://schemas.openxmlformats.org/officeDocument/2006/relationships/slideMaster" Target="slideMasters/slideMaster138.xml"/><Relationship Id="rId345" Type="http://schemas.openxmlformats.org/officeDocument/2006/relationships/slide" Target="slides/slide161.xml"/><Relationship Id="rId387" Type="http://schemas.openxmlformats.org/officeDocument/2006/relationships/slide" Target="slides/slide203.xml"/><Relationship Id="rId191" Type="http://schemas.openxmlformats.org/officeDocument/2006/relationships/slide" Target="slides/slide7.xml"/><Relationship Id="rId205" Type="http://schemas.openxmlformats.org/officeDocument/2006/relationships/slide" Target="slides/slide21.xml"/><Relationship Id="rId247" Type="http://schemas.openxmlformats.org/officeDocument/2006/relationships/slide" Target="slides/slide63.xml"/><Relationship Id="rId412" Type="http://schemas.openxmlformats.org/officeDocument/2006/relationships/slide" Target="slides/slide228.xml"/><Relationship Id="rId107" Type="http://schemas.openxmlformats.org/officeDocument/2006/relationships/slideMaster" Target="slideMasters/slideMaster107.xml"/><Relationship Id="rId289" Type="http://schemas.openxmlformats.org/officeDocument/2006/relationships/slide" Target="slides/slide105.xml"/><Relationship Id="rId11" Type="http://schemas.openxmlformats.org/officeDocument/2006/relationships/slideMaster" Target="slideMasters/slideMaster11.xml"/><Relationship Id="rId53" Type="http://schemas.openxmlformats.org/officeDocument/2006/relationships/slideMaster" Target="slideMasters/slideMaster53.xml"/><Relationship Id="rId149" Type="http://schemas.openxmlformats.org/officeDocument/2006/relationships/slideMaster" Target="slideMasters/slideMaster149.xml"/><Relationship Id="rId314" Type="http://schemas.openxmlformats.org/officeDocument/2006/relationships/slide" Target="slides/slide130.xml"/><Relationship Id="rId356" Type="http://schemas.openxmlformats.org/officeDocument/2006/relationships/slide" Target="slides/slide172.xml"/><Relationship Id="rId398" Type="http://schemas.openxmlformats.org/officeDocument/2006/relationships/slide" Target="slides/slide214.xml"/><Relationship Id="rId95" Type="http://schemas.openxmlformats.org/officeDocument/2006/relationships/slideMaster" Target="slideMasters/slideMaster95.xml"/><Relationship Id="rId160" Type="http://schemas.openxmlformats.org/officeDocument/2006/relationships/slideMaster" Target="slideMasters/slideMaster160.xml"/><Relationship Id="rId216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C498D-6B39-4129-A882-53390DF334A4}" type="datetimeFigureOut">
              <a:rPr lang="zh-CN" altLang="en-US" smtClean="0"/>
              <a:pPr/>
              <a:t>2018/9/28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000B-407C-40D3-8A67-E0816F8939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74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php" TargetMode="External"/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EDC42E4-2ABE-480F-9365-35781BAFEF64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10428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B20CDB1-599A-4C8F-AA48-1392D22A7588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697308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9000B-407C-40D3-8A67-E0816F893964}" type="slidenum">
              <a:rPr lang="zh-CN" altLang="en-US" smtClean="0">
                <a:solidFill>
                  <a:prstClr val="black"/>
                </a:solidFill>
              </a:rPr>
              <a:pPr/>
              <a:t>224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3406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D3E9266-1516-4A42-BF72-8007B6B3A976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9061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DFEBA90-BCC2-4927-9D72-A7EDB61A9F22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4908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D5E6A5C-95CF-4598-80E4-ABD313138431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165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018980F-3D71-4B25-A3EF-F50E82F99792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7663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dirty="0">
                <a:latin typeface="Arial"/>
              </a:rPr>
              <a:t>在这个例子中，学生用户登录虚拟控制台1（tty1）通过图形登录（：0）约08:00星期三。学生用户目前有三个伪终端（PT / 0，PTS / 1，和病人/ 3）的图形环境开始；这几乎肯定是终端窗口。在一个窗口，学生编辑你好。C. root用户登录虚拟控制台6，开始在今天12:33。用户的访问记录在伪终端6，9时22分从主机server2.example.com今天（注意这个名字已被截断），可能使用SSH，并一直闲置在shell提示三分钟14秒。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066843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600">
                <a:latin typeface="Arial"/>
              </a:rPr>
              <a:t>用户第一次使用SSH连接到特定的服务器，SSH命令存储在用户的~ /服务器的公共密钥。.ssh / known_hosts文件。每次用户连接后，客户端可以确保它会从服务器相同的公钥，通过在~ /服务器条目进行比较。SSH / known_hosts文件公开密钥服务器发送。如果密钥不匹配，客户端假定网络流量被劫持或服务器被入侵，并断开连接。</a:t>
            </a:r>
            <a:endParaRPr/>
          </a:p>
          <a:p>
            <a:r>
              <a:rPr lang="en-US" sz="1600">
                <a:latin typeface="Arial"/>
              </a:rPr>
              <a:t>这意味着，如果一个服务器的公共密钥的改变（因为关键是由于硬盘驱动器故障，丢失或更换一些正当的理由），用户将需要更新他们的~ /。/ known_hosts SSH文件并删除为了进入，旧的入口。更好的方法是添加匹配服务器的ssh_host_ * key.pub文件到用户~ /条目。SSH / known_hosts或系统/ SSH / ssh_known_hosts在前进的时候，公共密钥的变化。看到ssh-copy-id为SSH密钥管理方法的先进性。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6152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D04005-BAD2-4B1B-AFE3-9D6BCD3A77A9}" type="slidenum">
              <a:rPr lang="en-US" sz="1400" smtClean="0">
                <a:solidFill>
                  <a:prstClr val="black"/>
                </a:solidFill>
                <a:latin typeface="Times New Roman"/>
              </a:rPr>
              <a:pPr/>
              <a:t>67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468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5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/>
              <a:t>textwidth[tw] </a:t>
            </a:r>
            <a:endParaRPr lang="en-US" altLang="zh-TW" smtClean="0"/>
          </a:p>
          <a:p>
            <a:r>
              <a:rPr lang="zh-TW" altLang="en-US" smtClean="0"/>
              <a:t>是一種 </a:t>
            </a:r>
            <a:r>
              <a:rPr lang="en-US" altLang="zh-TW" smtClean="0"/>
              <a:t>word wrap </a:t>
            </a:r>
            <a:r>
              <a:rPr lang="zh-TW" altLang="en-US" smtClean="0"/>
              <a:t>的功能，從左起算之固定每行的最大</a:t>
            </a:r>
            <a:r>
              <a:rPr lang="zh-CN" altLang="en-US" smtClean="0"/>
              <a:t>字符</a:t>
            </a:r>
            <a:r>
              <a:rPr lang="zh-TW" altLang="en-US" smtClean="0"/>
              <a:t>寬度。超過此寬度就會自動折行，這可是真的折行，也就是說在折行處會插入 </a:t>
            </a:r>
            <a:r>
              <a:rPr lang="en-US" altLang="zh-TW" smtClean="0"/>
              <a:t>EOL</a:t>
            </a:r>
          </a:p>
          <a:p>
            <a:endParaRPr lang="en-US" altLang="zh-CN" smtClean="0"/>
          </a:p>
          <a:p>
            <a:r>
              <a:rPr lang="en-US" altLang="zh-TW" b="1" smtClean="0"/>
              <a:t>wrapmargin[wm] </a:t>
            </a:r>
          </a:p>
          <a:p>
            <a:r>
              <a:rPr lang="zh-TW" altLang="en-US" smtClean="0"/>
              <a:t>和 </a:t>
            </a:r>
            <a:r>
              <a:rPr lang="en-US" altLang="zh-TW" smtClean="0"/>
              <a:t>textwidth </a:t>
            </a:r>
            <a:r>
              <a:rPr lang="zh-TW" altLang="en-US" smtClean="0"/>
              <a:t>作用相同，只是是從右視窗邊向左算起要幾個字元起折行。預設是 </a:t>
            </a:r>
            <a:r>
              <a:rPr lang="en-US" altLang="zh-TW" smtClean="0"/>
              <a:t>0</a:t>
            </a:r>
            <a:r>
              <a:rPr lang="zh-TW" altLang="en-US" smtClean="0"/>
              <a:t>。</a:t>
            </a:r>
            <a:endParaRPr lang="zh-CN" altLang="en-US" smtClean="0"/>
          </a:p>
        </p:txBody>
      </p:sp>
      <p:sp>
        <p:nvSpPr>
          <p:cNvPr id="275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74985D8-C176-4F1E-838A-679F01BAF1FF}" type="slidenum">
              <a:rPr lang="zh-CN" altLang="en-US" smtClean="0">
                <a:solidFill>
                  <a:prstClr val="black"/>
                </a:solidFill>
              </a:rPr>
              <a:pPr eaLnBrk="1" hangingPunct="1"/>
              <a:t>82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0标准输入键盘只读</a:t>
            </a:r>
            <a:endParaRPr/>
          </a:p>
          <a:p>
            <a:r>
              <a:rPr lang="en-US" sz="2000">
                <a:latin typeface="Arial"/>
              </a:rPr>
              <a:t>1只写标准输出端子输出</a:t>
            </a:r>
            <a:endParaRPr/>
          </a:p>
          <a:p>
            <a:r>
              <a:rPr lang="en-US" sz="2000">
                <a:latin typeface="Arial"/>
              </a:rPr>
              <a:t>2 stderr标准误差终端只写</a:t>
            </a:r>
            <a:endParaRPr/>
          </a:p>
          <a:p>
            <a:r>
              <a:rPr lang="en-US" sz="2000">
                <a:latin typeface="Arial"/>
              </a:rPr>
              <a:t>3 +文件名没有其他文件的读/写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63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AAE577A-0A79-4DB1-BDF2-822E52BFD03A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89005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重定向输出到一个文件</a:t>
            </a:r>
            <a:endParaRPr/>
          </a:p>
          <a:p>
            <a:r>
              <a:rPr lang="en-US" sz="2000">
                <a:latin typeface="Arial"/>
              </a:rPr>
              <a:t>通道重定向代替默认通道目的地的文件名代表的是输出文件或设备。使用重定向，过程的输出和错误信息可以被捕获的文件内容，发送到设备，或丢弃。</a:t>
            </a:r>
            <a:endParaRPr/>
          </a:p>
          <a:p>
            <a:r>
              <a:rPr lang="en-US" sz="2000">
                <a:latin typeface="Arial"/>
              </a:rPr>
              <a:t>重定向stdout抑制过程的输出显示在终端。在下面的表中看到，只有stdout重定向不抑制stderr错误信息从终端上的显示。特殊文件/dev/null悄悄地丢弃信道输出重定向到它。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10201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5445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date &gt; /</a:t>
            </a:r>
            <a:r>
              <a:rPr lang="en-US" sz="2000" dirty="0" err="1">
                <a:latin typeface="Arial"/>
              </a:rPr>
              <a:t>tmp</a:t>
            </a:r>
            <a:r>
              <a:rPr lang="en-US" sz="2000" dirty="0">
                <a:latin typeface="Arial"/>
              </a:rPr>
              <a:t>/saved-timestamp</a:t>
            </a:r>
            <a:endParaRPr dirty="0"/>
          </a:p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tail -n 100 /</a:t>
            </a:r>
            <a:r>
              <a:rPr lang="en-US" sz="2000" dirty="0" err="1">
                <a:latin typeface="Arial"/>
              </a:rPr>
              <a:t>var</a:t>
            </a:r>
            <a:r>
              <a:rPr lang="en-US" sz="2000" dirty="0">
                <a:latin typeface="Arial"/>
              </a:rPr>
              <a:t>/log/</a:t>
            </a:r>
            <a:r>
              <a:rPr lang="en-US" sz="2000" dirty="0" err="1">
                <a:latin typeface="Arial"/>
              </a:rPr>
              <a:t>dmesg</a:t>
            </a:r>
            <a:r>
              <a:rPr lang="en-US" sz="2000" dirty="0">
                <a:latin typeface="Arial"/>
              </a:rPr>
              <a:t> &gt; /</a:t>
            </a:r>
            <a:r>
              <a:rPr lang="en-US" sz="2000" dirty="0" err="1">
                <a:latin typeface="Arial"/>
              </a:rPr>
              <a:t>tmp</a:t>
            </a:r>
            <a:r>
              <a:rPr lang="en-US" sz="2000" dirty="0">
                <a:latin typeface="Arial"/>
              </a:rPr>
              <a:t>/last-100-boot-messages</a:t>
            </a:r>
            <a:endParaRPr dirty="0"/>
          </a:p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cat file1 file2 file3 file4 &gt; /</a:t>
            </a:r>
            <a:r>
              <a:rPr lang="en-US" sz="2000" dirty="0" err="1">
                <a:latin typeface="Arial"/>
              </a:rPr>
              <a:t>tmp</a:t>
            </a:r>
            <a:r>
              <a:rPr lang="en-US" sz="2000" dirty="0">
                <a:latin typeface="Arial"/>
              </a:rPr>
              <a:t>/all-four-in-one</a:t>
            </a:r>
            <a:endParaRPr dirty="0"/>
          </a:p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</a:t>
            </a:r>
            <a:r>
              <a:rPr lang="en-US" sz="2000" dirty="0" err="1">
                <a:latin typeface="Arial"/>
              </a:rPr>
              <a:t>ls</a:t>
            </a:r>
            <a:r>
              <a:rPr lang="en-US" sz="2000" dirty="0">
                <a:latin typeface="Arial"/>
              </a:rPr>
              <a:t> -a &gt; /</a:t>
            </a:r>
            <a:r>
              <a:rPr lang="en-US" sz="2000" dirty="0" err="1">
                <a:latin typeface="Arial"/>
              </a:rPr>
              <a:t>tmp</a:t>
            </a:r>
            <a:r>
              <a:rPr lang="en-US" sz="2000" dirty="0">
                <a:latin typeface="Arial"/>
              </a:rPr>
              <a:t>/my-file-names</a:t>
            </a:r>
            <a:endParaRPr dirty="0"/>
          </a:p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echo "new line of information" &gt;&gt; /</a:t>
            </a:r>
            <a:r>
              <a:rPr lang="en-US" sz="2000" dirty="0" err="1">
                <a:latin typeface="Arial"/>
              </a:rPr>
              <a:t>tmp</a:t>
            </a:r>
            <a:r>
              <a:rPr lang="en-US" sz="2000" dirty="0">
                <a:latin typeface="Arial"/>
              </a:rPr>
              <a:t>/many-lines-of-information</a:t>
            </a:r>
            <a:endParaRPr dirty="0"/>
          </a:p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find /</a:t>
            </a:r>
            <a:r>
              <a:rPr lang="en-US" sz="2000" dirty="0" err="1">
                <a:latin typeface="Arial"/>
              </a:rPr>
              <a:t>etc</a:t>
            </a:r>
            <a:r>
              <a:rPr lang="en-US" sz="2000" dirty="0">
                <a:latin typeface="Arial"/>
              </a:rPr>
              <a:t> -name </a:t>
            </a:r>
            <a:r>
              <a:rPr lang="en-US" sz="2000" dirty="0" err="1">
                <a:latin typeface="Arial"/>
              </a:rPr>
              <a:t>passwd</a:t>
            </a:r>
            <a:r>
              <a:rPr lang="en-US" sz="2000" dirty="0">
                <a:latin typeface="Arial"/>
              </a:rPr>
              <a:t> 2&gt; /</a:t>
            </a:r>
            <a:r>
              <a:rPr lang="en-US" sz="2000" dirty="0" err="1">
                <a:latin typeface="Arial"/>
              </a:rPr>
              <a:t>tmp</a:t>
            </a:r>
            <a:r>
              <a:rPr lang="en-US" sz="2000" dirty="0">
                <a:latin typeface="Arial"/>
              </a:rPr>
              <a:t>/errors</a:t>
            </a:r>
            <a:endParaRPr dirty="0"/>
          </a:p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find /</a:t>
            </a:r>
            <a:r>
              <a:rPr lang="en-US" sz="2000" dirty="0" err="1">
                <a:latin typeface="Arial"/>
              </a:rPr>
              <a:t>etc</a:t>
            </a:r>
            <a:r>
              <a:rPr lang="en-US" sz="2000" dirty="0">
                <a:latin typeface="Arial"/>
              </a:rPr>
              <a:t> -name </a:t>
            </a:r>
            <a:r>
              <a:rPr lang="en-US" sz="2000" dirty="0" err="1">
                <a:latin typeface="Arial"/>
              </a:rPr>
              <a:t>passwd</a:t>
            </a:r>
            <a:r>
              <a:rPr lang="en-US" sz="2000" dirty="0">
                <a:latin typeface="Arial"/>
              </a:rPr>
              <a:t> &gt; /</a:t>
            </a:r>
            <a:r>
              <a:rPr lang="en-US" sz="2000" dirty="0" err="1">
                <a:latin typeface="Arial"/>
              </a:rPr>
              <a:t>tmp</a:t>
            </a:r>
            <a:r>
              <a:rPr lang="en-US" sz="2000" dirty="0">
                <a:latin typeface="Arial"/>
              </a:rPr>
              <a:t>/output 2&gt; /</a:t>
            </a:r>
            <a:r>
              <a:rPr lang="en-US" sz="2000" dirty="0" err="1">
                <a:latin typeface="Arial"/>
              </a:rPr>
              <a:t>tmp</a:t>
            </a:r>
            <a:r>
              <a:rPr lang="en-US" sz="2000" dirty="0">
                <a:latin typeface="Arial"/>
              </a:rPr>
              <a:t>/errors</a:t>
            </a:r>
            <a:endParaRPr dirty="0"/>
          </a:p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find /</a:t>
            </a:r>
            <a:r>
              <a:rPr lang="en-US" sz="2000" dirty="0" err="1">
                <a:latin typeface="Arial"/>
              </a:rPr>
              <a:t>etc</a:t>
            </a:r>
            <a:r>
              <a:rPr lang="en-US" sz="2000" dirty="0">
                <a:latin typeface="Arial"/>
              </a:rPr>
              <a:t> -name </a:t>
            </a:r>
            <a:r>
              <a:rPr lang="en-US" sz="2000" dirty="0" err="1">
                <a:latin typeface="Arial"/>
              </a:rPr>
              <a:t>passwd</a:t>
            </a:r>
            <a:r>
              <a:rPr lang="en-US" sz="2000" dirty="0">
                <a:latin typeface="Arial"/>
              </a:rPr>
              <a:t> &gt; /</a:t>
            </a:r>
            <a:r>
              <a:rPr lang="en-US" sz="2000" dirty="0" err="1">
                <a:latin typeface="Arial"/>
              </a:rPr>
              <a:t>tmp</a:t>
            </a:r>
            <a:r>
              <a:rPr lang="en-US" sz="2000" dirty="0">
                <a:latin typeface="Arial"/>
              </a:rPr>
              <a:t>/output 2&gt; /</a:t>
            </a:r>
            <a:r>
              <a:rPr lang="en-US" sz="2000" dirty="0" err="1">
                <a:latin typeface="Arial"/>
              </a:rPr>
              <a:t>dev</a:t>
            </a:r>
            <a:r>
              <a:rPr lang="en-US" sz="2000" dirty="0">
                <a:latin typeface="Arial"/>
              </a:rPr>
              <a:t>/null</a:t>
            </a:r>
            <a:endParaRPr dirty="0"/>
          </a:p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find /</a:t>
            </a:r>
            <a:r>
              <a:rPr lang="en-US" sz="2000" dirty="0" err="1">
                <a:latin typeface="Arial"/>
              </a:rPr>
              <a:t>etc</a:t>
            </a:r>
            <a:r>
              <a:rPr lang="en-US" sz="2000" dirty="0">
                <a:latin typeface="Arial"/>
              </a:rPr>
              <a:t> -name </a:t>
            </a:r>
            <a:r>
              <a:rPr lang="en-US" sz="2000" dirty="0" err="1">
                <a:latin typeface="Arial"/>
              </a:rPr>
              <a:t>passwd</a:t>
            </a:r>
            <a:r>
              <a:rPr lang="en-US" sz="2000" dirty="0">
                <a:latin typeface="Arial"/>
              </a:rPr>
              <a:t> &amp;&gt; /</a:t>
            </a:r>
            <a:r>
              <a:rPr lang="en-US" sz="2000" dirty="0" err="1">
                <a:latin typeface="Arial"/>
              </a:rPr>
              <a:t>tmp</a:t>
            </a:r>
            <a:r>
              <a:rPr lang="en-US" sz="2000" dirty="0">
                <a:latin typeface="Arial"/>
              </a:rPr>
              <a:t>/save-both</a:t>
            </a:r>
            <a:endParaRPr dirty="0"/>
          </a:p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find /</a:t>
            </a:r>
            <a:r>
              <a:rPr lang="en-US" sz="2000" dirty="0" err="1">
                <a:latin typeface="Arial"/>
              </a:rPr>
              <a:t>etc</a:t>
            </a:r>
            <a:r>
              <a:rPr lang="en-US" sz="2000" dirty="0">
                <a:latin typeface="Arial"/>
              </a:rPr>
              <a:t> -name </a:t>
            </a:r>
            <a:r>
              <a:rPr lang="en-US" sz="2000" dirty="0" err="1">
                <a:latin typeface="Arial"/>
              </a:rPr>
              <a:t>passwd</a:t>
            </a:r>
            <a:r>
              <a:rPr lang="en-US" sz="2000" dirty="0">
                <a:latin typeface="Arial"/>
              </a:rPr>
              <a:t> &gt;&gt; /</a:t>
            </a:r>
            <a:r>
              <a:rPr lang="en-US" sz="2000" dirty="0" err="1">
                <a:latin typeface="Arial"/>
              </a:rPr>
              <a:t>tmp</a:t>
            </a:r>
            <a:r>
              <a:rPr lang="en-US" sz="2000" dirty="0">
                <a:latin typeface="Arial"/>
              </a:rPr>
              <a:t>/save-both 2&gt;&amp;1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8727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D04005-BAD2-4B1B-AFE3-9D6BCD3A77A9}" type="slidenum">
              <a:rPr lang="en-US" sz="1400" smtClean="0">
                <a:solidFill>
                  <a:prstClr val="black"/>
                </a:solidFill>
                <a:latin typeface="Times New Roman"/>
              </a:rPr>
              <a:pPr/>
              <a:t>88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0544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man -k </a:t>
            </a:r>
            <a:r>
              <a:rPr lang="en-US" sz="2000" dirty="0" err="1">
                <a:latin typeface="Arial"/>
              </a:rPr>
              <a:t>passwd</a:t>
            </a:r>
            <a:endParaRPr dirty="0"/>
          </a:p>
          <a:p>
            <a:r>
              <a:rPr lang="en-US" sz="2000" dirty="0" err="1">
                <a:latin typeface="Arial"/>
              </a:rPr>
              <a:t>查询相关命令与帮助章节</a:t>
            </a:r>
            <a:endParaRPr dirty="0"/>
          </a:p>
          <a:p>
            <a:r>
              <a:rPr lang="en-US" sz="2000" dirty="0">
                <a:latin typeface="Arial"/>
              </a:rPr>
              <a:t>[</a:t>
            </a:r>
            <a:r>
              <a:rPr lang="en-US" sz="2000" dirty="0" err="1">
                <a:latin typeface="Arial"/>
              </a:rPr>
              <a:t>student@desktopX</a:t>
            </a:r>
            <a:r>
              <a:rPr lang="en-US" sz="2000" dirty="0">
                <a:latin typeface="Arial"/>
              </a:rPr>
              <a:t> ~]$ </a:t>
            </a:r>
            <a:r>
              <a:rPr lang="en-US" sz="2000" dirty="0" smtClean="0">
                <a:latin typeface="Arial"/>
              </a:rPr>
              <a:t>man </a:t>
            </a:r>
            <a:r>
              <a:rPr lang="en-US" altLang="zh-CN" sz="2000" dirty="0" smtClean="0">
                <a:latin typeface="Arial"/>
              </a:rPr>
              <a:t>5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 err="1" smtClean="0">
                <a:latin typeface="Arial"/>
              </a:rPr>
              <a:t>passwd</a:t>
            </a:r>
            <a:endParaRPr dirty="0"/>
          </a:p>
          <a:p>
            <a:r>
              <a:rPr lang="en-US" sz="2000" dirty="0" err="1">
                <a:latin typeface="Arial"/>
              </a:rPr>
              <a:t>通过</a:t>
            </a:r>
            <a:r>
              <a:rPr lang="en-US" sz="2000" dirty="0">
                <a:latin typeface="Arial"/>
              </a:rPr>
              <a:t>/</a:t>
            </a:r>
            <a:r>
              <a:rPr lang="en-US" sz="2000" dirty="0" err="1">
                <a:latin typeface="Arial"/>
              </a:rPr>
              <a:t>查找man</a:t>
            </a:r>
            <a:r>
              <a:rPr lang="en-US" sz="2000" dirty="0" err="1" smtClean="0">
                <a:latin typeface="Arial"/>
              </a:rPr>
              <a:t>中的匹配字段</a:t>
            </a:r>
            <a:endParaRPr lang="en-US" sz="2000" dirty="0" smtClean="0">
              <a:latin typeface="Arial"/>
            </a:endParaRPr>
          </a:p>
          <a:p>
            <a:endParaRPr dirty="0"/>
          </a:p>
          <a:p>
            <a:r>
              <a:rPr lang="zh-CN" altLang="en-US" dirty="0" smtClean="0"/>
              <a:t>快捷键：</a:t>
            </a:r>
            <a:r>
              <a:rPr lang="en-US" altLang="zh-CN" dirty="0" smtClean="0"/>
              <a:t>d/u</a:t>
            </a:r>
            <a:r>
              <a:rPr lang="zh-CN" altLang="en-US" dirty="0" smtClean="0"/>
              <a:t>滚动</a:t>
            </a:r>
            <a:r>
              <a:rPr lang="en-US" altLang="zh-CN" baseline="0" dirty="0" smtClean="0"/>
              <a:t>  </a:t>
            </a:r>
            <a:r>
              <a:rPr lang="zh-CN" altLang="en-US" dirty="0" smtClean="0"/>
              <a:t> </a:t>
            </a:r>
            <a:r>
              <a:rPr lang="en-US" altLang="zh-CN" dirty="0" smtClean="0"/>
              <a:t>g/G</a:t>
            </a:r>
            <a:r>
              <a:rPr lang="zh-CN" altLang="en-US" dirty="0" smtClean="0"/>
              <a:t>到页首尾 </a:t>
            </a:r>
            <a:r>
              <a:rPr lang="en-US" altLang="zh-CN" dirty="0" smtClean="0"/>
              <a:t>q</a:t>
            </a:r>
            <a:r>
              <a:rPr lang="zh-CN" altLang="en-US" dirty="0" smtClean="0"/>
              <a:t>退出  </a:t>
            </a:r>
            <a:r>
              <a:rPr lang="en-US" altLang="zh-CN" dirty="0" smtClean="0"/>
              <a:t>/ </a:t>
            </a:r>
            <a:r>
              <a:rPr lang="zh-CN" altLang="en-US" dirty="0" smtClean="0"/>
              <a:t>查找</a:t>
            </a:r>
            <a:endParaRPr dirty="0"/>
          </a:p>
          <a:p>
            <a:r>
              <a:rPr lang="en-US" sz="2000" dirty="0" err="1">
                <a:latin typeface="Arial"/>
              </a:rPr>
              <a:t>根据mandb生成的数据库进行查询</a:t>
            </a:r>
            <a:endParaRPr dirty="0"/>
          </a:p>
          <a:p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262405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D04005-BAD2-4B1B-AFE3-9D6BCD3A77A9}" type="slidenum">
              <a:rPr lang="en-US" sz="1400" smtClean="0">
                <a:solidFill>
                  <a:prstClr val="black"/>
                </a:solidFill>
                <a:latin typeface="Times New Roman"/>
              </a:rPr>
              <a:pPr/>
              <a:t>91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6453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9D2D7C-E9D2-4D79-9DE5-A9C01E4054F5}" type="slidenum">
              <a:rPr lang="en-US" altLang="zh-CN" smtClean="0">
                <a:solidFill>
                  <a:prstClr val="black"/>
                </a:solidFill>
              </a:rPr>
              <a:pPr/>
              <a:t>94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5674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CEA762A-A2BB-4ABE-ACA8-CC07AD3E8A23}" type="slidenum">
              <a:rPr lang="en-US" altLang="zh-CN" smtClean="0">
                <a:solidFill>
                  <a:prstClr val="black"/>
                </a:solidFill>
              </a:rPr>
              <a:pPr/>
              <a:t>95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8283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BB76716-5805-4EE0-9BBC-47D1BEA1E1FD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  <a:pPr eaLnBrk="1" hangingPunct="1"/>
              <a:t>97</a:t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13410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8A6BE656-A4A0-4C2B-9AFE-DC020CF20CCE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  <a:pPr eaLnBrk="1" hangingPunct="1"/>
              <a:t>98</a:t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036680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FDC2DEB-EC26-4E3A-B945-2DCE00401AD4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  <a:pPr eaLnBrk="1" hangingPunct="1"/>
              <a:t>99</a:t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635585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3421FF7-E73C-4960-98F0-D541E5894342}" type="slidenum">
              <a:rPr lang="en-US" altLang="zh-CN" sz="12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60301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8C76485-C5C4-4A6C-8BFA-35EDA5FB955A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  <a:pPr eaLnBrk="1" hangingPunct="1"/>
              <a:t>100</a:t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134453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F6603A-659F-4049-B2FF-642A8A2C9A69}" type="slidenum">
              <a:rPr lang="en-US" altLang="zh-CN" smtClean="0">
                <a:solidFill>
                  <a:prstClr val="black"/>
                </a:solidFill>
              </a:rPr>
              <a:pPr/>
              <a:t>103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8340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654D6D-16A3-4DEA-A759-0F11FA2F6098}" type="slidenum">
              <a:rPr lang="en-US" altLang="zh-CN" smtClean="0">
                <a:solidFill>
                  <a:prstClr val="black"/>
                </a:solidFill>
              </a:rPr>
              <a:pPr/>
              <a:t>104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06390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EAA038-3E25-492F-A7A2-E1ACF9D7C671}" type="slidenum">
              <a:rPr lang="en-US" altLang="zh-CN" smtClean="0">
                <a:solidFill>
                  <a:prstClr val="black"/>
                </a:solidFill>
              </a:rPr>
              <a:pPr/>
              <a:t>105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8437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BC7EE3-E507-4EB3-BB56-A2A2E65887F6}" type="slidenum">
              <a:rPr lang="en-US" altLang="zh-CN" smtClean="0">
                <a:solidFill>
                  <a:prstClr val="black"/>
                </a:solidFill>
              </a:rPr>
              <a:pPr/>
              <a:t>106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41512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0E756BD-77F0-455E-8844-841EA47B9215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  <a:pPr eaLnBrk="1" hangingPunct="1"/>
              <a:t>108</a:t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9033843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EF1555C-62E7-47CC-8717-BE9756005ED0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  <a:pPr eaLnBrk="1" hangingPunct="1"/>
              <a:t>109</a:t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b="1" smtClean="0"/>
          </a:p>
        </p:txBody>
      </p:sp>
    </p:spTree>
    <p:extLst>
      <p:ext uri="{BB962C8B-B14F-4D97-AF65-F5344CB8AC3E}">
        <p14:creationId xmlns:p14="http://schemas.microsoft.com/office/powerpoint/2010/main" xmlns="" val="23191967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50A563A-C2F1-497D-BDE3-098027B20293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  <a:pPr eaLnBrk="1" hangingPunct="1"/>
              <a:t>110</a:t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253564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A9F7CD6-8190-4F2B-9F13-0C1E6B642C53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  <a:pPr eaLnBrk="1" hangingPunct="1"/>
              <a:t>111</a:t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66126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53C662D-51FF-46A7-8C0B-4418F60E4D57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  <a:pPr eaLnBrk="1" hangingPunct="1"/>
              <a:t>112</a:t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 smtClean="0"/>
          </a:p>
        </p:txBody>
      </p:sp>
    </p:spTree>
    <p:extLst>
      <p:ext uri="{BB962C8B-B14F-4D97-AF65-F5344CB8AC3E}">
        <p14:creationId xmlns:p14="http://schemas.microsoft.com/office/powerpoint/2010/main" xmlns="" val="30661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9E38128-7E22-48D3-A093-173828D2B1AE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48042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D6DC32D-3FFF-4501-83FE-962487BB174F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  <a:pPr eaLnBrk="1" hangingPunct="1"/>
              <a:t>113</a:t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87047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43042803-9A73-462E-AD73-33625E9B4271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  <a:pPr eaLnBrk="1" hangingPunct="1"/>
              <a:t>114</a:t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398389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CA3CD24-1089-42A5-B490-4B30AACBF0BD}" type="slidenum">
              <a:rPr lang="en-US" altLang="zh-CN" smtClean="0">
                <a:solidFill>
                  <a:prstClr val="black"/>
                </a:solidFill>
              </a:rPr>
              <a:pPr/>
              <a:t>119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b="1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5462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54A634-7E69-4E30-AFBC-C165A7BFC0D5}" type="slidenum">
              <a:rPr lang="en-US" altLang="zh-CN" smtClean="0">
                <a:solidFill>
                  <a:prstClr val="black"/>
                </a:solidFill>
              </a:rPr>
              <a:pPr/>
              <a:t>131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11292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正则表达式模式匹配的语言，是用于执行通过应用数据进行寻找特性的内容。vim，和les使用grep正则表达式的编程语言，如Perl，Python和C都使用正则表达式模式匹配时使用的标准。</a:t>
            </a:r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64809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76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711DBA9-77DD-4080-A8F6-223ECC82447F}" type="slidenum">
              <a:rPr lang="zh-CN" altLang="en-US" smtClean="0">
                <a:solidFill>
                  <a:prstClr val="black"/>
                </a:solidFill>
              </a:rPr>
              <a:pPr eaLnBrk="1" hangingPunct="1"/>
              <a:t>138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00182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dirty="0">
                <a:latin typeface="Arial"/>
              </a:rPr>
              <a:t>-</a:t>
            </a:r>
            <a:r>
              <a:rPr lang="en-US" sz="2000" dirty="0" err="1">
                <a:latin typeface="Arial"/>
              </a:rPr>
              <a:t>i不区分大小写</a:t>
            </a:r>
            <a:endParaRPr dirty="0"/>
          </a:p>
          <a:p>
            <a:r>
              <a:rPr lang="en-US" sz="2000" dirty="0">
                <a:latin typeface="Arial"/>
              </a:rPr>
              <a:t>-v </a:t>
            </a:r>
            <a:r>
              <a:rPr lang="en-US" sz="2000" dirty="0" err="1">
                <a:latin typeface="Arial"/>
              </a:rPr>
              <a:t>不包含匹配的正则表达式</a:t>
            </a:r>
            <a:endParaRPr dirty="0"/>
          </a:p>
          <a:p>
            <a:r>
              <a:rPr lang="en-US" sz="2000" dirty="0">
                <a:latin typeface="Arial"/>
              </a:rPr>
              <a:t>-</a:t>
            </a:r>
            <a:r>
              <a:rPr lang="en-US" sz="2000" dirty="0" err="1">
                <a:latin typeface="Arial"/>
              </a:rPr>
              <a:t>r利用搜索引擎、日期的正则表达式匹配的组recursively到文件或目录</a:t>
            </a:r>
            <a:r>
              <a:rPr lang="en-US" sz="2000" dirty="0">
                <a:latin typeface="Arial"/>
              </a:rPr>
              <a:t>。</a:t>
            </a:r>
            <a:endParaRPr dirty="0"/>
          </a:p>
          <a:p>
            <a:r>
              <a:rPr lang="en-US" sz="2000" dirty="0">
                <a:latin typeface="Arial"/>
              </a:rPr>
              <a:t>-A&lt;数&gt; &lt;数&gt;：</a:t>
            </a:r>
            <a:r>
              <a:rPr lang="en-US" sz="2000" dirty="0" err="1">
                <a:latin typeface="Arial"/>
              </a:rPr>
              <a:t>显示线后的匹配正则表达式</a:t>
            </a:r>
            <a:r>
              <a:rPr lang="en-US" sz="2000" dirty="0">
                <a:latin typeface="Arial"/>
              </a:rPr>
              <a:t>。</a:t>
            </a:r>
            <a:endParaRPr dirty="0"/>
          </a:p>
          <a:p>
            <a:r>
              <a:rPr lang="en-US" sz="2000" dirty="0">
                <a:latin typeface="Arial"/>
              </a:rPr>
              <a:t>-</a:t>
            </a:r>
            <a:r>
              <a:rPr lang="en-US" sz="2000" dirty="0" err="1">
                <a:latin typeface="Arial"/>
              </a:rPr>
              <a:t>B数线数显示在匹配正则表达式</a:t>
            </a:r>
            <a:r>
              <a:rPr lang="en-US" sz="2000" dirty="0">
                <a:latin typeface="Arial"/>
              </a:rPr>
              <a:t>。</a:t>
            </a:r>
            <a:endParaRPr dirty="0"/>
          </a:p>
          <a:p>
            <a:r>
              <a:rPr lang="en-US" sz="2000" dirty="0">
                <a:latin typeface="Arial"/>
              </a:rPr>
              <a:t>-e </a:t>
            </a:r>
            <a:r>
              <a:rPr lang="en-US" sz="2000" dirty="0" err="1">
                <a:latin typeface="Arial"/>
              </a:rPr>
              <a:t>多个选项，并使用正则表达式，可以提供与多用逻辑或将被使用</a:t>
            </a:r>
            <a:r>
              <a:rPr lang="en-US" sz="2000" dirty="0">
                <a:latin typeface="Arial"/>
              </a:rPr>
              <a:t>。</a:t>
            </a:r>
            <a:endParaRPr dirty="0"/>
          </a:p>
          <a:p>
            <a:r>
              <a:rPr lang="en-US" sz="2000" dirty="0">
                <a:latin typeface="Arial"/>
              </a:rPr>
              <a:t>cat dogs-n-cats</a:t>
            </a:r>
            <a:endParaRPr dirty="0"/>
          </a:p>
          <a:p>
            <a:r>
              <a:rPr lang="en-US" sz="2000" dirty="0" err="1">
                <a:latin typeface="Arial"/>
              </a:rPr>
              <a:t>grep</a:t>
            </a:r>
            <a:r>
              <a:rPr lang="en-US" sz="2000" dirty="0">
                <a:latin typeface="Arial"/>
              </a:rPr>
              <a:t> -</a:t>
            </a:r>
            <a:r>
              <a:rPr lang="en-US" sz="2000" dirty="0" err="1">
                <a:latin typeface="Arial"/>
              </a:rPr>
              <a:t>i</a:t>
            </a:r>
            <a:r>
              <a:rPr lang="en-US" sz="2000" dirty="0">
                <a:latin typeface="Arial"/>
              </a:rPr>
              <a:t> 'cat' dogs-n-cats</a:t>
            </a:r>
            <a:endParaRPr dirty="0"/>
          </a:p>
          <a:p>
            <a:r>
              <a:rPr lang="en-US" sz="2000" dirty="0" err="1">
                <a:latin typeface="Arial"/>
              </a:rPr>
              <a:t>grep</a:t>
            </a:r>
            <a:r>
              <a:rPr lang="en-US" sz="2000" dirty="0">
                <a:latin typeface="Arial"/>
              </a:rPr>
              <a:t> -</a:t>
            </a:r>
            <a:r>
              <a:rPr lang="en-US" sz="2000" dirty="0" err="1">
                <a:latin typeface="Arial"/>
              </a:rPr>
              <a:t>i</a:t>
            </a:r>
            <a:r>
              <a:rPr lang="en-US" sz="2000" dirty="0">
                <a:latin typeface="Arial"/>
              </a:rPr>
              <a:t> -v 'cat' dogs-n-cats</a:t>
            </a:r>
            <a:endParaRPr dirty="0"/>
          </a:p>
          <a:p>
            <a:r>
              <a:rPr lang="en-US" sz="2000" dirty="0" err="1">
                <a:latin typeface="Arial"/>
              </a:rPr>
              <a:t>grep</a:t>
            </a:r>
            <a:r>
              <a:rPr lang="en-US" sz="2000" dirty="0">
                <a:latin typeface="Arial"/>
              </a:rPr>
              <a:t> -v '^[#;]' &lt;FILENAME&gt;</a:t>
            </a:r>
            <a:endParaRPr dirty="0"/>
          </a:p>
          <a:p>
            <a:r>
              <a:rPr lang="en-US" sz="2000" dirty="0" err="1">
                <a:latin typeface="Arial"/>
              </a:rPr>
              <a:t>grep</a:t>
            </a:r>
            <a:r>
              <a:rPr lang="en-US" sz="2000" dirty="0">
                <a:latin typeface="Arial"/>
              </a:rPr>
              <a:t> -e 'cat' -e 'dog' dogs-n-cats</a:t>
            </a:r>
            <a:endParaRPr dirty="0"/>
          </a:p>
          <a:p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1228528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437D044F-3991-4BE0-A52A-9081463D7CF4}" type="slidenum">
              <a:rPr lang="en-US" altLang="zh-CN" sz="1200" smtClean="0">
                <a:solidFill>
                  <a:prstClr val="black"/>
                </a:solidFill>
                <a:ea typeface="宋体" charset="-122"/>
              </a:rPr>
              <a:pPr eaLnBrk="1" hangingPunct="1"/>
              <a:t>143</a:t>
            </a:fld>
            <a:endParaRPr lang="en-US" altLang="zh-CN" sz="120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6649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BAF7B7D-8295-4B2C-B14D-3E9708DD2D6C}" type="slidenum">
              <a:rPr lang="en-US" altLang="zh-CN" sz="1200" smtClean="0">
                <a:solidFill>
                  <a:prstClr val="black"/>
                </a:solidFill>
                <a:ea typeface="宋体" charset="-122"/>
              </a:rPr>
              <a:pPr eaLnBrk="1" hangingPunct="1"/>
              <a:t>144</a:t>
            </a:fld>
            <a:endParaRPr lang="en-US" altLang="zh-CN" sz="120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19723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FFDDEB1-92F4-4098-A5FE-C4C0FA7686A1}" type="slidenum">
              <a:rPr lang="en-US" altLang="zh-CN" sz="1200" smtClean="0">
                <a:solidFill>
                  <a:prstClr val="black"/>
                </a:solidFill>
                <a:ea typeface="宋体" charset="-122"/>
              </a:rPr>
              <a:pPr eaLnBrk="1" hangingPunct="1"/>
              <a:t>145</a:t>
            </a:fld>
            <a:endParaRPr lang="en-US" altLang="zh-CN" sz="120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5522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8B6FC34-CC97-411A-AA7D-B7EB566DA205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81649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6B7890B-E5F6-42EE-9119-ABB37761266C}" type="slidenum">
              <a:rPr lang="en-US" altLang="zh-CN" sz="1200" smtClean="0">
                <a:solidFill>
                  <a:prstClr val="black"/>
                </a:solidFill>
                <a:ea typeface="宋体" charset="-122"/>
              </a:rPr>
              <a:pPr eaLnBrk="1" hangingPunct="1"/>
              <a:t>146</a:t>
            </a:fld>
            <a:endParaRPr lang="en-US" altLang="zh-CN" sz="120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40555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CF0438C-1603-497A-B6A3-315F26C156CB}" type="slidenum">
              <a:rPr lang="en-US" altLang="zh-CN" sz="1200" smtClean="0">
                <a:solidFill>
                  <a:prstClr val="black"/>
                </a:solidFill>
                <a:ea typeface="宋体" charset="-122"/>
              </a:rPr>
              <a:pPr eaLnBrk="1" hangingPunct="1"/>
              <a:t>147</a:t>
            </a:fld>
            <a:endParaRPr lang="en-US" altLang="zh-CN" sz="120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9892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203D522-E99E-4D4F-8F37-67429FAB9957}" type="slidenum">
              <a:rPr lang="en-US" altLang="zh-CN" sz="1200" smtClean="0">
                <a:solidFill>
                  <a:prstClr val="black"/>
                </a:solidFill>
                <a:ea typeface="宋体" charset="-122"/>
              </a:rPr>
              <a:pPr eaLnBrk="1" hangingPunct="1"/>
              <a:t>148</a:t>
            </a:fld>
            <a:endParaRPr lang="en-US" altLang="zh-CN" sz="120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Font typeface="Wingdings" pitchFamily="2" charset="2"/>
              <a:buNone/>
            </a:pPr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5078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170E756E-B62F-4924-A6A5-47BA571E2A78}" type="slidenum">
              <a:rPr lang="en-US" altLang="zh-CN" sz="1200" smtClean="0">
                <a:solidFill>
                  <a:prstClr val="black"/>
                </a:solidFill>
                <a:ea typeface="宋体" charset="-122"/>
              </a:rPr>
              <a:pPr eaLnBrk="1" hangingPunct="1"/>
              <a:t>149</a:t>
            </a:fld>
            <a:endParaRPr lang="en-US" altLang="zh-CN" sz="120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15110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B6F69BD7-16BC-45AE-9F89-99D926449F5D}" type="slidenum">
              <a:rPr lang="en-US" altLang="zh-CN" sz="1200" smtClean="0">
                <a:solidFill>
                  <a:prstClr val="black"/>
                </a:solidFill>
                <a:ea typeface="宋体" charset="-122"/>
              </a:rPr>
              <a:pPr eaLnBrk="1" hangingPunct="1"/>
              <a:t>150</a:t>
            </a:fld>
            <a:endParaRPr lang="en-US" altLang="zh-CN" sz="120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37256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A466B18-CCBC-4381-B465-BDB231804A0A}" type="slidenum">
              <a:rPr lang="en-US" altLang="zh-CN" sz="1200" smtClean="0">
                <a:solidFill>
                  <a:prstClr val="black"/>
                </a:solidFill>
                <a:ea typeface="宋体" charset="-122"/>
              </a:rPr>
              <a:pPr eaLnBrk="1" hangingPunct="1"/>
              <a:t>152</a:t>
            </a:fld>
            <a:endParaRPr lang="en-US" altLang="zh-CN" sz="120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07339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82B6A23-FE70-4703-8E1C-DCA3BB215A46}" type="slidenum">
              <a:rPr lang="en-US" altLang="zh-CN" sz="1200" smtClean="0">
                <a:solidFill>
                  <a:prstClr val="black"/>
                </a:solidFill>
                <a:ea typeface="宋体" charset="-122"/>
              </a:rPr>
              <a:pPr eaLnBrk="1" hangingPunct="1"/>
              <a:t>153</a:t>
            </a:fld>
            <a:endParaRPr lang="en-US" altLang="zh-CN" sz="120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60010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21A7B904-00AF-4CA4-A777-FC209CA3B260}" type="slidenum">
              <a:rPr lang="en-US" altLang="zh-CN" sz="1200" smtClean="0">
                <a:solidFill>
                  <a:prstClr val="black"/>
                </a:solidFill>
                <a:ea typeface="宋体" charset="-122"/>
              </a:rPr>
              <a:pPr eaLnBrk="1" hangingPunct="1"/>
              <a:t>154</a:t>
            </a:fld>
            <a:endParaRPr lang="en-US" altLang="zh-CN" sz="120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14509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22571EE-1A84-4F74-B57A-42445C999846}" type="slidenum">
              <a:rPr lang="en-US" altLang="zh-CN" sz="1200" smtClean="0">
                <a:solidFill>
                  <a:prstClr val="black"/>
                </a:solidFill>
                <a:ea typeface="宋体" charset="-122"/>
              </a:rPr>
              <a:pPr eaLnBrk="1" hangingPunct="1"/>
              <a:t>155</a:t>
            </a:fld>
            <a:endParaRPr lang="en-US" altLang="zh-CN" sz="120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92043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49F2DAD5-9178-4920-8993-8832A7F4C987}" type="slidenum">
              <a:rPr lang="en-US" altLang="zh-CN" sz="1200" smtClean="0">
                <a:solidFill>
                  <a:prstClr val="black"/>
                </a:solidFill>
                <a:ea typeface="宋体" charset="-122"/>
              </a:rPr>
              <a:pPr eaLnBrk="1" hangingPunct="1"/>
              <a:t>156</a:t>
            </a:fld>
            <a:endParaRPr lang="en-US" altLang="zh-CN" sz="120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913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082656A-C32F-4EBE-9C09-028E1BACB432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89080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DC99BC77-E9B7-4913-8935-9C2D6C1E3AE1}" type="slidenum">
              <a:rPr lang="en-US" altLang="zh-CN" sz="1200" smtClean="0">
                <a:solidFill>
                  <a:prstClr val="black"/>
                </a:solidFill>
                <a:ea typeface="宋体" charset="-122"/>
              </a:rPr>
              <a:pPr eaLnBrk="1" hangingPunct="1"/>
              <a:t>157</a:t>
            </a:fld>
            <a:endParaRPr lang="en-US" altLang="zh-CN" sz="120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Font typeface="Wingdings" pitchFamily="2" charset="2"/>
              <a:buNone/>
            </a:pPr>
            <a:endParaRPr kumimoji="0"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33266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66E4B225-F746-4DA5-BFFC-183E98A2EC7C}" type="slidenum">
              <a:rPr lang="en-US" altLang="zh-CN" sz="1200" smtClean="0">
                <a:solidFill>
                  <a:prstClr val="black"/>
                </a:solidFill>
                <a:ea typeface="宋体" charset="-122"/>
              </a:rPr>
              <a:pPr eaLnBrk="1" hangingPunct="1"/>
              <a:t>158</a:t>
            </a:fld>
            <a:endParaRPr lang="en-US" altLang="zh-CN" sz="120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24499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0112FE9-1085-42C3-A35D-0EBD5318BD14}" type="slidenum">
              <a:rPr lang="en-US" altLang="zh-CN" sz="1200" smtClean="0">
                <a:solidFill>
                  <a:prstClr val="black"/>
                </a:solidFill>
                <a:ea typeface="宋体" charset="-122"/>
              </a:rPr>
              <a:pPr eaLnBrk="1" hangingPunct="1"/>
              <a:t>159</a:t>
            </a:fld>
            <a:endParaRPr lang="en-US" altLang="zh-CN" sz="120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76000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9985B562-C8E5-4FBD-A657-EE8798D864A6}" type="slidenum">
              <a:rPr lang="en-US" altLang="zh-CN" sz="1200" smtClean="0">
                <a:solidFill>
                  <a:prstClr val="black"/>
                </a:solidFill>
                <a:ea typeface="宋体" charset="-122"/>
              </a:rPr>
              <a:pPr eaLnBrk="1" hangingPunct="1"/>
              <a:t>160</a:t>
            </a:fld>
            <a:endParaRPr lang="en-US" altLang="zh-CN" sz="120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45900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892BDB17-AEB7-4EA0-8FF8-9C76F501F895}" type="slidenum">
              <a:rPr lang="en-US" altLang="zh-CN" sz="1200" smtClean="0">
                <a:solidFill>
                  <a:prstClr val="black"/>
                </a:solidFill>
                <a:ea typeface="宋体" charset="-122"/>
              </a:rPr>
              <a:pPr eaLnBrk="1" hangingPunct="1"/>
              <a:t>161</a:t>
            </a:fld>
            <a:endParaRPr lang="en-US" altLang="zh-CN" sz="120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84207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719DE74E-68F2-43D2-BF1E-1738FAD534CB}" type="slidenum">
              <a:rPr lang="en-US" altLang="zh-CN" sz="1200" smtClean="0">
                <a:solidFill>
                  <a:prstClr val="black"/>
                </a:solidFill>
                <a:ea typeface="宋体" charset="-122"/>
              </a:rPr>
              <a:pPr eaLnBrk="1" hangingPunct="1"/>
              <a:t>162</a:t>
            </a:fld>
            <a:endParaRPr lang="en-US" altLang="zh-CN" sz="120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18645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C7F7F96E-1440-4573-A572-DECF47F2E57A}" type="slidenum">
              <a:rPr lang="en-US" altLang="zh-CN" sz="1200" smtClean="0">
                <a:solidFill>
                  <a:prstClr val="black"/>
                </a:solidFill>
                <a:ea typeface="宋体" charset="-122"/>
              </a:rPr>
              <a:pPr eaLnBrk="1" hangingPunct="1"/>
              <a:t>163</a:t>
            </a:fld>
            <a:endParaRPr lang="en-US" altLang="zh-CN" sz="1200" smtClean="0">
              <a:solidFill>
                <a:prstClr val="black"/>
              </a:solidFill>
              <a:ea typeface="宋体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Char char="l"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927875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083C2C-7D26-408C-8141-08B98B1A0D4E}" type="slidenum">
              <a:rPr lang="en-US" altLang="zh-CN" smtClean="0">
                <a:solidFill>
                  <a:prstClr val="black"/>
                </a:solidFill>
              </a:rPr>
              <a:pPr/>
              <a:t>165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  <a:p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99577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46B9538-D8A3-47F7-B61F-6CA024CB6272}" type="slidenum">
              <a:rPr lang="en-US" altLang="zh-CN" smtClean="0">
                <a:solidFill>
                  <a:prstClr val="black"/>
                </a:solidFill>
              </a:rPr>
              <a:pPr/>
              <a:t>166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z="1200" dirty="0" smtClean="0">
                <a:latin typeface="宋体"/>
                <a:ea typeface="+mn-ea"/>
              </a:rPr>
              <a:t>#!/bin/bash</a:t>
            </a:r>
          </a:p>
          <a:p>
            <a:r>
              <a:rPr lang="en-US" altLang="zh-CN" sz="1200" dirty="0" smtClean="0">
                <a:latin typeface="宋体"/>
                <a:ea typeface="+mn-ea"/>
              </a:rPr>
              <a:t>sum=0</a:t>
            </a:r>
          </a:p>
          <a:p>
            <a:r>
              <a:rPr lang="en-US" altLang="zh-CN" sz="1200" dirty="0" smtClean="0">
                <a:latin typeface="宋体"/>
                <a:ea typeface="+mn-ea"/>
              </a:rPr>
              <a:t>number=1</a:t>
            </a:r>
          </a:p>
          <a:p>
            <a:r>
              <a:rPr lang="en-US" altLang="zh-CN" sz="1200" dirty="0" smtClean="0">
                <a:latin typeface="宋体"/>
                <a:ea typeface="+mn-ea"/>
              </a:rPr>
              <a:t>while test $number -le 100</a:t>
            </a:r>
          </a:p>
          <a:p>
            <a:r>
              <a:rPr lang="en-US" altLang="zh-CN" sz="1200" dirty="0" smtClean="0">
                <a:latin typeface="宋体"/>
                <a:ea typeface="+mn-ea"/>
              </a:rPr>
              <a:t>do</a:t>
            </a:r>
          </a:p>
          <a:p>
            <a:r>
              <a:rPr lang="en-US" altLang="zh-CN" sz="1200" dirty="0" smtClean="0">
                <a:latin typeface="宋体"/>
                <a:ea typeface="+mn-ea"/>
              </a:rPr>
              <a:t>	sum=$[ $sum + $number ]</a:t>
            </a:r>
          </a:p>
          <a:p>
            <a:r>
              <a:rPr lang="en-US" altLang="zh-CN" sz="1200" dirty="0" smtClean="0">
                <a:latin typeface="宋体"/>
                <a:ea typeface="+mn-ea"/>
              </a:rPr>
              <a:t>	let number=$number+1</a:t>
            </a:r>
          </a:p>
          <a:p>
            <a:r>
              <a:rPr lang="en-US" altLang="zh-CN" sz="1200" dirty="0" smtClean="0">
                <a:latin typeface="宋体"/>
                <a:ea typeface="+mn-ea"/>
              </a:rPr>
              <a:t>done</a:t>
            </a:r>
          </a:p>
          <a:p>
            <a:r>
              <a:rPr lang="en-US" altLang="zh-CN" sz="1200" dirty="0" smtClean="0">
                <a:latin typeface="宋体"/>
                <a:ea typeface="+mn-ea"/>
              </a:rPr>
              <a:t>echo "The summary is $sum"</a:t>
            </a:r>
          </a:p>
          <a:p>
            <a:pPr>
              <a:buFont typeface="Wingdings" pitchFamily="2" charset="2"/>
              <a:buChar char="l"/>
            </a:pPr>
            <a:endParaRPr kumimoji="0" lang="zh-CN" altLang="en-US" dirty="0" smtClean="0">
              <a:solidFill>
                <a:srgbClr val="0000FF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22476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1CD702-F7FC-4462-BAD2-939BC766E197}" type="slidenum">
              <a:rPr lang="en-US" altLang="zh-CN" smtClean="0">
                <a:solidFill>
                  <a:prstClr val="black"/>
                </a:solidFill>
              </a:rPr>
              <a:pPr/>
              <a:t>167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#!/bin/</a:t>
            </a:r>
            <a:r>
              <a:rPr lang="en-US" altLang="zh-CN" dirty="0" err="1" smtClean="0">
                <a:ea typeface="宋体" charset="-122"/>
              </a:rPr>
              <a:t>sh</a:t>
            </a:r>
            <a:endParaRPr lang="en-US" altLang="zh-CN" dirty="0" smtClean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err="1" smtClean="0">
                <a:ea typeface="宋体" charset="-122"/>
              </a:rPr>
              <a:t>ssh</a:t>
            </a:r>
            <a:r>
              <a:rPr lang="en-US" altLang="zh-CN" dirty="0" smtClean="0">
                <a:ea typeface="宋体" charset="-122"/>
              </a:rPr>
              <a:t>=`/</a:t>
            </a:r>
            <a:r>
              <a:rPr lang="en-US" altLang="zh-CN" dirty="0" err="1" smtClean="0">
                <a:ea typeface="宋体" charset="-122"/>
              </a:rPr>
              <a:t>etc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rc.d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init.d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sshd</a:t>
            </a:r>
            <a:r>
              <a:rPr lang="en-US" altLang="zh-CN" dirty="0" smtClean="0">
                <a:ea typeface="宋体" charset="-122"/>
              </a:rPr>
              <a:t> status`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case $</a:t>
            </a:r>
            <a:r>
              <a:rPr lang="en-US" altLang="zh-CN" dirty="0" err="1" smtClean="0">
                <a:ea typeface="宋体" charset="-122"/>
              </a:rPr>
              <a:t>ssh</a:t>
            </a:r>
            <a:r>
              <a:rPr lang="en-US" altLang="zh-CN" dirty="0" smtClean="0">
                <a:ea typeface="宋体" charset="-122"/>
              </a:rPr>
              <a:t> in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     "</a:t>
            </a:r>
            <a:r>
              <a:rPr lang="en-US" altLang="zh-CN" dirty="0" err="1" smtClean="0">
                <a:ea typeface="宋体" charset="-122"/>
              </a:rPr>
              <a:t>openssh</a:t>
            </a:r>
            <a:r>
              <a:rPr lang="en-US" altLang="zh-CN" dirty="0" smtClean="0">
                <a:ea typeface="宋体" charset="-122"/>
              </a:rPr>
              <a:t>-daemon is stopped")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     /</a:t>
            </a:r>
            <a:r>
              <a:rPr lang="en-US" altLang="zh-CN" dirty="0" err="1" smtClean="0">
                <a:ea typeface="宋体" charset="-122"/>
              </a:rPr>
              <a:t>etc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rc.d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init.d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en-US" altLang="zh-CN" dirty="0" err="1" smtClean="0">
                <a:ea typeface="宋体" charset="-122"/>
              </a:rPr>
              <a:t>sshd</a:t>
            </a:r>
            <a:r>
              <a:rPr lang="en-US" altLang="zh-CN" dirty="0" smtClean="0">
                <a:ea typeface="宋体" charset="-122"/>
              </a:rPr>
              <a:t> start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     ;;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     *)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     echo "running"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     ;;</a:t>
            </a:r>
          </a:p>
          <a:p>
            <a:pPr>
              <a:buFont typeface="Wingdings" pitchFamily="2" charset="2"/>
              <a:buNone/>
            </a:pPr>
            <a:r>
              <a:rPr lang="en-US" altLang="zh-CN" dirty="0" err="1" smtClean="0">
                <a:ea typeface="宋体" charset="-122"/>
              </a:rPr>
              <a:t>esac</a:t>
            </a:r>
            <a:endParaRPr lang="en-US" altLang="zh-CN" dirty="0" smtClean="0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970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6E2A4D2-5DF8-4316-BF74-C6838360CF14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024640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58B6B4-EB06-4100-ACDB-B7C3B0CBACBA}" type="slidenum">
              <a:rPr lang="en-US" altLang="zh-CN" smtClean="0">
                <a:solidFill>
                  <a:prstClr val="black"/>
                </a:solidFill>
              </a:rPr>
              <a:pPr/>
              <a:t>168</a:t>
            </a:fld>
            <a:endParaRPr lang="en-US" altLang="zh-CN" smtClean="0">
              <a:solidFill>
                <a:prstClr val="black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 baseline="0" dirty="0" smtClean="0">
                <a:ea typeface="宋体" charset="-122"/>
              </a:rPr>
              <a:t> vim /</a:t>
            </a:r>
            <a:r>
              <a:rPr lang="en-US" altLang="zh-CN" baseline="0" dirty="0" err="1" smtClean="0">
                <a:ea typeface="宋体" charset="-122"/>
              </a:rPr>
              <a:t>etc</a:t>
            </a:r>
            <a:r>
              <a:rPr lang="en-US" altLang="zh-CN" baseline="0" dirty="0" smtClean="0">
                <a:ea typeface="宋体" charset="-122"/>
              </a:rPr>
              <a:t>/</a:t>
            </a:r>
            <a:r>
              <a:rPr lang="en-US" altLang="zh-CN" baseline="0" dirty="0" err="1" smtClean="0">
                <a:ea typeface="宋体" charset="-122"/>
              </a:rPr>
              <a:t>init.d</a:t>
            </a:r>
            <a:r>
              <a:rPr lang="en-US" altLang="zh-CN" baseline="0" dirty="0" smtClean="0">
                <a:ea typeface="宋体" charset="-122"/>
              </a:rPr>
              <a:t>/</a:t>
            </a:r>
            <a:r>
              <a:rPr lang="en-US" altLang="zh-CN" baseline="0" dirty="0" err="1" smtClean="0">
                <a:ea typeface="宋体" charset="-122"/>
              </a:rPr>
              <a:t>sshd</a:t>
            </a:r>
            <a:endParaRPr lang="en-US" altLang="zh-CN" baseline="0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baseline="0" dirty="0" smtClean="0">
                <a:ea typeface="宋体" charset="-122"/>
              </a:rPr>
              <a:t> </a:t>
            </a:r>
            <a:r>
              <a:rPr lang="zh-CN" altLang="en-US" baseline="0" dirty="0" smtClean="0">
                <a:ea typeface="宋体" charset="-122"/>
              </a:rPr>
              <a:t>第</a:t>
            </a:r>
            <a:r>
              <a:rPr lang="en-US" altLang="zh-CN" baseline="0" dirty="0" smtClean="0">
                <a:ea typeface="宋体" charset="-122"/>
              </a:rPr>
              <a:t>118</a:t>
            </a:r>
            <a:r>
              <a:rPr lang="zh-CN" altLang="en-US" baseline="0" dirty="0" smtClean="0">
                <a:ea typeface="宋体" charset="-122"/>
              </a:rPr>
              <a:t>行开始是一个</a:t>
            </a:r>
            <a:r>
              <a:rPr lang="en-US" altLang="zh-CN" baseline="0" dirty="0" smtClean="0">
                <a:ea typeface="宋体" charset="-122"/>
              </a:rPr>
              <a:t>case</a:t>
            </a:r>
            <a:r>
              <a:rPr lang="zh-CN" altLang="en-US" baseline="0" dirty="0" smtClean="0">
                <a:ea typeface="宋体" charset="-122"/>
              </a:rPr>
              <a:t>实例</a:t>
            </a:r>
            <a:endParaRPr lang="en-US" altLang="zh-CN" baseline="0" dirty="0" smtClean="0">
              <a:ea typeface="宋体" charset="-122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#vim /root/program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#!/bin/bash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case $* in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        kernel)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                echo 'user'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                ;;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        user)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                echo 'kernel'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                ;;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        *)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                echo '/root/program kernel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smtClean="0">
                <a:ln>
                  <a:noFill/>
                </a:ln>
                <a:effectLst/>
                <a:latin typeface="Liberation Sans" pitchFamily="18"/>
              </a:rPr>
              <a:t>	;;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r>
              <a:rPr lang="en-US" altLang="zh-CN" sz="2000" b="0" i="0" u="none" strike="noStrike" kern="1200" dirty="0" err="1" smtClean="0">
                <a:ln>
                  <a:noFill/>
                </a:ln>
                <a:effectLst/>
                <a:latin typeface="Liberation Sans" pitchFamily="18"/>
              </a:rPr>
              <a:t>esac</a:t>
            </a:r>
            <a:endParaRPr lang="zh-CN" altLang="zh-CN" sz="2000" b="0" i="0" u="none" strike="noStrike" kern="1200" dirty="0" smtClean="0">
              <a:ln>
                <a:noFill/>
              </a:ln>
              <a:effectLst/>
              <a:latin typeface="Liberation Sans" pitchFamily="18"/>
            </a:endParaRPr>
          </a:p>
          <a:p>
            <a:pPr>
              <a:buFontTx/>
              <a:buNone/>
            </a:pP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62978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AD16F14-DE66-4828-A9D4-F7877F288325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  <a:pPr eaLnBrk="1" hangingPunct="1"/>
              <a:t>176</a:t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7174151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2EAAB3B-F04F-4413-998C-D0A6A10FDE7C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  <a:pPr eaLnBrk="1" hangingPunct="1"/>
              <a:t>177</a:t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336256720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F7B5973-2FEA-4652-97BB-7812D42CD712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  <a:pPr eaLnBrk="1" hangingPunct="1"/>
              <a:t>178</a:t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5734628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4884D4C-C626-4586-93DE-E2A9CB75457A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  <a:pPr eaLnBrk="1" hangingPunct="1"/>
              <a:t>179</a:t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31428101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D36C1E3-6255-469C-B009-EC14EA33DB81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  <a:pPr eaLnBrk="1" hangingPunct="1"/>
              <a:t>180</a:t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404832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832E9DEB-C841-4E74-92A2-A97303C1092D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  <a:pPr eaLnBrk="1" hangingPunct="1"/>
              <a:t>181</a:t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104553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F911A31-D64C-487C-8DE9-1D448771F474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  <a:pPr eaLnBrk="1" hangingPunct="1"/>
              <a:t>182</a:t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97678455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1EEF855-54BD-48CB-85FF-5353EAB7CADD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  <a:pPr eaLnBrk="1" hangingPunct="1"/>
              <a:t>183</a:t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0"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2258711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FBE97E3-BDC3-4170-8242-713E783634F3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  <a:pPr eaLnBrk="1" hangingPunct="1"/>
              <a:t>184</a:t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1255428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2AC4EB6-E3CC-4BC9-951D-507BC26DEF1A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50019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20ABA9C-6B1A-4AFC-8B50-37142F12DF15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  <a:pPr eaLnBrk="1" hangingPunct="1"/>
              <a:t>185</a:t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7988919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2609352-1D8D-4084-9A47-C36DED079A40}" type="slidenum">
              <a:rPr lang="en-US" altLang="zh-CN" sz="1200">
                <a:solidFill>
                  <a:prstClr val="black"/>
                </a:solidFill>
                <a:ea typeface="宋体" panose="02010600030101010101" pitchFamily="2" charset="-122"/>
              </a:rPr>
              <a:pPr eaLnBrk="1" hangingPunct="1"/>
              <a:t>186</a:t>
            </a:fld>
            <a:endParaRPr lang="en-US" altLang="zh-CN" sz="120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smtClean="0"/>
          </a:p>
        </p:txBody>
      </p:sp>
    </p:spTree>
    <p:extLst>
      <p:ext uri="{BB962C8B-B14F-4D97-AF65-F5344CB8AC3E}">
        <p14:creationId xmlns:p14="http://schemas.microsoft.com/office/powerpoint/2010/main" xmlns="" val="107534599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0975" indent="-180975">
              <a:buFont typeface="Wingdings" panose="05000000000000000000" pitchFamily="2" charset="2"/>
              <a:buChar char="l"/>
            </a:pPr>
            <a:r>
              <a:rPr lang="en-US" altLang="zh-CN" dirty="0"/>
              <a:t>Python</a:t>
            </a:r>
            <a:r>
              <a:rPr lang="zh-CN" altLang="en-US" dirty="0"/>
              <a:t>的创始人为</a:t>
            </a:r>
            <a:r>
              <a:rPr lang="en-US" altLang="zh-CN" dirty="0"/>
              <a:t>Guido van Rossum</a:t>
            </a:r>
            <a:r>
              <a:rPr lang="zh-CN" altLang="en-US" dirty="0"/>
              <a:t>。</a:t>
            </a:r>
            <a:r>
              <a:rPr lang="en-US" altLang="zh-CN" dirty="0"/>
              <a:t>1989</a:t>
            </a:r>
            <a:r>
              <a:rPr lang="zh-CN" altLang="en-US" dirty="0"/>
              <a:t>年圣诞节期间，在阿姆斯特丹，</a:t>
            </a:r>
            <a:r>
              <a:rPr lang="en-US" altLang="zh-CN" dirty="0"/>
              <a:t>Guido</a:t>
            </a:r>
            <a:r>
              <a:rPr lang="zh-CN" altLang="en-US" dirty="0"/>
              <a:t>为了打发圣诞节的无趣，决心开发一个新的脚本解释程序，做为 </a:t>
            </a:r>
            <a:r>
              <a:rPr lang="en-US" altLang="zh-CN" dirty="0"/>
              <a:t>ABC </a:t>
            </a:r>
            <a:r>
              <a:rPr lang="zh-CN" altLang="en-US" dirty="0"/>
              <a:t>语言的一种继承。之所以选中 </a:t>
            </a:r>
            <a:r>
              <a:rPr lang="en-US" altLang="zh-CN" dirty="0"/>
              <a:t>Python</a:t>
            </a:r>
            <a:r>
              <a:rPr lang="zh-CN" altLang="en-US" dirty="0"/>
              <a:t>（大蟒蛇的意思）作为程序的名字，是因为他是一个</a:t>
            </a:r>
            <a:r>
              <a:rPr lang="en-US" altLang="zh-CN" dirty="0"/>
              <a:t>Monty Python</a:t>
            </a:r>
            <a:r>
              <a:rPr lang="zh-CN" altLang="en-US" dirty="0"/>
              <a:t>的飞行马戏团的爱好者。 </a:t>
            </a:r>
            <a:r>
              <a:rPr lang="en-US" altLang="zh-CN" dirty="0"/>
              <a:t>ABC</a:t>
            </a:r>
            <a:r>
              <a:rPr lang="zh-CN" altLang="en-US" dirty="0"/>
              <a:t>是由</a:t>
            </a:r>
            <a:r>
              <a:rPr lang="en-US" altLang="zh-CN" dirty="0"/>
              <a:t>Guido</a:t>
            </a:r>
            <a:r>
              <a:rPr lang="zh-CN" altLang="en-US" dirty="0"/>
              <a:t>参加设计的一种教学语言。就</a:t>
            </a:r>
            <a:r>
              <a:rPr lang="en-US" altLang="zh-CN" dirty="0"/>
              <a:t>Guido</a:t>
            </a:r>
            <a:r>
              <a:rPr lang="zh-CN" altLang="en-US" dirty="0"/>
              <a:t>本人看来，</a:t>
            </a:r>
            <a:r>
              <a:rPr lang="en-US" altLang="zh-CN" dirty="0"/>
              <a:t>ABC </a:t>
            </a:r>
            <a:r>
              <a:rPr lang="zh-CN" altLang="en-US" dirty="0"/>
              <a:t>这种语言非常优美和强大，是专门为非专业程序员设计的。但是</a:t>
            </a:r>
            <a:r>
              <a:rPr lang="en-US" altLang="zh-CN" dirty="0"/>
              <a:t>ABC</a:t>
            </a:r>
            <a:r>
              <a:rPr lang="zh-CN" altLang="en-US" dirty="0"/>
              <a:t>语言并没有成功，究其原因，</a:t>
            </a:r>
            <a:r>
              <a:rPr lang="en-US" altLang="zh-CN" dirty="0"/>
              <a:t>Guido </a:t>
            </a:r>
            <a:r>
              <a:rPr lang="zh-CN" altLang="en-US" dirty="0"/>
              <a:t>认为是非开放造成的。</a:t>
            </a:r>
            <a:r>
              <a:rPr lang="en-US" altLang="zh-CN" dirty="0"/>
              <a:t>Guido </a:t>
            </a:r>
            <a:r>
              <a:rPr lang="zh-CN" altLang="en-US" dirty="0"/>
              <a:t>决心在 </a:t>
            </a:r>
            <a:r>
              <a:rPr lang="en-US" altLang="zh-CN" dirty="0"/>
              <a:t>Python </a:t>
            </a:r>
            <a:r>
              <a:rPr lang="zh-CN" altLang="en-US" dirty="0"/>
              <a:t>中避免这一错误（的确如此，</a:t>
            </a:r>
            <a:r>
              <a:rPr lang="en-US" altLang="zh-CN" dirty="0"/>
              <a:t>Python </a:t>
            </a:r>
            <a:r>
              <a:rPr lang="zh-CN" altLang="en-US" dirty="0"/>
              <a:t>与其它的语言如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结合的非常好）。同时，他还想实现在 </a:t>
            </a:r>
            <a:r>
              <a:rPr lang="en-US" altLang="zh-CN" dirty="0"/>
              <a:t>ABC </a:t>
            </a:r>
            <a:r>
              <a:rPr lang="zh-CN" altLang="en-US" dirty="0"/>
              <a:t>中闪现过但未曾实现的东西。 就这样，</a:t>
            </a:r>
            <a:r>
              <a:rPr lang="en-US" altLang="zh-CN" dirty="0"/>
              <a:t>Python</a:t>
            </a:r>
            <a:r>
              <a:rPr lang="zh-CN" altLang="en-US" dirty="0"/>
              <a:t>在</a:t>
            </a:r>
            <a:r>
              <a:rPr lang="en-US" altLang="zh-CN" dirty="0"/>
              <a:t>Guido</a:t>
            </a:r>
            <a:r>
              <a:rPr lang="zh-CN" altLang="en-US" dirty="0"/>
              <a:t>手中诞生了。实际上，第一个实现是在</a:t>
            </a:r>
            <a:r>
              <a:rPr lang="en-US" altLang="zh-CN" dirty="0"/>
              <a:t>Mac</a:t>
            </a:r>
            <a:r>
              <a:rPr lang="zh-CN" altLang="en-US" dirty="0"/>
              <a:t>机上。可以说，</a:t>
            </a:r>
            <a:r>
              <a:rPr lang="en-US" altLang="zh-CN" dirty="0"/>
              <a:t>Python</a:t>
            </a:r>
            <a:r>
              <a:rPr lang="zh-CN" altLang="en-US" dirty="0"/>
              <a:t>是从</a:t>
            </a:r>
            <a:r>
              <a:rPr lang="en-US" altLang="zh-CN" dirty="0"/>
              <a:t>ABC</a:t>
            </a:r>
            <a:r>
              <a:rPr lang="zh-CN" altLang="en-US" dirty="0"/>
              <a:t>发展起来，主要受到了</a:t>
            </a:r>
            <a:r>
              <a:rPr lang="en-US" altLang="zh-CN" dirty="0"/>
              <a:t>Modula-3</a:t>
            </a:r>
            <a:r>
              <a:rPr lang="zh-CN" altLang="en-US" dirty="0"/>
              <a:t>（另一种相当优美且强大的语言，为小型团体所设计的）的影响。并且结合了</a:t>
            </a:r>
            <a:r>
              <a:rPr lang="en-US" altLang="zh-CN" dirty="0"/>
              <a:t>Unix shell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的习惯。</a:t>
            </a:r>
            <a:endParaRPr lang="en-US" altLang="zh-CN" dirty="0"/>
          </a:p>
          <a:p>
            <a:pPr marL="180975" indent="-180975">
              <a:buFont typeface="Wingdings" panose="05000000000000000000" pitchFamily="2" charset="2"/>
              <a:buChar char="l"/>
            </a:pP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根据自由软件</a:t>
            </a:r>
            <a:r>
              <a:rPr lang="zh-CN" altLang="en-US" sz="1100" b="0" i="0" u="none" strike="noStrike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基金会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的定义，</a:t>
            </a:r>
            <a:r>
              <a:rPr lang="zh-CN" altLang="en-US" sz="1100" b="1" i="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自由软件</a:t>
            </a:r>
            <a:r>
              <a:rPr lang="zh-CN" altLang="en-US" sz="1100" b="0" i="0" kern="1200" dirty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是一种可以不受限制地自由使用、复制、研究、修改和分发的软件。可以买卖。这方面的不受限制正是自由软件最重要的本质。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6254355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Guido van Rossum</a:t>
            </a:r>
            <a:r>
              <a:rPr lang="zh-CN" altLang="en-US"/>
              <a:t>（吉多</a:t>
            </a:r>
            <a:r>
              <a:rPr lang="en-US" altLang="zh-CN"/>
              <a:t>·</a:t>
            </a:r>
            <a:r>
              <a:rPr lang="zh-CN" altLang="en-US"/>
              <a:t>范罗苏姆）</a:t>
            </a:r>
            <a:r>
              <a:rPr lang="en-US" altLang="zh-CN"/>
              <a:t>1982</a:t>
            </a:r>
            <a:r>
              <a:rPr lang="zh-CN" altLang="en-US"/>
              <a:t>年获得阿姆斯特丹大学的数学和计算机科学的硕士学位，并于同年加入一个多媒体组织</a:t>
            </a:r>
            <a:r>
              <a:rPr lang="en-US" altLang="zh-CN"/>
              <a:t>CWI</a:t>
            </a:r>
            <a:r>
              <a:rPr lang="zh-CN" altLang="en-US"/>
              <a:t>，做调研员。</a:t>
            </a:r>
            <a:r>
              <a:rPr lang="en-US" altLang="zh-CN"/>
              <a:t>1989</a:t>
            </a:r>
            <a:r>
              <a:rPr lang="zh-CN" altLang="en-US"/>
              <a:t>年，他创立了</a:t>
            </a:r>
            <a:r>
              <a:rPr lang="en-US" altLang="zh-CN"/>
              <a:t>Python</a:t>
            </a:r>
            <a:r>
              <a:rPr lang="zh-CN" altLang="en-US"/>
              <a:t>语言。那时，他还在荷兰的</a:t>
            </a:r>
            <a:r>
              <a:rPr lang="en-US" altLang="zh-CN"/>
              <a:t>CWI</a:t>
            </a:r>
            <a:r>
              <a:rPr lang="zh-CN" altLang="en-US"/>
              <a:t>（</a:t>
            </a:r>
            <a:r>
              <a:rPr lang="en-US" altLang="zh-CN"/>
              <a:t>Centrum voor Wiskunde en Informatica</a:t>
            </a:r>
            <a:r>
              <a:rPr lang="zh-CN" altLang="en-US"/>
              <a:t>，国家数学和计算机科学研究院）。</a:t>
            </a:r>
            <a:r>
              <a:rPr lang="en-US" altLang="zh-CN"/>
              <a:t>1991</a:t>
            </a:r>
            <a:r>
              <a:rPr lang="zh-CN" altLang="en-US"/>
              <a:t>年初，</a:t>
            </a:r>
            <a:r>
              <a:rPr lang="en-US" altLang="zh-CN"/>
              <a:t>Python</a:t>
            </a:r>
            <a:r>
              <a:rPr lang="zh-CN" altLang="en-US"/>
              <a:t>发布了第一个公开发行版。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8412838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具有丰富和强大的库。它常被昵称为胶水语言，能够把用其他语言制作的各种模块（尤其是</a:t>
            </a:r>
            <a:r>
              <a:rPr lang="en-US" altLang="zh-CN" dirty="0"/>
              <a:t>C/C++</a:t>
            </a:r>
            <a:r>
              <a:rPr lang="zh-CN" altLang="en-US" dirty="0"/>
              <a:t>）很轻松地联结在一起。常见的一种应用情形是，使用</a:t>
            </a:r>
            <a:r>
              <a:rPr lang="en-US" altLang="zh-CN" dirty="0"/>
              <a:t>Python</a:t>
            </a:r>
            <a:r>
              <a:rPr lang="zh-CN" altLang="en-US" dirty="0"/>
              <a:t>快速生成程序的原型（有时甚至是程序的最终界面），然后对其中</a:t>
            </a:r>
            <a:r>
              <a:rPr lang="en-US" altLang="zh-CN" dirty="0"/>
              <a:t>[3]  </a:t>
            </a:r>
            <a:r>
              <a:rPr lang="zh-CN" altLang="en-US" dirty="0"/>
              <a:t>有特别要求的部分，用更合适的语言改写，比如</a:t>
            </a:r>
            <a:r>
              <a:rPr lang="en-US" altLang="zh-CN" dirty="0"/>
              <a:t>3D</a:t>
            </a:r>
            <a:r>
              <a:rPr lang="zh-CN" altLang="en-US" dirty="0"/>
              <a:t>游戏中的图形渲染模块，性能要求特别高，就可以用</a:t>
            </a:r>
            <a:r>
              <a:rPr lang="en-US" altLang="zh-CN" dirty="0"/>
              <a:t>C/C++</a:t>
            </a:r>
            <a:r>
              <a:rPr lang="zh-CN" altLang="en-US" dirty="0"/>
              <a:t>重写，而后封装为</a:t>
            </a:r>
            <a:r>
              <a:rPr lang="en-US" altLang="zh-CN" dirty="0"/>
              <a:t>Python</a:t>
            </a:r>
            <a:r>
              <a:rPr lang="zh-CN" altLang="en-US" dirty="0"/>
              <a:t>可以调用的扩展类库。需要注意的是在您使用扩展类库时可能需要考虑平台问题，某些可能不提供跨平台的实现。</a:t>
            </a:r>
            <a:endParaRPr lang="en-US" altLang="zh-CN" dirty="0"/>
          </a:p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/>
              <a:t>数据科学包括数据分析，数据挖掘，机器学习，自然语言处理，人工智能等；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25179194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动态编译的可执行文件需要附带一个的动态链接库，在执行时，需要调用其对应动态链接库中的命令。</a:t>
            </a:r>
            <a:endParaRPr lang="en-US" altLang="zh-CN" dirty="0"/>
          </a:p>
          <a:p>
            <a:pPr lvl="1"/>
            <a:r>
              <a:rPr lang="zh-CN" altLang="en-US" dirty="0"/>
              <a:t>所以其优点一方面是缩小了执行文件本身的体积，另一方面是加快了编译速度，节省了系统资源。</a:t>
            </a:r>
            <a:endParaRPr lang="en-US" altLang="zh-CN" dirty="0"/>
          </a:p>
          <a:p>
            <a:pPr lvl="1"/>
            <a:r>
              <a:rPr lang="zh-CN" altLang="en-US" dirty="0"/>
              <a:t>缺点一是哪怕是很简单的程序，只用到了链接库中的一两条命令，也需要附带一个相对庞大的链接库；二是如果其他计算机上没有安装对应的运行库，则用动态编译的可执行文件就不能运行。</a:t>
            </a:r>
            <a:endParaRPr lang="en-US" altLang="zh-CN" dirty="0"/>
          </a:p>
          <a:p>
            <a:r>
              <a:rPr lang="zh-CN" altLang="en-US" dirty="0"/>
              <a:t>静态编译就是编译器在编译可执行文件的时候，将可执行文件需要调用的对应动态链接库</a:t>
            </a:r>
            <a:r>
              <a:rPr lang="en-US" altLang="zh-CN" dirty="0"/>
              <a:t>(.so)</a:t>
            </a:r>
            <a:r>
              <a:rPr lang="zh-CN" altLang="en-US" dirty="0"/>
              <a:t>中的部分提取出来，链接到可执行文件中去，使可执行文件在运行的时候不依赖于动态链接库。</a:t>
            </a:r>
            <a:endParaRPr lang="en-US" altLang="zh-CN" dirty="0"/>
          </a:p>
          <a:p>
            <a:pPr lvl="1"/>
            <a:r>
              <a:rPr lang="zh-CN" altLang="en-US" dirty="0"/>
              <a:t>所以其优缺点与动态编译的可执行文件正好互补。</a:t>
            </a:r>
          </a:p>
        </p:txBody>
      </p:sp>
    </p:spTree>
    <p:extLst>
      <p:ext uri="{BB962C8B-B14F-4D97-AF65-F5344CB8AC3E}">
        <p14:creationId xmlns:p14="http://schemas.microsoft.com/office/powerpoint/2010/main" xmlns="" val="52821308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1038846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173719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编码型语言：</a:t>
            </a:r>
            <a:r>
              <a:rPr lang="en-US" altLang="zh-CN" dirty="0"/>
              <a:t>c/</a:t>
            </a:r>
            <a:r>
              <a:rPr lang="en-US" altLang="zh-CN" dirty="0" err="1"/>
              <a:t>c++</a:t>
            </a:r>
            <a:endParaRPr lang="en-US" altLang="zh-CN" dirty="0"/>
          </a:p>
          <a:p>
            <a:pPr marL="180975" lvl="0" indent="-180975">
              <a:buFont typeface="Wingdings" panose="05000000000000000000" pitchFamily="2" charset="2"/>
              <a:buChar char="l"/>
            </a:pPr>
            <a:r>
              <a:rPr lang="zh-CN" altLang="en-US" dirty="0"/>
              <a:t>源代码</a:t>
            </a:r>
            <a:r>
              <a:rPr lang="en-US" altLang="zh-CN" dirty="0"/>
              <a:t>&gt;</a:t>
            </a:r>
            <a:r>
              <a:rPr lang="zh-CN" altLang="en-US" dirty="0"/>
              <a:t>编译</a:t>
            </a:r>
            <a:r>
              <a:rPr lang="en-US" altLang="zh-CN" dirty="0"/>
              <a:t>&gt;</a:t>
            </a:r>
            <a:r>
              <a:rPr lang="zh-CN" altLang="en-US" dirty="0"/>
              <a:t>目标代码</a:t>
            </a:r>
            <a:r>
              <a:rPr lang="en-US" altLang="zh-CN" dirty="0"/>
              <a:t>&gt;</a:t>
            </a:r>
            <a:r>
              <a:rPr lang="zh-CN" altLang="en-US" dirty="0"/>
              <a:t>执行</a:t>
            </a:r>
            <a:r>
              <a:rPr lang="en-US" altLang="zh-CN" dirty="0"/>
              <a:t>&gt;</a:t>
            </a:r>
            <a:r>
              <a:rPr lang="zh-CN" altLang="en-US" dirty="0"/>
              <a:t>输出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6920497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8842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CC254B7-1B22-4D39-81AA-2207914A1451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304833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b="0" dirty="0"/>
              <a:t>函数式编程</a:t>
            </a:r>
            <a:r>
              <a:rPr lang="en-US" altLang="zh-CN" b="0" dirty="0"/>
              <a:t>(FP)</a:t>
            </a:r>
            <a:r>
              <a:rPr lang="zh-CN" altLang="en-US" dirty="0"/>
              <a:t>中一个思想是，函数调用应该没有“副作用”，就是不能依赖于状态，也没法修改状态。这样做的一个好处是每个函数都很容易理解，可读性好。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07509584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TIOBE </a:t>
            </a:r>
            <a:r>
              <a:rPr lang="zh-CN" altLang="en-US"/>
              <a:t>编程语言社区排行榜是编程语言流行趋势的一个指标，每月更新，这份排行榜排名基于互联网上有经验的程序员、课程和第三方厂商的数量。排名使用著名的搜索引擎（诸如 </a:t>
            </a:r>
            <a:r>
              <a:rPr lang="en-US" altLang="zh-CN"/>
              <a:t>Google</a:t>
            </a:r>
            <a:r>
              <a:rPr lang="zh-CN" altLang="en-US"/>
              <a:t>、</a:t>
            </a:r>
            <a:r>
              <a:rPr lang="en-US" altLang="zh-CN"/>
              <a:t>MSN</a:t>
            </a:r>
            <a:r>
              <a:rPr lang="zh-CN" altLang="en-US"/>
              <a:t>、</a:t>
            </a:r>
            <a:r>
              <a:rPr lang="en-US" altLang="zh-CN"/>
              <a:t>Yahoo!</a:t>
            </a:r>
            <a:r>
              <a:rPr lang="zh-CN" altLang="en-US"/>
              <a:t>、</a:t>
            </a:r>
            <a:r>
              <a:rPr lang="en-US" altLang="zh-CN"/>
              <a:t>Wikipedia</a:t>
            </a:r>
            <a:r>
              <a:rPr lang="zh-CN" altLang="en-US"/>
              <a:t>、</a:t>
            </a:r>
            <a:r>
              <a:rPr lang="en-US" altLang="zh-CN"/>
              <a:t>YouTube </a:t>
            </a:r>
            <a:r>
              <a:rPr lang="zh-CN" altLang="en-US"/>
              <a:t>以及 </a:t>
            </a:r>
            <a:r>
              <a:rPr lang="en-US" altLang="zh-CN"/>
              <a:t>Baidu </a:t>
            </a:r>
            <a:r>
              <a:rPr lang="zh-CN" altLang="en-US"/>
              <a:t>等）进行计算。请注意这个排行榜只是反映某个编程语言的热门程度，并不能说明一门编程语言好不好，或者一门语言所编写的代码数量多少。</a:t>
            </a:r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</p:spTree>
    <p:extLst>
      <p:ext uri="{BB962C8B-B14F-4D97-AF65-F5344CB8AC3E}">
        <p14:creationId xmlns:p14="http://schemas.microsoft.com/office/powerpoint/2010/main" xmlns="" val="316287144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Python2</a:t>
            </a:r>
            <a:r>
              <a:rPr lang="zh-CN" altLang="en-US" dirty="0"/>
              <a:t>与</a:t>
            </a:r>
            <a:r>
              <a:rPr lang="en-US" altLang="zh-CN" dirty="0"/>
              <a:t>python3</a:t>
            </a:r>
            <a:r>
              <a:rPr lang="zh-CN" altLang="en-US" dirty="0"/>
              <a:t>的区别，请查看链接：</a:t>
            </a:r>
            <a:r>
              <a:rPr lang="en-US" altLang="zh-CN" dirty="0"/>
              <a:t>https://www.cnblogs.com/codingmylife/archive/2010/06/06/1752807.html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189475547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Python 2 </a:t>
            </a:r>
            <a:r>
              <a:rPr lang="zh-CN" altLang="en-US" dirty="0"/>
              <a:t>有 </a:t>
            </a:r>
            <a:r>
              <a:rPr lang="en-US" altLang="zh-CN" dirty="0"/>
              <a:t>ASCII </a:t>
            </a:r>
            <a:r>
              <a:rPr lang="en-US" altLang="zh-CN" dirty="0" err="1"/>
              <a:t>str</a:t>
            </a:r>
            <a:r>
              <a:rPr lang="en-US" altLang="zh-CN" dirty="0"/>
              <a:t>() </a:t>
            </a:r>
            <a:r>
              <a:rPr lang="zh-CN" altLang="en-US" dirty="0"/>
              <a:t>类型，</a:t>
            </a:r>
            <a:r>
              <a:rPr lang="en-US" altLang="zh-CN" dirty="0" err="1"/>
              <a:t>unicode</a:t>
            </a:r>
            <a:r>
              <a:rPr lang="en-US" altLang="zh-CN" dirty="0"/>
              <a:t>() </a:t>
            </a:r>
            <a:r>
              <a:rPr lang="zh-CN" altLang="en-US" dirty="0"/>
              <a:t>是单独的，不是 </a:t>
            </a:r>
            <a:r>
              <a:rPr lang="en-US" altLang="zh-CN" dirty="0"/>
              <a:t>byte </a:t>
            </a:r>
            <a:r>
              <a:rPr lang="zh-CN" altLang="en-US" dirty="0"/>
              <a:t>类型。现在， 在 </a:t>
            </a:r>
            <a:r>
              <a:rPr lang="en-US" altLang="zh-CN" dirty="0"/>
              <a:t>Python 3</a:t>
            </a:r>
            <a:r>
              <a:rPr lang="zh-CN" altLang="en-US" dirty="0"/>
              <a:t>，我们最终有了 </a:t>
            </a:r>
            <a:r>
              <a:rPr lang="en-US" altLang="zh-CN" dirty="0"/>
              <a:t>Unicode (utf-8) </a:t>
            </a:r>
            <a:r>
              <a:rPr lang="zh-CN" altLang="en-US" dirty="0"/>
              <a:t>字符串，以及一个字节类：</a:t>
            </a:r>
            <a:r>
              <a:rPr lang="en-US" altLang="zh-CN" dirty="0"/>
              <a:t>byte </a:t>
            </a:r>
            <a:r>
              <a:rPr lang="zh-CN" altLang="en-US" dirty="0"/>
              <a:t>和 </a:t>
            </a:r>
            <a:r>
              <a:rPr lang="en-US" altLang="zh-CN" dirty="0" err="1"/>
              <a:t>bytearrays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 2.x</a:t>
            </a:r>
            <a:r>
              <a:rPr lang="zh-CN" altLang="en-US" dirty="0"/>
              <a:t>中</a:t>
            </a:r>
            <a:r>
              <a:rPr lang="en-US" altLang="zh-CN" dirty="0"/>
              <a:t>/</a:t>
            </a:r>
            <a:r>
              <a:rPr lang="zh-CN" altLang="en-US" dirty="0"/>
              <a:t>除法就跟我们熟悉的大多数语言，比如</a:t>
            </a:r>
            <a:r>
              <a:rPr lang="en-US" altLang="zh-CN" dirty="0"/>
              <a:t>Java</a:t>
            </a:r>
            <a:r>
              <a:rPr lang="zh-CN" altLang="en-US" dirty="0"/>
              <a:t>啊</a:t>
            </a:r>
            <a:r>
              <a:rPr lang="en-US" altLang="zh-CN" dirty="0"/>
              <a:t>C</a:t>
            </a:r>
            <a:r>
              <a:rPr lang="zh-CN" altLang="en-US" dirty="0"/>
              <a:t>啊差不多，整数相除的结果是一个整数，把小数部分完全忽略掉，浮点数除法会保留小数点的部分得到一个浮点数的结果。在</a:t>
            </a:r>
            <a:r>
              <a:rPr lang="en-US" altLang="zh-CN" dirty="0"/>
              <a:t>python 3.x</a:t>
            </a:r>
            <a:r>
              <a:rPr lang="zh-CN" altLang="en-US" dirty="0"/>
              <a:t>中</a:t>
            </a:r>
            <a:r>
              <a:rPr lang="en-US" altLang="zh-CN" dirty="0"/>
              <a:t>/</a:t>
            </a:r>
            <a:r>
              <a:rPr lang="zh-CN" altLang="en-US" dirty="0"/>
              <a:t>除法不再这么做了，对于整数之间的相除，结果也会是浮点数。 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Python 3 </a:t>
            </a:r>
            <a:r>
              <a:rPr lang="zh-CN" altLang="en-US" dirty="0"/>
              <a:t>中处理异常也轻微的改变了，在 </a:t>
            </a:r>
            <a:r>
              <a:rPr lang="en-US" altLang="zh-CN" dirty="0"/>
              <a:t>Python 3 </a:t>
            </a:r>
            <a:r>
              <a:rPr lang="zh-CN" altLang="en-US" dirty="0"/>
              <a:t>中我们现在使用 </a:t>
            </a:r>
            <a:r>
              <a:rPr lang="en-US" altLang="zh-CN" dirty="0"/>
              <a:t>as </a:t>
            </a:r>
            <a:r>
              <a:rPr lang="zh-CN" altLang="en-US" dirty="0"/>
              <a:t>作为关键词。捕获异常的语法由 </a:t>
            </a:r>
            <a:r>
              <a:rPr lang="en-US" altLang="zh-CN" b="1" dirty="0"/>
              <a:t>except </a:t>
            </a:r>
            <a:r>
              <a:rPr lang="en-US" altLang="zh-CN" b="1" dirty="0" err="1"/>
              <a:t>exc</a:t>
            </a:r>
            <a:r>
              <a:rPr lang="en-US" altLang="zh-CN" b="1" dirty="0"/>
              <a:t>, </a:t>
            </a:r>
            <a:r>
              <a:rPr lang="en-US" altLang="zh-CN" b="1" dirty="0" err="1"/>
              <a:t>var</a:t>
            </a:r>
            <a:r>
              <a:rPr lang="zh-CN" altLang="en-US" dirty="0"/>
              <a:t> 改为 </a:t>
            </a:r>
            <a:r>
              <a:rPr lang="en-US" altLang="zh-CN" b="1" dirty="0"/>
              <a:t>except </a:t>
            </a:r>
            <a:r>
              <a:rPr lang="en-US" altLang="zh-CN" b="1" dirty="0" err="1"/>
              <a:t>exc</a:t>
            </a:r>
            <a:r>
              <a:rPr lang="en-US" altLang="zh-CN" b="1" dirty="0"/>
              <a:t> as </a:t>
            </a:r>
            <a:r>
              <a:rPr lang="en-US" altLang="zh-CN" b="1" dirty="0" err="1"/>
              <a:t>var</a:t>
            </a:r>
            <a:r>
              <a:rPr lang="zh-CN" altLang="en-US" dirty="0"/>
              <a:t>。在</a:t>
            </a:r>
            <a:r>
              <a:rPr lang="en-US" altLang="zh-CN" dirty="0"/>
              <a:t>2.x</a:t>
            </a:r>
            <a:r>
              <a:rPr lang="zh-CN" altLang="en-US" dirty="0"/>
              <a:t>时代，异常在代码中除了表示程序错误，还经常做一些普通控制结构应该做的事情，在</a:t>
            </a:r>
            <a:r>
              <a:rPr lang="en-US" altLang="zh-CN" dirty="0"/>
              <a:t>3.x</a:t>
            </a:r>
            <a:r>
              <a:rPr lang="zh-CN" altLang="en-US" dirty="0"/>
              <a:t>中可以看出，设计者让异常变的更加专一，只有在错误发生的情况才能去用异常捕获语句来处理。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Python 3 </a:t>
            </a:r>
            <a:r>
              <a:rPr lang="zh-CN" altLang="en-US" dirty="0"/>
              <a:t>中，</a:t>
            </a:r>
            <a:r>
              <a:rPr lang="en-US" altLang="zh-CN" dirty="0"/>
              <a:t>range() </a:t>
            </a:r>
            <a:r>
              <a:rPr lang="zh-CN" altLang="en-US" dirty="0"/>
              <a:t>是像 </a:t>
            </a:r>
            <a:r>
              <a:rPr lang="en-US" altLang="zh-CN" dirty="0" err="1"/>
              <a:t>xrange</a:t>
            </a:r>
            <a:r>
              <a:rPr lang="en-US" altLang="zh-CN" dirty="0"/>
              <a:t>() </a:t>
            </a:r>
            <a:r>
              <a:rPr lang="zh-CN" altLang="en-US" dirty="0"/>
              <a:t>那样实现以至于一个专门的 </a:t>
            </a:r>
            <a:r>
              <a:rPr lang="en-US" altLang="zh-CN" dirty="0" err="1"/>
              <a:t>xrange</a:t>
            </a:r>
            <a:r>
              <a:rPr lang="en-US" altLang="zh-CN" dirty="0"/>
              <a:t>() </a:t>
            </a:r>
            <a:r>
              <a:rPr lang="zh-CN" altLang="en-US" dirty="0"/>
              <a:t>函数都不再存在（在 </a:t>
            </a:r>
            <a:r>
              <a:rPr lang="en-US" altLang="zh-CN" dirty="0"/>
              <a:t>Python 3 </a:t>
            </a:r>
            <a:r>
              <a:rPr lang="zh-CN" altLang="en-US" dirty="0"/>
              <a:t>中 </a:t>
            </a:r>
            <a:r>
              <a:rPr lang="en-US" altLang="zh-CN" dirty="0" err="1"/>
              <a:t>xrange</a:t>
            </a:r>
            <a:r>
              <a:rPr lang="en-US" altLang="zh-CN" dirty="0"/>
              <a:t>() </a:t>
            </a:r>
            <a:r>
              <a:rPr lang="zh-CN" altLang="en-US" dirty="0"/>
              <a:t>会抛出命名异常）。</a:t>
            </a:r>
            <a:endParaRPr lang="en-US" altLang="zh-CN" dirty="0"/>
          </a:p>
          <a:p>
            <a:r>
              <a:rPr lang="en-US" altLang="zh-CN" dirty="0"/>
              <a:t>Py3.X</a:t>
            </a:r>
            <a:r>
              <a:rPr lang="zh-CN" altLang="en-US" dirty="0"/>
              <a:t>去除了</a:t>
            </a:r>
            <a:r>
              <a:rPr lang="en-US" altLang="zh-CN" dirty="0"/>
              <a:t>long</a:t>
            </a:r>
            <a:r>
              <a:rPr lang="zh-CN" altLang="en-US" dirty="0"/>
              <a:t>类型，现在只有一种整型</a:t>
            </a:r>
            <a:r>
              <a:rPr lang="en-US" altLang="zh-CN" dirty="0"/>
              <a:t>——</a:t>
            </a:r>
            <a:r>
              <a:rPr lang="en-US" altLang="zh-CN" dirty="0" err="1"/>
              <a:t>int</a:t>
            </a:r>
            <a:r>
              <a:rPr lang="zh-CN" altLang="en-US" dirty="0"/>
              <a:t>，但它的行为就像</a:t>
            </a:r>
            <a:r>
              <a:rPr lang="en-US" altLang="zh-CN" dirty="0"/>
              <a:t>2.X</a:t>
            </a:r>
            <a:r>
              <a:rPr lang="zh-CN" altLang="en-US" dirty="0"/>
              <a:t>版本的</a:t>
            </a:r>
            <a:r>
              <a:rPr lang="en-US" altLang="zh-CN" dirty="0"/>
              <a:t>long</a:t>
            </a:r>
            <a:r>
              <a:rPr lang="zh-CN" altLang="en-US" dirty="0"/>
              <a:t>，新增了</a:t>
            </a:r>
            <a:r>
              <a:rPr lang="en-US" altLang="zh-CN" dirty="0"/>
              <a:t>bytes</a:t>
            </a:r>
            <a:r>
              <a:rPr lang="zh-CN" altLang="en-US" dirty="0"/>
              <a:t>类型。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943311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0361176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3284407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： </a:t>
            </a:r>
            <a:r>
              <a:rPr lang="en-US" altLang="zh-CN" dirty="0" err="1"/>
              <a:t>ctrl+d</a:t>
            </a:r>
            <a:r>
              <a:rPr lang="en-US" altLang="zh-CN" dirty="0"/>
              <a:t> </a:t>
            </a:r>
            <a:r>
              <a:rPr lang="zh-CN" altLang="en-US" dirty="0"/>
              <a:t>提出</a:t>
            </a:r>
            <a:r>
              <a:rPr lang="en-US" altLang="zh-CN" dirty="0"/>
              <a:t>python</a:t>
            </a:r>
            <a:r>
              <a:rPr lang="zh-CN" altLang="en-US" dirty="0"/>
              <a:t>编辑环境。</a:t>
            </a:r>
            <a:endParaRPr lang="en-US" altLang="zh-CN" dirty="0"/>
          </a:p>
          <a:p>
            <a:r>
              <a:rPr lang="en-US" altLang="zh-CN" dirty="0"/>
              <a:t>Windows </a:t>
            </a:r>
            <a:r>
              <a:rPr lang="zh-CN" altLang="en-US" dirty="0"/>
              <a:t>：</a:t>
            </a:r>
            <a:r>
              <a:rPr lang="en-US" altLang="zh-CN" dirty="0" err="1"/>
              <a:t>Ctrl+z</a:t>
            </a:r>
            <a:r>
              <a:rPr lang="en-US" altLang="zh-CN" dirty="0"/>
              <a:t> </a:t>
            </a:r>
            <a:r>
              <a:rPr lang="zh-CN" altLang="en-US" dirty="0"/>
              <a:t>退出</a:t>
            </a:r>
            <a:r>
              <a:rPr lang="en-US" altLang="zh-CN" dirty="0"/>
              <a:t>python</a:t>
            </a:r>
            <a:r>
              <a:rPr lang="zh-CN" altLang="en-US" dirty="0"/>
              <a:t>编辑环境。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5887832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5413" y="768350"/>
            <a:ext cx="6840537" cy="3848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7948764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FD1404B3-6B22-4610-8462-CEDF8DE86048}" type="slidenum">
              <a:rPr lang="en-US" altLang="zh-CN">
                <a:solidFill>
                  <a:prstClr val="black"/>
                </a:solidFill>
              </a:rPr>
              <a:pPr>
                <a:spcBef>
                  <a:spcPct val="0"/>
                </a:spcBef>
                <a:defRPr/>
              </a:pPr>
              <a:t>207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Arial" panose="020B0604020202020204" pitchFamily="34" charset="0"/>
              </a:rPr>
              <a:t>变量的赋值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zh-CN" altLang="en-US">
                <a:latin typeface="Arial" panose="020B0604020202020204" pitchFamily="34" charset="0"/>
              </a:rPr>
              <a:t>是变量声明和定义的过程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>
                <a:latin typeface="Arial" panose="020B0604020202020204" pitchFamily="34" charset="0"/>
              </a:rPr>
              <a:t>a=1  id(a)</a:t>
            </a:r>
            <a:r>
              <a:rPr lang="zh-CN" altLang="en-US">
                <a:latin typeface="Arial" panose="020B0604020202020204" pitchFamily="34" charset="0"/>
              </a:rPr>
              <a:t>查看内存地址</a:t>
            </a:r>
            <a:r>
              <a:rPr lang="en-US" altLang="zh-CN">
                <a:latin typeface="Arial" panose="020B0604020202020204" pitchFamily="34" charset="0"/>
              </a:rPr>
              <a:t>,</a:t>
            </a:r>
            <a:r>
              <a:rPr lang="zh-CN" altLang="en-US">
                <a:latin typeface="Arial" panose="020B0604020202020204" pitchFamily="34" charset="0"/>
              </a:rPr>
              <a:t>重新赋值指向的内存数据发生变化。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zh-CN" altLang="en-US">
                <a:latin typeface="Arial" panose="020B0604020202020204" pitchFamily="34" charset="0"/>
              </a:rPr>
              <a:t>小结：掌握变量命名规则以及赋值方法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500786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latin typeface="Arial" panose="020B0604020202020204" pitchFamily="34" charset="0"/>
              </a:rPr>
              <a:t>变量：给数据起个名字，变量是计算内存中的一块区域，变量可以存储规定范围内的值，而且值可以改变。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defRPr/>
            </a:pPr>
            <a:r>
              <a:rPr lang="zh-CN" altLang="en-US">
                <a:latin typeface="Arial" panose="020B0604020202020204" pitchFamily="34" charset="0"/>
              </a:rPr>
              <a:t> </a:t>
            </a:r>
            <a:r>
              <a:rPr lang="en-US" altLang="zh-CN" b="1">
                <a:latin typeface="Arial" panose="020B0604020202020204" pitchFamily="34" charset="0"/>
                <a:hlinkClick r:id="rId3" tooltip="PHP知识库"/>
              </a:rPr>
              <a:t>PHP</a:t>
            </a:r>
            <a:r>
              <a:rPr lang="zh-CN" altLang="en-US">
                <a:latin typeface="Arial" panose="020B0604020202020204" pitchFamily="34" charset="0"/>
              </a:rPr>
              <a:t>中大小写不敏感</a:t>
            </a:r>
          </a:p>
          <a:p>
            <a:pPr>
              <a:defRPr/>
            </a:pPr>
            <a:r>
              <a:rPr lang="zh-CN" altLang="en-US">
                <a:latin typeface="Arial" panose="020B0604020202020204" pitchFamily="34" charset="0"/>
              </a:rPr>
              <a:t>　　奇怪特征：在很多编程语言中的标识符都是大小写敏感的，但在</a:t>
            </a:r>
            <a:r>
              <a:rPr lang="en-US" altLang="zh-CN">
                <a:latin typeface="Arial" panose="020B0604020202020204" pitchFamily="34" charset="0"/>
              </a:rPr>
              <a:t>PHP</a:t>
            </a:r>
            <a:r>
              <a:rPr lang="zh-CN" altLang="en-US">
                <a:latin typeface="Arial" panose="020B0604020202020204" pitchFamily="34" charset="0"/>
              </a:rPr>
              <a:t>的函数和类名中，大小写是不敏感的。这还好，但最让程序员困惑的是</a:t>
            </a:r>
            <a:r>
              <a:rPr lang="en-US" altLang="zh-CN">
                <a:latin typeface="Arial" panose="020B0604020202020204" pitchFamily="34" charset="0"/>
              </a:rPr>
              <a:t>PHP</a:t>
            </a:r>
            <a:r>
              <a:rPr lang="zh-CN" altLang="en-US">
                <a:latin typeface="Arial" panose="020B0604020202020204" pitchFamily="34" charset="0"/>
              </a:rPr>
              <a:t>的变量名、常量和类属性却是大小写敏感的。</a:t>
            </a:r>
          </a:p>
          <a:p>
            <a:pPr>
              <a:defRPr/>
            </a:pPr>
            <a:r>
              <a:rPr lang="zh-CN" altLang="en-US">
                <a:latin typeface="Arial" panose="020B0604020202020204" pitchFamily="34" charset="0"/>
              </a:rPr>
              <a:t>　　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fld id="{92AD4C83-E863-4E8B-B124-E1C655F8F474}" type="slidenum">
              <a:rPr lang="en-US" altLang="zh-CN" sz="1200" b="0" i="0">
                <a:solidFill>
                  <a:prstClr val="black"/>
                </a:solidFill>
              </a:rPr>
              <a:pPr>
                <a:defRPr/>
              </a:pPr>
              <a:t>211</a:t>
            </a:fld>
            <a:endParaRPr lang="en-US" altLang="zh-CN" sz="1200" b="0" i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0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6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7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0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8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1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3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0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7687724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7687724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71258810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7687724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560049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xmlns="" val="207465174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560049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xmlns="" val="207465174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560049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xmlns="" val="207465174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560049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xmlns="" val="207465174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560049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xmlns="" val="2074651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560049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xmlns="" val="207465174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560049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xmlns="" val="207465174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560049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xmlns="" val="207465174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560049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xmlns="" val="207465174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560049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74773723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560049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xmlns="" val="207465174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560049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xmlns="" val="2074651743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560049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xmlns="" val="2074651743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560049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xmlns="" val="207465174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560049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xmlns="" val="2074651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560049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xmlns="" val="2074651743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71258810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76877243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76877243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76877243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76877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7687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768772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76877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013420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768772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284883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0484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768772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284883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6085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284883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6085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284883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6085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284883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6085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41319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768772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7687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23900" y="5634123"/>
            <a:ext cx="2743200" cy="46187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22301" y="1847447"/>
            <a:ext cx="110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实战微课，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分钟学</a:t>
            </a:r>
            <a:r>
              <a:rPr lang="en-US" altLang="zh-CN" sz="4000" dirty="0" smtClean="0"/>
              <a:t>IT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841131" y="3076037"/>
            <a:ext cx="2662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51CTO</a:t>
            </a:r>
            <a:r>
              <a:rPr lang="zh-CN" altLang="en-US" sz="2800" dirty="0" smtClean="0"/>
              <a:t>学院出品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20200" y="5166402"/>
            <a:ext cx="1397318" cy="13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4000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768772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768772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617" y="527007"/>
            <a:ext cx="82761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376363"/>
            <a:ext cx="10560051" cy="3924300"/>
          </a:xfrm>
        </p:spPr>
        <p:txBody>
          <a:bodyPr/>
          <a:lstStyle>
            <a:lvl1pPr marL="457200" marR="0" indent="-457200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775520" y="548681"/>
            <a:ext cx="2736304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xmlns="" val="363287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768772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284883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789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284883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1437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284883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1437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284883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1437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284883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1437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284883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1437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284883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1437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387351"/>
            <a:ext cx="10284883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376363"/>
            <a:ext cx="10560049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1437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768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07687724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028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7.xml"/></Relationships>
</file>

<file path=ppt/slideMasters/_rels/slideMaster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0.xml"/><Relationship Id="rId1" Type="http://schemas.openxmlformats.org/officeDocument/2006/relationships/slideLayout" Target="../slideLayouts/slideLayout110.xml"/></Relationships>
</file>

<file path=ppt/slideMasters/_rels/slideMaster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1.xml"/><Relationship Id="rId1" Type="http://schemas.openxmlformats.org/officeDocument/2006/relationships/slideLayout" Target="../slideLayouts/slideLayout111.xml"/></Relationships>
</file>

<file path=ppt/slideMasters/_rels/slideMaster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2.xml"/><Relationship Id="rId1" Type="http://schemas.openxmlformats.org/officeDocument/2006/relationships/slideLayout" Target="../slideLayouts/slideLayout112.xml"/></Relationships>
</file>

<file path=ppt/slideMasters/_rels/slideMaster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3.xml"/><Relationship Id="rId1" Type="http://schemas.openxmlformats.org/officeDocument/2006/relationships/slideLayout" Target="../slideLayouts/slideLayout113.xml"/></Relationships>
</file>

<file path=ppt/slideMasters/_rels/slideMaster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4.xml"/><Relationship Id="rId1" Type="http://schemas.openxmlformats.org/officeDocument/2006/relationships/slideLayout" Target="../slideLayouts/slideLayout114.xml"/></Relationships>
</file>

<file path=ppt/slideMasters/_rels/slideMaster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5.xml"/><Relationship Id="rId1" Type="http://schemas.openxmlformats.org/officeDocument/2006/relationships/slideLayout" Target="../slideLayouts/slideLayout115.xml"/></Relationships>
</file>

<file path=ppt/slideMasters/_rels/slideMaster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6.xml"/><Relationship Id="rId1" Type="http://schemas.openxmlformats.org/officeDocument/2006/relationships/slideLayout" Target="../slideLayouts/slideLayout116.xml"/></Relationships>
</file>

<file path=ppt/slideMasters/_rels/slideMaster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7.xml"/><Relationship Id="rId1" Type="http://schemas.openxmlformats.org/officeDocument/2006/relationships/slideLayout" Target="../slideLayouts/slideLayout117.xml"/></Relationships>
</file>

<file path=ppt/slideMasters/_rels/slideMaster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8.xml"/><Relationship Id="rId1" Type="http://schemas.openxmlformats.org/officeDocument/2006/relationships/slideLayout" Target="../slideLayouts/slideLayout118.xml"/></Relationships>
</file>

<file path=ppt/slideMasters/_rels/slideMaster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9.xml"/><Relationship Id="rId1" Type="http://schemas.openxmlformats.org/officeDocument/2006/relationships/slideLayout" Target="../slideLayouts/slideLayout11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8.xml"/></Relationships>
</file>

<file path=ppt/slideMasters/_rels/slideMaster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0.xml"/><Relationship Id="rId1" Type="http://schemas.openxmlformats.org/officeDocument/2006/relationships/slideLayout" Target="../slideLayouts/slideLayout120.xml"/></Relationships>
</file>

<file path=ppt/slideMasters/_rels/slideMaster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1.xml"/><Relationship Id="rId1" Type="http://schemas.openxmlformats.org/officeDocument/2006/relationships/slideLayout" Target="../slideLayouts/slideLayout121.xml"/></Relationships>
</file>

<file path=ppt/slideMasters/_rels/slideMaster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2.xml"/><Relationship Id="rId1" Type="http://schemas.openxmlformats.org/officeDocument/2006/relationships/slideLayout" Target="../slideLayouts/slideLayout122.xml"/></Relationships>
</file>

<file path=ppt/slideMasters/_rels/slideMaster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3.xml"/><Relationship Id="rId1" Type="http://schemas.openxmlformats.org/officeDocument/2006/relationships/slideLayout" Target="../slideLayouts/slideLayout123.xml"/></Relationships>
</file>

<file path=ppt/slideMasters/_rels/slideMaster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4.xml"/><Relationship Id="rId1" Type="http://schemas.openxmlformats.org/officeDocument/2006/relationships/slideLayout" Target="../slideLayouts/slideLayout124.xml"/></Relationships>
</file>

<file path=ppt/slideMasters/_rels/slideMaster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5.xml"/><Relationship Id="rId1" Type="http://schemas.openxmlformats.org/officeDocument/2006/relationships/slideLayout" Target="../slideLayouts/slideLayout125.xml"/></Relationships>
</file>

<file path=ppt/slideMasters/_rels/slideMaster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6.xml"/><Relationship Id="rId1" Type="http://schemas.openxmlformats.org/officeDocument/2006/relationships/slideLayout" Target="../slideLayouts/slideLayout126.xml"/></Relationships>
</file>

<file path=ppt/slideMasters/_rels/slideMaster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7.xml"/><Relationship Id="rId1" Type="http://schemas.openxmlformats.org/officeDocument/2006/relationships/slideLayout" Target="../slideLayouts/slideLayout127.xml"/></Relationships>
</file>

<file path=ppt/slideMasters/_rels/slideMaster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8.xml"/><Relationship Id="rId1" Type="http://schemas.openxmlformats.org/officeDocument/2006/relationships/slideLayout" Target="../slideLayouts/slideLayout128.xml"/></Relationships>
</file>

<file path=ppt/slideMasters/_rels/slideMaster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9.xml"/><Relationship Id="rId1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9.xml"/></Relationships>
</file>

<file path=ppt/slideMasters/_rels/slideMaster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0.xml"/><Relationship Id="rId1" Type="http://schemas.openxmlformats.org/officeDocument/2006/relationships/slideLayout" Target="../slideLayouts/slideLayout130.xml"/></Relationships>
</file>

<file path=ppt/slideMasters/_rels/slideMaster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1.xml"/><Relationship Id="rId1" Type="http://schemas.openxmlformats.org/officeDocument/2006/relationships/slideLayout" Target="../slideLayouts/slideLayout131.xml"/></Relationships>
</file>

<file path=ppt/slideMasters/_rels/slideMaster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2.xml"/><Relationship Id="rId1" Type="http://schemas.openxmlformats.org/officeDocument/2006/relationships/slideLayout" Target="../slideLayouts/slideLayout132.xml"/></Relationships>
</file>

<file path=ppt/slideMasters/_rels/slideMaster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3.xml"/><Relationship Id="rId1" Type="http://schemas.openxmlformats.org/officeDocument/2006/relationships/slideLayout" Target="../slideLayouts/slideLayout133.xml"/></Relationships>
</file>

<file path=ppt/slideMasters/_rels/slideMaster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4.xml"/><Relationship Id="rId1" Type="http://schemas.openxmlformats.org/officeDocument/2006/relationships/slideLayout" Target="../slideLayouts/slideLayout134.xml"/></Relationships>
</file>

<file path=ppt/slideMasters/_rels/slideMaster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5.xml"/><Relationship Id="rId1" Type="http://schemas.openxmlformats.org/officeDocument/2006/relationships/slideLayout" Target="../slideLayouts/slideLayout135.xml"/></Relationships>
</file>

<file path=ppt/slideMasters/_rels/slideMaster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6.xml"/><Relationship Id="rId1" Type="http://schemas.openxmlformats.org/officeDocument/2006/relationships/slideLayout" Target="../slideLayouts/slideLayout136.xml"/></Relationships>
</file>

<file path=ppt/slideMasters/_rels/slideMaster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7.xml"/><Relationship Id="rId1" Type="http://schemas.openxmlformats.org/officeDocument/2006/relationships/slideLayout" Target="../slideLayouts/slideLayout137.xml"/></Relationships>
</file>

<file path=ppt/slideMasters/_rels/slideMaster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8.xml"/><Relationship Id="rId1" Type="http://schemas.openxmlformats.org/officeDocument/2006/relationships/slideLayout" Target="../slideLayouts/slideLayout138.xml"/></Relationships>
</file>

<file path=ppt/slideMasters/_rels/slideMaster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9.xml"/><Relationship Id="rId1" Type="http://schemas.openxmlformats.org/officeDocument/2006/relationships/slideLayout" Target="../slideLayouts/slideLayout139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0.xml"/></Relationships>
</file>

<file path=ppt/slideMasters/_rels/slideMaster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0.xml"/><Relationship Id="rId1" Type="http://schemas.openxmlformats.org/officeDocument/2006/relationships/slideLayout" Target="../slideLayouts/slideLayout140.xml"/></Relationships>
</file>

<file path=ppt/slideMasters/_rels/slideMaster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1.xml"/><Relationship Id="rId1" Type="http://schemas.openxmlformats.org/officeDocument/2006/relationships/slideLayout" Target="../slideLayouts/slideLayout141.xml"/></Relationships>
</file>

<file path=ppt/slideMasters/_rels/slideMaster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2.xml"/><Relationship Id="rId1" Type="http://schemas.openxmlformats.org/officeDocument/2006/relationships/slideLayout" Target="../slideLayouts/slideLayout142.xml"/></Relationships>
</file>

<file path=ppt/slideMasters/_rels/slideMaster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3.xml"/><Relationship Id="rId1" Type="http://schemas.openxmlformats.org/officeDocument/2006/relationships/slideLayout" Target="../slideLayouts/slideLayout143.xml"/></Relationships>
</file>

<file path=ppt/slideMasters/_rels/slideMaster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4.xml"/><Relationship Id="rId1" Type="http://schemas.openxmlformats.org/officeDocument/2006/relationships/slideLayout" Target="../slideLayouts/slideLayout144.xml"/></Relationships>
</file>

<file path=ppt/slideMasters/_rels/slideMaster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5.xml"/><Relationship Id="rId1" Type="http://schemas.openxmlformats.org/officeDocument/2006/relationships/slideLayout" Target="../slideLayouts/slideLayout145.xml"/></Relationships>
</file>

<file path=ppt/slideMasters/_rels/slideMaster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6.xml"/><Relationship Id="rId1" Type="http://schemas.openxmlformats.org/officeDocument/2006/relationships/slideLayout" Target="../slideLayouts/slideLayout146.xml"/></Relationships>
</file>

<file path=ppt/slideMasters/_rels/slideMaster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7.xml"/><Relationship Id="rId1" Type="http://schemas.openxmlformats.org/officeDocument/2006/relationships/slideLayout" Target="../slideLayouts/slideLayout147.xml"/></Relationships>
</file>

<file path=ppt/slideMasters/_rels/slideMaster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8.xml"/><Relationship Id="rId1" Type="http://schemas.openxmlformats.org/officeDocument/2006/relationships/slideLayout" Target="../slideLayouts/slideLayout148.xml"/></Relationships>
</file>

<file path=ppt/slideMasters/_rels/slideMaster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9.xml"/><Relationship Id="rId1" Type="http://schemas.openxmlformats.org/officeDocument/2006/relationships/slideLayout" Target="../slideLayouts/slideLayout149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1.xml"/></Relationships>
</file>

<file path=ppt/slideMasters/_rels/slideMaster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0.xml"/><Relationship Id="rId1" Type="http://schemas.openxmlformats.org/officeDocument/2006/relationships/slideLayout" Target="../slideLayouts/slideLayout150.xml"/></Relationships>
</file>

<file path=ppt/slideMasters/_rels/slideMaster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1.xml"/><Relationship Id="rId1" Type="http://schemas.openxmlformats.org/officeDocument/2006/relationships/slideLayout" Target="../slideLayouts/slideLayout151.xml"/></Relationships>
</file>

<file path=ppt/slideMasters/_rels/slideMaster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2.xml"/><Relationship Id="rId1" Type="http://schemas.openxmlformats.org/officeDocument/2006/relationships/slideLayout" Target="../slideLayouts/slideLayout152.xml"/></Relationships>
</file>

<file path=ppt/slideMasters/_rels/slideMaster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3.xml"/><Relationship Id="rId1" Type="http://schemas.openxmlformats.org/officeDocument/2006/relationships/slideLayout" Target="../slideLayouts/slideLayout153.xml"/></Relationships>
</file>

<file path=ppt/slideMasters/_rels/slideMaster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4.xml"/><Relationship Id="rId1" Type="http://schemas.openxmlformats.org/officeDocument/2006/relationships/slideLayout" Target="../slideLayouts/slideLayout154.xml"/></Relationships>
</file>

<file path=ppt/slideMasters/_rels/slideMaster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5.xml"/><Relationship Id="rId1" Type="http://schemas.openxmlformats.org/officeDocument/2006/relationships/slideLayout" Target="../slideLayouts/slideLayout155.xml"/></Relationships>
</file>

<file path=ppt/slideMasters/_rels/slideMaster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6.xml"/><Relationship Id="rId1" Type="http://schemas.openxmlformats.org/officeDocument/2006/relationships/slideLayout" Target="../slideLayouts/slideLayout156.xml"/></Relationships>
</file>

<file path=ppt/slideMasters/_rels/slideMaster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7.xml"/><Relationship Id="rId1" Type="http://schemas.openxmlformats.org/officeDocument/2006/relationships/slideLayout" Target="../slideLayouts/slideLayout157.xml"/></Relationships>
</file>

<file path=ppt/slideMasters/_rels/slideMaster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8.xml"/><Relationship Id="rId1" Type="http://schemas.openxmlformats.org/officeDocument/2006/relationships/slideLayout" Target="../slideLayouts/slideLayout158.xml"/></Relationships>
</file>

<file path=ppt/slideMasters/_rels/slideMaster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9.xml"/><Relationship Id="rId1" Type="http://schemas.openxmlformats.org/officeDocument/2006/relationships/slideLayout" Target="../slideLayouts/slideLayout159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2.xml"/></Relationships>
</file>

<file path=ppt/slideMasters/_rels/slideMaster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0.xml"/><Relationship Id="rId1" Type="http://schemas.openxmlformats.org/officeDocument/2006/relationships/slideLayout" Target="../slideLayouts/slideLayout160.xml"/></Relationships>
</file>

<file path=ppt/slideMasters/_rels/slideMaster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1.xml"/><Relationship Id="rId1" Type="http://schemas.openxmlformats.org/officeDocument/2006/relationships/slideLayout" Target="../slideLayouts/slideLayout161.xml"/></Relationships>
</file>

<file path=ppt/slideMasters/_rels/slideMaster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2.xml"/><Relationship Id="rId1" Type="http://schemas.openxmlformats.org/officeDocument/2006/relationships/slideLayout" Target="../slideLayouts/slideLayout162.xml"/></Relationships>
</file>

<file path=ppt/slideMasters/_rels/slideMaster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3.xml"/><Relationship Id="rId1" Type="http://schemas.openxmlformats.org/officeDocument/2006/relationships/slideLayout" Target="../slideLayouts/slideLayout163.xml"/></Relationships>
</file>

<file path=ppt/slideMasters/_rels/slideMaster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4.xml"/><Relationship Id="rId1" Type="http://schemas.openxmlformats.org/officeDocument/2006/relationships/slideLayout" Target="../slideLayouts/slideLayout164.xml"/></Relationships>
</file>

<file path=ppt/slideMasters/_rels/slideMaster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5.xml"/><Relationship Id="rId1" Type="http://schemas.openxmlformats.org/officeDocument/2006/relationships/slideLayout" Target="../slideLayouts/slideLayout165.xml"/></Relationships>
</file>

<file path=ppt/slideMasters/_rels/slideMaster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6.xml"/><Relationship Id="rId1" Type="http://schemas.openxmlformats.org/officeDocument/2006/relationships/slideLayout" Target="../slideLayouts/slideLayout166.xml"/></Relationships>
</file>

<file path=ppt/slideMasters/_rels/slideMaster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7.xml"/><Relationship Id="rId1" Type="http://schemas.openxmlformats.org/officeDocument/2006/relationships/slideLayout" Target="../slideLayouts/slideLayout167.xml"/></Relationships>
</file>

<file path=ppt/slideMasters/_rels/slideMaster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8.xml"/><Relationship Id="rId1" Type="http://schemas.openxmlformats.org/officeDocument/2006/relationships/slideLayout" Target="../slideLayouts/slideLayout168.xml"/></Relationships>
</file>

<file path=ppt/slideMasters/_rels/slideMaster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9.xml"/><Relationship Id="rId1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3.xml"/></Relationships>
</file>

<file path=ppt/slideMasters/_rels/slideMaster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0.xml"/><Relationship Id="rId1" Type="http://schemas.openxmlformats.org/officeDocument/2006/relationships/slideLayout" Target="../slideLayouts/slideLayout170.xml"/></Relationships>
</file>

<file path=ppt/slideMasters/_rels/slideMaster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1.xml"/><Relationship Id="rId1" Type="http://schemas.openxmlformats.org/officeDocument/2006/relationships/slideLayout" Target="../slideLayouts/slideLayout171.xml"/></Relationships>
</file>

<file path=ppt/slideMasters/_rels/slideMaster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2.xml"/><Relationship Id="rId1" Type="http://schemas.openxmlformats.org/officeDocument/2006/relationships/slideLayout" Target="../slideLayouts/slideLayout172.xml"/></Relationships>
</file>

<file path=ppt/slideMasters/_rels/slideMaster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3.xml"/><Relationship Id="rId1" Type="http://schemas.openxmlformats.org/officeDocument/2006/relationships/slideLayout" Target="../slideLayouts/slideLayout173.xml"/></Relationships>
</file>

<file path=ppt/slideMasters/_rels/slideMaster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4.xml"/><Relationship Id="rId1" Type="http://schemas.openxmlformats.org/officeDocument/2006/relationships/slideLayout" Target="../slideLayouts/slideLayout174.xml"/></Relationships>
</file>

<file path=ppt/slideMasters/_rels/slideMaster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5.xml"/><Relationship Id="rId1" Type="http://schemas.openxmlformats.org/officeDocument/2006/relationships/slideLayout" Target="../slideLayouts/slideLayout175.xml"/></Relationships>
</file>

<file path=ppt/slideMasters/_rels/slideMaster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6.xml"/><Relationship Id="rId1" Type="http://schemas.openxmlformats.org/officeDocument/2006/relationships/slideLayout" Target="../slideLayouts/slideLayout176.xml"/></Relationships>
</file>

<file path=ppt/slideMasters/_rels/slideMaster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7.xml"/><Relationship Id="rId1" Type="http://schemas.openxmlformats.org/officeDocument/2006/relationships/slideLayout" Target="../slideLayouts/slideLayout177.xml"/></Relationships>
</file>

<file path=ppt/slideMasters/_rels/slideMaster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8.xml"/><Relationship Id="rId1" Type="http://schemas.openxmlformats.org/officeDocument/2006/relationships/slideLayout" Target="../slideLayouts/slideLayout178.xml"/></Relationships>
</file>

<file path=ppt/slideMasters/_rels/slideMaster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9.xml"/><Relationship Id="rId1" Type="http://schemas.openxmlformats.org/officeDocument/2006/relationships/slideLayout" Target="../slideLayouts/slideLayout179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4.xml"/></Relationships>
</file>

<file path=ppt/slideMasters/_rels/slideMaster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0.xml"/><Relationship Id="rId1" Type="http://schemas.openxmlformats.org/officeDocument/2006/relationships/slideLayout" Target="../slideLayouts/slideLayout180.xml"/></Relationships>
</file>

<file path=ppt/slideMasters/_rels/slideMaster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1.xml"/><Relationship Id="rId1" Type="http://schemas.openxmlformats.org/officeDocument/2006/relationships/slideLayout" Target="../slideLayouts/slideLayout181.xml"/></Relationships>
</file>

<file path=ppt/slideMasters/_rels/slideMaster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2.xml"/><Relationship Id="rId1" Type="http://schemas.openxmlformats.org/officeDocument/2006/relationships/slideLayout" Target="../slideLayouts/slideLayout182.xml"/></Relationships>
</file>

<file path=ppt/slideMasters/_rels/slideMaster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3.xml"/><Relationship Id="rId1" Type="http://schemas.openxmlformats.org/officeDocument/2006/relationships/slideLayout" Target="../slideLayouts/slideLayout183.xml"/></Relationships>
</file>

<file path=ppt/slideMasters/_rels/slideMaster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4.xml"/><Relationship Id="rId1" Type="http://schemas.openxmlformats.org/officeDocument/2006/relationships/slideLayout" Target="../slideLayouts/slideLayout184.xml"/></Relationships>
</file>

<file path=ppt/slideMasters/_rels/slideMaster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5.xml"/><Relationship Id="rId1" Type="http://schemas.openxmlformats.org/officeDocument/2006/relationships/slideLayout" Target="../slideLayouts/slideLayout185.xml"/></Relationships>
</file>

<file path=ppt/slideMasters/_rels/slideMaster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6.xml"/><Relationship Id="rId1" Type="http://schemas.openxmlformats.org/officeDocument/2006/relationships/slideLayout" Target="../slideLayouts/slideLayout186.xml"/></Relationships>
</file>

<file path=ppt/slideMasters/_rels/slideMaster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7.xml"/><Relationship Id="rId1" Type="http://schemas.openxmlformats.org/officeDocument/2006/relationships/slideLayout" Target="../slideLayouts/slideLayout187.xml"/></Relationships>
</file>

<file path=ppt/slideMasters/_rels/slideMaster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8.xml"/><Relationship Id="rId1" Type="http://schemas.openxmlformats.org/officeDocument/2006/relationships/slideLayout" Target="../slideLayouts/slideLayout188.xml"/></Relationships>
</file>

<file path=ppt/slideMasters/_rels/slideMaster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9.xml"/><Relationship Id="rId1" Type="http://schemas.openxmlformats.org/officeDocument/2006/relationships/slideLayout" Target="../slideLayouts/slideLayout189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5.xml"/></Relationships>
</file>

<file path=ppt/slideMasters/_rels/slideMaster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0.xml"/><Relationship Id="rId1" Type="http://schemas.openxmlformats.org/officeDocument/2006/relationships/slideLayout" Target="../slideLayouts/slideLayout190.xml"/></Relationships>
</file>

<file path=ppt/slideMasters/_rels/slideMaster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1.xml"/><Relationship Id="rId1" Type="http://schemas.openxmlformats.org/officeDocument/2006/relationships/slideLayout" Target="../slideLayouts/slideLayout191.xml"/></Relationships>
</file>

<file path=ppt/slideMasters/_rels/slideMaster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2.xml"/><Relationship Id="rId1" Type="http://schemas.openxmlformats.org/officeDocument/2006/relationships/slideLayout" Target="../slideLayouts/slideLayout192.xml"/></Relationships>
</file>

<file path=ppt/slideMasters/_rels/slideMaster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3.xml"/><Relationship Id="rId1" Type="http://schemas.openxmlformats.org/officeDocument/2006/relationships/slideLayout" Target="../slideLayouts/slideLayout193.xml"/></Relationships>
</file>

<file path=ppt/slideMasters/_rels/slideMaster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4.xml"/><Relationship Id="rId1" Type="http://schemas.openxmlformats.org/officeDocument/2006/relationships/slideLayout" Target="../slideLayouts/slideLayout194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7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8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9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0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1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2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3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4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5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7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.png"/><Relationship Id="rId5" Type="http://schemas.openxmlformats.org/officeDocument/2006/relationships/theme" Target="../theme/theme31.xml"/><Relationship Id="rId4" Type="http://schemas.openxmlformats.org/officeDocument/2006/relationships/slideLayout" Target="../slideLayouts/slideLayout4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4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4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50.xml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51.xml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5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5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54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55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5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57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58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60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1.xml"/><Relationship Id="rId1" Type="http://schemas.openxmlformats.org/officeDocument/2006/relationships/slideLayout" Target="../slideLayouts/slideLayout61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2.xml"/><Relationship Id="rId1" Type="http://schemas.openxmlformats.org/officeDocument/2006/relationships/slideLayout" Target="../slideLayouts/slideLayout62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3.xml"/><Relationship Id="rId1" Type="http://schemas.openxmlformats.org/officeDocument/2006/relationships/slideLayout" Target="../slideLayouts/slideLayout63.xml"/></Relationships>
</file>

<file path=ppt/slideMasters/_rels/slideMaster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4.xml"/><Relationship Id="rId1" Type="http://schemas.openxmlformats.org/officeDocument/2006/relationships/slideLayout" Target="../slideLayouts/slideLayout64.xml"/></Relationships>
</file>

<file path=ppt/slideMasters/_rels/slideMaster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5.xml"/><Relationship Id="rId1" Type="http://schemas.openxmlformats.org/officeDocument/2006/relationships/slideLayout" Target="../slideLayouts/slideLayout65.xml"/></Relationships>
</file>

<file path=ppt/slideMasters/_rels/slideMaster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6.xml"/><Relationship Id="rId1" Type="http://schemas.openxmlformats.org/officeDocument/2006/relationships/slideLayout" Target="../slideLayouts/slideLayout66.xml"/></Relationships>
</file>

<file path=ppt/slideMasters/_rels/slideMaster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7.xml"/><Relationship Id="rId1" Type="http://schemas.openxmlformats.org/officeDocument/2006/relationships/slideLayout" Target="../slideLayouts/slideLayout67.xml"/></Relationships>
</file>

<file path=ppt/slideMasters/_rels/slideMaster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8.xml"/><Relationship Id="rId1" Type="http://schemas.openxmlformats.org/officeDocument/2006/relationships/slideLayout" Target="../slideLayouts/slideLayout68.xml"/></Relationships>
</file>

<file path=ppt/slideMasters/_rels/slideMaster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9.xml"/><Relationship Id="rId1" Type="http://schemas.openxmlformats.org/officeDocument/2006/relationships/slideLayout" Target="../slideLayouts/slideLayout6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_rels/slideMaster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0.xml"/><Relationship Id="rId1" Type="http://schemas.openxmlformats.org/officeDocument/2006/relationships/slideLayout" Target="../slideLayouts/slideLayout70.xml"/></Relationships>
</file>

<file path=ppt/slideMasters/_rels/slideMaster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1.xml"/><Relationship Id="rId1" Type="http://schemas.openxmlformats.org/officeDocument/2006/relationships/slideLayout" Target="../slideLayouts/slideLayout71.xml"/></Relationships>
</file>

<file path=ppt/slideMasters/_rels/slideMaster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2.xml"/><Relationship Id="rId1" Type="http://schemas.openxmlformats.org/officeDocument/2006/relationships/slideLayout" Target="../slideLayouts/slideLayout72.xml"/></Relationships>
</file>

<file path=ppt/slideMasters/_rels/slideMaster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3.xml"/><Relationship Id="rId1" Type="http://schemas.openxmlformats.org/officeDocument/2006/relationships/slideLayout" Target="../slideLayouts/slideLayout73.xml"/></Relationships>
</file>

<file path=ppt/slideMasters/_rels/slideMaster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4.xml"/><Relationship Id="rId1" Type="http://schemas.openxmlformats.org/officeDocument/2006/relationships/slideLayout" Target="../slideLayouts/slideLayout74.xml"/></Relationships>
</file>

<file path=ppt/slideMasters/_rels/slideMaster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5.xml"/><Relationship Id="rId1" Type="http://schemas.openxmlformats.org/officeDocument/2006/relationships/slideLayout" Target="../slideLayouts/slideLayout75.xml"/></Relationships>
</file>

<file path=ppt/slideMasters/_rels/slideMaster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6.xml"/><Relationship Id="rId1" Type="http://schemas.openxmlformats.org/officeDocument/2006/relationships/slideLayout" Target="../slideLayouts/slideLayout76.xml"/></Relationships>
</file>

<file path=ppt/slideMasters/_rels/slideMaster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7.xml"/><Relationship Id="rId1" Type="http://schemas.openxmlformats.org/officeDocument/2006/relationships/slideLayout" Target="../slideLayouts/slideLayout77.xml"/></Relationships>
</file>

<file path=ppt/slideMasters/_rels/slideMaster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8.xml"/><Relationship Id="rId1" Type="http://schemas.openxmlformats.org/officeDocument/2006/relationships/slideLayout" Target="../slideLayouts/slideLayout78.xml"/></Relationships>
</file>

<file path=ppt/slideMasters/_rels/slideMaster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9.xml"/><Relationship Id="rId1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/Relationships>
</file>

<file path=ppt/slideMasters/_rels/slideMaster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0.xml"/><Relationship Id="rId1" Type="http://schemas.openxmlformats.org/officeDocument/2006/relationships/slideLayout" Target="../slideLayouts/slideLayout80.xml"/></Relationships>
</file>

<file path=ppt/slideMasters/_rels/slideMaster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1.xml"/><Relationship Id="rId1" Type="http://schemas.openxmlformats.org/officeDocument/2006/relationships/slideLayout" Target="../slideLayouts/slideLayout81.xml"/></Relationships>
</file>

<file path=ppt/slideMasters/_rels/slideMaster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2.xml"/><Relationship Id="rId1" Type="http://schemas.openxmlformats.org/officeDocument/2006/relationships/slideLayout" Target="../slideLayouts/slideLayout82.xml"/></Relationships>
</file>

<file path=ppt/slideMasters/_rels/slideMaster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3.xml"/><Relationship Id="rId1" Type="http://schemas.openxmlformats.org/officeDocument/2006/relationships/slideLayout" Target="../slideLayouts/slideLayout83.xml"/></Relationships>
</file>

<file path=ppt/slideMasters/_rels/slideMaster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4.xml"/><Relationship Id="rId1" Type="http://schemas.openxmlformats.org/officeDocument/2006/relationships/slideLayout" Target="../slideLayouts/slideLayout84.xml"/></Relationships>
</file>

<file path=ppt/slideMasters/_rels/slideMaster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5.xml"/><Relationship Id="rId1" Type="http://schemas.openxmlformats.org/officeDocument/2006/relationships/slideLayout" Target="../slideLayouts/slideLayout85.xml"/></Relationships>
</file>

<file path=ppt/slideMasters/_rels/slideMaster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6.xml"/><Relationship Id="rId1" Type="http://schemas.openxmlformats.org/officeDocument/2006/relationships/slideLayout" Target="../slideLayouts/slideLayout86.xml"/></Relationships>
</file>

<file path=ppt/slideMasters/_rels/slideMaster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7.xml"/><Relationship Id="rId1" Type="http://schemas.openxmlformats.org/officeDocument/2006/relationships/slideLayout" Target="../slideLayouts/slideLayout87.xml"/></Relationships>
</file>

<file path=ppt/slideMasters/_rels/slideMaster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8.xml"/><Relationship Id="rId1" Type="http://schemas.openxmlformats.org/officeDocument/2006/relationships/slideLayout" Target="../slideLayouts/slideLayout88.xml"/></Relationships>
</file>

<file path=ppt/slideMasters/_rels/slideMaster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9.xml"/><Relationship Id="rId1" Type="http://schemas.openxmlformats.org/officeDocument/2006/relationships/slideLayout" Target="../slideLayouts/slideLayout8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5.xml"/></Relationships>
</file>

<file path=ppt/slideMasters/_rels/slideMaster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0.xml"/><Relationship Id="rId1" Type="http://schemas.openxmlformats.org/officeDocument/2006/relationships/slideLayout" Target="../slideLayouts/slideLayout90.xml"/></Relationships>
</file>

<file path=ppt/slideMasters/_rels/slideMaster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1.xml"/><Relationship Id="rId1" Type="http://schemas.openxmlformats.org/officeDocument/2006/relationships/slideLayout" Target="../slideLayouts/slideLayout91.xml"/></Relationships>
</file>

<file path=ppt/slideMasters/_rels/slideMaster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2.xml"/><Relationship Id="rId1" Type="http://schemas.openxmlformats.org/officeDocument/2006/relationships/slideLayout" Target="../slideLayouts/slideLayout92.xml"/></Relationships>
</file>

<file path=ppt/slideMasters/_rels/slideMaster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3.xml"/><Relationship Id="rId1" Type="http://schemas.openxmlformats.org/officeDocument/2006/relationships/slideLayout" Target="../slideLayouts/slideLayout93.xml"/></Relationships>
</file>

<file path=ppt/slideMasters/_rels/slideMaster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4.xml"/><Relationship Id="rId1" Type="http://schemas.openxmlformats.org/officeDocument/2006/relationships/slideLayout" Target="../slideLayouts/slideLayout94.xml"/></Relationships>
</file>

<file path=ppt/slideMasters/_rels/slideMaster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5.xml"/><Relationship Id="rId1" Type="http://schemas.openxmlformats.org/officeDocument/2006/relationships/slideLayout" Target="../slideLayouts/slideLayout95.xml"/></Relationships>
</file>

<file path=ppt/slideMasters/_rels/slideMaster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6.xml"/><Relationship Id="rId1" Type="http://schemas.openxmlformats.org/officeDocument/2006/relationships/slideLayout" Target="../slideLayouts/slideLayout96.xml"/></Relationships>
</file>

<file path=ppt/slideMasters/_rels/slideMaster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7.xml"/><Relationship Id="rId1" Type="http://schemas.openxmlformats.org/officeDocument/2006/relationships/slideLayout" Target="../slideLayouts/slideLayout97.xml"/></Relationships>
</file>

<file path=ppt/slideMasters/_rels/slideMaster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8.xml"/><Relationship Id="rId1" Type="http://schemas.openxmlformats.org/officeDocument/2006/relationships/slideLayout" Target="../slideLayouts/slideLayout98.xml"/></Relationships>
</file>

<file path=ppt/slideMasters/_rels/slideMaster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9.xml"/><Relationship Id="rId1" Type="http://schemas.openxmlformats.org/officeDocument/2006/relationships/slideLayout" Target="../slideLayouts/slideLayout9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6.xml"/></Relationships>
</file>

<file path=ppt/slideMasters/_rels/slideMaster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0.xml"/><Relationship Id="rId1" Type="http://schemas.openxmlformats.org/officeDocument/2006/relationships/slideLayout" Target="../slideLayouts/slideLayout100.xml"/></Relationships>
</file>

<file path=ppt/slideMasters/_rels/slideMaster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1.xml"/><Relationship Id="rId1" Type="http://schemas.openxmlformats.org/officeDocument/2006/relationships/slideLayout" Target="../slideLayouts/slideLayout101.xml"/></Relationships>
</file>

<file path=ppt/slideMasters/_rels/slideMaster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2.xml"/><Relationship Id="rId1" Type="http://schemas.openxmlformats.org/officeDocument/2006/relationships/slideLayout" Target="../slideLayouts/slideLayout102.xml"/></Relationships>
</file>

<file path=ppt/slideMasters/_rels/slideMaster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3.xml"/><Relationship Id="rId1" Type="http://schemas.openxmlformats.org/officeDocument/2006/relationships/slideLayout" Target="../slideLayouts/slideLayout103.xml"/></Relationships>
</file>

<file path=ppt/slideMasters/_rels/slideMaster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4.xml"/><Relationship Id="rId1" Type="http://schemas.openxmlformats.org/officeDocument/2006/relationships/slideLayout" Target="../slideLayouts/slideLayout104.xml"/></Relationships>
</file>

<file path=ppt/slideMasters/_rels/slideMaster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5.xml"/><Relationship Id="rId1" Type="http://schemas.openxmlformats.org/officeDocument/2006/relationships/slideLayout" Target="../slideLayouts/slideLayout105.xml"/></Relationships>
</file>

<file path=ppt/slideMasters/_rels/slideMaster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6.xml"/><Relationship Id="rId1" Type="http://schemas.openxmlformats.org/officeDocument/2006/relationships/slideLayout" Target="../slideLayouts/slideLayout106.xml"/></Relationships>
</file>

<file path=ppt/slideMasters/_rels/slideMaster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7.xml"/><Relationship Id="rId1" Type="http://schemas.openxmlformats.org/officeDocument/2006/relationships/slideLayout" Target="../slideLayouts/slideLayout107.xml"/></Relationships>
</file>

<file path=ppt/slideMasters/_rels/slideMaster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8.xml"/><Relationship Id="rId1" Type="http://schemas.openxmlformats.org/officeDocument/2006/relationships/slideLayout" Target="../slideLayouts/slideLayout108.xml"/></Relationships>
</file>

<file path=ppt/slideMasters/_rels/slideMaster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9.xml"/><Relationship Id="rId1" Type="http://schemas.openxmlformats.org/officeDocument/2006/relationships/slideLayout" Target="../slideLayouts/slideLayout10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实战微课（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分钟学</a:t>
            </a:r>
            <a:r>
              <a:rPr lang="en-US" altLang="zh-CN" dirty="0" smtClean="0"/>
              <a:t>IT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edu.51cto.com</a:t>
            </a:r>
            <a:fld id="{BAF90FCE-D58E-4466-9747-84928ED2354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52" r:id="rId2"/>
    <p:sldLayoutId id="2147483753" r:id="rId3"/>
    <p:sldLayoutId id="21474837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21100" y="57189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实战微课（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5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分钟学</a:t>
            </a:r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IT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）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18500" y="57189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tint val="75000"/>
                  </a:prstClr>
                </a:solidFill>
              </a:rPr>
              <a:t>edu.51cto.com</a:t>
            </a:r>
            <a:fld id="{BAF90FCE-D58E-4466-9747-84928ED235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4100" y="5735569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9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0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://httpd.apache.or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8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9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9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0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4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9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0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4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9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4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3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4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8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9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50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5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5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4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5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56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57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5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59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60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61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6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63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64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6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67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68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69.xml"/><Relationship Id="rId4" Type="http://schemas.openxmlformats.org/officeDocument/2006/relationships/image" Target="../media/image39.png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0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7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7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6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77.xml"/><Relationship Id="rId4" Type="http://schemas.openxmlformats.org/officeDocument/2006/relationships/image" Target="../media/image40.png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78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9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0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3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4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8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90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2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3.xml"/><Relationship Id="rId1" Type="http://schemas.openxmlformats.org/officeDocument/2006/relationships/vmlDrawing" Target="../drawings/vmlDrawing1.v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94.xml"/><Relationship Id="rId1" Type="http://schemas.openxmlformats.org/officeDocument/2006/relationships/vmlDrawing" Target="../drawings/vmlDrawing2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63.com/" TargetMode="External"/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9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0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软件包选择</a:t>
            </a:r>
          </a:p>
        </p:txBody>
      </p:sp>
      <p:sp>
        <p:nvSpPr>
          <p:cNvPr id="247811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自动安装一组默认的软件包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选择 “现在定制”来修改默认的软件包组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添加自定义的软件包来支持附加的语种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Anaconda</a:t>
            </a:r>
            <a:r>
              <a:rPr lang="zh-CN" altLang="en-US" dirty="0" smtClean="0">
                <a:latin typeface="+mn-ea"/>
              </a:rPr>
              <a:t>可自动解决软件包相依性问题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软件包组可在安装后使用</a:t>
            </a:r>
            <a:r>
              <a:rPr lang="en-US" altLang="zh-CN" dirty="0" smtClean="0">
                <a:latin typeface="+mn-ea"/>
              </a:rPr>
              <a:t>yum</a:t>
            </a:r>
            <a:r>
              <a:rPr lang="zh-CN" altLang="en-US" dirty="0" smtClean="0">
                <a:latin typeface="+mn-ea"/>
              </a:rPr>
              <a:t>来定制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56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8A297AE3-41DD-439A-A527-976CC079FDF8}" type="slidenum">
              <a:rPr lang="en-US" altLang="zh-CN" sz="1400">
                <a:solidFill>
                  <a:prstClr val="white"/>
                </a:solidFill>
                <a:ea typeface="宋体" panose="02010600030101010101" pitchFamily="2" charset="-122"/>
              </a:rPr>
              <a:pPr eaLnBrk="1" hangingPunct="1"/>
              <a:t>100</a:t>
            </a:fld>
            <a:endParaRPr lang="en-US" altLang="zh-CN" sz="140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539653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309284"/>
            <a:ext cx="8408894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主配置文件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dhcp.conf</a:t>
            </a:r>
            <a:endParaRPr lang="en-US" altLang="zh-CN" dirty="0" smtClean="0"/>
          </a:p>
        </p:txBody>
      </p:sp>
      <p:sp>
        <p:nvSpPr>
          <p:cNvPr id="5396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subnet</a:t>
            </a:r>
            <a:r>
              <a:rPr lang="zh-CN" altLang="en-US" smtClean="0"/>
              <a:t>声明，配置整个子网段的地址属性</a:t>
            </a:r>
          </a:p>
          <a:p>
            <a:pPr lvl="1" eaLnBrk="1" hangingPunct="1">
              <a:defRPr/>
            </a:pPr>
            <a:r>
              <a:rPr lang="en-US" altLang="zh-CN" smtClean="0"/>
              <a:t>range</a:t>
            </a:r>
            <a:r>
              <a:rPr lang="zh-CN" altLang="en-US" smtClean="0"/>
              <a:t>参数：设置用于分配的</a:t>
            </a:r>
            <a:r>
              <a:rPr lang="en-US" altLang="zh-CN" smtClean="0"/>
              <a:t>IP</a:t>
            </a:r>
            <a:r>
              <a:rPr lang="zh-CN" altLang="en-US" smtClean="0"/>
              <a:t>地址池</a:t>
            </a:r>
          </a:p>
          <a:p>
            <a:pPr lvl="1" eaLnBrk="1" hangingPunct="1">
              <a:defRPr/>
            </a:pPr>
            <a:r>
              <a:rPr lang="en-US" altLang="zh-CN" smtClean="0"/>
              <a:t>option subnet-mask</a:t>
            </a:r>
            <a:r>
              <a:rPr lang="zh-CN" altLang="en-US" smtClean="0"/>
              <a:t>参数：设置客户机的子网掩码</a:t>
            </a:r>
          </a:p>
          <a:p>
            <a:pPr lvl="1" eaLnBrk="1" hangingPunct="1">
              <a:defRPr/>
            </a:pPr>
            <a:r>
              <a:rPr lang="en-US" altLang="zh-CN" smtClean="0"/>
              <a:t>option routers</a:t>
            </a:r>
            <a:r>
              <a:rPr lang="zh-CN" altLang="en-US" smtClean="0"/>
              <a:t>参数：设置客户机的默认网关地址</a:t>
            </a:r>
          </a:p>
        </p:txBody>
      </p:sp>
    </p:spTree>
    <p:extLst>
      <p:ext uri="{BB962C8B-B14F-4D97-AF65-F5344CB8AC3E}">
        <p14:creationId xmlns:p14="http://schemas.microsoft.com/office/powerpoint/2010/main" xmlns="" val="18955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1112464" y="101227"/>
            <a:ext cx="8229600" cy="792163"/>
          </a:xfrm>
        </p:spPr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741" y="987519"/>
            <a:ext cx="8229600" cy="4872059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zh-CN" altLang="en-US" dirty="0" smtClean="0"/>
              <a:t>开始配置之前，请关闭防火墙和</a:t>
            </a:r>
            <a:r>
              <a:rPr lang="en-US" altLang="zh-CN" dirty="0" smtClean="0"/>
              <a:t>SELINUX</a:t>
            </a:r>
          </a:p>
          <a:p>
            <a:pPr marL="0" indent="0">
              <a:buNone/>
              <a:defRPr/>
            </a:pPr>
            <a:r>
              <a:rPr lang="en-US" altLang="zh-CN" dirty="0" smtClean="0"/>
              <a:t>yum install </a:t>
            </a:r>
            <a:r>
              <a:rPr lang="en-US" altLang="zh-CN" dirty="0" err="1" smtClean="0"/>
              <a:t>dhcp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smtClean="0"/>
              <a:t>vim </a:t>
            </a:r>
            <a:r>
              <a:rPr lang="zh-CN" altLang="en-US" dirty="0" smtClean="0"/>
              <a:t> 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dhcpd.conf</a:t>
            </a: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subnet 192.168.4.0 </a:t>
            </a:r>
            <a:r>
              <a:rPr lang="en-US" altLang="zh-CN" dirty="0" err="1" smtClean="0">
                <a:solidFill>
                  <a:schemeClr val="tx2"/>
                </a:solidFill>
              </a:rPr>
              <a:t>netmask</a:t>
            </a:r>
            <a:r>
              <a:rPr lang="en-US" altLang="zh-CN" dirty="0" smtClean="0">
                <a:solidFill>
                  <a:schemeClr val="tx2"/>
                </a:solidFill>
              </a:rPr>
              <a:t> 255.255.255.0 {</a:t>
            </a:r>
            <a:endParaRPr lang="zh-CN" altLang="zh-CN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option domain-name-servers</a:t>
            </a:r>
            <a:endParaRPr lang="zh-CN" altLang="zh-CN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    range 192.168.4.100 192.168.4.200;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</a:rPr>
              <a:t>next-server 192.168.4.254;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filename "pxelinux.0";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}</a:t>
            </a:r>
          </a:p>
          <a:p>
            <a:pPr>
              <a:buNone/>
            </a:pPr>
            <a:endParaRPr lang="zh-CN" altLang="zh-CN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01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76045874-C013-443C-B716-A57B0F80DAFB}" type="datetime1">
              <a:rPr lang="zh-CN" altLang="en-US" smtClean="0">
                <a:solidFill>
                  <a:prstClr val="black"/>
                </a:solidFill>
              </a:rPr>
              <a:pPr/>
              <a:t>2018/9/28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A8B0E7B-FA93-4FD8-9523-A0A396BB0D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26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A4C543-9FD9-4DF9-9E13-E84E7E71706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103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90539" name="Rectangle 43"/>
          <p:cNvSpPr>
            <a:spLocks noGrp="1" noChangeArrowheads="1"/>
          </p:cNvSpPr>
          <p:nvPr>
            <p:ph type="title"/>
          </p:nvPr>
        </p:nvSpPr>
        <p:spPr>
          <a:xfrm>
            <a:off x="4872038" y="1022338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DNS</a:t>
            </a:r>
            <a:r>
              <a:rPr lang="zh-CN" altLang="en-US" dirty="0"/>
              <a:t>系统概述</a:t>
            </a:r>
          </a:p>
        </p:txBody>
      </p:sp>
      <p:sp>
        <p:nvSpPr>
          <p:cNvPr id="490540" name="Rectangle 4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DNS</a:t>
            </a:r>
            <a:r>
              <a:rPr lang="zh-CN" altLang="en-US"/>
              <a:t>系统的作用</a:t>
            </a:r>
          </a:p>
          <a:p>
            <a:pPr lvl="1">
              <a:defRPr/>
            </a:pPr>
            <a:r>
              <a:rPr lang="zh-CN" altLang="en-US"/>
              <a:t>正向解析：根据主机名称（域名）查找对应的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pPr lvl="1">
              <a:defRPr/>
            </a:pPr>
            <a:r>
              <a:rPr lang="zh-CN" altLang="en-US"/>
              <a:t>反向解析：根据</a:t>
            </a:r>
            <a:r>
              <a:rPr lang="en-US" altLang="zh-CN"/>
              <a:t>IP</a:t>
            </a:r>
            <a:r>
              <a:rPr lang="zh-CN" altLang="en-US"/>
              <a:t>地址查找对应的主机域名</a:t>
            </a:r>
          </a:p>
          <a:p>
            <a:pPr>
              <a:defRPr/>
            </a:pPr>
            <a:r>
              <a:rPr lang="en-US" altLang="zh-CN"/>
              <a:t>DNS</a:t>
            </a:r>
            <a:r>
              <a:rPr lang="zh-CN" altLang="en-US"/>
              <a:t>系统的分布式数据结构</a:t>
            </a:r>
          </a:p>
        </p:txBody>
      </p:sp>
    </p:spTree>
    <p:extLst>
      <p:ext uri="{BB962C8B-B14F-4D97-AF65-F5344CB8AC3E}">
        <p14:creationId xmlns:p14="http://schemas.microsoft.com/office/powerpoint/2010/main" xmlns="" val="12093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6E2645-A1B7-4618-987D-300AAA1ECD9D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104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6356" y="690826"/>
            <a:ext cx="6480175" cy="5635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>
                <a:effectLst/>
              </a:rPr>
              <a:t>DNS</a:t>
            </a:r>
            <a:r>
              <a:rPr lang="zh-CN" altLang="en-US" dirty="0" smtClean="0">
                <a:effectLst/>
              </a:rPr>
              <a:t>查询类型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从查询方式上分</a:t>
            </a:r>
          </a:p>
          <a:p>
            <a:pPr lvl="1" eaLnBrk="1" hangingPunct="1">
              <a:defRPr/>
            </a:pPr>
            <a:r>
              <a:rPr lang="zh-CN" altLang="en-US" smtClean="0"/>
              <a:t>递归查询：客户端得到结果只能是成功或失败 </a:t>
            </a:r>
          </a:p>
          <a:p>
            <a:pPr lvl="1" eaLnBrk="1" hangingPunct="1">
              <a:defRPr/>
            </a:pPr>
            <a:r>
              <a:rPr lang="zh-CN" altLang="en-US" smtClean="0"/>
              <a:t>迭代查询：服务器以最佳结果作答 </a:t>
            </a:r>
            <a:endParaRPr lang="zh-CN" altLang="en-US" sz="2000"/>
          </a:p>
          <a:p>
            <a:pPr eaLnBrk="1" hangingPunct="1">
              <a:defRPr/>
            </a:pPr>
            <a:r>
              <a:rPr lang="zh-CN" altLang="en-US" smtClean="0"/>
              <a:t>从查询内容上分</a:t>
            </a:r>
          </a:p>
          <a:p>
            <a:pPr lvl="1" eaLnBrk="1" hangingPunct="1">
              <a:defRPr/>
            </a:pPr>
            <a:r>
              <a:rPr lang="zh-CN" altLang="en-US" smtClean="0"/>
              <a:t>正向查询：由域名查找</a:t>
            </a:r>
            <a:r>
              <a:rPr lang="en-US" altLang="zh-CN" smtClean="0"/>
              <a:t>IP</a:t>
            </a:r>
            <a:r>
              <a:rPr lang="zh-CN" altLang="en-US" smtClean="0"/>
              <a:t>地址 </a:t>
            </a:r>
          </a:p>
          <a:p>
            <a:pPr lvl="1" eaLnBrk="1" hangingPunct="1">
              <a:defRPr/>
            </a:pPr>
            <a:r>
              <a:rPr lang="zh-CN" altLang="en-US" smtClean="0"/>
              <a:t>反向查询：由</a:t>
            </a:r>
            <a:r>
              <a:rPr lang="en-US" altLang="zh-CN" smtClean="0"/>
              <a:t>IP</a:t>
            </a:r>
            <a:r>
              <a:rPr lang="zh-CN" altLang="en-US" smtClean="0"/>
              <a:t>地址查找域名 </a:t>
            </a:r>
          </a:p>
          <a:p>
            <a:pPr eaLnBrk="1" hangingPunct="1">
              <a:buClr>
                <a:srgbClr val="9AC9F0"/>
              </a:buClr>
              <a:buSzPct val="85000"/>
              <a:buFont typeface="Wingdings" pitchFamily="2" charset="2"/>
              <a:buNone/>
              <a:defRPr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30495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8BE404-22CF-421B-8F24-B2B782872972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105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520" y="912019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BIND</a:t>
            </a:r>
            <a:r>
              <a:rPr lang="zh-CN" altLang="en-US" dirty="0"/>
              <a:t>域名服务基础</a:t>
            </a: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BIND</a:t>
            </a:r>
            <a:r>
              <a:rPr lang="zh-CN" altLang="en-US" dirty="0"/>
              <a:t>（</a:t>
            </a:r>
            <a:r>
              <a:rPr lang="en-US" altLang="zh-CN" dirty="0"/>
              <a:t>Berkeley Internet Name Daemon</a:t>
            </a:r>
            <a:r>
              <a:rPr lang="zh-CN" altLang="en-US" dirty="0"/>
              <a:t>）</a:t>
            </a:r>
          </a:p>
          <a:p>
            <a:pPr lvl="1">
              <a:defRPr/>
            </a:pPr>
            <a:r>
              <a:rPr lang="zh-CN" altLang="en-US" sz="2000" dirty="0"/>
              <a:t>伯克利</a:t>
            </a:r>
            <a:r>
              <a:rPr lang="en-US" altLang="zh-CN" sz="2000" dirty="0"/>
              <a:t>Internet</a:t>
            </a:r>
            <a:r>
              <a:rPr lang="zh-CN" altLang="en-US" sz="2000" dirty="0"/>
              <a:t>域名服务 </a:t>
            </a:r>
          </a:p>
          <a:p>
            <a:pPr lvl="1">
              <a:defRPr/>
            </a:pPr>
            <a:r>
              <a:rPr lang="zh-CN" altLang="en-US" sz="2000" dirty="0"/>
              <a:t>官方站点：</a:t>
            </a:r>
            <a:r>
              <a:rPr lang="en-US" altLang="zh-CN" sz="2000" dirty="0"/>
              <a:t>https://www.isc.org/</a:t>
            </a:r>
          </a:p>
          <a:p>
            <a:pPr>
              <a:defRPr/>
            </a:pPr>
            <a:r>
              <a:rPr lang="zh-CN" altLang="en-US" dirty="0"/>
              <a:t>相关软件包</a:t>
            </a:r>
          </a:p>
          <a:p>
            <a:pPr lvl="1">
              <a:defRPr/>
            </a:pPr>
            <a:r>
              <a:rPr lang="en-US" altLang="zh-CN" sz="2000" dirty="0"/>
              <a:t>bind-*.rpm</a:t>
            </a:r>
          </a:p>
          <a:p>
            <a:pPr lvl="1">
              <a:defRPr/>
            </a:pPr>
            <a:r>
              <a:rPr lang="en-US" altLang="zh-CN" sz="2000" dirty="0"/>
              <a:t>bind-</a:t>
            </a:r>
            <a:r>
              <a:rPr lang="en-US" altLang="zh-CN" sz="2000" dirty="0" err="1"/>
              <a:t>chroot</a:t>
            </a:r>
            <a:r>
              <a:rPr lang="en-US" altLang="zh-CN" sz="2000" dirty="0"/>
              <a:t>-*.rpm</a:t>
            </a:r>
          </a:p>
          <a:p>
            <a:pPr>
              <a:buFont typeface="Wingdings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2934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0E2E6B-D5D7-4AB6-ADEE-C161D70842DC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106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9664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39950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BIND</a:t>
            </a:r>
            <a:r>
              <a:rPr lang="zh-CN" altLang="en-US" dirty="0"/>
              <a:t>域名服务基础</a:t>
            </a:r>
          </a:p>
        </p:txBody>
      </p:sp>
      <p:sp>
        <p:nvSpPr>
          <p:cNvPr id="4966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BIND</a:t>
            </a:r>
            <a:r>
              <a:rPr lang="zh-CN" altLang="en-US" dirty="0"/>
              <a:t>服务器端程序</a:t>
            </a:r>
          </a:p>
          <a:p>
            <a:pPr lvl="1">
              <a:defRPr/>
            </a:pPr>
            <a:r>
              <a:rPr lang="zh-CN" altLang="en-US" sz="2000" dirty="0"/>
              <a:t>主要执行程序：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sbin</a:t>
            </a:r>
            <a:r>
              <a:rPr lang="en-US" altLang="zh-CN" sz="2000" dirty="0"/>
              <a:t>/named</a:t>
            </a:r>
          </a:p>
          <a:p>
            <a:pPr lvl="1">
              <a:defRPr/>
            </a:pPr>
            <a:r>
              <a:rPr lang="zh-CN" altLang="en-US" sz="2000" dirty="0"/>
              <a:t>服务脚本：</a:t>
            </a:r>
            <a:r>
              <a:rPr lang="en-US" altLang="zh-CN" sz="2000" dirty="0"/>
              <a:t>/etc/</a:t>
            </a:r>
            <a:r>
              <a:rPr lang="en-US" altLang="zh-CN" sz="2000" dirty="0" err="1"/>
              <a:t>init.d</a:t>
            </a:r>
            <a:r>
              <a:rPr lang="en-US" altLang="zh-CN" sz="2000" dirty="0"/>
              <a:t>/named</a:t>
            </a:r>
          </a:p>
          <a:p>
            <a:pPr lvl="1">
              <a:defRPr/>
            </a:pPr>
            <a:r>
              <a:rPr lang="zh-CN" altLang="en-US" sz="2000" dirty="0"/>
              <a:t>默认监听端口：</a:t>
            </a:r>
            <a:r>
              <a:rPr lang="en-US" altLang="zh-CN" sz="2000" dirty="0"/>
              <a:t>53   TCP,UDP</a:t>
            </a:r>
          </a:p>
          <a:p>
            <a:pPr lvl="1">
              <a:defRPr/>
            </a:pPr>
            <a:r>
              <a:rPr lang="zh-CN" altLang="en-US" sz="2000" dirty="0"/>
              <a:t>主配置文件：</a:t>
            </a:r>
          </a:p>
          <a:p>
            <a:pPr lvl="2">
              <a:defRPr/>
            </a:pP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en-US" altLang="zh-CN" dirty="0" err="1"/>
              <a:t>var</a:t>
            </a:r>
            <a:r>
              <a:rPr lang="en-US" altLang="zh-CN" dirty="0"/>
              <a:t>/named/</a:t>
            </a:r>
            <a:r>
              <a:rPr lang="en-US" altLang="zh-CN" dirty="0" err="1"/>
              <a:t>chroot</a:t>
            </a:r>
            <a:r>
              <a:rPr lang="en-US" altLang="zh-CN" dirty="0"/>
              <a:t>/etc/</a:t>
            </a:r>
            <a:r>
              <a:rPr lang="en-US" altLang="zh-CN" dirty="0" err="1"/>
              <a:t>named.conf</a:t>
            </a:r>
            <a:endParaRPr lang="en-US" altLang="zh-CN" dirty="0"/>
          </a:p>
          <a:p>
            <a:pPr lvl="1">
              <a:defRPr/>
            </a:pPr>
            <a:r>
              <a:rPr lang="zh-CN" altLang="en-US" sz="2000" dirty="0"/>
              <a:t>保存</a:t>
            </a:r>
            <a:r>
              <a:rPr lang="en-US" altLang="zh-CN" sz="2000" dirty="0"/>
              <a:t>DNS</a:t>
            </a:r>
            <a:r>
              <a:rPr lang="zh-CN" altLang="en-US" sz="2000" dirty="0"/>
              <a:t>解析记录的数据文件位于：</a:t>
            </a:r>
          </a:p>
          <a:p>
            <a:pPr lvl="2">
              <a:defRPr/>
            </a:pP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/named/</a:t>
            </a:r>
            <a:r>
              <a:rPr lang="en-US" altLang="zh-CN" dirty="0" err="1" smtClean="0"/>
              <a:t>chroot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/named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7676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服务器搭建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015663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64D0896-30B0-449D-8C10-8B644193D24A}" type="slidenum">
              <a:rPr lang="en-US" altLang="zh-CN" sz="1400">
                <a:solidFill>
                  <a:prstClr val="white"/>
                </a:solidFill>
                <a:ea typeface="宋体" panose="02010600030101010101" pitchFamily="2" charset="-122"/>
              </a:rPr>
              <a:pPr eaLnBrk="1" hangingPunct="1"/>
              <a:t>108</a:t>
            </a:fld>
            <a:endParaRPr lang="en-US" altLang="zh-CN" sz="140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title"/>
          </p:nvPr>
        </p:nvSpPr>
        <p:spPr>
          <a:xfrm>
            <a:off x="985838" y="134472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Apache</a:t>
            </a:r>
            <a:r>
              <a:rPr lang="zh-CN" altLang="en-US" dirty="0"/>
              <a:t>简介 </a:t>
            </a:r>
          </a:p>
        </p:txBody>
      </p:sp>
      <p:sp>
        <p:nvSpPr>
          <p:cNvPr id="4945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Apache</a:t>
            </a:r>
            <a:r>
              <a:rPr lang="zh-CN" altLang="en-US"/>
              <a:t>起源</a:t>
            </a:r>
          </a:p>
          <a:p>
            <a:pPr lvl="1">
              <a:defRPr/>
            </a:pPr>
            <a:r>
              <a:rPr lang="zh-CN" altLang="en-US"/>
              <a:t>源于 </a:t>
            </a:r>
            <a:r>
              <a:rPr lang="en-US" altLang="zh-CN"/>
              <a:t>A Patchy Server</a:t>
            </a:r>
            <a:r>
              <a:rPr lang="zh-CN" altLang="en-US"/>
              <a:t>，著名的开源</a:t>
            </a:r>
            <a:r>
              <a:rPr lang="en-US" altLang="zh-CN"/>
              <a:t>Web</a:t>
            </a:r>
            <a:r>
              <a:rPr lang="zh-CN" altLang="en-US"/>
              <a:t>服务软件</a:t>
            </a:r>
          </a:p>
          <a:p>
            <a:pPr lvl="1">
              <a:defRPr/>
            </a:pPr>
            <a:r>
              <a:rPr lang="en-US" altLang="zh-CN"/>
              <a:t>1995</a:t>
            </a:r>
            <a:r>
              <a:rPr lang="zh-CN" altLang="en-US"/>
              <a:t>年时，发布</a:t>
            </a:r>
            <a:r>
              <a:rPr lang="en-US" altLang="zh-CN"/>
              <a:t>Apache</a:t>
            </a:r>
            <a:r>
              <a:rPr lang="zh-CN" altLang="en-US"/>
              <a:t>服务程序的</a:t>
            </a:r>
            <a:r>
              <a:rPr lang="en-US" altLang="zh-CN"/>
              <a:t>1.0</a:t>
            </a:r>
            <a:r>
              <a:rPr lang="zh-CN" altLang="en-US"/>
              <a:t>版本</a:t>
            </a:r>
          </a:p>
          <a:p>
            <a:pPr lvl="1">
              <a:defRPr/>
            </a:pPr>
            <a:r>
              <a:rPr lang="zh-CN" altLang="en-US"/>
              <a:t>由</a:t>
            </a:r>
            <a:r>
              <a:rPr lang="en-US" altLang="zh-CN"/>
              <a:t>Apache</a:t>
            </a:r>
            <a:r>
              <a:rPr lang="zh-CN" altLang="en-US"/>
              <a:t>软件基金会（</a:t>
            </a:r>
            <a:r>
              <a:rPr lang="en-US" altLang="zh-CN"/>
              <a:t>ASF</a:t>
            </a:r>
            <a:r>
              <a:rPr lang="zh-CN" altLang="en-US"/>
              <a:t>）负责维护</a:t>
            </a:r>
          </a:p>
          <a:p>
            <a:pPr lvl="1">
              <a:defRPr/>
            </a:pPr>
            <a:r>
              <a:rPr lang="zh-CN" altLang="en-US"/>
              <a:t>最新的名称为 “</a:t>
            </a:r>
            <a:r>
              <a:rPr lang="en-US" altLang="zh-CN"/>
              <a:t>Apache HTTP Server” </a:t>
            </a:r>
          </a:p>
          <a:p>
            <a:pPr lvl="1">
              <a:defRPr/>
            </a:pPr>
            <a:r>
              <a:rPr lang="zh-CN" altLang="en-US"/>
              <a:t>官方站点：</a:t>
            </a:r>
            <a:r>
              <a:rPr lang="en-US" altLang="zh-CN">
                <a:hlinkClick r:id="rId3"/>
              </a:rPr>
              <a:t>http://httpd.apache.org/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4795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A58E91D-178E-4D67-8F81-F538A8895018}" type="slidenum">
              <a:rPr lang="en-US" altLang="zh-CN" sz="1400">
                <a:solidFill>
                  <a:prstClr val="white"/>
                </a:solidFill>
                <a:ea typeface="宋体" panose="02010600030101010101" pitchFamily="2" charset="-122"/>
              </a:rPr>
              <a:pPr eaLnBrk="1" hangingPunct="1"/>
              <a:t>109</a:t>
            </a:fld>
            <a:endParaRPr lang="en-US" altLang="zh-CN" sz="140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496644" name="Rectangle 4"/>
          <p:cNvSpPr>
            <a:spLocks noGrp="1" noChangeArrowheads="1"/>
          </p:cNvSpPr>
          <p:nvPr>
            <p:ph type="title"/>
          </p:nvPr>
        </p:nvSpPr>
        <p:spPr>
          <a:xfrm>
            <a:off x="1012732" y="140914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Apache</a:t>
            </a:r>
            <a:r>
              <a:rPr lang="zh-CN" altLang="en-US" dirty="0"/>
              <a:t>简介 </a:t>
            </a:r>
          </a:p>
        </p:txBody>
      </p:sp>
      <p:sp>
        <p:nvSpPr>
          <p:cNvPr id="496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97859" y="1193613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/>
              <a:t>主要特点</a:t>
            </a:r>
          </a:p>
          <a:p>
            <a:pPr lvl="1">
              <a:defRPr/>
            </a:pPr>
            <a:r>
              <a:rPr lang="zh-CN" altLang="en-US" dirty="0"/>
              <a:t>开放源代码、跨平台应用</a:t>
            </a:r>
          </a:p>
          <a:p>
            <a:pPr lvl="1">
              <a:defRPr/>
            </a:pPr>
            <a:r>
              <a:rPr lang="zh-CN" altLang="en-US" dirty="0"/>
              <a:t>支持多种网页编程语言</a:t>
            </a:r>
          </a:p>
          <a:p>
            <a:pPr lvl="1">
              <a:defRPr/>
            </a:pPr>
            <a:r>
              <a:rPr lang="zh-CN" altLang="en-US" dirty="0"/>
              <a:t>模块化设计 、运行稳定、良好的安全性</a:t>
            </a:r>
          </a:p>
          <a:p>
            <a:pPr>
              <a:defRPr/>
            </a:pPr>
            <a:r>
              <a:rPr lang="zh-CN" altLang="en-US" dirty="0"/>
              <a:t>软件版本</a:t>
            </a:r>
          </a:p>
          <a:p>
            <a:pPr lvl="1">
              <a:defRPr/>
            </a:pPr>
            <a:r>
              <a:rPr lang="en-US" altLang="zh-CN" dirty="0"/>
              <a:t>1.X</a:t>
            </a:r>
          </a:p>
          <a:p>
            <a:pPr lvl="2">
              <a:defRPr/>
            </a:pPr>
            <a:r>
              <a:rPr lang="en-US" altLang="zh-CN" dirty="0"/>
              <a:t> </a:t>
            </a:r>
            <a:r>
              <a:rPr lang="zh-CN" altLang="en-US" dirty="0"/>
              <a:t>目前最高版本是</a:t>
            </a:r>
            <a:r>
              <a:rPr lang="en-US" altLang="zh-CN" dirty="0"/>
              <a:t>1.3</a:t>
            </a:r>
            <a:r>
              <a:rPr lang="zh-CN" altLang="en-US" dirty="0"/>
              <a:t>，运行稳定</a:t>
            </a:r>
          </a:p>
          <a:p>
            <a:pPr lvl="2">
              <a:defRPr/>
            </a:pPr>
            <a:r>
              <a:rPr lang="zh-CN" altLang="en-US" dirty="0"/>
              <a:t> 向下兼容性较好，但缺乏一些较新的功能</a:t>
            </a:r>
          </a:p>
          <a:p>
            <a:pPr lvl="1">
              <a:defRPr/>
            </a:pPr>
            <a:r>
              <a:rPr lang="en-US" altLang="zh-CN" dirty="0"/>
              <a:t>2.X</a:t>
            </a:r>
          </a:p>
          <a:p>
            <a:pPr lvl="2">
              <a:defRPr/>
            </a:pPr>
            <a:r>
              <a:rPr lang="en-US" altLang="zh-CN" dirty="0"/>
              <a:t> </a:t>
            </a:r>
            <a:r>
              <a:rPr lang="zh-CN" altLang="en-US" dirty="0"/>
              <a:t>目前主要包括</a:t>
            </a:r>
            <a:r>
              <a:rPr lang="en-US" altLang="zh-CN" dirty="0"/>
              <a:t>2.0</a:t>
            </a:r>
            <a:r>
              <a:rPr lang="zh-CN" altLang="en-US" dirty="0"/>
              <a:t>和</a:t>
            </a:r>
            <a:r>
              <a:rPr lang="en-US" altLang="zh-CN" dirty="0"/>
              <a:t>2.2</a:t>
            </a:r>
            <a:r>
              <a:rPr lang="zh-CN" altLang="en-US" dirty="0"/>
              <a:t>两个版本</a:t>
            </a:r>
          </a:p>
          <a:p>
            <a:pPr lvl="2">
              <a:defRPr/>
            </a:pPr>
            <a:r>
              <a:rPr lang="zh-CN" altLang="en-US" dirty="0"/>
              <a:t> 具有更多的功能特性</a:t>
            </a:r>
          </a:p>
          <a:p>
            <a:pPr lvl="2">
              <a:defRPr/>
            </a:pPr>
            <a:r>
              <a:rPr lang="zh-CN" altLang="en-US" dirty="0"/>
              <a:t> 与</a:t>
            </a:r>
            <a:r>
              <a:rPr lang="en-US" altLang="zh-CN" dirty="0"/>
              <a:t>1.X</a:t>
            </a:r>
            <a:r>
              <a:rPr lang="zh-CN" altLang="en-US" dirty="0"/>
              <a:t>相比，配置管理风格存在较大差异</a:t>
            </a:r>
          </a:p>
        </p:txBody>
      </p:sp>
    </p:spTree>
    <p:extLst>
      <p:ext uri="{BB962C8B-B14F-4D97-AF65-F5344CB8AC3E}">
        <p14:creationId xmlns:p14="http://schemas.microsoft.com/office/powerpoint/2010/main" xmlns="" val="27845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中常用命令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648486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4CC64AF-554F-4CF4-8EBD-EA52B0E6C332}" type="slidenum">
              <a:rPr lang="en-US" altLang="zh-CN" sz="1400">
                <a:solidFill>
                  <a:prstClr val="white"/>
                </a:solidFill>
                <a:ea typeface="宋体" panose="02010600030101010101" pitchFamily="2" charset="-122"/>
              </a:rPr>
              <a:pPr eaLnBrk="1" hangingPunct="1"/>
              <a:t>110</a:t>
            </a:fld>
            <a:endParaRPr lang="en-US" altLang="zh-CN" sz="140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50278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119" y="551331"/>
            <a:ext cx="7230315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安装</a:t>
            </a:r>
            <a:r>
              <a:rPr lang="en-US" altLang="zh-CN" dirty="0" err="1"/>
              <a:t>httpd</a:t>
            </a:r>
            <a:r>
              <a:rPr lang="zh-CN" altLang="en-US" dirty="0"/>
              <a:t>服务器 </a:t>
            </a:r>
            <a:r>
              <a:rPr lang="en-US" altLang="zh-CN" dirty="0"/>
              <a:t>—— RPM</a:t>
            </a:r>
            <a:r>
              <a:rPr lang="zh-CN" altLang="en-US" dirty="0"/>
              <a:t>安装</a:t>
            </a:r>
          </a:p>
        </p:txBody>
      </p:sp>
      <p:sp>
        <p:nvSpPr>
          <p:cNvPr id="5027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主要目录和文件</a:t>
            </a:r>
          </a:p>
          <a:p>
            <a:pPr lvl="1">
              <a:defRPr/>
            </a:pPr>
            <a:r>
              <a:rPr lang="zh-CN" altLang="en-US"/>
              <a:t>服务目录：</a:t>
            </a:r>
            <a:r>
              <a:rPr lang="en-US" altLang="zh-CN"/>
              <a:t>/etc/httpd/</a:t>
            </a:r>
          </a:p>
          <a:p>
            <a:pPr lvl="1">
              <a:defRPr/>
            </a:pPr>
            <a:r>
              <a:rPr lang="zh-CN" altLang="en-US"/>
              <a:t>主配置文件：</a:t>
            </a:r>
            <a:r>
              <a:rPr lang="en-US" altLang="zh-CN"/>
              <a:t>/etc/httpd/conf/</a:t>
            </a:r>
            <a:r>
              <a:rPr lang="en-US" altLang="zh-CN">
                <a:solidFill>
                  <a:srgbClr val="FF0000"/>
                </a:solidFill>
              </a:rPr>
              <a:t>httpd.conf</a:t>
            </a:r>
          </a:p>
          <a:p>
            <a:pPr lvl="1">
              <a:defRPr/>
            </a:pPr>
            <a:r>
              <a:rPr lang="zh-CN" altLang="en-US"/>
              <a:t>网页目录：</a:t>
            </a:r>
            <a:r>
              <a:rPr lang="en-US" altLang="zh-CN">
                <a:solidFill>
                  <a:srgbClr val="FF0000"/>
                </a:solidFill>
              </a:rPr>
              <a:t>/var/www/html/</a:t>
            </a:r>
          </a:p>
          <a:p>
            <a:pPr lvl="1">
              <a:defRPr/>
            </a:pPr>
            <a:r>
              <a:rPr lang="zh-CN" altLang="en-US"/>
              <a:t>服务脚本：</a:t>
            </a:r>
            <a:r>
              <a:rPr lang="en-US" altLang="zh-CN"/>
              <a:t>/etc/init.d/</a:t>
            </a:r>
            <a:r>
              <a:rPr lang="en-US" altLang="zh-CN">
                <a:solidFill>
                  <a:srgbClr val="FF0000"/>
                </a:solidFill>
              </a:rPr>
              <a:t>httpd</a:t>
            </a:r>
          </a:p>
          <a:p>
            <a:pPr lvl="1">
              <a:defRPr/>
            </a:pPr>
            <a:r>
              <a:rPr lang="zh-CN" altLang="en-US"/>
              <a:t>执行程序：</a:t>
            </a:r>
            <a:r>
              <a:rPr lang="en-US" altLang="zh-CN"/>
              <a:t>/usr/sbin/httpd</a:t>
            </a:r>
          </a:p>
          <a:p>
            <a:pPr lvl="1">
              <a:defRPr/>
            </a:pPr>
            <a:r>
              <a:rPr lang="zh-CN" altLang="en-US"/>
              <a:t>访问日志：</a:t>
            </a:r>
            <a:r>
              <a:rPr lang="en-US" altLang="zh-CN"/>
              <a:t>/var/log/httpd/</a:t>
            </a:r>
            <a:r>
              <a:rPr lang="en-US" altLang="zh-CN">
                <a:solidFill>
                  <a:srgbClr val="FF0000"/>
                </a:solidFill>
              </a:rPr>
              <a:t>access_log</a:t>
            </a:r>
          </a:p>
          <a:p>
            <a:pPr lvl="1">
              <a:defRPr/>
            </a:pPr>
            <a:r>
              <a:rPr lang="zh-CN" altLang="en-US"/>
              <a:t>错误日志：</a:t>
            </a:r>
            <a:r>
              <a:rPr lang="en-US" altLang="zh-CN"/>
              <a:t>/var/log/httpd/</a:t>
            </a:r>
            <a:r>
              <a:rPr lang="en-US" altLang="zh-CN">
                <a:solidFill>
                  <a:srgbClr val="FF0000"/>
                </a:solidFill>
              </a:rPr>
              <a:t>error_log</a:t>
            </a:r>
          </a:p>
        </p:txBody>
      </p:sp>
    </p:spTree>
    <p:extLst>
      <p:ext uri="{BB962C8B-B14F-4D97-AF65-F5344CB8AC3E}">
        <p14:creationId xmlns:p14="http://schemas.microsoft.com/office/powerpoint/2010/main" xmlns="" val="398955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12651FC-5EC5-41CC-AD12-943233AEA1B0}" type="slidenum">
              <a:rPr lang="en-US" altLang="zh-CN" sz="1400">
                <a:solidFill>
                  <a:prstClr val="white"/>
                </a:solidFill>
                <a:ea typeface="宋体" panose="02010600030101010101" pitchFamily="2" charset="-122"/>
              </a:rPr>
              <a:pPr eaLnBrk="1" hangingPunct="1"/>
              <a:t>111</a:t>
            </a:fld>
            <a:endParaRPr lang="en-US" altLang="zh-CN" sz="140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title"/>
          </p:nvPr>
        </p:nvSpPr>
        <p:spPr>
          <a:xfrm>
            <a:off x="501743" y="336178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altLang="zh-CN" dirty="0"/>
              <a:t>httpd.conf</a:t>
            </a:r>
            <a:r>
              <a:rPr lang="zh-CN" altLang="en-US" dirty="0"/>
              <a:t>配置文件</a:t>
            </a:r>
          </a:p>
        </p:txBody>
      </p:sp>
      <p:sp>
        <p:nvSpPr>
          <p:cNvPr id="517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1381872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常用的全局配置参数</a:t>
            </a:r>
          </a:p>
          <a:p>
            <a:pPr lvl="1">
              <a:defRPr/>
            </a:pPr>
            <a:r>
              <a:rPr lang="en-US" altLang="zh-CN" dirty="0" err="1"/>
              <a:t>ServerRoot</a:t>
            </a:r>
            <a:r>
              <a:rPr lang="zh-CN" altLang="en-US" dirty="0"/>
              <a:t>：服务目录</a:t>
            </a:r>
          </a:p>
          <a:p>
            <a:pPr lvl="1">
              <a:defRPr/>
            </a:pPr>
            <a:r>
              <a:rPr lang="en-US" altLang="zh-CN" dirty="0" err="1"/>
              <a:t>ServerAdmin</a:t>
            </a:r>
            <a:r>
              <a:rPr lang="zh-CN" altLang="en-US" dirty="0"/>
              <a:t>：管理员邮箱</a:t>
            </a:r>
          </a:p>
          <a:p>
            <a:pPr lvl="1">
              <a:defRPr/>
            </a:pPr>
            <a:r>
              <a:rPr lang="en-US" altLang="zh-CN" dirty="0"/>
              <a:t>User</a:t>
            </a:r>
            <a:r>
              <a:rPr lang="zh-CN" altLang="en-US" dirty="0"/>
              <a:t>：运行服务的用户身份</a:t>
            </a:r>
          </a:p>
          <a:p>
            <a:pPr lvl="1">
              <a:defRPr/>
            </a:pPr>
            <a:r>
              <a:rPr lang="en-US" altLang="zh-CN" dirty="0"/>
              <a:t>Group</a:t>
            </a:r>
            <a:r>
              <a:rPr lang="zh-CN" altLang="en-US" dirty="0"/>
              <a:t>：运行服务的组身份</a:t>
            </a:r>
          </a:p>
          <a:p>
            <a:pPr lvl="1"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ServerName</a:t>
            </a:r>
            <a:r>
              <a:rPr lang="zh-CN" altLang="en-US" dirty="0"/>
              <a:t>：网站服务器的域名</a:t>
            </a:r>
          </a:p>
          <a:p>
            <a:pPr lvl="1"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DocumentRoot</a:t>
            </a:r>
            <a:r>
              <a:rPr lang="zh-CN" altLang="en-US" dirty="0"/>
              <a:t>：网页文档的根目录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Listen</a:t>
            </a:r>
            <a:r>
              <a:rPr lang="zh-CN" altLang="en-US" dirty="0"/>
              <a:t>：监听的</a:t>
            </a:r>
            <a:r>
              <a:rPr lang="en-US" altLang="zh-CN" dirty="0"/>
              <a:t>IP</a:t>
            </a:r>
            <a:r>
              <a:rPr lang="zh-CN" altLang="en-US" dirty="0"/>
              <a:t>地址、端口号</a:t>
            </a:r>
          </a:p>
          <a:p>
            <a:pPr lvl="1">
              <a:defRPr/>
            </a:pPr>
            <a:r>
              <a:rPr lang="en-US" altLang="zh-CN" dirty="0" err="1"/>
              <a:t>PidFile</a:t>
            </a:r>
            <a:r>
              <a:rPr lang="zh-CN" altLang="en-US" dirty="0"/>
              <a:t>：保存</a:t>
            </a:r>
            <a:r>
              <a:rPr lang="en-US" altLang="zh-CN" dirty="0" err="1"/>
              <a:t>httpd</a:t>
            </a:r>
            <a:r>
              <a:rPr lang="zh-CN" altLang="en-US" dirty="0"/>
              <a:t>进程</a:t>
            </a:r>
            <a:r>
              <a:rPr lang="en-US" altLang="zh-CN" dirty="0"/>
              <a:t>PID</a:t>
            </a:r>
            <a:r>
              <a:rPr lang="zh-CN" altLang="en-US" dirty="0"/>
              <a:t>号的文件</a:t>
            </a:r>
          </a:p>
          <a:p>
            <a:pPr lvl="1"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DirectoryIndex</a:t>
            </a:r>
            <a:r>
              <a:rPr lang="zh-CN" altLang="en-US" dirty="0"/>
              <a:t>：默认的索引页文件</a:t>
            </a:r>
          </a:p>
        </p:txBody>
      </p:sp>
    </p:spTree>
    <p:extLst>
      <p:ext uri="{BB962C8B-B14F-4D97-AF65-F5344CB8AC3E}">
        <p14:creationId xmlns:p14="http://schemas.microsoft.com/office/powerpoint/2010/main" xmlns="" val="32480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E804183-875D-4C8D-99DF-93C0678DA018}" type="slidenum">
              <a:rPr lang="en-US" altLang="zh-CN" sz="1400">
                <a:solidFill>
                  <a:prstClr val="white"/>
                </a:solidFill>
                <a:ea typeface="宋体" panose="02010600030101010101" pitchFamily="2" charset="-122"/>
              </a:rPr>
              <a:pPr eaLnBrk="1" hangingPunct="1"/>
              <a:t>112</a:t>
            </a:fld>
            <a:endParaRPr lang="en-US" altLang="zh-CN" sz="140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8908" y="147919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altLang="zh-CN" dirty="0"/>
              <a:t>httpd.conf</a:t>
            </a:r>
            <a:r>
              <a:rPr lang="zh-CN" altLang="en-US" dirty="0"/>
              <a:t>配置文件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常用的全局配置参数（续）</a:t>
            </a:r>
          </a:p>
          <a:p>
            <a:pPr lvl="1">
              <a:defRPr/>
            </a:pPr>
            <a:r>
              <a:rPr lang="en-US" altLang="zh-CN" dirty="0" err="1"/>
              <a:t>ErrorLog</a:t>
            </a:r>
            <a:r>
              <a:rPr lang="zh-CN" altLang="en-US" dirty="0"/>
              <a:t>：错误日志文件的位置</a:t>
            </a:r>
          </a:p>
          <a:p>
            <a:pPr lvl="1">
              <a:defRPr/>
            </a:pPr>
            <a:r>
              <a:rPr lang="en-US" altLang="zh-CN" dirty="0" err="1"/>
              <a:t>CustomLog</a:t>
            </a:r>
            <a:r>
              <a:rPr lang="zh-CN" altLang="en-US" dirty="0"/>
              <a:t>：访问日志文件的位置</a:t>
            </a:r>
          </a:p>
          <a:p>
            <a:pPr lvl="1">
              <a:defRPr/>
            </a:pPr>
            <a:r>
              <a:rPr lang="en-US" altLang="zh-CN" dirty="0" err="1"/>
              <a:t>LogLevel</a:t>
            </a:r>
            <a:r>
              <a:rPr lang="zh-CN" altLang="en-US" dirty="0"/>
              <a:t>：记录日志的级别，默认为</a:t>
            </a:r>
            <a:r>
              <a:rPr lang="en-US" altLang="zh-CN" dirty="0"/>
              <a:t>warn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Timeout</a:t>
            </a:r>
            <a:r>
              <a:rPr lang="zh-CN" altLang="en-US" dirty="0"/>
              <a:t>：网络连接超时，默认为</a:t>
            </a:r>
            <a:r>
              <a:rPr lang="en-US" altLang="zh-CN" dirty="0"/>
              <a:t>300</a:t>
            </a:r>
            <a:r>
              <a:rPr lang="zh-CN" altLang="en-US" dirty="0"/>
              <a:t>秒</a:t>
            </a:r>
          </a:p>
          <a:p>
            <a:pPr lvl="1">
              <a:defRPr/>
            </a:pPr>
            <a:r>
              <a:rPr lang="en-US" altLang="zh-CN" dirty="0" err="1"/>
              <a:t>KeepAlive</a:t>
            </a:r>
            <a:r>
              <a:rPr lang="zh-CN" altLang="en-US" dirty="0"/>
              <a:t>：是否保持连接，可选</a:t>
            </a:r>
            <a:r>
              <a:rPr lang="en-US" altLang="zh-CN" dirty="0"/>
              <a:t>On</a:t>
            </a:r>
            <a:r>
              <a:rPr lang="zh-CN" altLang="en-US" dirty="0"/>
              <a:t>或</a:t>
            </a:r>
            <a:r>
              <a:rPr lang="en-US" altLang="zh-CN" dirty="0"/>
              <a:t>Off</a:t>
            </a:r>
          </a:p>
          <a:p>
            <a:pPr lvl="1">
              <a:defRPr/>
            </a:pPr>
            <a:r>
              <a:rPr lang="en-US" altLang="zh-CN" dirty="0" err="1"/>
              <a:t>MaxKeepAliveRequests</a:t>
            </a:r>
            <a:r>
              <a:rPr lang="zh-CN" altLang="en-US" dirty="0"/>
              <a:t>：每次连接最多请求文件数</a:t>
            </a:r>
          </a:p>
          <a:p>
            <a:pPr lvl="1">
              <a:defRPr/>
            </a:pPr>
            <a:r>
              <a:rPr lang="en-US" altLang="zh-CN" dirty="0" err="1"/>
              <a:t>KeepAliveTimeout</a:t>
            </a:r>
            <a:r>
              <a:rPr lang="zh-CN" altLang="en-US" dirty="0"/>
              <a:t>：保持连接状态时的超时时间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Include</a:t>
            </a:r>
            <a:r>
              <a:rPr lang="zh-CN" altLang="en-US" dirty="0"/>
              <a:t>：需要包含进来的其他配置文件</a:t>
            </a:r>
          </a:p>
        </p:txBody>
      </p:sp>
    </p:spTree>
    <p:extLst>
      <p:ext uri="{BB962C8B-B14F-4D97-AF65-F5344CB8AC3E}">
        <p14:creationId xmlns:p14="http://schemas.microsoft.com/office/powerpoint/2010/main" xmlns="" val="33816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55119AE-450A-4403-848A-9DB85FC5FA52}" type="slidenum">
              <a:rPr lang="en-US" altLang="zh-CN" sz="1400">
                <a:solidFill>
                  <a:prstClr val="white"/>
                </a:solidFill>
                <a:ea typeface="宋体" panose="02010600030101010101" pitchFamily="2" charset="-122"/>
              </a:rPr>
              <a:pPr eaLnBrk="1" hangingPunct="1"/>
              <a:t>113</a:t>
            </a:fld>
            <a:endParaRPr lang="en-US" altLang="zh-CN" sz="140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>
          <a:xfrm>
            <a:off x="985838" y="295836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Web</a:t>
            </a:r>
            <a:r>
              <a:rPr lang="zh-CN" altLang="en-US" dirty="0"/>
              <a:t>站点的典型应用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测试</a:t>
            </a:r>
            <a:r>
              <a:rPr lang="en-US" altLang="zh-CN" dirty="0" err="1"/>
              <a:t>httpd</a:t>
            </a:r>
            <a:r>
              <a:rPr lang="zh-CN" altLang="en-US" dirty="0"/>
              <a:t>服务器的性能</a:t>
            </a:r>
          </a:p>
          <a:p>
            <a:pPr>
              <a:defRPr/>
            </a:pPr>
            <a:r>
              <a:rPr lang="zh-CN" altLang="en-US" dirty="0"/>
              <a:t>构建虚拟</a:t>
            </a:r>
            <a:r>
              <a:rPr lang="en-US" altLang="zh-CN" dirty="0"/>
              <a:t>Web</a:t>
            </a:r>
            <a:r>
              <a:rPr lang="zh-CN" altLang="en-US" dirty="0"/>
              <a:t>主机</a:t>
            </a:r>
          </a:p>
          <a:p>
            <a:pPr>
              <a:defRPr/>
            </a:pPr>
            <a:r>
              <a:rPr lang="zh-CN" altLang="en-US" dirty="0"/>
              <a:t>建立系统用户的个人主</a:t>
            </a:r>
            <a:r>
              <a:rPr lang="zh-CN" altLang="en-US" dirty="0" smtClean="0"/>
              <a:t>页</a:t>
            </a:r>
            <a:endParaRPr lang="zh-CN" altLang="en-US" dirty="0"/>
          </a:p>
          <a:p>
            <a:pPr>
              <a:defRPr/>
            </a:pPr>
            <a:r>
              <a:rPr lang="en-US" altLang="zh-CN" dirty="0" err="1"/>
              <a:t>httpd</a:t>
            </a:r>
            <a:r>
              <a:rPr lang="zh-CN" altLang="en-US" dirty="0"/>
              <a:t>服务的访问控制</a:t>
            </a:r>
          </a:p>
        </p:txBody>
      </p:sp>
    </p:spTree>
    <p:extLst>
      <p:ext uri="{BB962C8B-B14F-4D97-AF65-F5344CB8AC3E}">
        <p14:creationId xmlns:p14="http://schemas.microsoft.com/office/powerpoint/2010/main" xmlns="" val="37969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B6E0536-428B-409F-991D-16637F7C1FB6}" type="slidenum">
              <a:rPr lang="en-US" altLang="zh-CN" sz="1400">
                <a:solidFill>
                  <a:prstClr val="white"/>
                </a:solidFill>
                <a:ea typeface="宋体" panose="02010600030101010101" pitchFamily="2" charset="-122"/>
              </a:rPr>
              <a:pPr eaLnBrk="1" hangingPunct="1"/>
              <a:t>114</a:t>
            </a:fld>
            <a:endParaRPr lang="en-US" altLang="zh-CN" sz="140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72038" y="1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/>
              <a:t>构建虚拟</a:t>
            </a:r>
            <a:r>
              <a:rPr lang="en-US" altLang="zh-CN"/>
              <a:t>Web</a:t>
            </a:r>
            <a:r>
              <a:rPr lang="zh-CN" altLang="en-US"/>
              <a:t>主机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虚拟</a:t>
            </a:r>
            <a:r>
              <a:rPr lang="en-US" altLang="zh-CN"/>
              <a:t>Web</a:t>
            </a:r>
            <a:r>
              <a:rPr lang="zh-CN" altLang="en-US"/>
              <a:t>主机</a:t>
            </a:r>
          </a:p>
          <a:p>
            <a:pPr lvl="1">
              <a:defRPr/>
            </a:pPr>
            <a:r>
              <a:rPr lang="zh-CN" altLang="en-US"/>
              <a:t>即在同一台服务器中运行多个</a:t>
            </a:r>
            <a:r>
              <a:rPr lang="en-US" altLang="zh-CN"/>
              <a:t>Web</a:t>
            </a:r>
            <a:r>
              <a:rPr lang="zh-CN" altLang="en-US"/>
              <a:t>站点的应用，其中每一个站点并不独立占用一台真正的计算机 </a:t>
            </a:r>
          </a:p>
          <a:p>
            <a:pPr>
              <a:defRPr/>
            </a:pPr>
            <a:r>
              <a:rPr lang="en-US" altLang="zh-CN"/>
              <a:t>httpd</a:t>
            </a:r>
            <a:r>
              <a:rPr lang="zh-CN" altLang="en-US"/>
              <a:t>支持的虚拟主机类型</a:t>
            </a:r>
          </a:p>
          <a:p>
            <a:pPr lvl="1">
              <a:defRPr/>
            </a:pPr>
            <a:r>
              <a:rPr lang="zh-CN" altLang="en-US"/>
              <a:t>基于域名的虚拟主机</a:t>
            </a:r>
          </a:p>
          <a:p>
            <a:pPr lvl="1">
              <a:defRPr/>
            </a:pPr>
            <a:r>
              <a:rPr lang="zh-CN" altLang="en-US"/>
              <a:t>基于</a:t>
            </a:r>
            <a:r>
              <a:rPr lang="en-US" altLang="zh-CN"/>
              <a:t>IP</a:t>
            </a:r>
            <a:r>
              <a:rPr lang="zh-CN" altLang="en-US"/>
              <a:t>地址的虚拟主机</a:t>
            </a:r>
          </a:p>
          <a:p>
            <a:pPr lvl="1">
              <a:defRPr/>
            </a:pPr>
            <a:r>
              <a:rPr lang="zh-CN" altLang="en-US"/>
              <a:t>基于端口的虚拟主机</a:t>
            </a:r>
          </a:p>
        </p:txBody>
      </p:sp>
    </p:spTree>
    <p:extLst>
      <p:ext uri="{BB962C8B-B14F-4D97-AF65-F5344CB8AC3E}">
        <p14:creationId xmlns:p14="http://schemas.microsoft.com/office/powerpoint/2010/main" xmlns="" val="206041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中分区的管理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综述：在文件系统树中添加新的文件系统</a:t>
            </a:r>
          </a:p>
        </p:txBody>
      </p:sp>
      <p:sp>
        <p:nvSpPr>
          <p:cNvPr id="11264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识别设备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分区设备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创建文件系统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标记文件系统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etc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fstab</a:t>
            </a:r>
            <a:r>
              <a:rPr lang="zh-CN" altLang="en-US" dirty="0" smtClean="0">
                <a:latin typeface="+mn-ea"/>
              </a:rPr>
              <a:t>文件中创建条目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挂载新的文件系统</a:t>
            </a:r>
          </a:p>
        </p:txBody>
      </p:sp>
    </p:spTree>
    <p:extLst>
      <p:ext uri="{BB962C8B-B14F-4D97-AF65-F5344CB8AC3E}">
        <p14:creationId xmlns:p14="http://schemas.microsoft.com/office/powerpoint/2010/main" xmlns="" val="3146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管理分区</a:t>
            </a:r>
          </a:p>
        </p:txBody>
      </p:sp>
      <p:sp>
        <p:nvSpPr>
          <p:cNvPr id="115715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创建分区使用：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err="1" smtClean="0">
                <a:latin typeface="+mn-ea"/>
              </a:rPr>
              <a:t>fdisk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err="1" smtClean="0">
                <a:latin typeface="+mn-ea"/>
              </a:rPr>
              <a:t>sfdisk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GNU parted</a:t>
            </a:r>
            <a:r>
              <a:rPr lang="zh-CN" altLang="en-US" dirty="0" smtClean="0">
                <a:latin typeface="+mn-ea"/>
              </a:rPr>
              <a:t>－高级分区操作（创建、复制、调整大小等等）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partx</a:t>
            </a:r>
            <a:r>
              <a:rPr lang="zh-CN" altLang="en-US" dirty="0" smtClean="0">
                <a:latin typeface="+mn-ea"/>
              </a:rPr>
              <a:t>－重新设置内存中的内核分区表版本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778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创建文件系统</a:t>
            </a:r>
          </a:p>
        </p:txBody>
      </p:sp>
      <p:sp>
        <p:nvSpPr>
          <p:cNvPr id="116739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ea"/>
              </a:rPr>
              <a:t>mkfs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mkfsext2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mkfs.ext4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mkfs.msdos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可直接调用特定的文件系统工具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mke2fs  [options] device</a:t>
            </a:r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86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LVM</a:t>
            </a:r>
            <a:r>
              <a:rPr lang="zh-CN" altLang="en-US" dirty="0"/>
              <a:t>概述 </a:t>
            </a:r>
          </a:p>
        </p:txBody>
      </p:sp>
      <p:sp>
        <p:nvSpPr>
          <p:cNvPr id="529413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+mn-ea"/>
              </a:rPr>
              <a:t>Logical Volume Manager</a:t>
            </a:r>
            <a:r>
              <a:rPr lang="zh-CN" altLang="en-US" dirty="0">
                <a:latin typeface="+mn-ea"/>
              </a:rPr>
              <a:t>，逻辑卷管理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屏蔽了底层磁盘布局，便于动态调整磁盘容量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需要注意：</a:t>
            </a:r>
          </a:p>
          <a:p>
            <a:pPr lvl="2">
              <a:defRPr/>
            </a:pP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/boot</a:t>
            </a:r>
            <a:r>
              <a:rPr lang="zh-CN" altLang="en-US" dirty="0">
                <a:latin typeface="+mn-ea"/>
              </a:rPr>
              <a:t>分区用于存放引导文件，不能应用</a:t>
            </a:r>
            <a:r>
              <a:rPr lang="en-US" altLang="zh-CN" dirty="0">
                <a:latin typeface="+mn-ea"/>
              </a:rPr>
              <a:t>LVM</a:t>
            </a:r>
            <a:r>
              <a:rPr lang="zh-CN" altLang="en-US" dirty="0">
                <a:latin typeface="+mn-ea"/>
              </a:rPr>
              <a:t>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26676" y="6597650"/>
            <a:ext cx="441325" cy="2428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220CDD-FABA-4B11-B77A-402EA2186B68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119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520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命令行界面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</a:rPr>
              <a:t>#</a:t>
            </a:r>
            <a:r>
              <a:rPr lang="zh-CN" altLang="en-US" dirty="0" smtClean="0">
                <a:latin typeface="+mn-ea"/>
              </a:rPr>
              <a:t>与</a:t>
            </a:r>
            <a:r>
              <a:rPr lang="en-US" altLang="zh-CN" dirty="0" smtClean="0">
                <a:latin typeface="+mn-ea"/>
              </a:rPr>
              <a:t>$</a:t>
            </a: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命令的三个基本组成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命令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选项 </a:t>
            </a:r>
            <a:r>
              <a:rPr lang="en-US" altLang="zh-CN" dirty="0" smtClean="0">
                <a:latin typeface="+mn-ea"/>
              </a:rPr>
              <a:t>- --</a:t>
            </a:r>
          </a:p>
          <a:p>
            <a:pPr lvl="1"/>
            <a:r>
              <a:rPr lang="zh-CN" altLang="en-US" dirty="0">
                <a:latin typeface="+mn-ea"/>
              </a:rPr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xmlns="" val="16753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LVM</a:t>
            </a:r>
            <a:r>
              <a:rPr lang="zh-CN" altLang="en-US" smtClean="0"/>
              <a:t>结构图</a:t>
            </a:r>
          </a:p>
        </p:txBody>
      </p:sp>
      <p:sp>
        <p:nvSpPr>
          <p:cNvPr id="4" name="矩形 3"/>
          <p:cNvSpPr/>
          <p:nvPr/>
        </p:nvSpPr>
        <p:spPr>
          <a:xfrm>
            <a:off x="2784004" y="1520788"/>
            <a:ext cx="1295400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/</a:t>
            </a:r>
            <a:r>
              <a:rPr lang="en-US" altLang="zh-CN" sz="1600" dirty="0" err="1">
                <a:solidFill>
                  <a:prstClr val="black"/>
                </a:solidFill>
                <a:latin typeface="微软雅黑"/>
              </a:rPr>
              <a:t>dev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/sda5</a:t>
            </a:r>
            <a:endParaRPr lang="zh-CN" altLang="en-US" sz="1600" dirty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92180" y="1520788"/>
            <a:ext cx="1366837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/</a:t>
            </a:r>
            <a:r>
              <a:rPr lang="en-US" altLang="zh-CN" sz="1600" dirty="0" err="1">
                <a:solidFill>
                  <a:prstClr val="black"/>
                </a:solidFill>
                <a:latin typeface="微软雅黑"/>
              </a:rPr>
              <a:t>dev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/sda6</a:t>
            </a:r>
            <a:endParaRPr lang="zh-CN" altLang="en-US" sz="1600" dirty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71792" y="1520788"/>
            <a:ext cx="1368425" cy="576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/</a:t>
            </a:r>
            <a:r>
              <a:rPr lang="en-US" altLang="zh-CN" sz="1600" dirty="0" err="1">
                <a:solidFill>
                  <a:prstClr val="black"/>
                </a:solidFill>
                <a:latin typeface="微软雅黑"/>
              </a:rPr>
              <a:t>dev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/sda7</a:t>
            </a:r>
            <a:endParaRPr lang="zh-CN" altLang="en-US" sz="1600" dirty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84004" y="2743164"/>
            <a:ext cx="1295400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PV</a:t>
            </a:r>
          </a:p>
          <a:p>
            <a:pPr algn="ctr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/</a:t>
            </a:r>
            <a:r>
              <a:rPr lang="en-US" altLang="zh-CN" sz="1600" dirty="0" err="1">
                <a:solidFill>
                  <a:prstClr val="black"/>
                </a:solidFill>
                <a:latin typeface="微软雅黑"/>
              </a:rPr>
              <a:t>dev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/sda5</a:t>
            </a:r>
            <a:endParaRPr lang="zh-CN" altLang="en-US" sz="1600" dirty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92180" y="2743164"/>
            <a:ext cx="1366837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PV</a:t>
            </a:r>
          </a:p>
          <a:p>
            <a:pPr algn="ctr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/</a:t>
            </a:r>
            <a:r>
              <a:rPr lang="en-US" altLang="zh-CN" sz="1600" dirty="0" err="1">
                <a:solidFill>
                  <a:prstClr val="black"/>
                </a:solidFill>
                <a:latin typeface="微软雅黑"/>
              </a:rPr>
              <a:t>dev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/sda6</a:t>
            </a:r>
            <a:endParaRPr lang="zh-CN" altLang="en-US" sz="1600" dirty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71792" y="2743164"/>
            <a:ext cx="1368425" cy="720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PV</a:t>
            </a:r>
          </a:p>
          <a:p>
            <a:pPr algn="ctr">
              <a:defRPr/>
            </a:pP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/</a:t>
            </a:r>
            <a:r>
              <a:rPr lang="en-US" altLang="zh-CN" sz="1600" dirty="0" err="1">
                <a:solidFill>
                  <a:prstClr val="black"/>
                </a:solidFill>
                <a:latin typeface="微软雅黑"/>
              </a:rPr>
              <a:t>dev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/sda7</a:t>
            </a:r>
            <a:endParaRPr lang="zh-CN" altLang="en-US" sz="1600" dirty="0">
              <a:solidFill>
                <a:prstClr val="black"/>
              </a:solidFill>
              <a:latin typeface="微软雅黑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431704" y="2097051"/>
            <a:ext cx="0" cy="646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</p:cNvCxnSpPr>
          <p:nvPr/>
        </p:nvCxnSpPr>
        <p:spPr>
          <a:xfrm>
            <a:off x="5376391" y="2097051"/>
            <a:ext cx="0" cy="646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</p:cNvCxnSpPr>
          <p:nvPr/>
        </p:nvCxnSpPr>
        <p:spPr>
          <a:xfrm>
            <a:off x="7356004" y="2097051"/>
            <a:ext cx="0" cy="646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784004" y="4040150"/>
            <a:ext cx="5256212" cy="50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成为一个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</a:rPr>
              <a:t>VG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大磁盘</a:t>
            </a:r>
          </a:p>
        </p:txBody>
      </p:sp>
      <p:cxnSp>
        <p:nvCxnSpPr>
          <p:cNvPr id="18" name="直接箭头连接符 17"/>
          <p:cNvCxnSpPr>
            <a:stCxn id="7" idx="2"/>
          </p:cNvCxnSpPr>
          <p:nvPr/>
        </p:nvCxnSpPr>
        <p:spPr>
          <a:xfrm>
            <a:off x="3431705" y="3463889"/>
            <a:ext cx="1584325" cy="50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</p:cNvCxnSpPr>
          <p:nvPr/>
        </p:nvCxnSpPr>
        <p:spPr>
          <a:xfrm>
            <a:off x="5376391" y="3463889"/>
            <a:ext cx="0" cy="50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2"/>
          </p:cNvCxnSpPr>
          <p:nvPr/>
        </p:nvCxnSpPr>
        <p:spPr>
          <a:xfrm flipH="1">
            <a:off x="5879630" y="3463889"/>
            <a:ext cx="1476375" cy="503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784004" y="4903750"/>
            <a:ext cx="5256212" cy="50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再划分成若干个逻辑分区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376391" y="4543388"/>
            <a:ext cx="0" cy="36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784004" y="5695913"/>
            <a:ext cx="5256212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像普通分区一样格式化后，直接挂载到文件系统中</a:t>
            </a:r>
          </a:p>
        </p:txBody>
      </p:sp>
      <p:cxnSp>
        <p:nvCxnSpPr>
          <p:cNvPr id="32" name="直接箭头连接符 31"/>
          <p:cNvCxnSpPr>
            <a:stCxn id="24" idx="2"/>
          </p:cNvCxnSpPr>
          <p:nvPr/>
        </p:nvCxnSpPr>
        <p:spPr>
          <a:xfrm>
            <a:off x="5411316" y="5406989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112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创建逻辑卷</a:t>
            </a:r>
          </a:p>
        </p:txBody>
      </p:sp>
      <p:sp>
        <p:nvSpPr>
          <p:cNvPr id="132099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创建物理卷</a:t>
            </a:r>
            <a:endParaRPr lang="en-US" altLang="zh-CN" dirty="0" smtClean="0">
              <a:latin typeface="+mn-ea"/>
            </a:endParaRPr>
          </a:p>
          <a:p>
            <a:pPr lvl="1">
              <a:buFont typeface="Arial" pitchFamily="34" charset="0"/>
              <a:buNone/>
            </a:pPr>
            <a:r>
              <a:rPr lang="en-US" altLang="zh-CN" dirty="0" err="1" smtClean="0">
                <a:latin typeface="+mn-ea"/>
              </a:rPr>
              <a:t>pvcreate</a:t>
            </a:r>
            <a:r>
              <a:rPr lang="en-US" altLang="zh-CN" dirty="0" smtClean="0">
                <a:latin typeface="+mn-ea"/>
              </a:rPr>
              <a:t>  /dev/sda3</a:t>
            </a:r>
          </a:p>
          <a:p>
            <a:r>
              <a:rPr lang="zh-CN" altLang="en-US" dirty="0" smtClean="0">
                <a:latin typeface="+mn-ea"/>
              </a:rPr>
              <a:t>为卷组分配物理卷</a:t>
            </a:r>
            <a:endParaRPr lang="en-US" altLang="zh-CN" dirty="0" smtClean="0">
              <a:latin typeface="+mn-ea"/>
            </a:endParaRPr>
          </a:p>
          <a:p>
            <a:pPr lvl="1">
              <a:buFont typeface="Arial" pitchFamily="34" charset="0"/>
              <a:buNone/>
            </a:pPr>
            <a:r>
              <a:rPr lang="en-US" altLang="zh-CN" dirty="0" err="1" smtClean="0">
                <a:latin typeface="+mn-ea"/>
              </a:rPr>
              <a:t>vgcreate</a:t>
            </a:r>
            <a:r>
              <a:rPr lang="en-US" altLang="zh-CN" dirty="0" smtClean="0">
                <a:latin typeface="+mn-ea"/>
              </a:rPr>
              <a:t>  vg0  /dev/sda3</a:t>
            </a:r>
          </a:p>
          <a:p>
            <a:pPr lvl="1">
              <a:buFont typeface="Arial" pitchFamily="34" charset="0"/>
              <a:buNone/>
            </a:pPr>
            <a:r>
              <a:rPr lang="en-US" altLang="zh-CN" b="1" dirty="0" err="1" smtClean="0">
                <a:latin typeface="+mn-ea"/>
              </a:rPr>
              <a:t>vgcreate</a:t>
            </a:r>
            <a:r>
              <a:rPr lang="en-US" altLang="zh-CN" b="1" dirty="0" smtClean="0">
                <a:latin typeface="+mn-ea"/>
              </a:rPr>
              <a:t> -s 16M </a:t>
            </a:r>
            <a:r>
              <a:rPr lang="en-US" altLang="zh-CN" b="1" dirty="0" err="1" smtClean="0">
                <a:latin typeface="+mn-ea"/>
              </a:rPr>
              <a:t>vbirdvg</a:t>
            </a:r>
            <a:r>
              <a:rPr lang="en-US" altLang="zh-CN" b="1" dirty="0" smtClean="0">
                <a:latin typeface="+mn-ea"/>
              </a:rPr>
              <a:t> /dev/</a:t>
            </a:r>
            <a:r>
              <a:rPr lang="en-US" altLang="zh-CN" b="1" dirty="0" err="1" smtClean="0">
                <a:latin typeface="+mn-ea"/>
              </a:rPr>
              <a:t>hda</a:t>
            </a:r>
            <a:r>
              <a:rPr lang="en-US" altLang="zh-CN" b="1" dirty="0" smtClean="0">
                <a:latin typeface="+mn-ea"/>
              </a:rPr>
              <a:t>{6,7,8}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从卷组创建逻辑卷</a:t>
            </a:r>
            <a:endParaRPr lang="en-US" altLang="zh-CN" dirty="0" smtClean="0">
              <a:latin typeface="+mn-ea"/>
            </a:endParaRPr>
          </a:p>
          <a:p>
            <a:pPr lvl="1">
              <a:buFont typeface="Arial" pitchFamily="34" charset="0"/>
              <a:buNone/>
            </a:pPr>
            <a:r>
              <a:rPr lang="en-US" altLang="zh-CN" dirty="0" err="1" smtClean="0">
                <a:latin typeface="+mn-ea"/>
              </a:rPr>
              <a:t>lvcreate</a:t>
            </a:r>
            <a:r>
              <a:rPr lang="en-US" altLang="zh-CN" dirty="0" smtClean="0">
                <a:latin typeface="+mn-ea"/>
              </a:rPr>
              <a:t>  -L  256M  -n data  vg0</a:t>
            </a:r>
          </a:p>
          <a:p>
            <a:pPr lvl="1">
              <a:buFont typeface="Arial" pitchFamily="34" charset="0"/>
              <a:buNone/>
            </a:pPr>
            <a:r>
              <a:rPr lang="en-US" altLang="zh-CN" dirty="0" smtClean="0">
                <a:latin typeface="+mn-ea"/>
              </a:rPr>
              <a:t>mke2fs  -j   /dev/dvg0/data</a:t>
            </a:r>
          </a:p>
          <a:p>
            <a:pPr lvl="1">
              <a:buFont typeface="Arial" pitchFamily="34" charset="0"/>
              <a:buNone/>
            </a:pPr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4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灵活的控制逻辑卷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增加卷组：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err="1" smtClean="0">
                <a:latin typeface="+mn-ea"/>
              </a:rPr>
              <a:t>fdisk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pvcreate</a:t>
            </a:r>
            <a:r>
              <a:rPr lang="zh-CN" altLang="en-US" dirty="0" smtClean="0">
                <a:latin typeface="+mn-ea"/>
              </a:rPr>
              <a:t>增加物理设备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err="1" smtClean="0">
                <a:latin typeface="+mn-ea"/>
              </a:rPr>
              <a:t>vgextend</a:t>
            </a:r>
            <a:r>
              <a:rPr lang="zh-CN" altLang="en-US" dirty="0" smtClean="0">
                <a:latin typeface="+mn-ea"/>
              </a:rPr>
              <a:t>增加卷组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减小</a:t>
            </a:r>
            <a:r>
              <a:rPr lang="zh-CN" altLang="en-US" dirty="0">
                <a:latin typeface="+mn-ea"/>
              </a:rPr>
              <a:t>卷组：</a:t>
            </a:r>
          </a:p>
          <a:p>
            <a:pPr lvl="1"/>
            <a:r>
              <a:rPr lang="en-US" altLang="zh-CN" dirty="0" err="1" smtClean="0">
                <a:latin typeface="+mn-ea"/>
              </a:rPr>
              <a:t>pvmove</a:t>
            </a:r>
            <a:r>
              <a:rPr lang="zh-CN" altLang="en-US" dirty="0" smtClean="0">
                <a:latin typeface="+mn-ea"/>
              </a:rPr>
              <a:t>移除物理卷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 err="1" smtClean="0">
                <a:latin typeface="+mn-ea"/>
              </a:rPr>
              <a:t>vgreduce</a:t>
            </a:r>
            <a:r>
              <a:rPr lang="zh-CN" altLang="en-US" dirty="0" smtClean="0">
                <a:latin typeface="+mn-ea"/>
              </a:rPr>
              <a:t>减小卷组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90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RAID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71690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54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管理方式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9107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硬件</a:t>
            </a:r>
            <a:r>
              <a:rPr lang="en-US" altLang="zh-CN" dirty="0" smtClean="0"/>
              <a:t>RAID</a:t>
            </a:r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借助于硬件的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卡等设备做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，性能好，价钱贵，稳定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软件</a:t>
            </a:r>
            <a:r>
              <a:rPr lang="en-US" altLang="zh-CN" dirty="0" smtClean="0"/>
              <a:t>RAID</a:t>
            </a:r>
          </a:p>
          <a:p>
            <a:endParaRPr lang="en-US" altLang="zh-CN" dirty="0"/>
          </a:p>
          <a:p>
            <a:pPr lvl="1"/>
            <a:r>
              <a:rPr lang="zh-CN" altLang="en-US" dirty="0" smtClean="0"/>
              <a:t>借助于系统软件完成，便宜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96345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Mdadm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30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Mdadm</a:t>
            </a:r>
            <a:r>
              <a:rPr lang="zh-CN" altLang="en-US" dirty="0" smtClean="0"/>
              <a:t>常用命令格式：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-A  Assemble </a:t>
            </a:r>
            <a:r>
              <a:rPr lang="zh-CN" altLang="en-US" dirty="0"/>
              <a:t>装配模式</a:t>
            </a:r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/>
              <a:t>-C  Create </a:t>
            </a:r>
            <a:r>
              <a:rPr lang="zh-CN" altLang="en-US" dirty="0"/>
              <a:t>创建模式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-C</a:t>
            </a:r>
            <a:r>
              <a:rPr lang="zh-CN" altLang="en-US" dirty="0"/>
              <a:t>：专用选项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-n #</a:t>
            </a:r>
            <a:r>
              <a:rPr lang="zh-CN" altLang="en-US" dirty="0"/>
              <a:t>：用于创建</a:t>
            </a:r>
            <a:r>
              <a:rPr lang="en-US" altLang="zh-CN" dirty="0"/>
              <a:t>RAID</a:t>
            </a:r>
            <a:r>
              <a:rPr lang="zh-CN" altLang="en-US" dirty="0"/>
              <a:t>设备的个数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-x #: </a:t>
            </a:r>
            <a:r>
              <a:rPr lang="zh-CN" altLang="en-US" dirty="0"/>
              <a:t>热备磁盘的个数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-l </a:t>
            </a:r>
            <a:r>
              <a:rPr lang="zh-CN" altLang="en-US" dirty="0"/>
              <a:t>：指定</a:t>
            </a:r>
            <a:r>
              <a:rPr lang="en-US" altLang="zh-CN" dirty="0"/>
              <a:t>RAID</a:t>
            </a:r>
            <a:r>
              <a:rPr lang="zh-CN" altLang="en-US" dirty="0"/>
              <a:t>级别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-a </a:t>
            </a:r>
            <a:r>
              <a:rPr lang="zh-CN" altLang="en-US" dirty="0"/>
              <a:t>：</a:t>
            </a:r>
            <a:r>
              <a:rPr lang="en-US" altLang="zh-CN" dirty="0"/>
              <a:t>=yes</a:t>
            </a:r>
            <a:r>
              <a:rPr lang="zh-CN" altLang="en-US" dirty="0"/>
              <a:t>（自动为创建的</a:t>
            </a:r>
            <a:r>
              <a:rPr lang="en-US" altLang="zh-CN" dirty="0"/>
              <a:t>RAID</a:t>
            </a:r>
            <a:r>
              <a:rPr lang="zh-CN" altLang="en-US" dirty="0"/>
              <a:t>设备创建设备文件） </a:t>
            </a:r>
            <a:r>
              <a:rPr lang="en-US" altLang="zh-CN" dirty="0"/>
              <a:t>md </a:t>
            </a:r>
            <a:r>
              <a:rPr lang="en-US" altLang="zh-CN" dirty="0" err="1"/>
              <a:t>mdp</a:t>
            </a:r>
            <a:r>
              <a:rPr lang="en-US" altLang="zh-CN" dirty="0"/>
              <a:t> part p </a:t>
            </a:r>
            <a:r>
              <a:rPr lang="zh-CN" altLang="en-US" dirty="0"/>
              <a:t>如何创建设备文件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-c</a:t>
            </a:r>
            <a:r>
              <a:rPr lang="zh-CN" altLang="en-US" dirty="0"/>
              <a:t>：指定块的大小，默认为</a:t>
            </a:r>
            <a:r>
              <a:rPr lang="en-US" altLang="zh-CN" dirty="0"/>
              <a:t>512KB</a:t>
            </a:r>
          </a:p>
          <a:p>
            <a:pPr marL="0" indent="0">
              <a:buNone/>
            </a:pPr>
            <a:r>
              <a:rPr lang="en-US" altLang="zh-CN" dirty="0"/>
              <a:t>    -F FOLLOW </a:t>
            </a:r>
            <a:r>
              <a:rPr lang="zh-CN" altLang="en-US" dirty="0"/>
              <a:t>监控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-S </a:t>
            </a:r>
            <a:r>
              <a:rPr lang="zh-CN" altLang="en-US" dirty="0"/>
              <a:t>停止</a:t>
            </a:r>
            <a:r>
              <a:rPr lang="en-US" altLang="zh-CN" dirty="0"/>
              <a:t>RAID</a:t>
            </a:r>
          </a:p>
          <a:p>
            <a:pPr marL="0" indent="0">
              <a:buNone/>
            </a:pPr>
            <a:r>
              <a:rPr lang="en-US" altLang="zh-CN" dirty="0"/>
              <a:t>    -D --detail: </a:t>
            </a:r>
            <a:r>
              <a:rPr lang="zh-CN" altLang="en-US" dirty="0"/>
              <a:t>显示阵列详细信息</a:t>
            </a:r>
          </a:p>
        </p:txBody>
      </p:sp>
    </p:spTree>
    <p:extLst>
      <p:ext uri="{BB962C8B-B14F-4D97-AF65-F5344CB8AC3E}">
        <p14:creationId xmlns:p14="http://schemas.microsoft.com/office/powerpoint/2010/main" xmlns="" val="204503808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RAID0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 mdadm -C /dev/md0 -a yes -l 0 -n 2 /dev/sdb{1,2</a:t>
            </a:r>
            <a:r>
              <a:rPr lang="pt-BR" altLang="zh-CN" dirty="0" smtClean="0"/>
              <a:t>}</a:t>
            </a:r>
          </a:p>
          <a:p>
            <a:endParaRPr lang="pt-BR" altLang="zh-CN" dirty="0"/>
          </a:p>
          <a:p>
            <a:r>
              <a:rPr lang="zh-CN" altLang="en-US" dirty="0" smtClean="0"/>
              <a:t>分区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格式化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挂载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451760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RAID5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mdadm -C /dev/md1 -a yes -l 5 -n 3 -x 1 /dev/sdc{5,6,7,8</a:t>
            </a:r>
            <a:r>
              <a:rPr lang="pt-BR" altLang="zh-CN" dirty="0" smtClean="0"/>
              <a:t>}</a:t>
            </a:r>
          </a:p>
          <a:p>
            <a:endParaRPr lang="pt-BR" altLang="zh-CN" dirty="0"/>
          </a:p>
          <a:p>
            <a:r>
              <a:rPr lang="zh-CN" altLang="en-US" dirty="0"/>
              <a:t>分区</a:t>
            </a:r>
            <a:r>
              <a:rPr lang="en-US" altLang="zh-CN" dirty="0"/>
              <a:t>—</a:t>
            </a:r>
            <a:r>
              <a:rPr lang="zh-CN" altLang="en-US" dirty="0"/>
              <a:t>格式化</a:t>
            </a:r>
            <a:r>
              <a:rPr lang="en-US" altLang="zh-CN" dirty="0"/>
              <a:t>—</a:t>
            </a:r>
            <a:r>
              <a:rPr lang="zh-CN" altLang="en-US" dirty="0"/>
              <a:t>挂载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796348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099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RAID5</a:t>
            </a:r>
            <a:r>
              <a:rPr lang="zh-CN" altLang="en-US" dirty="0" smtClean="0"/>
              <a:t>修复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655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模拟</a:t>
            </a:r>
            <a:r>
              <a:rPr lang="en-US" altLang="zh-CN" dirty="0" smtClean="0"/>
              <a:t>raid5</a:t>
            </a:r>
            <a:r>
              <a:rPr lang="zh-CN" altLang="en-US" dirty="0" smtClean="0"/>
              <a:t>磁盘故障</a:t>
            </a:r>
            <a:endParaRPr lang="en-US" altLang="zh-CN" dirty="0" smtClean="0"/>
          </a:p>
          <a:p>
            <a:r>
              <a:rPr lang="en-US" altLang="zh-CN" dirty="0" err="1" smtClean="0"/>
              <a:t>mdadm</a:t>
            </a:r>
            <a:r>
              <a:rPr lang="en-US" altLang="zh-CN" dirty="0" smtClean="0"/>
              <a:t> </a:t>
            </a:r>
            <a:r>
              <a:rPr lang="en-US" altLang="zh-CN" dirty="0"/>
              <a:t>/dev/md1 -f /</a:t>
            </a:r>
            <a:r>
              <a:rPr lang="en-US" altLang="zh-CN" dirty="0" smtClean="0"/>
              <a:t>dev/sdc5</a:t>
            </a:r>
          </a:p>
          <a:p>
            <a:endParaRPr lang="en-US" altLang="zh-CN" dirty="0"/>
          </a:p>
          <a:p>
            <a:pPr latinLnBrk="1"/>
            <a:r>
              <a:rPr lang="zh-CN" altLang="en-US" dirty="0"/>
              <a:t>将损坏的磁盘移除</a:t>
            </a:r>
          </a:p>
          <a:p>
            <a:pPr latinLnBrk="1"/>
            <a:r>
              <a:rPr lang="en-US" altLang="zh-CN" dirty="0" err="1"/>
              <a:t>mdadm</a:t>
            </a:r>
            <a:r>
              <a:rPr lang="en-US" altLang="zh-CN" dirty="0"/>
              <a:t> /dev/md1 -r /dev/sdc5</a:t>
            </a:r>
          </a:p>
          <a:p>
            <a:endParaRPr lang="en-US" altLang="zh-CN" dirty="0" smtClean="0"/>
          </a:p>
          <a:p>
            <a:pPr latinLnBrk="1"/>
            <a:r>
              <a:rPr lang="zh-CN" altLang="en-US" dirty="0"/>
              <a:t>假设后面</a:t>
            </a:r>
            <a:r>
              <a:rPr lang="en-US" altLang="zh-CN" dirty="0"/>
              <a:t>sdc5</a:t>
            </a:r>
            <a:r>
              <a:rPr lang="zh-CN" altLang="en-US" dirty="0"/>
              <a:t>又修好了，添加新的磁盘</a:t>
            </a:r>
          </a:p>
          <a:p>
            <a:pPr latinLnBrk="1"/>
            <a:r>
              <a:rPr lang="en-US" altLang="zh-CN" dirty="0" err="1"/>
              <a:t>mdadm</a:t>
            </a:r>
            <a:r>
              <a:rPr lang="en-US" altLang="zh-CN" dirty="0"/>
              <a:t> /dev/md1 -a /</a:t>
            </a:r>
            <a:r>
              <a:rPr lang="en-US" altLang="zh-CN" dirty="0" smtClean="0"/>
              <a:t>dev/sdc9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1152060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启动故障修复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413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简化命令行操作的通配符</a:t>
            </a:r>
          </a:p>
        </p:txBody>
      </p:sp>
      <p:sp>
        <p:nvSpPr>
          <p:cNvPr id="89091" name="内容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</a:rPr>
              <a:t>Bash shell</a:t>
            </a:r>
            <a:r>
              <a:rPr lang="zh-CN" altLang="en-US" dirty="0" smtClean="0">
                <a:latin typeface="+mn-ea"/>
              </a:rPr>
              <a:t>使用的通配符扩展：</a:t>
            </a:r>
            <a:endParaRPr lang="en-US" altLang="zh-CN" dirty="0" smtClean="0">
              <a:latin typeface="+mn-ea"/>
            </a:endParaRPr>
          </a:p>
          <a:p>
            <a:pPr>
              <a:buFont typeface="Arial" charset="0"/>
              <a:buNone/>
            </a:pP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* </a:t>
            </a:r>
            <a:r>
              <a:rPr lang="zh-CN" altLang="en-US" dirty="0" smtClean="0">
                <a:latin typeface="+mn-ea"/>
              </a:rPr>
              <a:t> －匹配零个或多个字符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？</a:t>
            </a:r>
            <a:r>
              <a:rPr lang="en-US" altLang="zh-CN" dirty="0" smtClean="0">
                <a:latin typeface="+mn-ea"/>
              </a:rPr>
              <a:t>  </a:t>
            </a:r>
            <a:r>
              <a:rPr lang="zh-CN" altLang="en-US" dirty="0" smtClean="0">
                <a:latin typeface="+mn-ea"/>
              </a:rPr>
              <a:t>－匹配任何单个字符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[0-9] </a:t>
            </a:r>
            <a:r>
              <a:rPr lang="zh-CN" altLang="en-US" dirty="0" smtClean="0">
                <a:latin typeface="+mn-ea"/>
              </a:rPr>
              <a:t>－匹配一个数字范围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[</a:t>
            </a:r>
            <a:r>
              <a:rPr lang="en-US" altLang="zh-CN" dirty="0" err="1" smtClean="0">
                <a:latin typeface="+mn-ea"/>
              </a:rPr>
              <a:t>abc</a:t>
            </a:r>
            <a:r>
              <a:rPr lang="en-US" altLang="zh-CN" dirty="0" smtClean="0">
                <a:latin typeface="+mn-ea"/>
              </a:rPr>
              <a:t>] </a:t>
            </a:r>
            <a:r>
              <a:rPr lang="zh-CN" altLang="en-US" dirty="0" smtClean="0">
                <a:latin typeface="+mn-ea"/>
              </a:rPr>
              <a:t>－匹配列表里面的任何字符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[^</a:t>
            </a:r>
            <a:r>
              <a:rPr lang="en-US" altLang="zh-CN" dirty="0" err="1" smtClean="0">
                <a:latin typeface="+mn-ea"/>
              </a:rPr>
              <a:t>abc</a:t>
            </a:r>
            <a:r>
              <a:rPr lang="en-US" altLang="zh-CN" dirty="0" smtClean="0">
                <a:latin typeface="+mn-ea"/>
              </a:rPr>
              <a:t>] </a:t>
            </a:r>
            <a:r>
              <a:rPr lang="zh-CN" altLang="en-US" dirty="0" smtClean="0">
                <a:latin typeface="+mn-ea"/>
              </a:rPr>
              <a:t>－匹配列表以外的字符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可以使用预定义的字符类</a:t>
            </a:r>
          </a:p>
        </p:txBody>
      </p:sp>
    </p:spTree>
    <p:extLst>
      <p:ext uri="{BB962C8B-B14F-4D97-AF65-F5344CB8AC3E}">
        <p14:creationId xmlns:p14="http://schemas.microsoft.com/office/powerpoint/2010/main" xmlns="" val="12590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标题 1"/>
          <p:cNvSpPr>
            <a:spLocks noGrp="1"/>
          </p:cNvSpPr>
          <p:nvPr>
            <p:ph type="title"/>
          </p:nvPr>
        </p:nvSpPr>
        <p:spPr>
          <a:xfrm>
            <a:off x="-804675" y="239902"/>
            <a:ext cx="8229600" cy="52068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引导过程的顺序</a:t>
            </a:r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6940" y="760587"/>
            <a:ext cx="6858048" cy="525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29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2B57A0-5132-4FE0-8FFA-08A383E034DC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title"/>
          </p:nvPr>
        </p:nvSpPr>
        <p:spPr>
          <a:xfrm>
            <a:off x="948017" y="533663"/>
            <a:ext cx="6896100" cy="584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err="1" smtClean="0"/>
              <a:t>Grub.conf</a:t>
            </a:r>
            <a:endParaRPr lang="zh-CN" altLang="en-US" dirty="0"/>
          </a:p>
        </p:txBody>
      </p:sp>
      <p:sp>
        <p:nvSpPr>
          <p:cNvPr id="543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dirty="0" err="1" smtClean="0"/>
              <a:t>Grub.conf</a:t>
            </a:r>
            <a:r>
              <a:rPr lang="zh-CN" altLang="en-US" dirty="0" smtClean="0"/>
              <a:t>文件丢失</a:t>
            </a:r>
            <a:endParaRPr lang="en-US" altLang="zh-CN" dirty="0" smtClean="0"/>
          </a:p>
          <a:p>
            <a:pPr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zh-CN" sz="2000" dirty="0"/>
              <a:t>grub&gt;root (hd0,0)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000" dirty="0"/>
              <a:t>grub&gt;kernel /</a:t>
            </a:r>
            <a:r>
              <a:rPr lang="en-US" altLang="zh-CN" sz="2000" dirty="0" err="1"/>
              <a:t>vmlinuz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ro</a:t>
            </a:r>
            <a:r>
              <a:rPr lang="en-US" altLang="zh-CN" sz="2000" dirty="0"/>
              <a:t> root=/dev/sda2 </a:t>
            </a:r>
            <a:r>
              <a:rPr lang="en-US" altLang="zh-CN" sz="2000" dirty="0" err="1"/>
              <a:t>rghb</a:t>
            </a:r>
            <a:r>
              <a:rPr lang="en-US" altLang="zh-CN" sz="2000" dirty="0"/>
              <a:t> quiet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000" dirty="0"/>
              <a:t>grub&gt;</a:t>
            </a:r>
            <a:r>
              <a:rPr lang="en-US" altLang="zh-CN" sz="2000" dirty="0" err="1"/>
              <a:t>initrd</a:t>
            </a:r>
            <a:r>
              <a:rPr lang="en-US" altLang="zh-CN" sz="2000" dirty="0"/>
              <a:t> /init*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000" dirty="0"/>
              <a:t>grub&gt;boot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1272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6179" y="520216"/>
            <a:ext cx="5795962" cy="584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smtClean="0"/>
              <a:t>Mount</a:t>
            </a:r>
            <a:r>
              <a:rPr lang="zh-CN" altLang="en-US" dirty="0" smtClean="0"/>
              <a:t>命令缺失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启动最后一步将无法加载系统，需要重新安装命令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要在救援模式完成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mount /dev/</a:t>
            </a:r>
            <a:r>
              <a:rPr lang="en-US" altLang="zh-CN" dirty="0" err="1" smtClean="0"/>
              <a:t>cdrom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sysimage</a:t>
            </a:r>
            <a:r>
              <a:rPr lang="en-US" altLang="zh-CN" dirty="0" smtClean="0"/>
              <a:t>/media/</a:t>
            </a:r>
            <a:r>
              <a:rPr lang="en-US" altLang="zh-CN" dirty="0" err="1" smtClean="0"/>
              <a:t>cdrom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err="1" smtClean="0"/>
              <a:t>chroot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sysimage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rpm –</a:t>
            </a:r>
            <a:r>
              <a:rPr lang="en-US" altLang="zh-CN" dirty="0" err="1" smtClean="0"/>
              <a:t>ivh</a:t>
            </a:r>
            <a:r>
              <a:rPr lang="en-US" altLang="zh-CN" dirty="0" smtClean="0"/>
              <a:t> /media/</a:t>
            </a:r>
            <a:r>
              <a:rPr lang="en-US" altLang="zh-CN" dirty="0" err="1" smtClean="0"/>
              <a:t>cdrom</a:t>
            </a:r>
            <a:r>
              <a:rPr lang="en-US" altLang="zh-CN" dirty="0" smtClean="0"/>
              <a:t>/Pack……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AB9065C-AF1C-4FB1-8AFB-3D833DC62957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132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50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967" y="399193"/>
            <a:ext cx="5795962" cy="584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内核文件缺失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需要重新安装</a:t>
            </a:r>
            <a:r>
              <a:rPr lang="en-US" altLang="zh-CN" dirty="0" smtClean="0"/>
              <a:t>kernel-</a:t>
            </a:r>
            <a:r>
              <a:rPr lang="zh-CN" altLang="en-US" dirty="0" smtClean="0"/>
              <a:t>*文件重新生成内核文件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5BA69D9-081D-44D5-9931-7D23F5643533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133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975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正则表达式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1060167" y="250089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solidFill>
                  <a:prstClr val="black"/>
                </a:solidFill>
                <a:latin typeface="Arial"/>
              </a:rPr>
              <a:t>正则表达式基础</a:t>
            </a:r>
            <a:endParaRPr sz="1524" b="1" dirty="0">
              <a:solidFill>
                <a:prstClr val="black"/>
              </a:solidFill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1158517" y="1604571"/>
            <a:ext cx="9873894" cy="3976751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177" dirty="0" err="1">
                <a:solidFill>
                  <a:prstClr val="black"/>
                </a:solidFill>
                <a:latin typeface="Arial"/>
              </a:rPr>
              <a:t>最简单的正则表达式是一个完全匹配</a:t>
            </a:r>
            <a:r>
              <a:rPr lang="en-US" sz="2177" dirty="0">
                <a:solidFill>
                  <a:prstClr val="black"/>
                </a:solidFill>
                <a:latin typeface="Arial"/>
              </a:rPr>
              <a:t>。</a:t>
            </a:r>
          </a:p>
          <a:p>
            <a:pPr>
              <a:buSzPct val="45000"/>
            </a:pPr>
            <a:r>
              <a:rPr lang="en-US" sz="2177" dirty="0" err="1">
                <a:solidFill>
                  <a:prstClr val="black"/>
                </a:solidFill>
                <a:latin typeface="Arial"/>
              </a:rPr>
              <a:t>精确匹配时，在正则表达式匹配的字符，被搜索的数据和命令式</a:t>
            </a:r>
            <a:r>
              <a:rPr lang="en-US" sz="2177" dirty="0">
                <a:solidFill>
                  <a:prstClr val="black"/>
                </a:solidFill>
                <a:latin typeface="Arial"/>
              </a:rPr>
              <a:t>。</a:t>
            </a:r>
            <a:endParaRPr sz="2612" dirty="0">
              <a:solidFill>
                <a:prstClr val="black"/>
              </a:solidFill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1144216" y="3050211"/>
            <a:ext cx="4852898" cy="2059102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524" dirty="0">
                <a:solidFill>
                  <a:prstClr val="black"/>
                </a:solidFill>
                <a:latin typeface="Arial"/>
              </a:rPr>
              <a:t>[ ]	</a:t>
            </a:r>
            <a:r>
              <a:rPr lang="en-US" sz="1524" dirty="0" err="1">
                <a:solidFill>
                  <a:prstClr val="black"/>
                </a:solidFill>
                <a:latin typeface="Arial"/>
              </a:rPr>
              <a:t>包含字符，如</a:t>
            </a:r>
            <a:r>
              <a:rPr lang="en-US" sz="1524" dirty="0">
                <a:solidFill>
                  <a:prstClr val="black"/>
                </a:solidFill>
                <a:latin typeface="Arial"/>
              </a:rPr>
              <a:t>[</a:t>
            </a:r>
            <a:r>
              <a:rPr lang="en-US" sz="1524" dirty="0" err="1">
                <a:solidFill>
                  <a:prstClr val="black"/>
                </a:solidFill>
                <a:latin typeface="Arial"/>
              </a:rPr>
              <a:t>abc</a:t>
            </a:r>
            <a:r>
              <a:rPr lang="en-US" sz="1524" dirty="0">
                <a:solidFill>
                  <a:prstClr val="black"/>
                </a:solidFill>
                <a:latin typeface="Arial"/>
              </a:rPr>
              <a:t>]</a:t>
            </a:r>
            <a:r>
              <a:rPr lang="en-US" sz="1524" dirty="0" err="1">
                <a:solidFill>
                  <a:prstClr val="black"/>
                </a:solidFill>
                <a:latin typeface="Arial"/>
              </a:rPr>
              <a:t>包含a，b，c的</a:t>
            </a:r>
            <a:endParaRPr sz="1524" dirty="0">
              <a:solidFill>
                <a:prstClr val="black"/>
              </a:solidFill>
            </a:endParaRPr>
          </a:p>
          <a:p>
            <a:r>
              <a:rPr lang="en-US" sz="1524" dirty="0">
                <a:solidFill>
                  <a:prstClr val="black"/>
                </a:solidFill>
                <a:latin typeface="Arial"/>
              </a:rPr>
              <a:t>{ }	</a:t>
            </a:r>
            <a:r>
              <a:rPr lang="en-US" sz="1524" dirty="0" err="1">
                <a:solidFill>
                  <a:prstClr val="black"/>
                </a:solidFill>
                <a:latin typeface="Arial"/>
              </a:rPr>
              <a:t>执行前面的结果，如</a:t>
            </a:r>
            <a:r>
              <a:rPr lang="en-US" sz="1524" dirty="0">
                <a:solidFill>
                  <a:prstClr val="black"/>
                </a:solidFill>
                <a:latin typeface="Arial"/>
              </a:rPr>
              <a:t>{2\}包含2的</a:t>
            </a:r>
            <a:endParaRPr sz="1524" dirty="0">
              <a:solidFill>
                <a:prstClr val="black"/>
              </a:solidFill>
            </a:endParaRPr>
          </a:p>
          <a:p>
            <a:r>
              <a:rPr lang="en-US" sz="1524" dirty="0">
                <a:solidFill>
                  <a:prstClr val="black"/>
                </a:solidFill>
                <a:latin typeface="Arial"/>
              </a:rPr>
              <a:t>$	以字符结尾，如2$,以2结尾的</a:t>
            </a:r>
            <a:endParaRPr sz="1524" dirty="0">
              <a:solidFill>
                <a:prstClr val="black"/>
              </a:solidFill>
            </a:endParaRPr>
          </a:p>
          <a:p>
            <a:r>
              <a:rPr lang="en-US" sz="1524" dirty="0">
                <a:solidFill>
                  <a:prstClr val="black"/>
                </a:solidFill>
                <a:latin typeface="Arial"/>
              </a:rPr>
              <a:t>^	排除字符，如^2,含2的</a:t>
            </a:r>
            <a:endParaRPr sz="1524" dirty="0">
              <a:solidFill>
                <a:prstClr val="black"/>
              </a:solidFill>
            </a:endParaRPr>
          </a:p>
          <a:p>
            <a:r>
              <a:rPr lang="en-US" sz="1524" dirty="0">
                <a:solidFill>
                  <a:prstClr val="black"/>
                </a:solidFill>
                <a:latin typeface="Arial"/>
              </a:rPr>
              <a:t>.	</a:t>
            </a:r>
            <a:r>
              <a:rPr lang="en-US" sz="1524" dirty="0" err="1">
                <a:solidFill>
                  <a:prstClr val="black"/>
                </a:solidFill>
                <a:latin typeface="Arial"/>
              </a:rPr>
              <a:t>占位符，如r.ot</a:t>
            </a:r>
            <a:endParaRPr sz="1524" dirty="0">
              <a:solidFill>
                <a:prstClr val="black"/>
              </a:solidFill>
            </a:endParaRPr>
          </a:p>
          <a:p>
            <a:r>
              <a:rPr lang="en-US" sz="1524" dirty="0">
                <a:solidFill>
                  <a:prstClr val="black"/>
                </a:solidFill>
                <a:latin typeface="Arial"/>
              </a:rPr>
              <a:t>*	</a:t>
            </a:r>
            <a:r>
              <a:rPr lang="en-US" sz="1524" dirty="0" err="1">
                <a:solidFill>
                  <a:prstClr val="black"/>
                </a:solidFill>
                <a:latin typeface="Arial"/>
              </a:rPr>
              <a:t>全部</a:t>
            </a:r>
            <a:r>
              <a:rPr lang="en-US" sz="1524" dirty="0">
                <a:solidFill>
                  <a:prstClr val="black"/>
                </a:solidFill>
                <a:latin typeface="Arial"/>
              </a:rPr>
              <a:t> r*，*</a:t>
            </a:r>
            <a:r>
              <a:rPr lang="en-US" sz="1524" dirty="0" err="1">
                <a:solidFill>
                  <a:prstClr val="black"/>
                </a:solidFill>
                <a:latin typeface="Arial"/>
              </a:rPr>
              <a:t>oo</a:t>
            </a:r>
            <a:r>
              <a:rPr lang="en-US" sz="1524" dirty="0">
                <a:solidFill>
                  <a:prstClr val="black"/>
                </a:solidFill>
                <a:latin typeface="Arial"/>
              </a:rPr>
              <a:t>*</a:t>
            </a:r>
            <a:endParaRPr sz="1524" dirty="0">
              <a:solidFill>
                <a:prstClr val="black"/>
              </a:solidFill>
            </a:endParaRPr>
          </a:p>
        </p:txBody>
      </p:sp>
      <p:pic>
        <p:nvPicPr>
          <p:cNvPr id="196" name="图片 19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8505" y="3947790"/>
            <a:ext cx="7156386" cy="2607163"/>
          </a:xfrm>
          <a:prstGeom prst="rect">
            <a:avLst/>
          </a:prstGeom>
          <a:ln>
            <a:noFill/>
          </a:ln>
        </p:spPr>
      </p:pic>
      <p:sp>
        <p:nvSpPr>
          <p:cNvPr id="197" name="TextShape 4"/>
          <p:cNvSpPr txBox="1"/>
          <p:nvPr/>
        </p:nvSpPr>
        <p:spPr>
          <a:xfrm>
            <a:off x="1060167" y="2148832"/>
            <a:ext cx="1225833" cy="425143"/>
          </a:xfrm>
          <a:prstGeom prst="rect">
            <a:avLst/>
          </a:prstGeom>
        </p:spPr>
        <p:txBody>
          <a:bodyPr lIns="97959" tIns="48980" rIns="97959" bIns="48980"/>
          <a:lstStyle/>
          <a:p>
            <a:endParaRPr lang="en-US" sz="1959" dirty="0">
              <a:solidFill>
                <a:prstClr val="black"/>
              </a:solidFill>
              <a:latin typeface="Arial"/>
            </a:endParaRPr>
          </a:p>
          <a:p>
            <a:r>
              <a:rPr lang="en-US" sz="1959" dirty="0" err="1">
                <a:solidFill>
                  <a:prstClr val="black"/>
                </a:solidFill>
                <a:latin typeface="Arial"/>
              </a:rPr>
              <a:t>通配符</a:t>
            </a:r>
            <a:endParaRPr sz="195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09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922831" y="221479"/>
            <a:ext cx="8229600" cy="635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基本通配符</a:t>
            </a: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>
          <a:xfrm>
            <a:off x="1111090" y="1044738"/>
            <a:ext cx="8229600" cy="47990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*     </a:t>
            </a:r>
            <a:r>
              <a:rPr lang="zh-CN" altLang="en-US" dirty="0" smtClean="0">
                <a:latin typeface="+mn-ea"/>
              </a:rPr>
              <a:t>代表</a:t>
            </a:r>
            <a:r>
              <a:rPr lang="en-US" altLang="zh-CN" dirty="0" smtClean="0">
                <a:latin typeface="+mn-ea"/>
              </a:rPr>
              <a:t>0</a:t>
            </a:r>
            <a:r>
              <a:rPr lang="zh-CN" altLang="en-US" dirty="0" smtClean="0">
                <a:latin typeface="+mn-ea"/>
              </a:rPr>
              <a:t>个到无穷多个字符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？   代表一定有一个任意字符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[]     </a:t>
            </a:r>
            <a:r>
              <a:rPr lang="zh-CN" altLang="en-US" dirty="0" smtClean="0">
                <a:latin typeface="+mn-ea"/>
              </a:rPr>
              <a:t>代表一定有一个在中括号内的字符，例</a:t>
            </a:r>
            <a:r>
              <a:rPr lang="en-US" altLang="zh-CN" dirty="0" smtClean="0">
                <a:latin typeface="+mn-ea"/>
              </a:rPr>
              <a:t>:[</a:t>
            </a:r>
            <a:r>
              <a:rPr lang="en-US" altLang="zh-CN" dirty="0" err="1" smtClean="0">
                <a:latin typeface="+mn-ea"/>
              </a:rPr>
              <a:t>abc</a:t>
            </a:r>
            <a:r>
              <a:rPr lang="en-US" altLang="zh-CN" dirty="0" smtClean="0">
                <a:latin typeface="+mn-ea"/>
              </a:rPr>
              <a:t>]</a:t>
            </a:r>
            <a:r>
              <a:rPr lang="zh-CN" altLang="en-US" dirty="0" smtClean="0">
                <a:latin typeface="+mn-ea"/>
              </a:rPr>
              <a:t>可能有</a:t>
            </a:r>
            <a:r>
              <a:rPr lang="en-US" altLang="zh-CN" dirty="0" err="1" smtClean="0">
                <a:latin typeface="+mn-ea"/>
              </a:rPr>
              <a:t>abc</a:t>
            </a:r>
            <a:r>
              <a:rPr lang="zh-CN" altLang="en-US" dirty="0" smtClean="0">
                <a:latin typeface="+mn-ea"/>
              </a:rPr>
              <a:t>的任意一个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[^</a:t>
            </a:r>
            <a:r>
              <a:rPr lang="en-US" altLang="zh-CN" dirty="0" err="1" smtClean="0">
                <a:latin typeface="+mn-ea"/>
              </a:rPr>
              <a:t>abc</a:t>
            </a:r>
            <a:r>
              <a:rPr lang="en-US" altLang="zh-CN" dirty="0" smtClean="0">
                <a:latin typeface="+mn-ea"/>
              </a:rPr>
              <a:t>]  </a:t>
            </a:r>
            <a:r>
              <a:rPr lang="zh-CN" altLang="en-US" dirty="0" smtClean="0">
                <a:latin typeface="+mn-ea"/>
              </a:rPr>
              <a:t>代表一定有一个字符，只要是非</a:t>
            </a:r>
            <a:r>
              <a:rPr lang="en-US" altLang="zh-CN" dirty="0" err="1" smtClean="0">
                <a:latin typeface="+mn-ea"/>
              </a:rPr>
              <a:t>abc</a:t>
            </a:r>
            <a:r>
              <a:rPr lang="zh-CN" altLang="en-US" dirty="0" smtClean="0">
                <a:latin typeface="+mn-ea"/>
              </a:rPr>
              <a:t>的其他字符就接受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[-]       </a:t>
            </a:r>
            <a:r>
              <a:rPr lang="zh-CN" altLang="en-US" dirty="0" smtClean="0">
                <a:latin typeface="+mn-ea"/>
              </a:rPr>
              <a:t>代表在编码顺序内的所有字符，例</a:t>
            </a:r>
            <a:r>
              <a:rPr lang="en-US" altLang="zh-CN" dirty="0" smtClean="0">
                <a:latin typeface="+mn-ea"/>
              </a:rPr>
              <a:t>:[0-9]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ls -l -d /etc/</a:t>
            </a:r>
            <a:r>
              <a:rPr lang="en-US" altLang="zh-CN" dirty="0" err="1" smtClean="0">
                <a:latin typeface="+mn-ea"/>
              </a:rPr>
              <a:t>cron</a:t>
            </a:r>
            <a:r>
              <a:rPr lang="en-US" altLang="zh-CN" dirty="0" smtClean="0">
                <a:latin typeface="+mn-ea"/>
              </a:rPr>
              <a:t>*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+mn-ea"/>
              </a:rPr>
              <a:t>ls</a:t>
            </a:r>
            <a:r>
              <a:rPr lang="en-US" altLang="zh-CN" dirty="0" smtClean="0">
                <a:latin typeface="+mn-ea"/>
              </a:rPr>
              <a:t> -l -d /etc/*[0-9]*  /etc</a:t>
            </a:r>
            <a:r>
              <a:rPr lang="zh-CN" altLang="en-US" dirty="0" smtClean="0">
                <a:latin typeface="+mn-ea"/>
              </a:rPr>
              <a:t>下面含有数字的文件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+mn-ea"/>
              </a:rPr>
              <a:t>ls</a:t>
            </a:r>
            <a:r>
              <a:rPr lang="en-US" altLang="zh-CN" dirty="0" smtClean="0">
                <a:latin typeface="+mn-ea"/>
              </a:rPr>
              <a:t> -l -d /etc/[^a-d]*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ls -l -d /</a:t>
            </a:r>
            <a:r>
              <a:rPr lang="en-US" altLang="zh-CN" dirty="0" err="1" smtClean="0">
                <a:latin typeface="+mn-ea"/>
              </a:rPr>
              <a:t>etc</a:t>
            </a:r>
            <a:r>
              <a:rPr lang="en-US" altLang="zh-CN" dirty="0" smtClean="0">
                <a:latin typeface="+mn-ea"/>
              </a:rPr>
              <a:t>/?????</a:t>
            </a:r>
          </a:p>
        </p:txBody>
      </p:sp>
    </p:spTree>
    <p:extLst>
      <p:ext uri="{BB962C8B-B14F-4D97-AF65-F5344CB8AC3E}">
        <p14:creationId xmlns:p14="http://schemas.microsoft.com/office/powerpoint/2010/main" xmlns="" val="36541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>
          <a:xfrm>
            <a:off x="571534" y="152369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从文件中导入</a:t>
            </a:r>
            <a:r>
              <a:rPr lang="en-US" altLang="zh-CN" dirty="0" smtClean="0"/>
              <a:t>STDIN</a:t>
            </a:r>
            <a:endParaRPr lang="zh-CN" altLang="en-US" dirty="0" smtClean="0"/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4043362" cy="4781550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使用　</a:t>
            </a:r>
            <a:r>
              <a:rPr lang="en-US" altLang="zh-CN" sz="2000" dirty="0"/>
              <a:t>&lt;</a:t>
            </a:r>
            <a:r>
              <a:rPr lang="zh-CN" altLang="en-US" sz="2000" dirty="0"/>
              <a:t>　来重导向标准输入</a:t>
            </a:r>
            <a:endParaRPr lang="en-US" altLang="zh-CN" sz="2000" dirty="0"/>
          </a:p>
          <a:p>
            <a:r>
              <a:rPr lang="zh-CN" altLang="en-US" sz="2000" dirty="0"/>
              <a:t>某些命令能够接受从文件中导入的</a:t>
            </a:r>
            <a:r>
              <a:rPr lang="en-US" altLang="zh-CN" sz="2000" dirty="0"/>
              <a:t>STDIN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>
              <a:buFont typeface="Arial" pitchFamily="34" charset="0"/>
              <a:buNone/>
            </a:pPr>
            <a:r>
              <a:rPr lang="en-US" altLang="zh-CN" sz="2000" dirty="0"/>
              <a:t>$ </a:t>
            </a:r>
            <a:r>
              <a:rPr lang="en-US" altLang="zh-CN" sz="2000" b="1" dirty="0" err="1"/>
              <a:t>tr</a:t>
            </a:r>
            <a:r>
              <a:rPr lang="en-US" altLang="zh-CN" sz="2000" b="1" dirty="0"/>
              <a:t> 'A-Z' 'a-z' &lt; .</a:t>
            </a:r>
            <a:r>
              <a:rPr lang="en-US" altLang="zh-CN" sz="2000" b="1" dirty="0" err="1"/>
              <a:t>bash_profile</a:t>
            </a:r>
            <a:r>
              <a:rPr lang="en-US" altLang="zh-CN" sz="2000" b="1" dirty="0"/>
              <a:t> </a:t>
            </a:r>
            <a:endParaRPr lang="en-US" altLang="zh-CN" sz="2000" dirty="0"/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/>
              <a:t>该命令会把</a:t>
            </a:r>
            <a:r>
              <a:rPr lang="en-US" altLang="zh-CN" sz="2000" dirty="0"/>
              <a:t>.</a:t>
            </a:r>
            <a:r>
              <a:rPr lang="en-US" altLang="zh-CN" sz="2000" dirty="0" err="1"/>
              <a:t>bash_profile</a:t>
            </a:r>
            <a:r>
              <a:rPr lang="zh-CN" altLang="en-US" sz="2000" dirty="0"/>
              <a:t>中的大写字符都转换成小写字符</a:t>
            </a:r>
            <a:endParaRPr lang="en-US" altLang="zh-CN" sz="2000" dirty="0"/>
          </a:p>
          <a:p>
            <a:r>
              <a:rPr lang="zh-CN" altLang="en-US" sz="2000" dirty="0"/>
              <a:t>相当于：</a:t>
            </a:r>
            <a:endParaRPr lang="en-US" altLang="zh-CN" sz="2000" dirty="0"/>
          </a:p>
          <a:p>
            <a:pPr>
              <a:buFont typeface="Arial" pitchFamily="34" charset="0"/>
              <a:buNone/>
            </a:pPr>
            <a:r>
              <a:rPr lang="en-US" altLang="zh-CN" sz="2000" dirty="0"/>
              <a:t>	$ </a:t>
            </a:r>
            <a:r>
              <a:rPr lang="en-US" altLang="zh-CN" sz="2000" b="1" dirty="0"/>
              <a:t>cat .</a:t>
            </a:r>
            <a:r>
              <a:rPr lang="en-US" altLang="zh-CN" sz="2000" b="1" dirty="0" err="1"/>
              <a:t>bash_profile</a:t>
            </a:r>
            <a:r>
              <a:rPr lang="en-US" altLang="zh-CN" sz="2000" b="1" dirty="0"/>
              <a:t> | </a:t>
            </a:r>
            <a:r>
              <a:rPr lang="en-US" altLang="zh-CN" sz="2000" b="1" dirty="0" err="1"/>
              <a:t>tr</a:t>
            </a:r>
            <a:r>
              <a:rPr lang="en-US" altLang="zh-CN" sz="2000" b="1" dirty="0"/>
              <a:t> 'A-Z' 'a-z’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8943" y="1643049"/>
            <a:ext cx="32147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</a:rPr>
              <a:t>如：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</a:rPr>
              <a:t>cat  &gt;  </a:t>
            </a:r>
            <a:r>
              <a:rPr lang="en-US" altLang="zh-CN" sz="2000" dirty="0" err="1">
                <a:solidFill>
                  <a:prstClr val="black"/>
                </a:solidFill>
                <a:latin typeface="微软雅黑" pitchFamily="34" charset="-122"/>
              </a:rPr>
              <a:t>filea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prstClr val="black"/>
                </a:solidFill>
                <a:latin typeface="微软雅黑" pitchFamily="34" charset="-122"/>
              </a:rPr>
              <a:t>Aaaa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prstClr val="black"/>
                </a:solidFill>
                <a:latin typeface="微软雅黑" pitchFamily="34" charset="-122"/>
              </a:rPr>
              <a:t>Bbbb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</a:rPr>
              <a:t>按</a:t>
            </a:r>
            <a:r>
              <a:rPr lang="en-US" altLang="zh-CN" sz="2000" dirty="0" err="1">
                <a:solidFill>
                  <a:prstClr val="black"/>
                </a:solidFill>
                <a:latin typeface="微软雅黑" pitchFamily="34" charset="-122"/>
              </a:rPr>
              <a:t>ctrl+d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</a:rPr>
              <a:t>离开，可以使用文件来代替键盘的输入：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</a:rPr>
              <a:t>Cat  &gt;  </a:t>
            </a:r>
            <a:r>
              <a:rPr lang="en-US" altLang="zh-CN" sz="2000" dirty="0" err="1">
                <a:solidFill>
                  <a:prstClr val="black"/>
                </a:solidFill>
                <a:latin typeface="微软雅黑" pitchFamily="34" charset="-122"/>
              </a:rPr>
              <a:t>filea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</a:rPr>
              <a:t>  &lt;  </a:t>
            </a:r>
            <a:r>
              <a:rPr lang="en-US" altLang="zh-CN" sz="2000" dirty="0" err="1">
                <a:solidFill>
                  <a:prstClr val="black"/>
                </a:solidFill>
                <a:latin typeface="微软雅黑" pitchFamily="34" charset="-122"/>
              </a:rPr>
              <a:t>fileb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</a:endParaRPr>
          </a:p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</a:rPr>
              <a:t>Cat  &gt; </a:t>
            </a:r>
            <a:r>
              <a:rPr lang="en-US" altLang="zh-CN" sz="2000" dirty="0" err="1">
                <a:solidFill>
                  <a:prstClr val="black"/>
                </a:solidFill>
                <a:latin typeface="微软雅黑" pitchFamily="34" charset="-122"/>
              </a:rPr>
              <a:t>filea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</a:rPr>
              <a:t> &lt;&lt;exit   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</a:rPr>
              <a:t>可以终止一次输入而不必输入</a:t>
            </a:r>
            <a:r>
              <a:rPr lang="en-US" altLang="zh-CN" sz="2000" dirty="0" err="1">
                <a:solidFill>
                  <a:prstClr val="black"/>
                </a:solidFill>
                <a:latin typeface="微软雅黑" pitchFamily="34" charset="-122"/>
              </a:rPr>
              <a:t>ctrl+d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</a:rPr>
              <a:t>来结束</a:t>
            </a:r>
          </a:p>
        </p:txBody>
      </p:sp>
    </p:spTree>
    <p:extLst>
      <p:ext uri="{BB962C8B-B14F-4D97-AF65-F5344CB8AC3E}">
        <p14:creationId xmlns:p14="http://schemas.microsoft.com/office/powerpoint/2010/main" xmlns="" val="7778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>
          <a:xfrm>
            <a:off x="530518" y="171969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抽取文本的工具</a:t>
            </a:r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>
          <a:xfrm>
            <a:off x="1981201" y="1916113"/>
            <a:ext cx="8229600" cy="4210050"/>
          </a:xfrm>
        </p:spPr>
        <p:txBody>
          <a:bodyPr/>
          <a:lstStyle/>
          <a:p>
            <a:r>
              <a:rPr lang="zh-CN" altLang="en-US" dirty="0" smtClean="0"/>
              <a:t>文件内容： </a:t>
            </a:r>
            <a:r>
              <a:rPr lang="en-US" altLang="zh-CN" dirty="0" smtClean="0"/>
              <a:t>less  cat</a:t>
            </a:r>
          </a:p>
          <a:p>
            <a:r>
              <a:rPr lang="zh-CN" altLang="en-US" dirty="0" smtClean="0"/>
              <a:t>文件截取：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  </a:t>
            </a:r>
            <a:r>
              <a:rPr lang="en-US" altLang="zh-CN" dirty="0" smtClean="0"/>
              <a:t>tail</a:t>
            </a:r>
          </a:p>
          <a:p>
            <a:r>
              <a:rPr lang="zh-CN" altLang="en-US" dirty="0" smtClean="0"/>
              <a:t>按列抽取：</a:t>
            </a:r>
            <a:r>
              <a:rPr lang="en-US" altLang="zh-CN" dirty="0" smtClean="0"/>
              <a:t>cut </a:t>
            </a:r>
            <a:r>
              <a:rPr lang="en-US" altLang="zh-CN" dirty="0" err="1" smtClean="0"/>
              <a:t>awk</a:t>
            </a:r>
            <a:endParaRPr lang="en-US" altLang="zh-CN" dirty="0" smtClean="0"/>
          </a:p>
          <a:p>
            <a:r>
              <a:rPr lang="zh-CN" altLang="en-US" dirty="0" smtClean="0"/>
              <a:t>按关键字抽取：</a:t>
            </a:r>
            <a:r>
              <a:rPr lang="en-US" altLang="zh-CN" dirty="0" err="1" smtClean="0"/>
              <a:t>grep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8245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>
          <a:xfrm>
            <a:off x="695942" y="183471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查看文件内容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cat</a:t>
            </a:r>
            <a:endParaRPr lang="zh-CN" altLang="en-US" dirty="0" smtClean="0"/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>
          <a:xfrm>
            <a:off x="1981201" y="1989138"/>
            <a:ext cx="8229600" cy="4137025"/>
          </a:xfrm>
        </p:spPr>
        <p:txBody>
          <a:bodyPr/>
          <a:lstStyle/>
          <a:p>
            <a:r>
              <a:rPr lang="en-US" altLang="zh-CN" smtClean="0"/>
              <a:t>cat</a:t>
            </a:r>
            <a:r>
              <a:rPr lang="zh-CN" altLang="en-US" smtClean="0"/>
              <a:t>：通过</a:t>
            </a:r>
            <a:r>
              <a:rPr lang="en-US" altLang="zh-CN" smtClean="0"/>
              <a:t>STDOUT</a:t>
            </a:r>
            <a:r>
              <a:rPr lang="zh-CN" altLang="en-US" smtClean="0"/>
              <a:t>显示一个或多个文件</a:t>
            </a: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zh-CN" altLang="en-US" smtClean="0"/>
              <a:t>多个文件被连锁（</a:t>
            </a:r>
            <a:r>
              <a:rPr lang="en-US" altLang="zh-CN" smtClean="0"/>
              <a:t>concatenated</a:t>
            </a:r>
            <a:r>
              <a:rPr lang="zh-CN" altLang="en-US" smtClean="0"/>
              <a:t>）在一起</a:t>
            </a:r>
            <a:endParaRPr lang="en-US" altLang="zh-CN" smtClean="0"/>
          </a:p>
          <a:p>
            <a:r>
              <a:rPr lang="en-US" altLang="zh-CN" smtClean="0"/>
              <a:t>less</a:t>
            </a:r>
            <a:r>
              <a:rPr lang="zh-CN" altLang="en-US" smtClean="0"/>
              <a:t>：一页一页地查看文件或</a:t>
            </a:r>
            <a:r>
              <a:rPr lang="en-US" altLang="zh-CN" smtClean="0"/>
              <a:t>STDIN</a:t>
            </a:r>
            <a:r>
              <a:rPr lang="zh-CN" altLang="en-US" smtClean="0"/>
              <a:t>输出</a:t>
            </a: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zh-CN" altLang="en-US" smtClean="0"/>
              <a:t>查看时有用的命令包括：</a:t>
            </a:r>
            <a:endParaRPr lang="en-US" altLang="zh-CN" smtClean="0"/>
          </a:p>
          <a:p>
            <a:pPr lvl="2">
              <a:buFont typeface="Wingdings" pitchFamily="2" charset="2"/>
              <a:buChar char="ü"/>
            </a:pPr>
            <a:r>
              <a:rPr lang="en-US" altLang="zh-CN" smtClean="0"/>
              <a:t>/</a:t>
            </a:r>
            <a:r>
              <a:rPr lang="zh-CN" altLang="en-US" smtClean="0"/>
              <a:t>文本 搜索　文本</a:t>
            </a:r>
            <a:endParaRPr lang="en-US" altLang="zh-CN" smtClean="0"/>
          </a:p>
          <a:p>
            <a:pPr lvl="2">
              <a:buFont typeface="Wingdings" pitchFamily="2" charset="2"/>
              <a:buChar char="ü"/>
            </a:pPr>
            <a:r>
              <a:rPr lang="en-US" altLang="zh-CN" smtClean="0"/>
              <a:t>n/N</a:t>
            </a:r>
            <a:r>
              <a:rPr lang="zh-CN" altLang="en-US" smtClean="0"/>
              <a:t>　跳到下一个 </a:t>
            </a:r>
            <a:r>
              <a:rPr lang="en-US" altLang="zh-CN" smtClean="0"/>
              <a:t>or </a:t>
            </a:r>
            <a:r>
              <a:rPr lang="zh-CN" altLang="en-US" smtClean="0"/>
              <a:t>上一个匹配</a:t>
            </a:r>
            <a:endParaRPr lang="en-US" altLang="zh-CN" smtClean="0"/>
          </a:p>
          <a:p>
            <a:pPr lvl="1">
              <a:buFont typeface="Wingdings" pitchFamily="2" charset="2"/>
              <a:buChar char="Ø"/>
            </a:pPr>
            <a:r>
              <a:rPr lang="en-US" altLang="zh-CN" smtClean="0"/>
              <a:t>less</a:t>
            </a:r>
            <a:r>
              <a:rPr lang="zh-CN" altLang="en-US" smtClean="0"/>
              <a:t>　命令是</a:t>
            </a:r>
            <a:r>
              <a:rPr lang="en-US" altLang="zh-CN" smtClean="0"/>
              <a:t>man</a:t>
            </a:r>
            <a:r>
              <a:rPr lang="zh-CN" altLang="en-US" smtClean="0"/>
              <a:t>命令使用的分页器</a:t>
            </a:r>
            <a:endParaRPr lang="en-US" altLang="zh-CN" smtClean="0"/>
          </a:p>
          <a:p>
            <a:pPr lvl="2"/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2036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文件结构概念</a:t>
            </a:r>
          </a:p>
        </p:txBody>
      </p:sp>
      <p:sp>
        <p:nvSpPr>
          <p:cNvPr id="162819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文件和目录被组织成一个倒转的单根系的树形结构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文件系统从根（</a:t>
            </a:r>
            <a:r>
              <a:rPr lang="en-US" altLang="zh-CN" dirty="0" smtClean="0">
                <a:latin typeface="+mn-ea"/>
              </a:rPr>
              <a:t>root</a:t>
            </a:r>
            <a:r>
              <a:rPr lang="zh-CN" altLang="en-US" dirty="0" smtClean="0">
                <a:latin typeface="+mn-ea"/>
              </a:rPr>
              <a:t>）目录开始，根目录使用单个正斜线字符（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）代表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名称区分大小写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路径使用 </a:t>
            </a:r>
            <a:r>
              <a:rPr lang="en-US" altLang="zh-CN" dirty="0" smtClean="0">
                <a:latin typeface="+mn-ea"/>
              </a:rPr>
              <a:t>/ </a:t>
            </a:r>
            <a:r>
              <a:rPr lang="zh-CN" altLang="en-US" dirty="0" smtClean="0">
                <a:latin typeface="+mn-ea"/>
              </a:rPr>
              <a:t>分隔</a:t>
            </a:r>
            <a:endParaRPr lang="en-US" altLang="zh-CN" dirty="0" smtClean="0">
              <a:latin typeface="+mn-ea"/>
            </a:endParaRPr>
          </a:p>
          <a:p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81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158517" y="273110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solidFill>
                  <a:prstClr val="black"/>
                </a:solidFill>
                <a:latin typeface="Arial"/>
              </a:rPr>
              <a:t>文本与grep匹配</a:t>
            </a:r>
            <a:endParaRPr sz="1524" b="1" dirty="0">
              <a:solidFill>
                <a:prstClr val="black"/>
              </a:solidFill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158517" y="1604571"/>
            <a:ext cx="9873894" cy="3976751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959">
                <a:solidFill>
                  <a:prstClr val="black"/>
                </a:solidFill>
                <a:latin typeface="Arial"/>
              </a:rPr>
              <a:t>grep的基本用法是提供一个正则表达式和一个文件，应正则表达式匹配。</a:t>
            </a:r>
            <a:endParaRPr sz="1959">
              <a:solidFill>
                <a:prstClr val="black"/>
              </a:solidFill>
            </a:endParaRPr>
          </a:p>
        </p:txBody>
      </p:sp>
      <p:pic>
        <p:nvPicPr>
          <p:cNvPr id="200" name="图片 19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4689" y="2350459"/>
            <a:ext cx="7841829" cy="567959"/>
          </a:xfrm>
          <a:prstGeom prst="rect">
            <a:avLst/>
          </a:prstGeom>
          <a:ln>
            <a:noFill/>
          </a:ln>
        </p:spPr>
      </p:pic>
      <p:pic>
        <p:nvPicPr>
          <p:cNvPr id="201" name="图片 20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4689" y="3356100"/>
            <a:ext cx="7841829" cy="467069"/>
          </a:xfrm>
          <a:prstGeom prst="rect">
            <a:avLst/>
          </a:prstGeom>
          <a:ln>
            <a:noFill/>
          </a:ln>
        </p:spPr>
      </p:pic>
      <p:pic>
        <p:nvPicPr>
          <p:cNvPr id="202" name="图片 20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5987" y="3902680"/>
            <a:ext cx="7018188" cy="2021094"/>
          </a:xfrm>
          <a:prstGeom prst="rect">
            <a:avLst/>
          </a:prstGeom>
          <a:ln>
            <a:noFill/>
          </a:ln>
        </p:spPr>
      </p:pic>
      <p:sp>
        <p:nvSpPr>
          <p:cNvPr id="203" name="TextShape 3"/>
          <p:cNvSpPr txBox="1"/>
          <p:nvPr/>
        </p:nvSpPr>
        <p:spPr>
          <a:xfrm>
            <a:off x="1764689" y="1988412"/>
            <a:ext cx="2390988" cy="425143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959" dirty="0" err="1">
                <a:solidFill>
                  <a:prstClr val="black"/>
                </a:solidFill>
                <a:latin typeface="Arial"/>
              </a:rPr>
              <a:t>查找以cat结尾的行</a:t>
            </a:r>
            <a:endParaRPr sz="1959" dirty="0">
              <a:solidFill>
                <a:prstClr val="black"/>
              </a:solidFill>
            </a:endParaRPr>
          </a:p>
        </p:txBody>
      </p:sp>
      <p:sp>
        <p:nvSpPr>
          <p:cNvPr id="204" name="TextShape 4"/>
          <p:cNvSpPr txBox="1"/>
          <p:nvPr/>
        </p:nvSpPr>
        <p:spPr>
          <a:xfrm>
            <a:off x="1764689" y="2943567"/>
            <a:ext cx="2873731" cy="425143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959" dirty="0" err="1">
                <a:solidFill>
                  <a:prstClr val="black"/>
                </a:solidFill>
                <a:latin typeface="Arial"/>
              </a:rPr>
              <a:t>查找包含student的进程</a:t>
            </a:r>
            <a:endParaRPr sz="1959" dirty="0">
              <a:solidFill>
                <a:prstClr val="black"/>
              </a:solidFill>
            </a:endParaRPr>
          </a:p>
        </p:txBody>
      </p:sp>
      <p:sp>
        <p:nvSpPr>
          <p:cNvPr id="205" name="TextShape 5"/>
          <p:cNvSpPr txBox="1"/>
          <p:nvPr/>
        </p:nvSpPr>
        <p:spPr>
          <a:xfrm>
            <a:off x="1008052" y="3698552"/>
            <a:ext cx="2767935" cy="1741714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633" dirty="0">
                <a:solidFill>
                  <a:prstClr val="black"/>
                </a:solidFill>
                <a:latin typeface="Arial"/>
              </a:rPr>
              <a:t>-</a:t>
            </a:r>
            <a:r>
              <a:rPr lang="en-US" sz="1633" dirty="0" err="1">
                <a:solidFill>
                  <a:prstClr val="black"/>
                </a:solidFill>
                <a:latin typeface="Arial"/>
              </a:rPr>
              <a:t>i</a:t>
            </a:r>
            <a:r>
              <a:rPr lang="en-US" sz="1633" dirty="0">
                <a:solidFill>
                  <a:prstClr val="black"/>
                </a:solidFill>
                <a:latin typeface="Arial"/>
              </a:rPr>
              <a:t>  	</a:t>
            </a:r>
            <a:r>
              <a:rPr lang="en-US" sz="1633" dirty="0" err="1">
                <a:solidFill>
                  <a:prstClr val="black"/>
                </a:solidFill>
                <a:latin typeface="Arial"/>
              </a:rPr>
              <a:t>忽略大小写</a:t>
            </a:r>
            <a:endParaRPr sz="1959" dirty="0">
              <a:solidFill>
                <a:prstClr val="black"/>
              </a:solidFill>
            </a:endParaRPr>
          </a:p>
          <a:p>
            <a:r>
              <a:rPr lang="en-US" sz="1633" dirty="0">
                <a:solidFill>
                  <a:prstClr val="black"/>
                </a:solidFill>
                <a:latin typeface="Arial"/>
              </a:rPr>
              <a:t>-v 	</a:t>
            </a:r>
            <a:r>
              <a:rPr lang="en-US" sz="1633" dirty="0" err="1">
                <a:solidFill>
                  <a:prstClr val="black"/>
                </a:solidFill>
                <a:latin typeface="Arial"/>
              </a:rPr>
              <a:t>反向查找</a:t>
            </a:r>
            <a:endParaRPr sz="1959" dirty="0">
              <a:solidFill>
                <a:prstClr val="black"/>
              </a:solidFill>
            </a:endParaRPr>
          </a:p>
          <a:p>
            <a:r>
              <a:rPr lang="en-US" sz="1633" dirty="0">
                <a:solidFill>
                  <a:prstClr val="black"/>
                </a:solidFill>
                <a:latin typeface="Arial"/>
              </a:rPr>
              <a:t>-r 	</a:t>
            </a:r>
            <a:r>
              <a:rPr lang="en-US" sz="1633" dirty="0" err="1" smtClean="0">
                <a:solidFill>
                  <a:prstClr val="black"/>
                </a:solidFill>
                <a:latin typeface="Arial"/>
              </a:rPr>
              <a:t>查找目标为目录</a:t>
            </a:r>
            <a:endParaRPr sz="195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889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>
          <a:xfrm>
            <a:off x="654926" y="1005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按列抽取文本</a:t>
            </a:r>
            <a:r>
              <a:rPr lang="en-US" altLang="zh-CN" dirty="0" smtClean="0"/>
              <a:t>cut</a:t>
            </a:r>
            <a:endParaRPr lang="zh-CN" altLang="en-US" dirty="0" smtClean="0"/>
          </a:p>
        </p:txBody>
      </p:sp>
      <p:sp>
        <p:nvSpPr>
          <p:cNvPr id="95235" name="内容占位符 2"/>
          <p:cNvSpPr>
            <a:spLocks noGrp="1"/>
          </p:cNvSpPr>
          <p:nvPr>
            <p:ph idx="1"/>
          </p:nvPr>
        </p:nvSpPr>
        <p:spPr>
          <a:xfrm>
            <a:off x="1981201" y="1989138"/>
            <a:ext cx="8229600" cy="4137025"/>
          </a:xfrm>
        </p:spPr>
        <p:txBody>
          <a:bodyPr/>
          <a:lstStyle/>
          <a:p>
            <a:r>
              <a:rPr lang="zh-CN" altLang="en-US" smtClean="0"/>
              <a:t>显示文件或</a:t>
            </a:r>
            <a:r>
              <a:rPr lang="en-US" altLang="zh-CN" smtClean="0"/>
              <a:t>STDIN</a:t>
            </a:r>
            <a:r>
              <a:rPr lang="zh-CN" altLang="en-US" smtClean="0"/>
              <a:t>数据的指定列</a:t>
            </a:r>
            <a:endParaRPr lang="en-US" altLang="zh-CN" smtClean="0"/>
          </a:p>
          <a:p>
            <a:pPr lvl="1">
              <a:buFont typeface="Arial" pitchFamily="34" charset="0"/>
              <a:buNone/>
            </a:pPr>
            <a:r>
              <a:rPr lang="en-US" altLang="zh-CN" smtClean="0"/>
              <a:t>$ </a:t>
            </a:r>
            <a:r>
              <a:rPr lang="en-US" altLang="zh-CN" b="1" smtClean="0"/>
              <a:t>cut -d: -f1 /etc/passwd</a:t>
            </a:r>
          </a:p>
          <a:p>
            <a:pPr lvl="1">
              <a:buFont typeface="Arial" pitchFamily="34" charset="0"/>
              <a:buNone/>
            </a:pPr>
            <a:r>
              <a:rPr lang="en-US" altLang="zh-CN" smtClean="0"/>
              <a:t>$ </a:t>
            </a:r>
            <a:r>
              <a:rPr lang="en-US" altLang="zh-CN" b="1" smtClean="0"/>
              <a:t>grep root /etc/passwd | cut -d: -f7</a:t>
            </a:r>
            <a:endParaRPr lang="en-US" altLang="zh-CN" smtClean="0"/>
          </a:p>
          <a:p>
            <a:r>
              <a:rPr lang="zh-CN" altLang="en-US" smtClean="0"/>
              <a:t>使用　</a:t>
            </a:r>
            <a:r>
              <a:rPr lang="en-US" altLang="zh-CN" smtClean="0"/>
              <a:t>-d</a:t>
            </a:r>
            <a:r>
              <a:rPr lang="zh-CN" altLang="en-US" smtClean="0"/>
              <a:t>　指定区分列的定界符（默认为</a:t>
            </a:r>
            <a:r>
              <a:rPr lang="en-US" altLang="zh-CN" smtClean="0"/>
              <a:t>TAB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使用　</a:t>
            </a:r>
            <a:r>
              <a:rPr lang="en-US" altLang="zh-CN" smtClean="0"/>
              <a:t>-f</a:t>
            </a:r>
            <a:r>
              <a:rPr lang="zh-CN" altLang="en-US" smtClean="0"/>
              <a:t>　指定要显示的列</a:t>
            </a:r>
            <a:endParaRPr lang="en-US" altLang="zh-CN" smtClean="0"/>
          </a:p>
          <a:p>
            <a:r>
              <a:rPr lang="zh-CN" altLang="en-US" smtClean="0"/>
              <a:t>使用　</a:t>
            </a:r>
            <a:r>
              <a:rPr lang="en-US" altLang="zh-CN" smtClean="0"/>
              <a:t>-c</a:t>
            </a:r>
            <a:r>
              <a:rPr lang="zh-CN" altLang="en-US" smtClean="0"/>
              <a:t>　按字符切割</a:t>
            </a:r>
            <a:endParaRPr lang="en-US" altLang="zh-CN" smtClean="0"/>
          </a:p>
          <a:p>
            <a:pPr lvl="1">
              <a:buFont typeface="Arial" pitchFamily="34" charset="0"/>
              <a:buNone/>
            </a:pPr>
            <a:r>
              <a:rPr lang="en-US" altLang="zh-CN" smtClean="0"/>
              <a:t>$ </a:t>
            </a:r>
            <a:r>
              <a:rPr lang="en-US" altLang="zh-CN" b="1" smtClean="0"/>
              <a:t>cut -c2-5 /usr/share/dict/words</a:t>
            </a:r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166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602177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68A2481-D1E2-43A0-8360-D4A6A18FE4C9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143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13030" name="Rectangle 6"/>
          <p:cNvSpPr>
            <a:spLocks noGrp="1" noChangeArrowheads="1"/>
          </p:cNvSpPr>
          <p:nvPr>
            <p:ph type="title"/>
          </p:nvPr>
        </p:nvSpPr>
        <p:spPr>
          <a:xfrm>
            <a:off x="1348908" y="763936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Shell</a:t>
            </a:r>
            <a:r>
              <a:rPr lang="zh-CN" altLang="en-US" dirty="0"/>
              <a:t>变量的应用</a:t>
            </a:r>
          </a:p>
        </p:txBody>
      </p:sp>
      <p:sp>
        <p:nvSpPr>
          <p:cNvPr id="5130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81200" y="1556793"/>
            <a:ext cx="8229600" cy="428133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dirty="0"/>
              <a:t>Shell</a:t>
            </a:r>
            <a:r>
              <a:rPr lang="zh-CN" altLang="en-US" dirty="0"/>
              <a:t>变量</a:t>
            </a:r>
          </a:p>
          <a:p>
            <a:pPr lvl="1">
              <a:defRPr/>
            </a:pPr>
            <a:r>
              <a:rPr lang="zh-CN" altLang="en-US" dirty="0"/>
              <a:t>为灵活管理</a:t>
            </a:r>
            <a:r>
              <a:rPr lang="en-US" altLang="zh-CN" dirty="0"/>
              <a:t>Linux</a:t>
            </a:r>
            <a:r>
              <a:rPr lang="zh-CN" altLang="en-US" dirty="0"/>
              <a:t>系统提供特定参数，有两层意思：</a:t>
            </a:r>
          </a:p>
          <a:p>
            <a:pPr lvl="2">
              <a:defRPr/>
            </a:pPr>
            <a:r>
              <a:rPr lang="zh-CN" altLang="en-US" dirty="0"/>
              <a:t> 变量名：使用固定的名称，由系统预设或用户定义</a:t>
            </a:r>
          </a:p>
          <a:p>
            <a:pPr lvl="2">
              <a:defRPr/>
            </a:pPr>
            <a:r>
              <a:rPr lang="zh-CN" altLang="en-US" dirty="0"/>
              <a:t> 变量值：能够根据用户设置、系统环境变化而变化</a:t>
            </a:r>
          </a:p>
          <a:p>
            <a:pPr>
              <a:defRPr/>
            </a:pPr>
            <a:r>
              <a:rPr lang="en-US" altLang="zh-CN" dirty="0"/>
              <a:t>Shell</a:t>
            </a:r>
            <a:r>
              <a:rPr lang="zh-CN" altLang="en-US" dirty="0"/>
              <a:t>变量的种类</a:t>
            </a:r>
          </a:p>
          <a:p>
            <a:pPr lvl="1">
              <a:defRPr/>
            </a:pPr>
            <a:r>
              <a:rPr lang="zh-CN" altLang="en-US" dirty="0"/>
              <a:t>用户自定义变量：由用户自己定义、修改和使用</a:t>
            </a:r>
          </a:p>
          <a:p>
            <a:pPr lvl="1">
              <a:defRPr/>
            </a:pPr>
            <a:r>
              <a:rPr lang="zh-CN" altLang="en-US" dirty="0"/>
              <a:t>环境变量：由系统维护，用于设置用户的</a:t>
            </a:r>
            <a:r>
              <a:rPr lang="en-US" altLang="zh-CN" dirty="0"/>
              <a:t>Shell</a:t>
            </a:r>
            <a:r>
              <a:rPr lang="zh-CN" altLang="en-US" dirty="0"/>
              <a:t>工作环境，只有极少数的变量用户可以修改</a:t>
            </a:r>
          </a:p>
          <a:p>
            <a:pPr lvl="1">
              <a:defRPr/>
            </a:pPr>
            <a:r>
              <a:rPr lang="zh-CN" altLang="en-US" dirty="0"/>
              <a:t>预定义变量：</a:t>
            </a:r>
            <a:r>
              <a:rPr lang="en-US" altLang="zh-CN" dirty="0"/>
              <a:t>Bash</a:t>
            </a:r>
            <a:r>
              <a:rPr lang="zh-CN" altLang="en-US" dirty="0"/>
              <a:t>预定义的特殊变量，不能直接修改</a:t>
            </a:r>
          </a:p>
          <a:p>
            <a:pPr lvl="1">
              <a:defRPr/>
            </a:pPr>
            <a:r>
              <a:rPr lang="zh-CN" altLang="en-US" dirty="0"/>
              <a:t>位置变量：通过命令行给程序传递执行参数</a:t>
            </a:r>
          </a:p>
        </p:txBody>
      </p:sp>
    </p:spTree>
    <p:extLst>
      <p:ext uri="{BB962C8B-B14F-4D97-AF65-F5344CB8AC3E}">
        <p14:creationId xmlns:p14="http://schemas.microsoft.com/office/powerpoint/2010/main" xmlns="" val="37139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F79C69-4EA5-4E74-B884-00DF8106434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144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15078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716561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变量的赋值与引用</a:t>
            </a:r>
          </a:p>
        </p:txBody>
      </p:sp>
      <p:sp>
        <p:nvSpPr>
          <p:cNvPr id="5150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定义新的变量</a:t>
            </a:r>
          </a:p>
          <a:p>
            <a:pPr lvl="1">
              <a:defRPr/>
            </a:pPr>
            <a:r>
              <a:rPr lang="zh-CN" altLang="en-US"/>
              <a:t>变量名要以英文字母或下划线开头，区分大小写</a:t>
            </a:r>
          </a:p>
          <a:p>
            <a:pPr lvl="1">
              <a:defRPr/>
            </a:pPr>
            <a:r>
              <a:rPr lang="zh-CN" altLang="en-US"/>
              <a:t>格式：</a:t>
            </a:r>
            <a:r>
              <a:rPr lang="zh-CN" altLang="en-US">
                <a:solidFill>
                  <a:srgbClr val="FF0000"/>
                </a:solidFill>
              </a:rPr>
              <a:t>变量名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变量值</a:t>
            </a:r>
          </a:p>
          <a:p>
            <a:pPr>
              <a:defRPr/>
            </a:pPr>
            <a:r>
              <a:rPr lang="zh-CN" altLang="en-US"/>
              <a:t>查看变量的值</a:t>
            </a:r>
          </a:p>
          <a:p>
            <a:pPr lvl="1">
              <a:defRPr/>
            </a:pPr>
            <a:r>
              <a:rPr lang="zh-CN" altLang="en-US"/>
              <a:t>格式：</a:t>
            </a:r>
            <a:r>
              <a:rPr lang="en-US" altLang="zh-CN">
                <a:solidFill>
                  <a:srgbClr val="FF0000"/>
                </a:solidFill>
              </a:rPr>
              <a:t>echo  </a:t>
            </a:r>
            <a:r>
              <a:rPr lang="en-US" altLang="zh-CN">
                <a:solidFill>
                  <a:srgbClr val="0000FF"/>
                </a:solidFill>
              </a:rPr>
              <a:t>$</a:t>
            </a:r>
            <a:r>
              <a:rPr lang="zh-CN" altLang="en-US">
                <a:solidFill>
                  <a:srgbClr val="FF0000"/>
                </a:solidFill>
              </a:rPr>
              <a:t>变量名</a:t>
            </a:r>
          </a:p>
        </p:txBody>
      </p:sp>
    </p:spTree>
    <p:extLst>
      <p:ext uri="{BB962C8B-B14F-4D97-AF65-F5344CB8AC3E}">
        <p14:creationId xmlns:p14="http://schemas.microsoft.com/office/powerpoint/2010/main" xmlns="" val="35774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D6AD8C8-BA42-419B-81D7-E62E691D7B28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145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85838" y="912019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变量的赋值与引用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从键盘输入内容为变量赋值</a:t>
            </a:r>
          </a:p>
          <a:p>
            <a:pPr lvl="1">
              <a:defRPr/>
            </a:pPr>
            <a:r>
              <a:rPr lang="zh-CN" altLang="en-US"/>
              <a:t> 格式： </a:t>
            </a:r>
            <a:r>
              <a:rPr lang="en-US" altLang="zh-CN">
                <a:solidFill>
                  <a:srgbClr val="FF0000"/>
                </a:solidFill>
              </a:rPr>
              <a:t>read  [-p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“</a:t>
            </a:r>
            <a:r>
              <a:rPr lang="zh-CN" altLang="en-US">
                <a:solidFill>
                  <a:srgbClr val="FF0000"/>
                </a:solidFill>
              </a:rPr>
              <a:t>提示信息</a:t>
            </a:r>
            <a:r>
              <a:rPr lang="en-US" altLang="zh-CN">
                <a:solidFill>
                  <a:srgbClr val="FF0000"/>
                </a:solidFill>
              </a:rPr>
              <a:t>"]  </a:t>
            </a:r>
            <a:r>
              <a:rPr lang="zh-CN" altLang="en-US">
                <a:solidFill>
                  <a:srgbClr val="FF0000"/>
                </a:solidFill>
              </a:rPr>
              <a:t>变量名</a:t>
            </a:r>
          </a:p>
          <a:p>
            <a:pPr>
              <a:defRPr/>
            </a:pPr>
            <a:r>
              <a:rPr lang="zh-CN" altLang="en-US"/>
              <a:t>结合不同的引号为变量赋值</a:t>
            </a:r>
          </a:p>
          <a:p>
            <a:pPr lvl="1">
              <a:defRPr/>
            </a:pPr>
            <a:r>
              <a:rPr lang="zh-CN" altLang="en-US"/>
              <a:t>双引号 </a:t>
            </a:r>
            <a:r>
              <a:rPr lang="zh-CN" altLang="en-US">
                <a:solidFill>
                  <a:srgbClr val="FF0000"/>
                </a:solidFill>
              </a:rPr>
              <a:t>“ ”</a:t>
            </a:r>
            <a:r>
              <a:rPr lang="zh-CN" altLang="en-US"/>
              <a:t> ：允许通过</a:t>
            </a:r>
            <a:r>
              <a:rPr lang="en-US" altLang="zh-CN"/>
              <a:t>$</a:t>
            </a:r>
            <a:r>
              <a:rPr lang="zh-CN" altLang="en-US"/>
              <a:t>符号引用其他变量值</a:t>
            </a:r>
          </a:p>
          <a:p>
            <a:pPr lvl="1">
              <a:defRPr/>
            </a:pPr>
            <a:r>
              <a:rPr lang="zh-CN" altLang="en-US"/>
              <a:t>单引号 </a:t>
            </a:r>
            <a:r>
              <a:rPr lang="zh-CN" altLang="en-US">
                <a:solidFill>
                  <a:srgbClr val="FF0000"/>
                </a:solidFill>
              </a:rPr>
              <a:t>‘ ’</a:t>
            </a:r>
            <a:r>
              <a:rPr lang="zh-CN" altLang="en-US"/>
              <a:t> ：禁止引用其他变量值，</a:t>
            </a:r>
            <a:r>
              <a:rPr lang="en-US" altLang="zh-CN"/>
              <a:t>$</a:t>
            </a:r>
            <a:r>
              <a:rPr lang="zh-CN" altLang="en-US"/>
              <a:t>视为普通字符</a:t>
            </a:r>
          </a:p>
          <a:p>
            <a:pPr lvl="1">
              <a:defRPr/>
            </a:pPr>
            <a:r>
              <a:rPr lang="zh-CN" altLang="en-US"/>
              <a:t>反撇号 </a:t>
            </a:r>
            <a:r>
              <a:rPr lang="en-US" altLang="zh-CN">
                <a:solidFill>
                  <a:srgbClr val="FF0000"/>
                </a:solidFill>
              </a:rPr>
              <a:t>` `</a:t>
            </a:r>
            <a:r>
              <a:rPr lang="en-US" altLang="zh-CN"/>
              <a:t> </a:t>
            </a:r>
            <a:r>
              <a:rPr lang="zh-CN" altLang="en-US"/>
              <a:t>：将命令执行的结果输出给变量</a:t>
            </a:r>
          </a:p>
        </p:txBody>
      </p:sp>
    </p:spTree>
    <p:extLst>
      <p:ext uri="{BB962C8B-B14F-4D97-AF65-F5344CB8AC3E}">
        <p14:creationId xmlns:p14="http://schemas.microsoft.com/office/powerpoint/2010/main" xmlns="" val="39116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CC28B43-4AFA-4227-A7A2-954B16F3DE0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146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19174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738577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/>
              <a:t>数值变量的运算</a:t>
            </a:r>
          </a:p>
        </p:txBody>
      </p:sp>
      <p:sp>
        <p:nvSpPr>
          <p:cNvPr id="5191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/>
              <a:t>计算整数表达式的运算结果</a:t>
            </a:r>
          </a:p>
          <a:p>
            <a:pPr lvl="1">
              <a:defRPr/>
            </a:pPr>
            <a:r>
              <a:rPr lang="zh-CN" altLang="en-US"/>
              <a:t>格式：</a:t>
            </a:r>
            <a:r>
              <a:rPr lang="en-US" altLang="zh-CN">
                <a:solidFill>
                  <a:srgbClr val="FF0000"/>
                </a:solidFill>
              </a:rPr>
              <a:t>expr  </a:t>
            </a:r>
            <a:r>
              <a:rPr lang="zh-CN" altLang="en-US">
                <a:solidFill>
                  <a:srgbClr val="FF0000"/>
                </a:solidFill>
              </a:rPr>
              <a:t>变量</a:t>
            </a:r>
            <a:r>
              <a:rPr lang="en-US" altLang="zh-CN">
                <a:solidFill>
                  <a:srgbClr val="FF0000"/>
                </a:solidFill>
              </a:rPr>
              <a:t>1   </a:t>
            </a:r>
            <a:r>
              <a:rPr lang="zh-CN" altLang="en-US">
                <a:solidFill>
                  <a:srgbClr val="FF0000"/>
                </a:solidFill>
              </a:rPr>
              <a:t>运算符  变量</a:t>
            </a:r>
            <a:r>
              <a:rPr lang="en-US" altLang="zh-CN">
                <a:solidFill>
                  <a:srgbClr val="FF0000"/>
                </a:solidFill>
              </a:rPr>
              <a:t>2  ...[</a:t>
            </a:r>
            <a:r>
              <a:rPr lang="zh-CN" altLang="en-US">
                <a:solidFill>
                  <a:srgbClr val="FF0000"/>
                </a:solidFill>
              </a:rPr>
              <a:t>运算符 变量</a:t>
            </a:r>
            <a:r>
              <a:rPr lang="en-US" altLang="zh-CN">
                <a:solidFill>
                  <a:srgbClr val="FF0000"/>
                </a:solidFill>
              </a:rPr>
              <a:t>n]</a:t>
            </a:r>
          </a:p>
          <a:p>
            <a:pPr>
              <a:defRPr/>
            </a:pPr>
            <a:r>
              <a:rPr lang="en-US" altLang="zh-CN"/>
              <a:t>expr</a:t>
            </a:r>
            <a:r>
              <a:rPr lang="zh-CN" altLang="en-US"/>
              <a:t>的常用运算符</a:t>
            </a:r>
          </a:p>
          <a:p>
            <a:pPr lvl="1">
              <a:defRPr/>
            </a:pPr>
            <a:r>
              <a:rPr lang="zh-CN" altLang="pt-BR"/>
              <a:t>加法运算：</a:t>
            </a:r>
            <a:r>
              <a:rPr lang="pt-BR" altLang="zh-CN"/>
              <a:t>+</a:t>
            </a:r>
            <a:endParaRPr lang="zh-CN" altLang="pt-BR"/>
          </a:p>
          <a:p>
            <a:pPr lvl="1">
              <a:defRPr/>
            </a:pPr>
            <a:r>
              <a:rPr lang="zh-CN" altLang="pt-BR"/>
              <a:t>减法运算： </a:t>
            </a:r>
            <a:r>
              <a:rPr lang="pt-BR" altLang="zh-CN"/>
              <a:t>-</a:t>
            </a:r>
            <a:endParaRPr lang="en-US" altLang="zh-CN"/>
          </a:p>
          <a:p>
            <a:pPr lvl="1">
              <a:defRPr/>
            </a:pPr>
            <a:r>
              <a:rPr lang="zh-CN" altLang="pt-BR"/>
              <a:t>乘法运算： </a:t>
            </a:r>
            <a:r>
              <a:rPr lang="en-US" altLang="zh-CN"/>
              <a:t>\*</a:t>
            </a:r>
          </a:p>
          <a:p>
            <a:pPr lvl="1">
              <a:defRPr/>
            </a:pPr>
            <a:r>
              <a:rPr lang="zh-CN" altLang="en-US"/>
              <a:t>除法运算： </a:t>
            </a:r>
            <a:r>
              <a:rPr lang="en-US" altLang="zh-CN"/>
              <a:t>/</a:t>
            </a:r>
            <a:endParaRPr lang="zh-CN" altLang="pt-BR"/>
          </a:p>
          <a:p>
            <a:pPr lvl="1">
              <a:defRPr/>
            </a:pPr>
            <a:r>
              <a:rPr lang="zh-CN" altLang="pt-BR"/>
              <a:t>求模（取余）运算： </a:t>
            </a:r>
            <a:r>
              <a:rPr lang="pt-BR" altLang="zh-CN"/>
              <a:t>%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5224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53ACDE-84A6-46C7-BBEE-FE9874EC79D8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147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1227" name="Rectangle 11"/>
          <p:cNvSpPr>
            <a:spLocks noGrp="1" noChangeArrowheads="1"/>
          </p:cNvSpPr>
          <p:nvPr>
            <p:ph type="title"/>
          </p:nvPr>
        </p:nvSpPr>
        <p:spPr>
          <a:xfrm>
            <a:off x="1012732" y="716561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环境变量</a:t>
            </a:r>
          </a:p>
        </p:txBody>
      </p:sp>
      <p:sp>
        <p:nvSpPr>
          <p:cNvPr id="521228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环境变量配置文件</a:t>
            </a:r>
          </a:p>
          <a:p>
            <a:pPr lvl="1">
              <a:defRPr/>
            </a:pPr>
            <a:r>
              <a:rPr lang="zh-CN" altLang="en-US"/>
              <a:t>全局配置文件：</a:t>
            </a:r>
            <a:r>
              <a:rPr lang="en-US" altLang="zh-CN">
                <a:solidFill>
                  <a:srgbClr val="FF0000"/>
                </a:solidFill>
              </a:rPr>
              <a:t>/etc/profile</a:t>
            </a:r>
            <a:r>
              <a:rPr lang="en-US" altLang="zh-CN"/>
              <a:t> </a:t>
            </a:r>
          </a:p>
          <a:p>
            <a:pPr lvl="1">
              <a:defRPr/>
            </a:pPr>
            <a:r>
              <a:rPr lang="zh-CN" altLang="en-US"/>
              <a:t>用户配置文件：</a:t>
            </a:r>
            <a:r>
              <a:rPr lang="en-US" altLang="zh-CN">
                <a:solidFill>
                  <a:srgbClr val="FF0000"/>
                </a:solidFill>
              </a:rPr>
              <a:t>~/.bash_profile</a:t>
            </a:r>
          </a:p>
          <a:p>
            <a:pPr>
              <a:defRPr/>
            </a:pPr>
            <a:r>
              <a:rPr lang="zh-CN" altLang="en-US"/>
              <a:t>查看环境变量 </a:t>
            </a:r>
          </a:p>
          <a:p>
            <a:pPr lvl="1">
              <a:defRPr/>
            </a:pPr>
            <a:r>
              <a:rPr lang="en-US" altLang="zh-CN">
                <a:solidFill>
                  <a:srgbClr val="FF0000"/>
                </a:solidFill>
              </a:rPr>
              <a:t>set</a:t>
            </a:r>
            <a:r>
              <a:rPr lang="zh-CN" altLang="en-US"/>
              <a:t>命令可以查看所有的</a:t>
            </a:r>
            <a:r>
              <a:rPr lang="en-US" altLang="zh-CN"/>
              <a:t>Shell</a:t>
            </a:r>
            <a:r>
              <a:rPr lang="zh-CN" altLang="en-US"/>
              <a:t>变量，其中包括环境变量</a:t>
            </a:r>
          </a:p>
        </p:txBody>
      </p:sp>
    </p:spTree>
    <p:extLst>
      <p:ext uri="{BB962C8B-B14F-4D97-AF65-F5344CB8AC3E}">
        <p14:creationId xmlns:p14="http://schemas.microsoft.com/office/powerpoint/2010/main" xmlns="" val="18650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D560D13-AADC-4338-993F-ECAB0D02DEB9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148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70375" name="Rectangle 7"/>
          <p:cNvSpPr>
            <a:spLocks noGrp="1" noChangeArrowheads="1"/>
          </p:cNvSpPr>
          <p:nvPr>
            <p:ph type="title"/>
          </p:nvPr>
        </p:nvSpPr>
        <p:spPr>
          <a:xfrm>
            <a:off x="1590955" y="582090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环境变量</a:t>
            </a:r>
          </a:p>
        </p:txBody>
      </p:sp>
      <p:sp>
        <p:nvSpPr>
          <p:cNvPr id="5703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981200" y="2151534"/>
            <a:ext cx="8229600" cy="39417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/>
              <a:t>常见的环境变量：</a:t>
            </a:r>
          </a:p>
          <a:p>
            <a:pPr lvl="2">
              <a:defRPr/>
            </a:pPr>
            <a:r>
              <a:rPr lang="zh-CN" altLang="en-US" sz="2800" dirty="0"/>
              <a:t> </a:t>
            </a:r>
            <a:r>
              <a:rPr lang="en-US" altLang="zh-CN" sz="2800" dirty="0"/>
              <a:t>$USER </a:t>
            </a:r>
            <a:r>
              <a:rPr lang="zh-CN" altLang="en-US" sz="2800" dirty="0"/>
              <a:t>、</a:t>
            </a:r>
            <a:r>
              <a:rPr lang="en-US" altLang="zh-CN" sz="2800" dirty="0"/>
              <a:t>$LOGNAME</a:t>
            </a:r>
          </a:p>
          <a:p>
            <a:pPr lvl="2">
              <a:defRPr/>
            </a:pPr>
            <a:r>
              <a:rPr lang="en-US" altLang="zh-CN" sz="2800" dirty="0"/>
              <a:t> $UID </a:t>
            </a:r>
            <a:r>
              <a:rPr lang="zh-CN" altLang="en-US" sz="2800" dirty="0"/>
              <a:t>、 </a:t>
            </a:r>
            <a:r>
              <a:rPr lang="en-US" altLang="zh-CN" sz="2800" dirty="0"/>
              <a:t>$SHELL </a:t>
            </a:r>
            <a:r>
              <a:rPr lang="zh-CN" altLang="en-US" sz="2800" dirty="0"/>
              <a:t>、</a:t>
            </a:r>
            <a:r>
              <a:rPr lang="en-US" altLang="zh-CN" sz="2800" dirty="0"/>
              <a:t>$HOME</a:t>
            </a:r>
          </a:p>
          <a:p>
            <a:pPr lvl="2">
              <a:defRPr/>
            </a:pPr>
            <a:r>
              <a:rPr lang="en-US" altLang="zh-CN" sz="2800" dirty="0"/>
              <a:t> $PWD</a:t>
            </a:r>
            <a:r>
              <a:rPr lang="zh-CN" altLang="en-US" sz="2800" dirty="0"/>
              <a:t>、 </a:t>
            </a:r>
            <a:r>
              <a:rPr lang="en-US" altLang="zh-CN" sz="2800" dirty="0">
                <a:solidFill>
                  <a:srgbClr val="FF0000"/>
                </a:solidFill>
              </a:rPr>
              <a:t>$PATH</a:t>
            </a:r>
            <a:r>
              <a:rPr lang="en-US" altLang="zh-CN" sz="2800" dirty="0"/>
              <a:t> </a:t>
            </a:r>
          </a:p>
          <a:p>
            <a:pPr lvl="2">
              <a:defRPr/>
            </a:pPr>
            <a:r>
              <a:rPr lang="en-US" altLang="zh-CN" sz="2800" dirty="0"/>
              <a:t> $PS1</a:t>
            </a:r>
            <a:r>
              <a:rPr lang="zh-CN" altLang="en-US" sz="2800" dirty="0"/>
              <a:t>、</a:t>
            </a:r>
            <a:r>
              <a:rPr lang="en-US" altLang="zh-CN" sz="2800" dirty="0"/>
              <a:t>$PS2</a:t>
            </a:r>
          </a:p>
        </p:txBody>
      </p:sp>
    </p:spTree>
    <p:extLst>
      <p:ext uri="{BB962C8B-B14F-4D97-AF65-F5344CB8AC3E}">
        <p14:creationId xmlns:p14="http://schemas.microsoft.com/office/powerpoint/2010/main" xmlns="" val="5868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4DF97E-98B2-422F-A682-B3DA4C23E0E0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149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3275" name="Rectangle 11"/>
          <p:cNvSpPr>
            <a:spLocks noGrp="1" noChangeArrowheads="1"/>
          </p:cNvSpPr>
          <p:nvPr>
            <p:ph type="title"/>
          </p:nvPr>
        </p:nvSpPr>
        <p:spPr>
          <a:xfrm>
            <a:off x="838200" y="676219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位置变量</a:t>
            </a:r>
          </a:p>
        </p:txBody>
      </p:sp>
      <p:sp>
        <p:nvSpPr>
          <p:cNvPr id="523276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表示为 </a:t>
            </a:r>
            <a:r>
              <a:rPr lang="en-US" altLang="zh-CN">
                <a:solidFill>
                  <a:srgbClr val="FF0000"/>
                </a:solidFill>
              </a:rPr>
              <a:t>$n</a:t>
            </a:r>
            <a:r>
              <a:rPr lang="zh-CN" altLang="en-US"/>
              <a:t>，</a:t>
            </a:r>
            <a:r>
              <a:rPr lang="en-US" altLang="zh-CN"/>
              <a:t>n</a:t>
            </a:r>
            <a:r>
              <a:rPr lang="zh-CN" altLang="en-US"/>
              <a:t>为</a:t>
            </a:r>
            <a:r>
              <a:rPr lang="en-US" altLang="zh-CN"/>
              <a:t>1~9</a:t>
            </a:r>
            <a:r>
              <a:rPr lang="zh-CN" altLang="en-US"/>
              <a:t>之间的数字</a:t>
            </a:r>
          </a:p>
        </p:txBody>
      </p:sp>
    </p:spTree>
    <p:extLst>
      <p:ext uri="{BB962C8B-B14F-4D97-AF65-F5344CB8AC3E}">
        <p14:creationId xmlns:p14="http://schemas.microsoft.com/office/powerpoint/2010/main" xmlns="" val="19651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当前工作目录</a:t>
            </a:r>
          </a:p>
        </p:txBody>
      </p:sp>
      <p:sp>
        <p:nvSpPr>
          <p:cNvPr id="164867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每个</a:t>
            </a:r>
            <a:r>
              <a:rPr lang="en-US" altLang="zh-CN" dirty="0" smtClean="0">
                <a:latin typeface="+mn-ea"/>
              </a:rPr>
              <a:t> shell</a:t>
            </a:r>
            <a:r>
              <a:rPr lang="zh-CN" altLang="en-US" dirty="0" smtClean="0">
                <a:latin typeface="+mn-ea"/>
              </a:rPr>
              <a:t> 和系统进程都有一个当前工作目录（</a:t>
            </a:r>
            <a:r>
              <a:rPr lang="en-US" altLang="zh-CN" dirty="0" smtClean="0">
                <a:latin typeface="+mn-ea"/>
              </a:rPr>
              <a:t>current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working directory </a:t>
            </a:r>
            <a:r>
              <a:rPr lang="en-US" altLang="zh-CN" dirty="0" err="1" smtClean="0">
                <a:latin typeface="+mn-ea"/>
              </a:rPr>
              <a:t>cwd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pwd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latin typeface="+mn-ea"/>
              </a:rPr>
              <a:t>显示</a:t>
            </a:r>
            <a:r>
              <a:rPr lang="en-US" altLang="zh-CN" dirty="0" smtClean="0">
                <a:latin typeface="+mn-ea"/>
              </a:rPr>
              <a:t> shell </a:t>
            </a:r>
            <a:r>
              <a:rPr lang="zh-CN" altLang="en-US" dirty="0" smtClean="0">
                <a:latin typeface="+mn-ea"/>
              </a:rPr>
              <a:t>的 </a:t>
            </a:r>
            <a:r>
              <a:rPr lang="en-US" altLang="zh-CN" dirty="0" err="1" smtClean="0">
                <a:latin typeface="+mn-ea"/>
              </a:rPr>
              <a:t>cwd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的绝对路径</a:t>
            </a:r>
          </a:p>
        </p:txBody>
      </p:sp>
    </p:spTree>
    <p:extLst>
      <p:ext uri="{BB962C8B-B14F-4D97-AF65-F5344CB8AC3E}">
        <p14:creationId xmlns:p14="http://schemas.microsoft.com/office/powerpoint/2010/main" xmlns="" val="155947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10CC6F-EF7A-41F6-83C6-581AB4ACB78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150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5318" name="Rectangle 6"/>
          <p:cNvSpPr>
            <a:spLocks noGrp="1" noChangeArrowheads="1"/>
          </p:cNvSpPr>
          <p:nvPr>
            <p:ph type="title"/>
          </p:nvPr>
        </p:nvSpPr>
        <p:spPr>
          <a:xfrm>
            <a:off x="1216819" y="555195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预定义变量 </a:t>
            </a:r>
          </a:p>
        </p:txBody>
      </p:sp>
      <p:sp>
        <p:nvSpPr>
          <p:cNvPr id="5253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表示形式如下</a:t>
            </a:r>
          </a:p>
          <a:p>
            <a:pPr lvl="1">
              <a:defRPr/>
            </a:pPr>
            <a:r>
              <a:rPr lang="en-US" altLang="zh-CN"/>
              <a:t>$#</a:t>
            </a:r>
            <a:r>
              <a:rPr lang="zh-CN" altLang="en-US"/>
              <a:t>：命令行中位置参数的个数</a:t>
            </a:r>
          </a:p>
          <a:p>
            <a:pPr lvl="1">
              <a:defRPr/>
            </a:pPr>
            <a:r>
              <a:rPr lang="en-US" altLang="zh-CN"/>
              <a:t>$*</a:t>
            </a:r>
            <a:r>
              <a:rPr lang="zh-CN" altLang="en-US"/>
              <a:t>：所有位置参数的内容</a:t>
            </a:r>
          </a:p>
          <a:p>
            <a:pPr lvl="1">
              <a:defRPr/>
            </a:pPr>
            <a:r>
              <a:rPr lang="en-US" altLang="zh-CN">
                <a:solidFill>
                  <a:srgbClr val="FF0000"/>
                </a:solidFill>
              </a:rPr>
              <a:t>$?</a:t>
            </a:r>
            <a:r>
              <a:rPr lang="zh-CN" altLang="en-US"/>
              <a:t>：上一条命令执行后返回的状态，当返回状态值为</a:t>
            </a:r>
            <a:r>
              <a:rPr lang="en-US" altLang="zh-CN"/>
              <a:t>0</a:t>
            </a:r>
            <a:r>
              <a:rPr lang="zh-CN" altLang="en-US"/>
              <a:t>时表示执行正常，非</a:t>
            </a:r>
            <a:r>
              <a:rPr lang="en-US" altLang="zh-CN"/>
              <a:t>0</a:t>
            </a:r>
            <a:r>
              <a:rPr lang="zh-CN" altLang="en-US"/>
              <a:t>值表示执行异常或出错</a:t>
            </a:r>
          </a:p>
          <a:p>
            <a:pPr lvl="1">
              <a:defRPr/>
            </a:pPr>
            <a:r>
              <a:rPr lang="en-US" altLang="zh-CN"/>
              <a:t>$$</a:t>
            </a:r>
            <a:r>
              <a:rPr lang="zh-CN" altLang="en-US"/>
              <a:t>：当前所在进程的进程号</a:t>
            </a:r>
          </a:p>
          <a:p>
            <a:pPr lvl="1">
              <a:defRPr/>
            </a:pPr>
            <a:r>
              <a:rPr lang="en-US" altLang="zh-CN"/>
              <a:t>$!</a:t>
            </a:r>
            <a:r>
              <a:rPr lang="zh-CN" altLang="en-US"/>
              <a:t>：后台运行的最后一个进程号</a:t>
            </a:r>
          </a:p>
          <a:p>
            <a:pPr lvl="1">
              <a:defRPr/>
            </a:pPr>
            <a:r>
              <a:rPr lang="en-US" altLang="zh-CN">
                <a:solidFill>
                  <a:srgbClr val="FF0000"/>
                </a:solidFill>
              </a:rPr>
              <a:t>$0</a:t>
            </a:r>
            <a:r>
              <a:rPr lang="zh-CN" altLang="en-US"/>
              <a:t>：当前执行的进程</a:t>
            </a:r>
            <a:r>
              <a:rPr lang="en-US" altLang="zh-CN"/>
              <a:t>/</a:t>
            </a:r>
            <a:r>
              <a:rPr lang="zh-CN" altLang="en-US"/>
              <a:t>程序名</a:t>
            </a:r>
          </a:p>
        </p:txBody>
      </p:sp>
    </p:spTree>
    <p:extLst>
      <p:ext uri="{BB962C8B-B14F-4D97-AF65-F5344CB8AC3E}">
        <p14:creationId xmlns:p14="http://schemas.microsoft.com/office/powerpoint/2010/main" xmlns="" val="13965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脚本</a:t>
            </a:r>
            <a:r>
              <a:rPr lang="en-US" altLang="zh-CN" smtClean="0"/>
              <a:t>-1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DDEC98B-1C50-4859-9E4A-27A5525B2A15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152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31462" name="Rectangle 6"/>
          <p:cNvSpPr>
            <a:spLocks noGrp="1" noChangeArrowheads="1"/>
          </p:cNvSpPr>
          <p:nvPr>
            <p:ph type="title"/>
          </p:nvPr>
        </p:nvSpPr>
        <p:spPr>
          <a:xfrm>
            <a:off x="1216819" y="604106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Shell</a:t>
            </a:r>
            <a:r>
              <a:rPr lang="zh-CN" altLang="en-US" dirty="0"/>
              <a:t>脚本的概念 </a:t>
            </a:r>
          </a:p>
        </p:txBody>
      </p:sp>
      <p:sp>
        <p:nvSpPr>
          <p:cNvPr id="5314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Shell</a:t>
            </a:r>
            <a:r>
              <a:rPr lang="zh-CN" altLang="en-US"/>
              <a:t>脚本</a:t>
            </a:r>
          </a:p>
          <a:p>
            <a:pPr lvl="1">
              <a:defRPr/>
            </a:pPr>
            <a:r>
              <a:rPr lang="zh-CN" altLang="en-US"/>
              <a:t>用途：完成特定的、较复杂的系统管理任务</a:t>
            </a:r>
          </a:p>
          <a:p>
            <a:pPr lvl="1">
              <a:defRPr/>
            </a:pPr>
            <a:r>
              <a:rPr lang="zh-CN" altLang="en-US"/>
              <a:t>格式：集中保存多条</a:t>
            </a:r>
            <a:r>
              <a:rPr lang="en-US" altLang="zh-CN"/>
              <a:t>Linux</a:t>
            </a:r>
            <a:r>
              <a:rPr lang="zh-CN" altLang="en-US"/>
              <a:t>命令，普通文本文件</a:t>
            </a:r>
          </a:p>
          <a:p>
            <a:pPr lvl="1">
              <a:defRPr/>
            </a:pPr>
            <a:r>
              <a:rPr lang="zh-CN" altLang="en-US"/>
              <a:t>执行方式：按照预设的顺序依次解释执行</a:t>
            </a:r>
          </a:p>
        </p:txBody>
      </p:sp>
    </p:spTree>
    <p:extLst>
      <p:ext uri="{BB962C8B-B14F-4D97-AF65-F5344CB8AC3E}">
        <p14:creationId xmlns:p14="http://schemas.microsoft.com/office/powerpoint/2010/main" xmlns="" val="5171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E7C2204-910E-4E3D-AC22-2411E4F3A55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153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33510" name="Rectangle 6"/>
          <p:cNvSpPr>
            <a:spLocks noGrp="1" noChangeArrowheads="1"/>
          </p:cNvSpPr>
          <p:nvPr>
            <p:ph type="title"/>
          </p:nvPr>
        </p:nvSpPr>
        <p:spPr>
          <a:xfrm>
            <a:off x="1216819" y="703113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编写可执行的</a:t>
            </a:r>
            <a:r>
              <a:rPr lang="en-US" altLang="zh-CN" dirty="0"/>
              <a:t>Shell</a:t>
            </a:r>
            <a:r>
              <a:rPr lang="zh-CN" altLang="en-US" dirty="0"/>
              <a:t>脚本 </a:t>
            </a:r>
          </a:p>
        </p:txBody>
      </p:sp>
      <p:sp>
        <p:nvSpPr>
          <p:cNvPr id="5335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建立包含执行语句的脚本文件 </a:t>
            </a:r>
          </a:p>
          <a:p>
            <a:pPr lvl="1">
              <a:defRPr/>
            </a:pPr>
            <a:r>
              <a:rPr lang="zh-CN" altLang="en-US"/>
              <a:t>脚本文件中包括的内容 </a:t>
            </a:r>
          </a:p>
          <a:p>
            <a:pPr lvl="2">
              <a:defRPr/>
            </a:pPr>
            <a:r>
              <a:rPr lang="zh-CN" altLang="en-US"/>
              <a:t> 运行环境设置：</a:t>
            </a:r>
            <a:r>
              <a:rPr lang="en-US" altLang="zh-CN">
                <a:solidFill>
                  <a:srgbClr val="FF0000"/>
                </a:solidFill>
              </a:rPr>
              <a:t>#!/bin/bash</a:t>
            </a:r>
            <a:r>
              <a:rPr lang="en-US" altLang="zh-CN"/>
              <a:t> </a:t>
            </a:r>
          </a:p>
          <a:p>
            <a:pPr lvl="2">
              <a:defRPr/>
            </a:pPr>
            <a:r>
              <a:rPr lang="en-US" altLang="zh-CN"/>
              <a:t> </a:t>
            </a:r>
            <a:r>
              <a:rPr lang="zh-CN" altLang="en-US"/>
              <a:t>注释信息：以</a:t>
            </a:r>
            <a:r>
              <a:rPr lang="en-US" altLang="zh-CN">
                <a:solidFill>
                  <a:srgbClr val="FF0000"/>
                </a:solidFill>
              </a:rPr>
              <a:t>#</a:t>
            </a:r>
            <a:r>
              <a:rPr lang="zh-CN" altLang="en-US"/>
              <a:t>开始的说明性文字 </a:t>
            </a:r>
          </a:p>
          <a:p>
            <a:pPr lvl="2">
              <a:defRPr/>
            </a:pPr>
            <a:r>
              <a:rPr lang="zh-CN" altLang="en-US"/>
              <a:t> 可执行的</a:t>
            </a:r>
            <a:r>
              <a:rPr lang="en-US" altLang="zh-CN"/>
              <a:t>Linux</a:t>
            </a:r>
            <a:r>
              <a:rPr lang="zh-CN" altLang="en-US"/>
              <a:t>命令行</a:t>
            </a:r>
          </a:p>
          <a:p>
            <a:pPr>
              <a:defRPr/>
            </a:pPr>
            <a:r>
              <a:rPr lang="zh-CN" altLang="en-US"/>
              <a:t>为脚本文件添加可执行权限</a:t>
            </a:r>
          </a:p>
        </p:txBody>
      </p:sp>
    </p:spTree>
    <p:extLst>
      <p:ext uri="{BB962C8B-B14F-4D97-AF65-F5344CB8AC3E}">
        <p14:creationId xmlns:p14="http://schemas.microsoft.com/office/powerpoint/2010/main" xmlns="" val="15574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872557-20B3-4BD0-8A1D-6DB75312EE9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154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35558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716561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/>
              <a:t>运行</a:t>
            </a:r>
            <a:r>
              <a:rPr lang="en-US" altLang="zh-CN"/>
              <a:t>Shell</a:t>
            </a:r>
            <a:r>
              <a:rPr lang="zh-CN" altLang="en-US"/>
              <a:t>脚本程序</a:t>
            </a:r>
          </a:p>
        </p:txBody>
      </p:sp>
      <p:sp>
        <p:nvSpPr>
          <p:cNvPr id="5355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直接执行具有“</a:t>
            </a:r>
            <a:r>
              <a:rPr lang="en-US" altLang="zh-CN"/>
              <a:t>x”</a:t>
            </a:r>
            <a:r>
              <a:rPr lang="zh-CN" altLang="en-US"/>
              <a:t>权限的脚本文件</a:t>
            </a:r>
          </a:p>
          <a:p>
            <a:pPr lvl="1">
              <a:defRPr/>
            </a:pPr>
            <a:r>
              <a:rPr lang="zh-CN" altLang="en-US"/>
              <a:t> 例如：</a:t>
            </a:r>
            <a:r>
              <a:rPr lang="en-US" altLang="zh-CN">
                <a:solidFill>
                  <a:srgbClr val="FF0000"/>
                </a:solidFill>
              </a:rPr>
              <a:t>./repboot.sh</a:t>
            </a:r>
            <a:r>
              <a:rPr lang="en-US" altLang="zh-CN"/>
              <a:t> </a:t>
            </a:r>
          </a:p>
          <a:p>
            <a:pPr>
              <a:defRPr/>
            </a:pPr>
            <a:r>
              <a:rPr lang="zh-CN" altLang="en-US"/>
              <a:t>使用指定的解释器程序执行脚本内容</a:t>
            </a:r>
          </a:p>
          <a:p>
            <a:pPr lvl="1">
              <a:defRPr/>
            </a:pPr>
            <a:r>
              <a:rPr lang="zh-CN" altLang="en-US"/>
              <a:t> 例如：</a:t>
            </a:r>
            <a:r>
              <a:rPr lang="en-US" altLang="zh-CN">
                <a:solidFill>
                  <a:srgbClr val="FF0000"/>
                </a:solidFill>
              </a:rPr>
              <a:t>bash  repboot.sh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sh  repboot.sh</a:t>
            </a:r>
          </a:p>
          <a:p>
            <a:pPr>
              <a:defRPr/>
            </a:pPr>
            <a:r>
              <a:rPr lang="zh-CN" altLang="en-US"/>
              <a:t>通过</a:t>
            </a:r>
            <a:r>
              <a:rPr lang="en-US" altLang="zh-CN"/>
              <a:t>source</a:t>
            </a:r>
            <a:r>
              <a:rPr lang="zh-CN" altLang="en-US"/>
              <a:t>命令（或 </a:t>
            </a:r>
            <a:r>
              <a:rPr lang="en-US" altLang="zh-CN"/>
              <a:t>. </a:t>
            </a:r>
            <a:r>
              <a:rPr lang="zh-CN" altLang="en-US"/>
              <a:t>）读取脚本内容执行</a:t>
            </a:r>
          </a:p>
          <a:p>
            <a:pPr lvl="1">
              <a:defRPr/>
            </a:pPr>
            <a:r>
              <a:rPr lang="zh-CN" altLang="en-US"/>
              <a:t> 例如：</a:t>
            </a:r>
            <a:r>
              <a:rPr lang="en-US" altLang="zh-CN">
                <a:solidFill>
                  <a:srgbClr val="FF0000"/>
                </a:solidFill>
              </a:rPr>
              <a:t>souce  repboot.sh</a:t>
            </a:r>
            <a:r>
              <a:rPr lang="en-US" altLang="zh-CN"/>
              <a:t>  </a:t>
            </a:r>
            <a:r>
              <a:rPr lang="zh-CN" altLang="en-US"/>
              <a:t>或  </a:t>
            </a:r>
            <a:r>
              <a:rPr lang="en-US" altLang="zh-CN">
                <a:solidFill>
                  <a:srgbClr val="FF0000"/>
                </a:solidFill>
              </a:rPr>
              <a:t>.   hello.sh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5540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CF35F4B-B0A1-4665-8E06-B44CDCFFDF5E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155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92553" name="Rectangle 9"/>
          <p:cNvSpPr>
            <a:spLocks noGrp="1" noChangeArrowheads="1"/>
          </p:cNvSpPr>
          <p:nvPr>
            <p:ph type="title"/>
          </p:nvPr>
        </p:nvSpPr>
        <p:spPr>
          <a:xfrm>
            <a:off x="1981200" y="447620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条件测试操作</a:t>
            </a:r>
          </a:p>
        </p:txBody>
      </p:sp>
      <p:sp>
        <p:nvSpPr>
          <p:cNvPr id="49255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66048" y="1023358"/>
            <a:ext cx="8229600" cy="428133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test</a:t>
            </a:r>
            <a:r>
              <a:rPr lang="zh-CN" altLang="en-US" dirty="0"/>
              <a:t>命令</a:t>
            </a:r>
          </a:p>
          <a:p>
            <a:pPr lvl="1">
              <a:defRPr/>
            </a:pPr>
            <a:r>
              <a:rPr lang="zh-CN" altLang="en-US" dirty="0"/>
              <a:t>用途：测试特定的表达式是否成立，当条件成立时，命令执行后的返回值为</a:t>
            </a:r>
            <a:r>
              <a:rPr lang="en-US" altLang="zh-CN" dirty="0"/>
              <a:t>0</a:t>
            </a:r>
            <a:r>
              <a:rPr lang="zh-CN" altLang="en-US" dirty="0"/>
              <a:t>，否则为其他数值</a:t>
            </a:r>
          </a:p>
          <a:p>
            <a:pPr lvl="1">
              <a:defRPr/>
            </a:pPr>
            <a:r>
              <a:rPr lang="zh-CN" altLang="en-US" dirty="0"/>
              <a:t>格式：</a:t>
            </a:r>
            <a:r>
              <a:rPr lang="en-US" altLang="zh-CN" dirty="0">
                <a:solidFill>
                  <a:srgbClr val="FF0000"/>
                </a:solidFill>
              </a:rPr>
              <a:t>test  </a:t>
            </a:r>
            <a:r>
              <a:rPr lang="zh-CN" altLang="en-US" dirty="0">
                <a:solidFill>
                  <a:srgbClr val="FF0000"/>
                </a:solidFill>
              </a:rPr>
              <a:t>条件表达式</a:t>
            </a:r>
          </a:p>
          <a:p>
            <a:pPr lvl="1"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              </a:t>
            </a:r>
            <a:r>
              <a:rPr lang="en-US" altLang="zh-CN" dirty="0">
                <a:solidFill>
                  <a:srgbClr val="FF0000"/>
                </a:solidFill>
              </a:rPr>
              <a:t>[   </a:t>
            </a:r>
            <a:r>
              <a:rPr lang="zh-CN" altLang="en-US" dirty="0">
                <a:solidFill>
                  <a:srgbClr val="FF0000"/>
                </a:solidFill>
              </a:rPr>
              <a:t>条件表达式   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r>
              <a:rPr lang="zh-CN" altLang="en-US" dirty="0"/>
              <a:t>常见的测试类型</a:t>
            </a:r>
          </a:p>
          <a:p>
            <a:pPr lvl="1">
              <a:defRPr/>
            </a:pPr>
            <a:r>
              <a:rPr lang="zh-CN" altLang="en-US" dirty="0"/>
              <a:t>测试文件状态</a:t>
            </a:r>
          </a:p>
          <a:p>
            <a:pPr lvl="1">
              <a:defRPr/>
            </a:pPr>
            <a:r>
              <a:rPr lang="zh-CN" altLang="en-US" dirty="0"/>
              <a:t>字符串比较</a:t>
            </a:r>
          </a:p>
          <a:p>
            <a:pPr lvl="1">
              <a:defRPr/>
            </a:pPr>
            <a:r>
              <a:rPr lang="zh-CN" altLang="en-US" dirty="0"/>
              <a:t>整数值比较</a:t>
            </a:r>
          </a:p>
          <a:p>
            <a:pPr lvl="1">
              <a:defRPr/>
            </a:pPr>
            <a:r>
              <a:rPr lang="zh-CN" altLang="en-US" dirty="0"/>
              <a:t>逻辑测试</a:t>
            </a:r>
          </a:p>
        </p:txBody>
      </p:sp>
    </p:spTree>
    <p:extLst>
      <p:ext uri="{BB962C8B-B14F-4D97-AF65-F5344CB8AC3E}">
        <p14:creationId xmlns:p14="http://schemas.microsoft.com/office/powerpoint/2010/main" xmlns="" val="33036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C0EC0C-E51F-4A22-BF92-7A40B6E2CDE4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156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title"/>
          </p:nvPr>
        </p:nvSpPr>
        <p:spPr>
          <a:xfrm>
            <a:off x="1698532" y="528302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条件测试操作</a:t>
            </a: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696489"/>
            <a:ext cx="8229600" cy="302433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测试文件状态</a:t>
            </a:r>
          </a:p>
          <a:p>
            <a:pPr lvl="1">
              <a:defRPr/>
            </a:pPr>
            <a:r>
              <a:rPr lang="zh-CN" altLang="en-US" dirty="0"/>
              <a:t>格式：</a:t>
            </a:r>
            <a:r>
              <a:rPr lang="en-US" altLang="zh-CN" dirty="0">
                <a:solidFill>
                  <a:srgbClr val="FF0000"/>
                </a:solidFill>
              </a:rPr>
              <a:t>[  </a:t>
            </a:r>
            <a:r>
              <a:rPr lang="zh-CN" altLang="en-US" dirty="0">
                <a:solidFill>
                  <a:srgbClr val="FF0000"/>
                </a:solidFill>
              </a:rPr>
              <a:t>操作符  文件或目录  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r>
              <a:rPr lang="zh-CN" altLang="en-US" dirty="0"/>
              <a:t>常用的测试操作符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-d</a:t>
            </a:r>
            <a:r>
              <a:rPr lang="zh-CN" altLang="en-US" dirty="0"/>
              <a:t>：测试是否为目录（</a:t>
            </a:r>
            <a:r>
              <a:rPr lang="en-US" altLang="zh-CN" dirty="0"/>
              <a:t>Directory</a:t>
            </a:r>
            <a:r>
              <a:rPr lang="zh-CN" altLang="en-US" dirty="0"/>
              <a:t>）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-e</a:t>
            </a:r>
            <a:r>
              <a:rPr lang="zh-CN" altLang="en-US" dirty="0"/>
              <a:t>：测试目录或文件是否存在（</a:t>
            </a:r>
            <a:r>
              <a:rPr lang="en-US" altLang="zh-CN" dirty="0"/>
              <a:t>Exist</a:t>
            </a:r>
            <a:r>
              <a:rPr lang="zh-CN" altLang="en-US" dirty="0"/>
              <a:t>）</a:t>
            </a:r>
          </a:p>
          <a:p>
            <a:pPr lvl="1">
              <a:defRPr/>
            </a:pPr>
            <a:r>
              <a:rPr lang="en-US" altLang="zh-CN" dirty="0"/>
              <a:t>-f</a:t>
            </a:r>
            <a:r>
              <a:rPr lang="zh-CN" altLang="en-US" dirty="0"/>
              <a:t>：测试是否为文件（</a:t>
            </a:r>
            <a:r>
              <a:rPr lang="en-US" altLang="zh-CN" dirty="0"/>
              <a:t>File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100020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0BE5F7B-E5D0-43E3-ADD2-115D7D34575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157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96644" name="Rectangle 4"/>
          <p:cNvSpPr>
            <a:spLocks noGrp="1" noChangeArrowheads="1"/>
          </p:cNvSpPr>
          <p:nvPr>
            <p:ph type="title"/>
          </p:nvPr>
        </p:nvSpPr>
        <p:spPr>
          <a:xfrm>
            <a:off x="1644744" y="254588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条件测试操作</a:t>
            </a:r>
          </a:p>
        </p:txBody>
      </p:sp>
      <p:sp>
        <p:nvSpPr>
          <p:cNvPr id="496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222358"/>
            <a:ext cx="8229600" cy="413732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整数值比较</a:t>
            </a:r>
          </a:p>
          <a:p>
            <a:pPr lvl="1">
              <a:defRPr/>
            </a:pPr>
            <a:r>
              <a:rPr lang="zh-CN" altLang="en-US" dirty="0"/>
              <a:t>格式：</a:t>
            </a:r>
            <a:r>
              <a:rPr lang="en-US" altLang="zh-CN" dirty="0">
                <a:solidFill>
                  <a:srgbClr val="FF0000"/>
                </a:solidFill>
              </a:rPr>
              <a:t>[  </a:t>
            </a:r>
            <a:r>
              <a:rPr lang="zh-CN" altLang="en-US" dirty="0">
                <a:solidFill>
                  <a:srgbClr val="FF0000"/>
                </a:solidFill>
              </a:rPr>
              <a:t>整数</a:t>
            </a:r>
            <a:r>
              <a:rPr lang="en-US" altLang="zh-CN" dirty="0">
                <a:solidFill>
                  <a:srgbClr val="FF0000"/>
                </a:solidFill>
              </a:rPr>
              <a:t>1  </a:t>
            </a:r>
            <a:r>
              <a:rPr lang="zh-CN" altLang="en-US" dirty="0">
                <a:solidFill>
                  <a:srgbClr val="FF0000"/>
                </a:solidFill>
              </a:rPr>
              <a:t>操作符  整数</a:t>
            </a:r>
            <a:r>
              <a:rPr lang="en-US" altLang="zh-CN" dirty="0">
                <a:solidFill>
                  <a:srgbClr val="FF0000"/>
                </a:solidFill>
              </a:rPr>
              <a:t>2  ]</a:t>
            </a:r>
          </a:p>
          <a:p>
            <a:pPr>
              <a:defRPr/>
            </a:pPr>
            <a:r>
              <a:rPr lang="zh-CN" altLang="en-US" dirty="0"/>
              <a:t>常用的测试操作符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eq</a:t>
            </a:r>
            <a:r>
              <a:rPr lang="zh-CN" altLang="en-US" dirty="0"/>
              <a:t>：等于（</a:t>
            </a:r>
            <a:r>
              <a:rPr lang="en-US" altLang="zh-CN" dirty="0"/>
              <a:t>Equal</a:t>
            </a:r>
            <a:r>
              <a:rPr lang="zh-CN" altLang="en-US" dirty="0"/>
              <a:t>）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-ne</a:t>
            </a:r>
            <a:r>
              <a:rPr lang="zh-CN" altLang="en-US" dirty="0"/>
              <a:t>：不等于（</a:t>
            </a:r>
            <a:r>
              <a:rPr lang="en-US" altLang="zh-CN" dirty="0"/>
              <a:t>Not Equal</a:t>
            </a:r>
            <a:r>
              <a:rPr lang="zh-CN" altLang="en-US" dirty="0"/>
              <a:t>）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gt</a:t>
            </a:r>
            <a:r>
              <a:rPr lang="zh-CN" altLang="en-US" dirty="0"/>
              <a:t>：大于（</a:t>
            </a:r>
            <a:r>
              <a:rPr lang="en-US" altLang="zh-CN" dirty="0"/>
              <a:t>Greater Than</a:t>
            </a:r>
            <a:r>
              <a:rPr lang="zh-CN" altLang="en-US" dirty="0"/>
              <a:t>）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lt</a:t>
            </a:r>
            <a:r>
              <a:rPr lang="zh-CN" altLang="en-US" dirty="0"/>
              <a:t>：小于（</a:t>
            </a:r>
            <a:r>
              <a:rPr lang="en-US" altLang="zh-CN" dirty="0"/>
              <a:t>Lesser Than</a:t>
            </a:r>
            <a:r>
              <a:rPr lang="zh-CN" altLang="en-US" dirty="0"/>
              <a:t>）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-le</a:t>
            </a:r>
            <a:r>
              <a:rPr lang="zh-CN" altLang="en-US" dirty="0"/>
              <a:t>：小于或等于（</a:t>
            </a:r>
            <a:r>
              <a:rPr lang="en-US" altLang="zh-CN" dirty="0"/>
              <a:t>Lesser or Equal</a:t>
            </a:r>
            <a:r>
              <a:rPr lang="zh-CN" altLang="en-US" dirty="0"/>
              <a:t>）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ge</a:t>
            </a:r>
            <a:r>
              <a:rPr lang="zh-CN" altLang="en-US" dirty="0"/>
              <a:t>：大于或等于（</a:t>
            </a:r>
            <a:r>
              <a:rPr lang="en-US" altLang="zh-CN" dirty="0"/>
              <a:t>Greater or Equal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40817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105F9B8-B440-4673-A4A6-62CF02E9EB0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158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title"/>
          </p:nvPr>
        </p:nvSpPr>
        <p:spPr>
          <a:xfrm>
            <a:off x="972391" y="219019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条件测试操作</a:t>
            </a:r>
          </a:p>
        </p:txBody>
      </p:sp>
      <p:sp>
        <p:nvSpPr>
          <p:cNvPr id="4986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/>
              <a:t>字符串比较</a:t>
            </a:r>
          </a:p>
          <a:p>
            <a:pPr lvl="1">
              <a:defRPr/>
            </a:pPr>
            <a:r>
              <a:rPr lang="zh-CN" altLang="en-US"/>
              <a:t>格式：</a:t>
            </a:r>
            <a:r>
              <a:rPr lang="en-US" altLang="zh-CN">
                <a:solidFill>
                  <a:srgbClr val="FF0000"/>
                </a:solidFill>
              </a:rPr>
              <a:t>[  </a:t>
            </a:r>
            <a:r>
              <a:rPr lang="zh-CN" altLang="en-US">
                <a:solidFill>
                  <a:srgbClr val="FF0000"/>
                </a:solidFill>
              </a:rPr>
              <a:t>字符串</a:t>
            </a:r>
            <a:r>
              <a:rPr lang="en-US" altLang="zh-CN">
                <a:solidFill>
                  <a:srgbClr val="FF0000"/>
                </a:solidFill>
              </a:rPr>
              <a:t>1  =  </a:t>
            </a:r>
            <a:r>
              <a:rPr lang="zh-CN" altLang="en-US">
                <a:solidFill>
                  <a:srgbClr val="FF0000"/>
                </a:solidFill>
              </a:rPr>
              <a:t>字符串</a:t>
            </a:r>
            <a:r>
              <a:rPr lang="en-US" altLang="zh-CN">
                <a:solidFill>
                  <a:srgbClr val="FF0000"/>
                </a:solidFill>
              </a:rPr>
              <a:t>2 ]</a:t>
            </a:r>
          </a:p>
          <a:p>
            <a:pPr lvl="1">
              <a:buFontTx/>
              <a:buNone/>
              <a:defRPr/>
            </a:pPr>
            <a:r>
              <a:rPr lang="en-US" altLang="zh-CN">
                <a:solidFill>
                  <a:srgbClr val="FF0000"/>
                </a:solidFill>
              </a:rPr>
              <a:t>              [  </a:t>
            </a:r>
            <a:r>
              <a:rPr lang="zh-CN" altLang="en-US">
                <a:solidFill>
                  <a:srgbClr val="FF0000"/>
                </a:solidFill>
              </a:rPr>
              <a:t>字符串</a:t>
            </a:r>
            <a:r>
              <a:rPr lang="en-US" altLang="zh-CN">
                <a:solidFill>
                  <a:srgbClr val="FF0000"/>
                </a:solidFill>
              </a:rPr>
              <a:t>1  !=  </a:t>
            </a:r>
            <a:r>
              <a:rPr lang="zh-CN" altLang="en-US">
                <a:solidFill>
                  <a:srgbClr val="FF0000"/>
                </a:solidFill>
              </a:rPr>
              <a:t>字符串</a:t>
            </a:r>
            <a:r>
              <a:rPr lang="en-US" altLang="zh-CN">
                <a:solidFill>
                  <a:srgbClr val="FF0000"/>
                </a:solidFill>
              </a:rPr>
              <a:t>2 ]</a:t>
            </a:r>
          </a:p>
          <a:p>
            <a:pPr lvl="1">
              <a:buFontTx/>
              <a:buNone/>
              <a:defRPr/>
            </a:pPr>
            <a:r>
              <a:rPr lang="en-US" altLang="zh-CN">
                <a:solidFill>
                  <a:srgbClr val="FF0000"/>
                </a:solidFill>
              </a:rPr>
              <a:t>              [  -z  </a:t>
            </a:r>
            <a:r>
              <a:rPr lang="zh-CN" altLang="en-US">
                <a:solidFill>
                  <a:srgbClr val="FF0000"/>
                </a:solidFill>
              </a:rPr>
              <a:t>字符串 </a:t>
            </a:r>
            <a:r>
              <a:rPr lang="en-US" altLang="zh-CN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r>
              <a:rPr lang="zh-CN" altLang="en-US"/>
              <a:t>常用的测试操作符</a:t>
            </a:r>
          </a:p>
          <a:p>
            <a:pPr lvl="1">
              <a:defRPr/>
            </a:pP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/>
              <a:t>：字符串内容相同</a:t>
            </a:r>
          </a:p>
          <a:p>
            <a:pPr lvl="1">
              <a:defRPr/>
            </a:pPr>
            <a:r>
              <a:rPr lang="en-US" altLang="zh-CN">
                <a:solidFill>
                  <a:srgbClr val="FF0000"/>
                </a:solidFill>
              </a:rPr>
              <a:t>!=</a:t>
            </a:r>
            <a:r>
              <a:rPr lang="zh-CN" altLang="en-US"/>
              <a:t>：字符串内容不同，</a:t>
            </a:r>
            <a:r>
              <a:rPr lang="en-US" altLang="zh-CN"/>
              <a:t>! </a:t>
            </a:r>
            <a:r>
              <a:rPr lang="zh-CN" altLang="en-US"/>
              <a:t>号表示相反的意思</a:t>
            </a:r>
          </a:p>
          <a:p>
            <a:pPr lvl="1">
              <a:defRPr/>
            </a:pPr>
            <a:r>
              <a:rPr lang="en-US" altLang="zh-CN">
                <a:solidFill>
                  <a:srgbClr val="FF0000"/>
                </a:solidFill>
              </a:rPr>
              <a:t>-z</a:t>
            </a:r>
            <a:r>
              <a:rPr lang="zh-CN" altLang="en-US"/>
              <a:t>：字符串内容为空</a:t>
            </a:r>
          </a:p>
        </p:txBody>
      </p:sp>
    </p:spTree>
    <p:extLst>
      <p:ext uri="{BB962C8B-B14F-4D97-AF65-F5344CB8AC3E}">
        <p14:creationId xmlns:p14="http://schemas.microsoft.com/office/powerpoint/2010/main" xmlns="" val="213307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BCC471-7AB5-49C8-9273-E684E4638BF3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159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00742" name="Rectangle 6"/>
          <p:cNvSpPr>
            <a:spLocks noGrp="1" noChangeArrowheads="1"/>
          </p:cNvSpPr>
          <p:nvPr>
            <p:ph type="title"/>
          </p:nvPr>
        </p:nvSpPr>
        <p:spPr>
          <a:xfrm>
            <a:off x="1510273" y="241036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条件测试操作</a:t>
            </a:r>
          </a:p>
        </p:txBody>
      </p:sp>
      <p:sp>
        <p:nvSpPr>
          <p:cNvPr id="5007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10273" y="1356829"/>
            <a:ext cx="8229600" cy="413732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逻辑测试</a:t>
            </a:r>
          </a:p>
          <a:p>
            <a:pPr lvl="1">
              <a:defRPr/>
            </a:pPr>
            <a:r>
              <a:rPr lang="zh-CN" altLang="en-US" dirty="0"/>
              <a:t>格式：</a:t>
            </a:r>
            <a:r>
              <a:rPr lang="en-US" altLang="zh-CN" dirty="0">
                <a:solidFill>
                  <a:srgbClr val="FF0000"/>
                </a:solidFill>
              </a:rPr>
              <a:t>[  </a:t>
            </a:r>
            <a:r>
              <a:rPr lang="zh-CN" altLang="en-US" dirty="0">
                <a:solidFill>
                  <a:srgbClr val="FF0000"/>
                </a:solidFill>
              </a:rPr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1  ]  </a:t>
            </a:r>
            <a:r>
              <a:rPr lang="zh-CN" altLang="en-US" dirty="0">
                <a:solidFill>
                  <a:srgbClr val="FF0000"/>
                </a:solidFill>
              </a:rPr>
              <a:t>操作符  </a:t>
            </a:r>
            <a:r>
              <a:rPr lang="en-US" altLang="zh-CN" dirty="0">
                <a:solidFill>
                  <a:srgbClr val="FF0000"/>
                </a:solidFill>
              </a:rPr>
              <a:t>[  </a:t>
            </a:r>
            <a:r>
              <a:rPr lang="zh-CN" altLang="en-US" dirty="0">
                <a:solidFill>
                  <a:srgbClr val="FF0000"/>
                </a:solidFill>
              </a:rPr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2  ]  ... </a:t>
            </a:r>
          </a:p>
          <a:p>
            <a:pPr>
              <a:defRPr/>
            </a:pPr>
            <a:r>
              <a:rPr lang="zh-CN" altLang="en-US" dirty="0"/>
              <a:t>常用的测试操作符</a:t>
            </a:r>
          </a:p>
          <a:p>
            <a:pPr lvl="1">
              <a:defRPr/>
            </a:pPr>
            <a:r>
              <a:rPr lang="en-US" altLang="zh-CN" dirty="0"/>
              <a:t>-a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FF0000"/>
                </a:solidFill>
              </a:rPr>
              <a:t>&amp;&amp;</a:t>
            </a:r>
            <a:r>
              <a:rPr lang="zh-CN" altLang="en-US" dirty="0"/>
              <a:t>：逻辑与，“而且”的意思</a:t>
            </a:r>
          </a:p>
          <a:p>
            <a:pPr lvl="2">
              <a:defRPr/>
            </a:pPr>
            <a:r>
              <a:rPr lang="zh-CN" altLang="en-US" dirty="0"/>
              <a:t> 前后两个表达式都成立时整个测试结果才为真，否则为假 </a:t>
            </a:r>
          </a:p>
          <a:p>
            <a:pPr lvl="1">
              <a:defRPr/>
            </a:pPr>
            <a:r>
              <a:rPr lang="en-US" altLang="zh-CN" dirty="0"/>
              <a:t>-o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FF0000"/>
                </a:solidFill>
              </a:rPr>
              <a:t>||</a:t>
            </a:r>
            <a:r>
              <a:rPr lang="zh-CN" altLang="en-US" dirty="0"/>
              <a:t>：逻辑或，“或者”的意思</a:t>
            </a:r>
          </a:p>
          <a:p>
            <a:pPr lvl="2">
              <a:defRPr/>
            </a:pPr>
            <a:r>
              <a:rPr lang="zh-CN" altLang="en-US" dirty="0"/>
              <a:t> 操作符两边至少一个为真时，结果为真，否则结果为假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</a:rPr>
              <a:t>!</a:t>
            </a:r>
            <a:r>
              <a:rPr lang="zh-CN" altLang="en-US" dirty="0"/>
              <a:t>：逻辑否</a:t>
            </a:r>
          </a:p>
          <a:p>
            <a:pPr lvl="2">
              <a:defRPr/>
            </a:pPr>
            <a:r>
              <a:rPr lang="zh-CN" altLang="en-US" dirty="0"/>
              <a:t> 当指定的条件不成立时，返回结果为真</a:t>
            </a:r>
          </a:p>
        </p:txBody>
      </p:sp>
    </p:spTree>
    <p:extLst>
      <p:ext uri="{BB962C8B-B14F-4D97-AF65-F5344CB8AC3E}">
        <p14:creationId xmlns:p14="http://schemas.microsoft.com/office/powerpoint/2010/main" xmlns="" val="33148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绝对路径名和相对路径名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绝对路径名</a:t>
            </a:r>
            <a:endParaRPr lang="en-US" altLang="zh-CN" dirty="0" smtClean="0">
              <a:latin typeface="+mn-ea"/>
            </a:endParaRPr>
          </a:p>
          <a:p>
            <a:pPr marL="914400" lvl="1" indent="-457200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+mn-ea"/>
              </a:rPr>
              <a:t>以正斜线开头</a:t>
            </a:r>
            <a:endParaRPr lang="en-US" altLang="zh-CN" dirty="0" smtClean="0">
              <a:latin typeface="+mn-ea"/>
            </a:endParaRPr>
          </a:p>
          <a:p>
            <a:pPr marL="914400" lvl="1" indent="-457200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+mn-ea"/>
              </a:rPr>
              <a:t>描述到文件位置的完整说明</a:t>
            </a:r>
            <a:endParaRPr lang="en-US" altLang="zh-CN" dirty="0" smtClean="0">
              <a:latin typeface="+mn-ea"/>
            </a:endParaRPr>
          </a:p>
          <a:p>
            <a:pPr marL="914400" lvl="1" indent="-457200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+mn-ea"/>
              </a:rPr>
              <a:t>任何时候你想指定文件名的时候都可以使用</a:t>
            </a: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zh-CN" altLang="en-US" dirty="0" smtClean="0">
                <a:latin typeface="+mn-ea"/>
              </a:rPr>
              <a:t>相对路径名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+mn-ea"/>
              </a:rPr>
              <a:t>不以正斜线开头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+mn-ea"/>
              </a:rPr>
              <a:t>指定相对于你的当前工作目录而言的位置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+mn-ea"/>
              </a:rPr>
              <a:t>可以被用作指定文件名的简捷方式</a:t>
            </a:r>
          </a:p>
        </p:txBody>
      </p:sp>
    </p:spTree>
    <p:extLst>
      <p:ext uri="{BB962C8B-B14F-4D97-AF65-F5344CB8AC3E}">
        <p14:creationId xmlns:p14="http://schemas.microsoft.com/office/powerpoint/2010/main" xmlns="" val="31743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98780E-0B7B-4106-B506-0B3DEBD11FF7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160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06905" name="Rectangle 25"/>
          <p:cNvSpPr>
            <a:spLocks noGrp="1" noChangeArrowheads="1"/>
          </p:cNvSpPr>
          <p:nvPr>
            <p:ph type="title"/>
          </p:nvPr>
        </p:nvSpPr>
        <p:spPr>
          <a:xfrm>
            <a:off x="743791" y="320674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zh-CN" dirty="0"/>
              <a:t>if</a:t>
            </a:r>
            <a:r>
              <a:rPr lang="zh-CN" altLang="en-US" dirty="0"/>
              <a:t>条件</a:t>
            </a:r>
            <a:r>
              <a:rPr lang="zh-CN" altLang="zh-CN" dirty="0"/>
              <a:t>语句</a:t>
            </a:r>
            <a:r>
              <a:rPr lang="zh-CN" altLang="en-US" dirty="0"/>
              <a:t> </a:t>
            </a:r>
            <a:r>
              <a:rPr lang="en-US" altLang="zh-CN" dirty="0"/>
              <a:t>—— </a:t>
            </a:r>
            <a:r>
              <a:rPr lang="zh-CN" altLang="en-US" dirty="0"/>
              <a:t>双分支</a:t>
            </a:r>
          </a:p>
        </p:txBody>
      </p:sp>
      <p:sp>
        <p:nvSpPr>
          <p:cNvPr id="506906" name="Rectangle 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当“条件成立”、“条件不成立”时执行不同操作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981200" y="2891866"/>
            <a:ext cx="7127875" cy="2640013"/>
            <a:chOff x="613" y="2326"/>
            <a:chExt cx="4490" cy="1663"/>
          </a:xfrm>
        </p:grpSpPr>
        <p:sp>
          <p:nvSpPr>
            <p:cNvPr id="38919" name="Line 30"/>
            <p:cNvSpPr>
              <a:spLocks noChangeShapeType="1"/>
            </p:cNvSpPr>
            <p:nvPr/>
          </p:nvSpPr>
          <p:spPr bwMode="auto">
            <a:xfrm>
              <a:off x="1625" y="2561"/>
              <a:ext cx="0" cy="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920" name="AutoShape 31"/>
            <p:cNvSpPr>
              <a:spLocks noChangeArrowheads="1"/>
            </p:cNvSpPr>
            <p:nvPr/>
          </p:nvSpPr>
          <p:spPr bwMode="auto">
            <a:xfrm>
              <a:off x="868" y="2908"/>
              <a:ext cx="1515" cy="567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921" name="Text Box 32"/>
            <p:cNvSpPr txBox="1">
              <a:spLocks noChangeArrowheads="1"/>
            </p:cNvSpPr>
            <p:nvPr/>
          </p:nvSpPr>
          <p:spPr bwMode="auto">
            <a:xfrm>
              <a:off x="986" y="3066"/>
              <a:ext cx="13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if </a:t>
              </a:r>
              <a:r>
                <a:rPr lang="en-US" altLang="zh-CN" sz="1600" b="1">
                  <a:ea typeface="楷体_GB2312" pitchFamily="49" charset="-122"/>
                </a:rPr>
                <a:t>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38922" name="AutoShape 33"/>
            <p:cNvSpPr>
              <a:spLocks noChangeArrowheads="1"/>
            </p:cNvSpPr>
            <p:nvPr/>
          </p:nvSpPr>
          <p:spPr bwMode="auto">
            <a:xfrm>
              <a:off x="2761" y="2384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923" name="Text Box 34"/>
            <p:cNvSpPr txBox="1">
              <a:spLocks noChangeArrowheads="1"/>
            </p:cNvSpPr>
            <p:nvPr/>
          </p:nvSpPr>
          <p:spPr bwMode="auto">
            <a:xfrm>
              <a:off x="2782" y="2435"/>
              <a:ext cx="10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38924" name="Line 35"/>
            <p:cNvSpPr>
              <a:spLocks noChangeShapeType="1"/>
            </p:cNvSpPr>
            <p:nvPr/>
          </p:nvSpPr>
          <p:spPr bwMode="auto">
            <a:xfrm>
              <a:off x="1625" y="2561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925" name="Line 36"/>
            <p:cNvSpPr>
              <a:spLocks noChangeShapeType="1"/>
            </p:cNvSpPr>
            <p:nvPr/>
          </p:nvSpPr>
          <p:spPr bwMode="auto">
            <a:xfrm>
              <a:off x="3834" y="256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926" name="Line 37"/>
            <p:cNvSpPr>
              <a:spLocks noChangeShapeType="1"/>
            </p:cNvSpPr>
            <p:nvPr/>
          </p:nvSpPr>
          <p:spPr bwMode="auto">
            <a:xfrm>
              <a:off x="4402" y="2561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927" name="Line 38"/>
            <p:cNvSpPr>
              <a:spLocks noChangeShapeType="1"/>
            </p:cNvSpPr>
            <p:nvPr/>
          </p:nvSpPr>
          <p:spPr bwMode="auto">
            <a:xfrm flipV="1">
              <a:off x="4402" y="3382"/>
              <a:ext cx="0" cy="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928" name="Text Box 39"/>
            <p:cNvSpPr txBox="1">
              <a:spLocks noChangeArrowheads="1"/>
            </p:cNvSpPr>
            <p:nvPr/>
          </p:nvSpPr>
          <p:spPr bwMode="auto">
            <a:xfrm>
              <a:off x="1545" y="2326"/>
              <a:ext cx="10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 dirty="0">
                  <a:ea typeface="楷体_GB2312" pitchFamily="49" charset="-122"/>
                </a:rPr>
                <a:t>条件为真  </a:t>
              </a:r>
              <a:r>
                <a:rPr lang="en-US" altLang="zh-CN" sz="1600" b="1" dirty="0">
                  <a:solidFill>
                    <a:srgbClr val="FF0000"/>
                  </a:solidFill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38929" name="Line 40"/>
            <p:cNvSpPr>
              <a:spLocks noChangeShapeType="1"/>
            </p:cNvSpPr>
            <p:nvPr/>
          </p:nvSpPr>
          <p:spPr bwMode="auto">
            <a:xfrm>
              <a:off x="1625" y="3825"/>
              <a:ext cx="1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930" name="Line 41"/>
            <p:cNvSpPr>
              <a:spLocks noChangeShapeType="1"/>
            </p:cNvSpPr>
            <p:nvPr/>
          </p:nvSpPr>
          <p:spPr bwMode="auto">
            <a:xfrm>
              <a:off x="3834" y="3825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931" name="AutoShape 42"/>
            <p:cNvSpPr>
              <a:spLocks noChangeArrowheads="1"/>
            </p:cNvSpPr>
            <p:nvPr/>
          </p:nvSpPr>
          <p:spPr bwMode="auto">
            <a:xfrm>
              <a:off x="2760" y="3673"/>
              <a:ext cx="1073" cy="316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932" name="Text Box 43"/>
            <p:cNvSpPr txBox="1">
              <a:spLocks noChangeArrowheads="1"/>
            </p:cNvSpPr>
            <p:nvPr/>
          </p:nvSpPr>
          <p:spPr bwMode="auto">
            <a:xfrm>
              <a:off x="2781" y="3723"/>
              <a:ext cx="10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38933" name="Text Box 44"/>
            <p:cNvSpPr txBox="1">
              <a:spLocks noChangeArrowheads="1"/>
            </p:cNvSpPr>
            <p:nvPr/>
          </p:nvSpPr>
          <p:spPr bwMode="auto">
            <a:xfrm>
              <a:off x="1562" y="3580"/>
              <a:ext cx="10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  </a:t>
              </a: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38934" name="Line 45"/>
            <p:cNvSpPr>
              <a:spLocks noChangeShapeType="1"/>
            </p:cNvSpPr>
            <p:nvPr/>
          </p:nvSpPr>
          <p:spPr bwMode="auto">
            <a:xfrm>
              <a:off x="613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935" name="AutoShape 46"/>
            <p:cNvSpPr>
              <a:spLocks noChangeArrowheads="1"/>
            </p:cNvSpPr>
            <p:nvPr/>
          </p:nvSpPr>
          <p:spPr bwMode="auto">
            <a:xfrm>
              <a:off x="3919" y="3041"/>
              <a:ext cx="929" cy="31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936" name="Text Box 47"/>
            <p:cNvSpPr txBox="1">
              <a:spLocks noChangeArrowheads="1"/>
            </p:cNvSpPr>
            <p:nvPr/>
          </p:nvSpPr>
          <p:spPr bwMode="auto">
            <a:xfrm>
              <a:off x="3982" y="3075"/>
              <a:ext cx="8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ea typeface="楷体_GB2312" pitchFamily="49" charset="-122"/>
                </a:rPr>
                <a:t>fi</a:t>
              </a:r>
              <a:r>
                <a:rPr lang="en-US" altLang="zh-CN" sz="1600" b="1">
                  <a:ea typeface="楷体_GB2312" pitchFamily="49" charset="-122"/>
                </a:rPr>
                <a:t>  </a:t>
              </a:r>
              <a:r>
                <a:rPr lang="zh-CN" altLang="en-US" sz="1600" b="1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38937" name="Line 48"/>
            <p:cNvSpPr>
              <a:spLocks noChangeShapeType="1"/>
            </p:cNvSpPr>
            <p:nvPr/>
          </p:nvSpPr>
          <p:spPr bwMode="auto">
            <a:xfrm>
              <a:off x="4851" y="3193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7788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5D2541-4EBD-417D-88D0-58E46EF37132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08933" name="Rectangle 5"/>
          <p:cNvSpPr>
            <a:spLocks noGrp="1" noChangeArrowheads="1"/>
          </p:cNvSpPr>
          <p:nvPr>
            <p:ph type="title"/>
          </p:nvPr>
        </p:nvSpPr>
        <p:spPr>
          <a:xfrm>
            <a:off x="1026179" y="380384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zh-CN" dirty="0"/>
              <a:t>if</a:t>
            </a:r>
            <a:r>
              <a:rPr lang="zh-CN" altLang="en-US" dirty="0"/>
              <a:t>条件</a:t>
            </a:r>
            <a:r>
              <a:rPr lang="zh-CN" altLang="zh-CN" dirty="0"/>
              <a:t>语句</a:t>
            </a:r>
            <a:r>
              <a:rPr lang="zh-CN" altLang="en-US" dirty="0"/>
              <a:t> </a:t>
            </a:r>
            <a:r>
              <a:rPr lang="en-US" altLang="zh-CN" dirty="0"/>
              <a:t>—— </a:t>
            </a:r>
            <a:r>
              <a:rPr lang="zh-CN" altLang="en-US" dirty="0"/>
              <a:t>双分支</a:t>
            </a:r>
          </a:p>
        </p:txBody>
      </p:sp>
      <p:sp>
        <p:nvSpPr>
          <p:cNvPr id="50893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>
                <a:solidFill>
                  <a:schemeClr val="tx2"/>
                </a:solidFill>
              </a:rPr>
              <a:t>应用示例：</a:t>
            </a:r>
          </a:p>
          <a:p>
            <a:pPr lvl="1">
              <a:defRPr/>
            </a:pPr>
            <a:r>
              <a:rPr kumimoji="1" lang="zh-CN" altLang="en-US" dirty="0" smtClean="0">
                <a:solidFill>
                  <a:schemeClr val="tx2"/>
                </a:solidFill>
              </a:rPr>
              <a:t>判断</a:t>
            </a:r>
            <a:r>
              <a:rPr kumimoji="1" lang="en-US" altLang="zh-CN" dirty="0" err="1" smtClean="0">
                <a:solidFill>
                  <a:schemeClr val="tx2"/>
                </a:solidFill>
              </a:rPr>
              <a:t>nfs</a:t>
            </a:r>
            <a:r>
              <a:rPr kumimoji="1" lang="zh-CN" altLang="en-US" dirty="0" smtClean="0">
                <a:solidFill>
                  <a:schemeClr val="tx2"/>
                </a:solidFill>
              </a:rPr>
              <a:t>是否</a:t>
            </a:r>
            <a:r>
              <a:rPr kumimoji="1" lang="zh-CN" altLang="en-US" dirty="0">
                <a:solidFill>
                  <a:schemeClr val="tx2"/>
                </a:solidFill>
              </a:rPr>
              <a:t>在运行，若已运行则输出提示信息，否则重新</a:t>
            </a:r>
            <a:r>
              <a:rPr kumimoji="1" lang="zh-CN" altLang="en-US" dirty="0" smtClean="0">
                <a:solidFill>
                  <a:schemeClr val="tx2"/>
                </a:solidFill>
              </a:rPr>
              <a:t>启动</a:t>
            </a:r>
            <a:r>
              <a:rPr kumimoji="1" lang="en-US" altLang="zh-CN" dirty="0" err="1" smtClean="0">
                <a:solidFill>
                  <a:schemeClr val="tx2"/>
                </a:solidFill>
              </a:rPr>
              <a:t>nfs</a:t>
            </a:r>
            <a:r>
              <a:rPr kumimoji="1" lang="zh-CN" altLang="en-US" dirty="0" smtClean="0">
                <a:solidFill>
                  <a:schemeClr val="tx2"/>
                </a:solidFill>
              </a:rPr>
              <a:t>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06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324576-FD63-404F-A6FD-B6A50C51B6D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162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11002" name="Rectangle 26"/>
          <p:cNvSpPr>
            <a:spLocks noGrp="1" noChangeArrowheads="1"/>
          </p:cNvSpPr>
          <p:nvPr>
            <p:ph type="title"/>
          </p:nvPr>
        </p:nvSpPr>
        <p:spPr>
          <a:xfrm>
            <a:off x="971552" y="253006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zh-CN" dirty="0"/>
              <a:t>if</a:t>
            </a:r>
            <a:r>
              <a:rPr lang="zh-CN" altLang="en-US" dirty="0"/>
              <a:t>条件</a:t>
            </a:r>
            <a:r>
              <a:rPr lang="zh-CN" altLang="zh-CN" dirty="0"/>
              <a:t>语句</a:t>
            </a:r>
            <a:r>
              <a:rPr lang="zh-CN" altLang="en-US" dirty="0"/>
              <a:t> </a:t>
            </a:r>
            <a:r>
              <a:rPr lang="en-US" altLang="zh-CN" dirty="0"/>
              <a:t>—— </a:t>
            </a:r>
            <a:r>
              <a:rPr lang="zh-CN" altLang="zh-CN" dirty="0"/>
              <a:t>多分支</a:t>
            </a:r>
            <a:endParaRPr lang="zh-CN" altLang="en-US" dirty="0"/>
          </a:p>
        </p:txBody>
      </p:sp>
      <p:sp>
        <p:nvSpPr>
          <p:cNvPr id="511003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1064560" y="1494708"/>
            <a:ext cx="8229600" cy="394176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相当于</a:t>
            </a:r>
            <a:r>
              <a:rPr lang="en-US" altLang="zh-CN" dirty="0"/>
              <a:t>if</a:t>
            </a:r>
            <a:r>
              <a:rPr lang="zh-CN" altLang="en-US" dirty="0"/>
              <a:t>语句嵌套，针对多个条件执行不同操作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66173" y="2161458"/>
            <a:ext cx="7920037" cy="3910012"/>
            <a:chOff x="295" y="1117"/>
            <a:chExt cx="4989" cy="2463"/>
          </a:xfrm>
        </p:grpSpPr>
        <p:sp>
          <p:nvSpPr>
            <p:cNvPr id="40967" name="Line 33"/>
            <p:cNvSpPr>
              <a:spLocks noChangeShapeType="1"/>
            </p:cNvSpPr>
            <p:nvPr/>
          </p:nvSpPr>
          <p:spPr bwMode="auto">
            <a:xfrm>
              <a:off x="2154" y="193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968" name="Line 34"/>
            <p:cNvSpPr>
              <a:spLocks noChangeShapeType="1"/>
            </p:cNvSpPr>
            <p:nvPr/>
          </p:nvSpPr>
          <p:spPr bwMode="auto">
            <a:xfrm>
              <a:off x="1221" y="1332"/>
              <a:ext cx="0" cy="1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969" name="AutoShape 35"/>
            <p:cNvSpPr>
              <a:spLocks noChangeArrowheads="1"/>
            </p:cNvSpPr>
            <p:nvPr/>
          </p:nvSpPr>
          <p:spPr bwMode="auto">
            <a:xfrm>
              <a:off x="527" y="1650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970" name="Text Box 36"/>
            <p:cNvSpPr txBox="1">
              <a:spLocks noChangeArrowheads="1"/>
            </p:cNvSpPr>
            <p:nvPr/>
          </p:nvSpPr>
          <p:spPr bwMode="auto">
            <a:xfrm>
              <a:off x="636" y="1795"/>
              <a:ext cx="12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if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0971" name="AutoShape 37"/>
            <p:cNvSpPr>
              <a:spLocks noChangeArrowheads="1"/>
            </p:cNvSpPr>
            <p:nvPr/>
          </p:nvSpPr>
          <p:spPr bwMode="auto">
            <a:xfrm>
              <a:off x="2263" y="1171"/>
              <a:ext cx="983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972" name="Text Box 38"/>
            <p:cNvSpPr txBox="1">
              <a:spLocks noChangeArrowheads="1"/>
            </p:cNvSpPr>
            <p:nvPr/>
          </p:nvSpPr>
          <p:spPr bwMode="auto">
            <a:xfrm>
              <a:off x="2282" y="1216"/>
              <a:ext cx="9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40973" name="Line 39"/>
            <p:cNvSpPr>
              <a:spLocks noChangeShapeType="1"/>
            </p:cNvSpPr>
            <p:nvPr/>
          </p:nvSpPr>
          <p:spPr bwMode="auto">
            <a:xfrm>
              <a:off x="1221" y="1332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974" name="Line 40"/>
            <p:cNvSpPr>
              <a:spLocks noChangeShapeType="1"/>
            </p:cNvSpPr>
            <p:nvPr/>
          </p:nvSpPr>
          <p:spPr bwMode="auto">
            <a:xfrm>
              <a:off x="3246" y="1332"/>
              <a:ext cx="1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975" name="Line 41"/>
            <p:cNvSpPr>
              <a:spLocks noChangeShapeType="1"/>
            </p:cNvSpPr>
            <p:nvPr/>
          </p:nvSpPr>
          <p:spPr bwMode="auto">
            <a:xfrm flipV="1">
              <a:off x="4634" y="2678"/>
              <a:ext cx="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976" name="Text Box 42"/>
            <p:cNvSpPr txBox="1">
              <a:spLocks noChangeArrowheads="1"/>
            </p:cNvSpPr>
            <p:nvPr/>
          </p:nvSpPr>
          <p:spPr bwMode="auto">
            <a:xfrm>
              <a:off x="1148" y="1117"/>
              <a:ext cx="9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40977" name="Line 43"/>
            <p:cNvSpPr>
              <a:spLocks noChangeShapeType="1"/>
            </p:cNvSpPr>
            <p:nvPr/>
          </p:nvSpPr>
          <p:spPr bwMode="auto">
            <a:xfrm>
              <a:off x="2147" y="3430"/>
              <a:ext cx="1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978" name="Line 44"/>
            <p:cNvSpPr>
              <a:spLocks noChangeShapeType="1"/>
            </p:cNvSpPr>
            <p:nvPr/>
          </p:nvSpPr>
          <p:spPr bwMode="auto">
            <a:xfrm>
              <a:off x="4172" y="3430"/>
              <a:ext cx="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979" name="AutoShape 45"/>
            <p:cNvSpPr>
              <a:spLocks noChangeArrowheads="1"/>
            </p:cNvSpPr>
            <p:nvPr/>
          </p:nvSpPr>
          <p:spPr bwMode="auto">
            <a:xfrm>
              <a:off x="3187" y="329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980" name="Text Box 46"/>
            <p:cNvSpPr txBox="1">
              <a:spLocks noChangeArrowheads="1"/>
            </p:cNvSpPr>
            <p:nvPr/>
          </p:nvSpPr>
          <p:spPr bwMode="auto">
            <a:xfrm>
              <a:off x="3207" y="3343"/>
              <a:ext cx="9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n…</a:t>
              </a:r>
            </a:p>
          </p:txBody>
        </p:sp>
        <p:sp>
          <p:nvSpPr>
            <p:cNvPr id="40981" name="Text Box 47"/>
            <p:cNvSpPr txBox="1">
              <a:spLocks noChangeArrowheads="1"/>
            </p:cNvSpPr>
            <p:nvPr/>
          </p:nvSpPr>
          <p:spPr bwMode="auto">
            <a:xfrm>
              <a:off x="2089" y="3205"/>
              <a:ext cx="9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条件为假  </a:t>
              </a:r>
              <a:r>
                <a:rPr lang="en-US" altLang="zh-CN" sz="1600" b="1">
                  <a:ea typeface="楷体_GB2312" pitchFamily="49" charset="-122"/>
                </a:rPr>
                <a:t>else</a:t>
              </a:r>
            </a:p>
          </p:txBody>
        </p:sp>
        <p:sp>
          <p:nvSpPr>
            <p:cNvPr id="40982" name="AutoShape 48"/>
            <p:cNvSpPr>
              <a:spLocks noChangeArrowheads="1"/>
            </p:cNvSpPr>
            <p:nvPr/>
          </p:nvSpPr>
          <p:spPr bwMode="auto">
            <a:xfrm>
              <a:off x="1453" y="2201"/>
              <a:ext cx="1389" cy="52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983" name="Text Box 49"/>
            <p:cNvSpPr txBox="1">
              <a:spLocks noChangeArrowheads="1"/>
            </p:cNvSpPr>
            <p:nvPr/>
          </p:nvSpPr>
          <p:spPr bwMode="auto">
            <a:xfrm>
              <a:off x="1561" y="2346"/>
              <a:ext cx="12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elif  </a:t>
              </a:r>
              <a:r>
                <a:rPr lang="zh-CN" altLang="en-US" sz="1600" b="1">
                  <a:ea typeface="楷体_GB2312" pitchFamily="49" charset="-122"/>
                </a:rPr>
                <a:t>条件测试命令</a:t>
              </a:r>
              <a:r>
                <a:rPr lang="en-US" altLang="zh-CN" sz="1600" b="1">
                  <a:ea typeface="楷体_GB2312" pitchFamily="49" charset="-122"/>
                </a:rPr>
                <a:t>2</a:t>
              </a:r>
            </a:p>
          </p:txBody>
        </p:sp>
        <p:sp>
          <p:nvSpPr>
            <p:cNvPr id="511026" name="Line 50"/>
            <p:cNvSpPr>
              <a:spLocks noChangeShapeType="1"/>
            </p:cNvSpPr>
            <p:nvPr/>
          </p:nvSpPr>
          <p:spPr bwMode="auto">
            <a:xfrm>
              <a:off x="1221" y="2458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 anchorCtr="1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985" name="AutoShape 51"/>
            <p:cNvSpPr>
              <a:spLocks noChangeArrowheads="1"/>
            </p:cNvSpPr>
            <p:nvPr/>
          </p:nvSpPr>
          <p:spPr bwMode="auto">
            <a:xfrm>
              <a:off x="3187" y="1811"/>
              <a:ext cx="984" cy="28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986" name="Text Box 52"/>
            <p:cNvSpPr txBox="1">
              <a:spLocks noChangeArrowheads="1"/>
            </p:cNvSpPr>
            <p:nvPr/>
          </p:nvSpPr>
          <p:spPr bwMode="auto">
            <a:xfrm>
              <a:off x="3215" y="1848"/>
              <a:ext cx="9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 dirty="0">
                  <a:ea typeface="楷体_GB2312" pitchFamily="49" charset="-122"/>
                </a:rPr>
                <a:t>命令序列</a:t>
              </a:r>
              <a:r>
                <a:rPr lang="en-US" altLang="zh-CN" sz="1600" b="1" dirty="0"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40987" name="Line 53"/>
            <p:cNvSpPr>
              <a:spLocks noChangeShapeType="1"/>
            </p:cNvSpPr>
            <p:nvPr/>
          </p:nvSpPr>
          <p:spPr bwMode="auto">
            <a:xfrm>
              <a:off x="2154" y="1941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988" name="Line 54"/>
            <p:cNvSpPr>
              <a:spLocks noChangeShapeType="1"/>
            </p:cNvSpPr>
            <p:nvPr/>
          </p:nvSpPr>
          <p:spPr bwMode="auto">
            <a:xfrm>
              <a:off x="4180" y="1941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989" name="Line 55"/>
            <p:cNvSpPr>
              <a:spLocks noChangeShapeType="1"/>
            </p:cNvSpPr>
            <p:nvPr/>
          </p:nvSpPr>
          <p:spPr bwMode="auto">
            <a:xfrm>
              <a:off x="4634" y="1332"/>
              <a:ext cx="0" cy="1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990" name="Text Box 56"/>
            <p:cNvSpPr txBox="1">
              <a:spLocks noChangeArrowheads="1"/>
            </p:cNvSpPr>
            <p:nvPr/>
          </p:nvSpPr>
          <p:spPr bwMode="auto">
            <a:xfrm>
              <a:off x="2082" y="1725"/>
              <a:ext cx="9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条件为真  </a:t>
              </a:r>
              <a:r>
                <a:rPr lang="en-US" altLang="zh-CN" sz="1600" b="1">
                  <a:ea typeface="楷体_GB2312" pitchFamily="49" charset="-122"/>
                </a:rPr>
                <a:t>then</a:t>
              </a:r>
            </a:p>
          </p:txBody>
        </p:sp>
        <p:sp>
          <p:nvSpPr>
            <p:cNvPr id="40991" name="Text Box 57"/>
            <p:cNvSpPr txBox="1">
              <a:spLocks noChangeArrowheads="1"/>
            </p:cNvSpPr>
            <p:nvPr/>
          </p:nvSpPr>
          <p:spPr bwMode="auto">
            <a:xfrm>
              <a:off x="1976" y="2925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40992" name="Line 58"/>
            <p:cNvSpPr>
              <a:spLocks noChangeShapeType="1"/>
            </p:cNvSpPr>
            <p:nvPr/>
          </p:nvSpPr>
          <p:spPr bwMode="auto">
            <a:xfrm>
              <a:off x="2147" y="3083"/>
              <a:ext cx="0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993" name="Text Box 59"/>
            <p:cNvSpPr txBox="1">
              <a:spLocks noChangeArrowheads="1"/>
            </p:cNvSpPr>
            <p:nvPr/>
          </p:nvSpPr>
          <p:spPr bwMode="auto">
            <a:xfrm>
              <a:off x="3303" y="2925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40994" name="Line 60"/>
            <p:cNvSpPr>
              <a:spLocks noChangeShapeType="1"/>
            </p:cNvSpPr>
            <p:nvPr/>
          </p:nvSpPr>
          <p:spPr bwMode="auto">
            <a:xfrm>
              <a:off x="295" y="1911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995" name="AutoShape 61"/>
            <p:cNvSpPr>
              <a:spLocks noChangeArrowheads="1"/>
            </p:cNvSpPr>
            <p:nvPr/>
          </p:nvSpPr>
          <p:spPr bwMode="auto">
            <a:xfrm>
              <a:off x="4199" y="2373"/>
              <a:ext cx="852" cy="28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996" name="Text Box 62"/>
            <p:cNvSpPr txBox="1">
              <a:spLocks noChangeArrowheads="1"/>
            </p:cNvSpPr>
            <p:nvPr/>
          </p:nvSpPr>
          <p:spPr bwMode="auto">
            <a:xfrm>
              <a:off x="4241" y="2403"/>
              <a:ext cx="8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fi  </a:t>
              </a:r>
              <a:r>
                <a:rPr lang="zh-CN" altLang="en-US" sz="1600" b="1">
                  <a:ea typeface="楷体_GB2312" pitchFamily="49" charset="-122"/>
                </a:rPr>
                <a:t>结束判断</a:t>
              </a:r>
            </a:p>
          </p:txBody>
        </p:sp>
        <p:sp>
          <p:nvSpPr>
            <p:cNvPr id="40997" name="Line 63"/>
            <p:cNvSpPr>
              <a:spLocks noChangeShapeType="1"/>
            </p:cNvSpPr>
            <p:nvPr/>
          </p:nvSpPr>
          <p:spPr bwMode="auto">
            <a:xfrm>
              <a:off x="5053" y="2512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7919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C4BC6D2-8899-4994-B1D3-B64AF83DEA92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163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13046" name="Rectangle 22"/>
          <p:cNvSpPr>
            <a:spLocks noGrp="1" noChangeArrowheads="1"/>
          </p:cNvSpPr>
          <p:nvPr>
            <p:ph type="title"/>
          </p:nvPr>
        </p:nvSpPr>
        <p:spPr>
          <a:xfrm>
            <a:off x="1033463" y="604044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for</a:t>
            </a:r>
            <a:r>
              <a:rPr lang="zh-CN" altLang="en-US" dirty="0"/>
              <a:t>循环语句</a:t>
            </a:r>
          </a:p>
        </p:txBody>
      </p:sp>
      <p:sp>
        <p:nvSpPr>
          <p:cNvPr id="513047" name="Rectangle 2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</a:rPr>
              <a:t>根据变量的不同取值，重复执行一组命令操作</a:t>
            </a:r>
            <a:endParaRPr lang="zh-CN" alt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000375" y="3573463"/>
            <a:ext cx="6840538" cy="2735262"/>
            <a:chOff x="567" y="2311"/>
            <a:chExt cx="4309" cy="1723"/>
          </a:xfrm>
        </p:grpSpPr>
        <p:sp>
          <p:nvSpPr>
            <p:cNvPr id="41991" name="Line 27"/>
            <p:cNvSpPr>
              <a:spLocks noChangeShapeType="1"/>
            </p:cNvSpPr>
            <p:nvPr/>
          </p:nvSpPr>
          <p:spPr bwMode="auto">
            <a:xfrm>
              <a:off x="1185" y="3276"/>
              <a:ext cx="0" cy="4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992" name="AutoShape 28"/>
            <p:cNvSpPr>
              <a:spLocks noChangeArrowheads="1"/>
            </p:cNvSpPr>
            <p:nvPr/>
          </p:nvSpPr>
          <p:spPr bwMode="auto">
            <a:xfrm>
              <a:off x="2083" y="3376"/>
              <a:ext cx="896" cy="658"/>
            </a:xfrm>
            <a:prstGeom prst="flowChartPreparat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993" name="AutoShape 29"/>
            <p:cNvSpPr>
              <a:spLocks noChangeArrowheads="1"/>
            </p:cNvSpPr>
            <p:nvPr/>
          </p:nvSpPr>
          <p:spPr bwMode="auto">
            <a:xfrm>
              <a:off x="831" y="2961"/>
              <a:ext cx="1016" cy="29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994" name="AutoShape 30"/>
            <p:cNvSpPr>
              <a:spLocks noChangeArrowheads="1"/>
            </p:cNvSpPr>
            <p:nvPr/>
          </p:nvSpPr>
          <p:spPr bwMode="auto">
            <a:xfrm>
              <a:off x="3608" y="2961"/>
              <a:ext cx="1016" cy="299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995" name="Text Box 31"/>
            <p:cNvSpPr txBox="1">
              <a:spLocks noChangeArrowheads="1"/>
            </p:cNvSpPr>
            <p:nvPr/>
          </p:nvSpPr>
          <p:spPr bwMode="auto">
            <a:xfrm>
              <a:off x="720" y="2985"/>
              <a:ext cx="124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for  </a:t>
              </a:r>
              <a:r>
                <a:rPr lang="zh-CN" altLang="en-US" sz="1600" b="1">
                  <a:ea typeface="楷体_GB2312" pitchFamily="49" charset="-122"/>
                </a:rPr>
                <a:t>变量</a:t>
              </a:r>
              <a:r>
                <a:rPr lang="en-US" altLang="zh-CN" sz="1600" b="1">
                  <a:ea typeface="楷体_GB2312" pitchFamily="49" charset="-122"/>
                </a:rPr>
                <a:t>=</a:t>
              </a: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1996" name="Text Box 32"/>
            <p:cNvSpPr txBox="1">
              <a:spLocks noChangeArrowheads="1"/>
            </p:cNvSpPr>
            <p:nvPr/>
          </p:nvSpPr>
          <p:spPr bwMode="auto">
            <a:xfrm>
              <a:off x="2230" y="3454"/>
              <a:ext cx="594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1</a:t>
              </a:r>
              <a:br>
                <a:rPr lang="en-US" altLang="zh-CN" sz="1600" b="1">
                  <a:ea typeface="楷体_GB2312" pitchFamily="49" charset="-122"/>
                </a:rPr>
              </a:br>
              <a:r>
                <a:rPr lang="en-US" altLang="zh-CN" sz="1600" b="1">
                  <a:ea typeface="楷体_GB2312" pitchFamily="49" charset="-122"/>
                </a:rPr>
                <a:t>…</a:t>
              </a:r>
              <a:br>
                <a:rPr lang="en-US" altLang="zh-CN" sz="1600" b="1">
                  <a:ea typeface="楷体_GB2312" pitchFamily="49" charset="-122"/>
                </a:rPr>
              </a:b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n</a:t>
              </a:r>
            </a:p>
          </p:txBody>
        </p:sp>
        <p:sp>
          <p:nvSpPr>
            <p:cNvPr id="41997" name="Text Box 33"/>
            <p:cNvSpPr txBox="1">
              <a:spLocks noChangeArrowheads="1"/>
            </p:cNvSpPr>
            <p:nvPr/>
          </p:nvSpPr>
          <p:spPr bwMode="auto">
            <a:xfrm>
              <a:off x="3606" y="2985"/>
              <a:ext cx="10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done  </a:t>
              </a:r>
              <a:r>
                <a:rPr lang="zh-CN" altLang="en-US" sz="1600" b="1"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41998" name="Line 34"/>
            <p:cNvSpPr>
              <a:spLocks noChangeShapeType="1"/>
            </p:cNvSpPr>
            <p:nvPr/>
          </p:nvSpPr>
          <p:spPr bwMode="auto">
            <a:xfrm>
              <a:off x="1185" y="2520"/>
              <a:ext cx="8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999" name="Line 35"/>
            <p:cNvSpPr>
              <a:spLocks noChangeShapeType="1"/>
            </p:cNvSpPr>
            <p:nvPr/>
          </p:nvSpPr>
          <p:spPr bwMode="auto">
            <a:xfrm>
              <a:off x="3039" y="2522"/>
              <a:ext cx="10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000" name="AutoShape 36"/>
            <p:cNvSpPr>
              <a:spLocks noChangeArrowheads="1"/>
            </p:cNvSpPr>
            <p:nvPr/>
          </p:nvSpPr>
          <p:spPr bwMode="auto">
            <a:xfrm>
              <a:off x="2030" y="2378"/>
              <a:ext cx="1016" cy="299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001" name="Text Box 37"/>
            <p:cNvSpPr txBox="1">
              <a:spLocks noChangeArrowheads="1"/>
            </p:cNvSpPr>
            <p:nvPr/>
          </p:nvSpPr>
          <p:spPr bwMode="auto">
            <a:xfrm>
              <a:off x="2031" y="2425"/>
              <a:ext cx="10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do  </a:t>
              </a:r>
              <a:r>
                <a:rPr lang="zh-CN" altLang="en-US" sz="1600" b="1"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42002" name="Line 38"/>
            <p:cNvSpPr>
              <a:spLocks noChangeShapeType="1"/>
            </p:cNvSpPr>
            <p:nvPr/>
          </p:nvSpPr>
          <p:spPr bwMode="auto">
            <a:xfrm>
              <a:off x="567" y="3097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003" name="Line 39"/>
            <p:cNvSpPr>
              <a:spLocks noChangeShapeType="1"/>
            </p:cNvSpPr>
            <p:nvPr/>
          </p:nvSpPr>
          <p:spPr bwMode="auto">
            <a:xfrm>
              <a:off x="4637" y="3097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004" name="Line 40"/>
            <p:cNvSpPr>
              <a:spLocks noChangeShapeType="1"/>
            </p:cNvSpPr>
            <p:nvPr/>
          </p:nvSpPr>
          <p:spPr bwMode="auto">
            <a:xfrm rot="10800000" flipV="1">
              <a:off x="2532" y="268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005" name="Line 41"/>
            <p:cNvSpPr>
              <a:spLocks noChangeShapeType="1"/>
            </p:cNvSpPr>
            <p:nvPr/>
          </p:nvSpPr>
          <p:spPr bwMode="auto">
            <a:xfrm>
              <a:off x="1185" y="3699"/>
              <a:ext cx="8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006" name="Line 42"/>
            <p:cNvSpPr>
              <a:spLocks noChangeShapeType="1"/>
            </p:cNvSpPr>
            <p:nvPr/>
          </p:nvSpPr>
          <p:spPr bwMode="auto">
            <a:xfrm>
              <a:off x="1185" y="2530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007" name="Text Box 43"/>
            <p:cNvSpPr txBox="1">
              <a:spLocks noChangeArrowheads="1"/>
            </p:cNvSpPr>
            <p:nvPr/>
          </p:nvSpPr>
          <p:spPr bwMode="auto">
            <a:xfrm>
              <a:off x="3158" y="2311"/>
              <a:ext cx="9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charset="0"/>
                  <a:ea typeface="黑体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取值</a:t>
              </a:r>
              <a:r>
                <a:rPr lang="en-US" altLang="zh-CN" sz="1600" b="1">
                  <a:ea typeface="楷体_GB2312" pitchFamily="49" charset="-122"/>
                </a:rPr>
                <a:t>n </a:t>
              </a:r>
              <a:r>
                <a:rPr lang="zh-CN" altLang="en-US" sz="1600" b="1">
                  <a:ea typeface="楷体_GB2312" pitchFamily="49" charset="-122"/>
                </a:rPr>
                <a:t>已使用</a:t>
              </a:r>
            </a:p>
          </p:txBody>
        </p:sp>
        <p:sp>
          <p:nvSpPr>
            <p:cNvPr id="42008" name="Line 44"/>
            <p:cNvSpPr>
              <a:spLocks noChangeShapeType="1"/>
            </p:cNvSpPr>
            <p:nvPr/>
          </p:nvSpPr>
          <p:spPr bwMode="auto">
            <a:xfrm>
              <a:off x="4115" y="2522"/>
              <a:ext cx="0" cy="4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0496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脚本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39" name="Rectangle 19"/>
          <p:cNvSpPr>
            <a:spLocks noGrp="1" noChangeArrowheads="1"/>
          </p:cNvSpPr>
          <p:nvPr>
            <p:ph type="title"/>
          </p:nvPr>
        </p:nvSpPr>
        <p:spPr>
          <a:xfrm>
            <a:off x="987427" y="568325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while</a:t>
            </a:r>
            <a:r>
              <a:rPr lang="zh-CN" altLang="en-US" dirty="0"/>
              <a:t>循环语句</a:t>
            </a:r>
          </a:p>
        </p:txBody>
      </p:sp>
      <p:sp>
        <p:nvSpPr>
          <p:cNvPr id="517140" name="Rectangle 2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重复测试指定的条件，只要条件成立则反复执行对应的命令操作</a:t>
            </a:r>
          </a:p>
          <a:p>
            <a:pPr>
              <a:defRPr/>
            </a:pPr>
            <a:endParaRPr lang="en-US" altLang="zh-CN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73291" y="6356351"/>
            <a:ext cx="256015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4DEE38-3746-4DB7-9AEE-CAEEE32AE22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165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922589" y="4005265"/>
            <a:ext cx="6486525" cy="2230437"/>
            <a:chOff x="881" y="2625"/>
            <a:chExt cx="4086" cy="1405"/>
          </a:xfrm>
        </p:grpSpPr>
        <p:sp>
          <p:nvSpPr>
            <p:cNvPr id="45063" name="AutoShape 28"/>
            <p:cNvSpPr>
              <a:spLocks noChangeArrowheads="1"/>
            </p:cNvSpPr>
            <p:nvPr/>
          </p:nvSpPr>
          <p:spPr bwMode="auto">
            <a:xfrm>
              <a:off x="2780" y="2695"/>
              <a:ext cx="1066" cy="297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064" name="Line 29"/>
            <p:cNvSpPr>
              <a:spLocks noChangeShapeType="1"/>
            </p:cNvSpPr>
            <p:nvPr/>
          </p:nvSpPr>
          <p:spPr bwMode="auto">
            <a:xfrm>
              <a:off x="1892" y="2845"/>
              <a:ext cx="0" cy="1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065" name="AutoShape 30"/>
            <p:cNvSpPr>
              <a:spLocks noChangeArrowheads="1"/>
            </p:cNvSpPr>
            <p:nvPr/>
          </p:nvSpPr>
          <p:spPr bwMode="auto">
            <a:xfrm>
              <a:off x="1122" y="3170"/>
              <a:ext cx="1539" cy="533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066" name="Text Box 31"/>
            <p:cNvSpPr txBox="1">
              <a:spLocks noChangeArrowheads="1"/>
            </p:cNvSpPr>
            <p:nvPr/>
          </p:nvSpPr>
          <p:spPr bwMode="auto">
            <a:xfrm>
              <a:off x="1175" y="3319"/>
              <a:ext cx="148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solidFill>
                    <a:prstClr val="black"/>
                  </a:solidFill>
                  <a:ea typeface="楷体_GB2312" pitchFamily="49" charset="-122"/>
                </a:rPr>
                <a:t>while  </a:t>
              </a: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条件测试命令</a:t>
              </a:r>
            </a:p>
          </p:txBody>
        </p:sp>
        <p:sp>
          <p:nvSpPr>
            <p:cNvPr id="45067" name="Line 32"/>
            <p:cNvSpPr>
              <a:spLocks noChangeShapeType="1"/>
            </p:cNvSpPr>
            <p:nvPr/>
          </p:nvSpPr>
          <p:spPr bwMode="auto">
            <a:xfrm>
              <a:off x="1892" y="2845"/>
              <a:ext cx="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068" name="Line 33"/>
            <p:cNvSpPr>
              <a:spLocks noChangeShapeType="1"/>
            </p:cNvSpPr>
            <p:nvPr/>
          </p:nvSpPr>
          <p:spPr bwMode="auto">
            <a:xfrm>
              <a:off x="2673" y="343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069" name="Line 34"/>
            <p:cNvSpPr>
              <a:spLocks noChangeShapeType="1"/>
            </p:cNvSpPr>
            <p:nvPr/>
          </p:nvSpPr>
          <p:spPr bwMode="auto">
            <a:xfrm>
              <a:off x="3306" y="2995"/>
              <a:ext cx="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070" name="Line 35"/>
            <p:cNvSpPr>
              <a:spLocks noChangeShapeType="1"/>
            </p:cNvSpPr>
            <p:nvPr/>
          </p:nvSpPr>
          <p:spPr bwMode="auto">
            <a:xfrm flipV="1">
              <a:off x="4205" y="3615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071" name="Text Box 36"/>
            <p:cNvSpPr txBox="1">
              <a:spLocks noChangeArrowheads="1"/>
            </p:cNvSpPr>
            <p:nvPr/>
          </p:nvSpPr>
          <p:spPr bwMode="auto">
            <a:xfrm>
              <a:off x="1892" y="2625"/>
              <a:ext cx="770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条件为真</a:t>
              </a:r>
            </a:p>
          </p:txBody>
        </p:sp>
        <p:sp>
          <p:nvSpPr>
            <p:cNvPr id="45072" name="Line 37"/>
            <p:cNvSpPr>
              <a:spLocks noChangeShapeType="1"/>
            </p:cNvSpPr>
            <p:nvPr/>
          </p:nvSpPr>
          <p:spPr bwMode="auto">
            <a:xfrm>
              <a:off x="1892" y="4029"/>
              <a:ext cx="2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073" name="Text Box 38"/>
            <p:cNvSpPr txBox="1">
              <a:spLocks noChangeArrowheads="1"/>
            </p:cNvSpPr>
            <p:nvPr/>
          </p:nvSpPr>
          <p:spPr bwMode="auto">
            <a:xfrm>
              <a:off x="1967" y="3800"/>
              <a:ext cx="65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条件为假</a:t>
              </a:r>
            </a:p>
          </p:txBody>
        </p:sp>
        <p:sp>
          <p:nvSpPr>
            <p:cNvPr id="45074" name="Line 39"/>
            <p:cNvSpPr>
              <a:spLocks noChangeShapeType="1"/>
            </p:cNvSpPr>
            <p:nvPr/>
          </p:nvSpPr>
          <p:spPr bwMode="auto">
            <a:xfrm>
              <a:off x="88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075" name="AutoShape 40"/>
            <p:cNvSpPr>
              <a:spLocks noChangeArrowheads="1"/>
            </p:cNvSpPr>
            <p:nvPr/>
          </p:nvSpPr>
          <p:spPr bwMode="auto">
            <a:xfrm>
              <a:off x="3712" y="3303"/>
              <a:ext cx="1006" cy="296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076" name="Text Box 41"/>
            <p:cNvSpPr txBox="1">
              <a:spLocks noChangeArrowheads="1"/>
            </p:cNvSpPr>
            <p:nvPr/>
          </p:nvSpPr>
          <p:spPr bwMode="auto">
            <a:xfrm>
              <a:off x="3696" y="3327"/>
              <a:ext cx="104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prstClr val="black"/>
                  </a:solidFill>
                  <a:ea typeface="楷体_GB2312" pitchFamily="49" charset="-122"/>
                </a:rPr>
                <a:t>done  </a:t>
              </a: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结束循环</a:t>
              </a:r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4731" y="343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078" name="Text Box 43"/>
            <p:cNvSpPr txBox="1">
              <a:spLocks noChangeArrowheads="1"/>
            </p:cNvSpPr>
            <p:nvPr/>
          </p:nvSpPr>
          <p:spPr bwMode="auto">
            <a:xfrm>
              <a:off x="2781" y="2731"/>
              <a:ext cx="1057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prstClr val="black"/>
                  </a:solidFill>
                  <a:ea typeface="楷体_GB2312" pitchFamily="49" charset="-122"/>
                </a:rPr>
                <a:t>do  </a:t>
              </a: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solidFill>
                    <a:prstClr val="black"/>
                  </a:solidFill>
                  <a:ea typeface="楷体_GB2312" pitchFamily="49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752729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3" name="Rectangle 5"/>
          <p:cNvSpPr>
            <a:spLocks noGrp="1" noChangeArrowheads="1"/>
          </p:cNvSpPr>
          <p:nvPr>
            <p:ph type="title"/>
          </p:nvPr>
        </p:nvSpPr>
        <p:spPr>
          <a:xfrm>
            <a:off x="1079967" y="654688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while</a:t>
            </a:r>
            <a:r>
              <a:rPr lang="zh-CN" altLang="en-US" dirty="0"/>
              <a:t>循环语句</a:t>
            </a:r>
          </a:p>
        </p:txBody>
      </p:sp>
      <p:sp>
        <p:nvSpPr>
          <p:cNvPr id="51917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应用示例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  <a:p>
            <a:pPr marL="457210" lvl="1">
              <a:buNone/>
              <a:defRPr/>
            </a:pPr>
            <a:r>
              <a:rPr lang="zh-CN" altLang="en-US" dirty="0" smtClean="0"/>
              <a:t>小于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的数字求和</a:t>
            </a:r>
            <a:endParaRPr lang="en-US" altLang="zh-CN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73291" y="6356351"/>
            <a:ext cx="256015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BBD8D63-0FA7-4376-961A-48C47549E8F5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166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897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22" name="Rectangle 6"/>
          <p:cNvSpPr>
            <a:spLocks noGrp="1" noChangeArrowheads="1"/>
          </p:cNvSpPr>
          <p:nvPr>
            <p:ph type="title"/>
          </p:nvPr>
        </p:nvSpPr>
        <p:spPr>
          <a:xfrm>
            <a:off x="1266504" y="730126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case</a:t>
            </a:r>
            <a:r>
              <a:rPr lang="zh-CN" altLang="en-US" dirty="0"/>
              <a:t>多重分支语句</a:t>
            </a:r>
          </a:p>
        </p:txBody>
      </p:sp>
      <p:sp>
        <p:nvSpPr>
          <p:cNvPr id="521223" name="Rectangle 7"/>
          <p:cNvSpPr>
            <a:spLocks noGrp="1" noChangeArrowheads="1"/>
          </p:cNvSpPr>
          <p:nvPr>
            <p:ph idx="1"/>
          </p:nvPr>
        </p:nvSpPr>
        <p:spPr>
          <a:xfrm>
            <a:off x="1981201" y="1719486"/>
            <a:ext cx="8229600" cy="394176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</a:rPr>
              <a:t>根据变量的不同取值，分别执行不同的命令操作</a:t>
            </a:r>
          </a:p>
        </p:txBody>
      </p:sp>
      <p:sp>
        <p:nvSpPr>
          <p:cNvPr id="5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73291" y="6356351"/>
            <a:ext cx="256015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1B8B03-4EF4-4522-998B-A400683C45D9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167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47528" y="2372568"/>
            <a:ext cx="8135938" cy="4368800"/>
            <a:chOff x="340" y="1056"/>
            <a:chExt cx="5125" cy="2752"/>
          </a:xfrm>
        </p:grpSpPr>
        <p:sp>
          <p:nvSpPr>
            <p:cNvPr id="48135" name="AutoShape 11"/>
            <p:cNvSpPr>
              <a:spLocks noChangeArrowheads="1"/>
            </p:cNvSpPr>
            <p:nvPr/>
          </p:nvSpPr>
          <p:spPr bwMode="auto">
            <a:xfrm>
              <a:off x="2274" y="2280"/>
              <a:ext cx="999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36" name="Line 12"/>
            <p:cNvSpPr>
              <a:spLocks noChangeShapeType="1"/>
            </p:cNvSpPr>
            <p:nvPr/>
          </p:nvSpPr>
          <p:spPr bwMode="auto">
            <a:xfrm>
              <a:off x="1232" y="2841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37" name="AutoShape 13"/>
            <p:cNvSpPr>
              <a:spLocks noChangeArrowheads="1"/>
            </p:cNvSpPr>
            <p:nvPr/>
          </p:nvSpPr>
          <p:spPr bwMode="auto">
            <a:xfrm>
              <a:off x="588" y="2386"/>
              <a:ext cx="1278" cy="481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38" name="Text Box 14"/>
            <p:cNvSpPr txBox="1">
              <a:spLocks noChangeArrowheads="1"/>
            </p:cNvSpPr>
            <p:nvPr/>
          </p:nvSpPr>
          <p:spPr bwMode="auto">
            <a:xfrm>
              <a:off x="679" y="2523"/>
              <a:ext cx="1158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solidFill>
                    <a:prstClr val="black"/>
                  </a:solidFill>
                  <a:ea typeface="楷体_GB2312" pitchFamily="49" charset="-122"/>
                </a:rPr>
                <a:t>case  </a:t>
              </a: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变量</a:t>
              </a:r>
              <a:r>
                <a:rPr lang="en-US" altLang="zh-CN" sz="1600" b="1">
                  <a:solidFill>
                    <a:prstClr val="black"/>
                  </a:solidFill>
                  <a:ea typeface="楷体_GB2312" pitchFamily="49" charset="-122"/>
                </a:rPr>
                <a:t>=</a:t>
              </a: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模式</a:t>
              </a:r>
              <a:r>
                <a:rPr lang="en-US" altLang="zh-CN" sz="1600" b="1">
                  <a:solidFill>
                    <a:prstClr val="black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48139" name="Line 15"/>
            <p:cNvSpPr>
              <a:spLocks noChangeShapeType="1"/>
            </p:cNvSpPr>
            <p:nvPr/>
          </p:nvSpPr>
          <p:spPr bwMode="auto">
            <a:xfrm flipV="1">
              <a:off x="4682" y="1076"/>
              <a:ext cx="0" cy="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40" name="Line 16"/>
            <p:cNvSpPr>
              <a:spLocks noChangeShapeType="1"/>
            </p:cNvSpPr>
            <p:nvPr/>
          </p:nvSpPr>
          <p:spPr bwMode="auto">
            <a:xfrm>
              <a:off x="340" y="262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41" name="AutoShape 17"/>
            <p:cNvSpPr>
              <a:spLocks noChangeArrowheads="1"/>
            </p:cNvSpPr>
            <p:nvPr/>
          </p:nvSpPr>
          <p:spPr bwMode="auto">
            <a:xfrm>
              <a:off x="4175" y="2134"/>
              <a:ext cx="1034" cy="305"/>
            </a:xfrm>
            <a:prstGeom prst="flowChart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42" name="Text Box 18"/>
            <p:cNvSpPr txBox="1">
              <a:spLocks noChangeArrowheads="1"/>
            </p:cNvSpPr>
            <p:nvPr/>
          </p:nvSpPr>
          <p:spPr bwMode="auto">
            <a:xfrm>
              <a:off x="4195" y="2171"/>
              <a:ext cx="103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prstClr val="black"/>
                  </a:solidFill>
                  <a:ea typeface="楷体_GB2312" pitchFamily="49" charset="-122"/>
                </a:rPr>
                <a:t>esac  </a:t>
              </a: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结束分支</a:t>
              </a:r>
            </a:p>
          </p:txBody>
        </p:sp>
        <p:sp>
          <p:nvSpPr>
            <p:cNvPr id="48143" name="Line 19"/>
            <p:cNvSpPr>
              <a:spLocks noChangeShapeType="1"/>
            </p:cNvSpPr>
            <p:nvPr/>
          </p:nvSpPr>
          <p:spPr bwMode="auto">
            <a:xfrm>
              <a:off x="5222" y="2272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44" name="AutoShape 20"/>
            <p:cNvSpPr>
              <a:spLocks noChangeArrowheads="1"/>
            </p:cNvSpPr>
            <p:nvPr/>
          </p:nvSpPr>
          <p:spPr bwMode="auto">
            <a:xfrm>
              <a:off x="756" y="1822"/>
              <a:ext cx="999" cy="304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45" name="Text Box 21"/>
            <p:cNvSpPr txBox="1">
              <a:spLocks noChangeArrowheads="1"/>
            </p:cNvSpPr>
            <p:nvPr/>
          </p:nvSpPr>
          <p:spPr bwMode="auto">
            <a:xfrm>
              <a:off x="805" y="1862"/>
              <a:ext cx="93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solidFill>
                    <a:prstClr val="black"/>
                  </a:solidFill>
                  <a:ea typeface="楷体_GB2312" pitchFamily="49" charset="-122"/>
                </a:rPr>
                <a:t>1…</a:t>
              </a:r>
            </a:p>
          </p:txBody>
        </p:sp>
        <p:sp>
          <p:nvSpPr>
            <p:cNvPr id="48146" name="Line 22"/>
            <p:cNvSpPr>
              <a:spLocks noChangeShapeType="1"/>
            </p:cNvSpPr>
            <p:nvPr/>
          </p:nvSpPr>
          <p:spPr bwMode="auto">
            <a:xfrm>
              <a:off x="1220" y="2134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47" name="Line 23"/>
            <p:cNvSpPr>
              <a:spLocks noChangeShapeType="1"/>
            </p:cNvSpPr>
            <p:nvPr/>
          </p:nvSpPr>
          <p:spPr bwMode="auto">
            <a:xfrm>
              <a:off x="1480" y="1437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48" name="Line 24"/>
            <p:cNvSpPr>
              <a:spLocks noChangeShapeType="1"/>
            </p:cNvSpPr>
            <p:nvPr/>
          </p:nvSpPr>
          <p:spPr bwMode="auto">
            <a:xfrm flipV="1">
              <a:off x="1991" y="1445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49" name="AutoShape 25"/>
            <p:cNvSpPr>
              <a:spLocks noChangeArrowheads="1"/>
            </p:cNvSpPr>
            <p:nvPr/>
          </p:nvSpPr>
          <p:spPr bwMode="auto">
            <a:xfrm>
              <a:off x="980" y="1307"/>
              <a:ext cx="486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600" b="1">
                <a:solidFill>
                  <a:prstClr val="black"/>
                </a:solidFill>
                <a:ea typeface="楷体_GB2312" pitchFamily="49" charset="-122"/>
              </a:endParaRPr>
            </a:p>
          </p:txBody>
        </p:sp>
        <p:sp>
          <p:nvSpPr>
            <p:cNvPr id="48150" name="Text Box 26"/>
            <p:cNvSpPr txBox="1">
              <a:spLocks noChangeArrowheads="1"/>
            </p:cNvSpPr>
            <p:nvPr/>
          </p:nvSpPr>
          <p:spPr bwMode="auto">
            <a:xfrm>
              <a:off x="1120" y="1299"/>
              <a:ext cx="214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solidFill>
                    <a:prstClr val="black"/>
                  </a:solidFill>
                  <a:ea typeface="楷体_GB2312" pitchFamily="49" charset="-122"/>
                </a:rPr>
                <a:t>;;</a:t>
              </a:r>
            </a:p>
          </p:txBody>
        </p:sp>
        <p:sp>
          <p:nvSpPr>
            <p:cNvPr id="48151" name="Line 27"/>
            <p:cNvSpPr>
              <a:spLocks noChangeShapeType="1"/>
            </p:cNvSpPr>
            <p:nvPr/>
          </p:nvSpPr>
          <p:spPr bwMode="auto">
            <a:xfrm>
              <a:off x="1224" y="157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52" name="Line 28"/>
            <p:cNvSpPr>
              <a:spLocks noChangeShapeType="1"/>
            </p:cNvSpPr>
            <p:nvPr/>
          </p:nvSpPr>
          <p:spPr bwMode="auto">
            <a:xfrm>
              <a:off x="1220" y="105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53" name="Text Box 29"/>
            <p:cNvSpPr txBox="1">
              <a:spLocks noChangeArrowheads="1"/>
            </p:cNvSpPr>
            <p:nvPr/>
          </p:nvSpPr>
          <p:spPr bwMode="auto">
            <a:xfrm>
              <a:off x="1252" y="1095"/>
              <a:ext cx="18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有</a:t>
              </a:r>
            </a:p>
          </p:txBody>
        </p:sp>
        <p:sp>
          <p:nvSpPr>
            <p:cNvPr id="48154" name="AutoShape 30"/>
            <p:cNvSpPr>
              <a:spLocks noChangeArrowheads="1"/>
            </p:cNvSpPr>
            <p:nvPr/>
          </p:nvSpPr>
          <p:spPr bwMode="auto">
            <a:xfrm>
              <a:off x="2103" y="2849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55" name="Text Box 31"/>
            <p:cNvSpPr txBox="1">
              <a:spLocks noChangeArrowheads="1"/>
            </p:cNvSpPr>
            <p:nvPr/>
          </p:nvSpPr>
          <p:spPr bwMode="auto">
            <a:xfrm>
              <a:off x="2317" y="2979"/>
              <a:ext cx="88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变量</a:t>
              </a:r>
              <a:r>
                <a:rPr lang="en-US" altLang="zh-CN" sz="1600" b="1">
                  <a:solidFill>
                    <a:prstClr val="black"/>
                  </a:solidFill>
                  <a:ea typeface="楷体_GB2312" pitchFamily="49" charset="-122"/>
                </a:rPr>
                <a:t>=</a:t>
              </a: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模式</a:t>
              </a:r>
              <a:r>
                <a:rPr lang="en-US" altLang="zh-CN" sz="1600" b="1">
                  <a:solidFill>
                    <a:prstClr val="black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48156" name="AutoShape 32"/>
            <p:cNvSpPr>
              <a:spLocks noChangeArrowheads="1"/>
            </p:cNvSpPr>
            <p:nvPr/>
          </p:nvSpPr>
          <p:spPr bwMode="auto">
            <a:xfrm>
              <a:off x="4050" y="3328"/>
              <a:ext cx="1278" cy="48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57" name="Text Box 33"/>
            <p:cNvSpPr txBox="1">
              <a:spLocks noChangeArrowheads="1"/>
            </p:cNvSpPr>
            <p:nvPr/>
          </p:nvSpPr>
          <p:spPr bwMode="auto">
            <a:xfrm>
              <a:off x="4166" y="3458"/>
              <a:ext cx="1094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变量</a:t>
              </a:r>
              <a:r>
                <a:rPr lang="en-US" altLang="zh-CN" sz="1600" b="1">
                  <a:solidFill>
                    <a:prstClr val="black"/>
                  </a:solidFill>
                  <a:ea typeface="楷体_GB2312" pitchFamily="49" charset="-122"/>
                </a:rPr>
                <a:t>=</a:t>
              </a: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其他值</a:t>
              </a:r>
              <a:r>
                <a:rPr lang="en-US" altLang="zh-CN" sz="1600" b="1">
                  <a:solidFill>
                    <a:prstClr val="black"/>
                  </a:solidFill>
                  <a:ea typeface="楷体_GB2312" pitchFamily="49" charset="-122"/>
                </a:rPr>
                <a:t>(*)</a:t>
              </a:r>
            </a:p>
          </p:txBody>
        </p:sp>
        <p:sp>
          <p:nvSpPr>
            <p:cNvPr id="48158" name="AutoShape 34"/>
            <p:cNvSpPr>
              <a:spLocks noChangeArrowheads="1"/>
            </p:cNvSpPr>
            <p:nvPr/>
          </p:nvSpPr>
          <p:spPr bwMode="auto">
            <a:xfrm>
              <a:off x="4113" y="2763"/>
              <a:ext cx="1171" cy="305"/>
            </a:xfrm>
            <a:prstGeom prst="flowChartAlternateProcess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59" name="Text Box 35"/>
            <p:cNvSpPr txBox="1">
              <a:spLocks noChangeArrowheads="1"/>
            </p:cNvSpPr>
            <p:nvPr/>
          </p:nvSpPr>
          <p:spPr bwMode="auto">
            <a:xfrm>
              <a:off x="4111" y="2803"/>
              <a:ext cx="118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默认命令序列</a:t>
              </a:r>
              <a:r>
                <a:rPr lang="en-US" altLang="zh-CN" sz="1600" b="1">
                  <a:solidFill>
                    <a:prstClr val="black"/>
                  </a:solidFill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48160" name="Line 36"/>
            <p:cNvSpPr>
              <a:spLocks noChangeShapeType="1"/>
            </p:cNvSpPr>
            <p:nvPr/>
          </p:nvSpPr>
          <p:spPr bwMode="auto">
            <a:xfrm>
              <a:off x="4683" y="308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61" name="Line 37"/>
            <p:cNvSpPr>
              <a:spLocks noChangeShapeType="1"/>
            </p:cNvSpPr>
            <p:nvPr/>
          </p:nvSpPr>
          <p:spPr bwMode="auto">
            <a:xfrm>
              <a:off x="4678" y="2447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62" name="Text Box 38"/>
            <p:cNvSpPr txBox="1">
              <a:spLocks noChangeArrowheads="1"/>
            </p:cNvSpPr>
            <p:nvPr/>
          </p:nvSpPr>
          <p:spPr bwMode="auto">
            <a:xfrm>
              <a:off x="3625" y="3457"/>
              <a:ext cx="48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solidFill>
                    <a:prstClr val="black"/>
                  </a:solidFill>
                  <a:ea typeface="楷体_GB2312" pitchFamily="49" charset="-122"/>
                </a:rPr>
                <a:t>……</a:t>
              </a:r>
            </a:p>
          </p:txBody>
        </p:sp>
        <p:sp>
          <p:nvSpPr>
            <p:cNvPr id="48163" name="Line 39"/>
            <p:cNvSpPr>
              <a:spLocks noChangeShapeType="1"/>
            </p:cNvSpPr>
            <p:nvPr/>
          </p:nvSpPr>
          <p:spPr bwMode="auto">
            <a:xfrm>
              <a:off x="1232" y="1068"/>
              <a:ext cx="3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64" name="Text Box 40"/>
            <p:cNvSpPr txBox="1">
              <a:spLocks noChangeArrowheads="1"/>
            </p:cNvSpPr>
            <p:nvPr/>
          </p:nvSpPr>
          <p:spPr bwMode="auto">
            <a:xfrm>
              <a:off x="1625" y="1421"/>
              <a:ext cx="18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无</a:t>
              </a:r>
            </a:p>
          </p:txBody>
        </p:sp>
        <p:sp>
          <p:nvSpPr>
            <p:cNvPr id="48165" name="Text Box 41"/>
            <p:cNvSpPr txBox="1">
              <a:spLocks noChangeArrowheads="1"/>
            </p:cNvSpPr>
            <p:nvPr/>
          </p:nvSpPr>
          <p:spPr bwMode="auto">
            <a:xfrm>
              <a:off x="1252" y="2164"/>
              <a:ext cx="18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是</a:t>
              </a:r>
            </a:p>
          </p:txBody>
        </p:sp>
        <p:sp>
          <p:nvSpPr>
            <p:cNvPr id="48166" name="Text Box 42"/>
            <p:cNvSpPr txBox="1">
              <a:spLocks noChangeArrowheads="1"/>
            </p:cNvSpPr>
            <p:nvPr/>
          </p:nvSpPr>
          <p:spPr bwMode="auto">
            <a:xfrm>
              <a:off x="1281" y="2820"/>
              <a:ext cx="183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48167" name="Line 43"/>
            <p:cNvSpPr>
              <a:spLocks noChangeShapeType="1"/>
            </p:cNvSpPr>
            <p:nvPr/>
          </p:nvSpPr>
          <p:spPr bwMode="auto">
            <a:xfrm>
              <a:off x="1228" y="3084"/>
              <a:ext cx="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68" name="Line 44"/>
            <p:cNvSpPr>
              <a:spLocks noChangeShapeType="1"/>
            </p:cNvSpPr>
            <p:nvPr/>
          </p:nvSpPr>
          <p:spPr bwMode="auto">
            <a:xfrm>
              <a:off x="2752" y="3325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69" name="Text Box 45"/>
            <p:cNvSpPr txBox="1">
              <a:spLocks noChangeArrowheads="1"/>
            </p:cNvSpPr>
            <p:nvPr/>
          </p:nvSpPr>
          <p:spPr bwMode="auto">
            <a:xfrm>
              <a:off x="2802" y="3304"/>
              <a:ext cx="18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否</a:t>
              </a:r>
            </a:p>
          </p:txBody>
        </p:sp>
        <p:sp>
          <p:nvSpPr>
            <p:cNvPr id="48170" name="Line 46"/>
            <p:cNvSpPr>
              <a:spLocks noChangeShapeType="1"/>
            </p:cNvSpPr>
            <p:nvPr/>
          </p:nvSpPr>
          <p:spPr bwMode="auto">
            <a:xfrm>
              <a:off x="2748" y="3568"/>
              <a:ext cx="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71" name="Text Box 47"/>
            <p:cNvSpPr txBox="1">
              <a:spLocks noChangeArrowheads="1"/>
            </p:cNvSpPr>
            <p:nvPr/>
          </p:nvSpPr>
          <p:spPr bwMode="auto">
            <a:xfrm>
              <a:off x="2325" y="2326"/>
              <a:ext cx="93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命令序列</a:t>
              </a:r>
              <a:r>
                <a:rPr lang="en-US" altLang="zh-CN" sz="1600" b="1">
                  <a:solidFill>
                    <a:prstClr val="black"/>
                  </a:solidFill>
                  <a:ea typeface="楷体_GB2312" pitchFamily="49" charset="-122"/>
                </a:rPr>
                <a:t>2…</a:t>
              </a:r>
            </a:p>
          </p:txBody>
        </p:sp>
        <p:sp>
          <p:nvSpPr>
            <p:cNvPr id="48172" name="Line 48"/>
            <p:cNvSpPr>
              <a:spLocks noChangeShapeType="1"/>
            </p:cNvSpPr>
            <p:nvPr/>
          </p:nvSpPr>
          <p:spPr bwMode="auto">
            <a:xfrm>
              <a:off x="2739" y="2598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73" name="Line 49"/>
            <p:cNvSpPr>
              <a:spLocks noChangeShapeType="1"/>
            </p:cNvSpPr>
            <p:nvPr/>
          </p:nvSpPr>
          <p:spPr bwMode="auto">
            <a:xfrm>
              <a:off x="2999" y="1901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74" name="Line 50"/>
            <p:cNvSpPr>
              <a:spLocks noChangeShapeType="1"/>
            </p:cNvSpPr>
            <p:nvPr/>
          </p:nvSpPr>
          <p:spPr bwMode="auto">
            <a:xfrm flipV="1">
              <a:off x="3510" y="1909"/>
              <a:ext cx="0" cy="1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75" name="AutoShape 51"/>
            <p:cNvSpPr>
              <a:spLocks noChangeArrowheads="1"/>
            </p:cNvSpPr>
            <p:nvPr/>
          </p:nvSpPr>
          <p:spPr bwMode="auto">
            <a:xfrm>
              <a:off x="2499" y="1771"/>
              <a:ext cx="487" cy="260"/>
            </a:xfrm>
            <a:prstGeom prst="flowChartDecision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600" b="1">
                <a:solidFill>
                  <a:prstClr val="black"/>
                </a:solidFill>
                <a:ea typeface="楷体_GB2312" pitchFamily="49" charset="-122"/>
              </a:endParaRPr>
            </a:p>
          </p:txBody>
        </p:sp>
        <p:sp>
          <p:nvSpPr>
            <p:cNvPr id="48176" name="Text Box 52"/>
            <p:cNvSpPr txBox="1">
              <a:spLocks noChangeArrowheads="1"/>
            </p:cNvSpPr>
            <p:nvPr/>
          </p:nvSpPr>
          <p:spPr bwMode="auto">
            <a:xfrm>
              <a:off x="2640" y="1763"/>
              <a:ext cx="213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solidFill>
                    <a:prstClr val="black"/>
                  </a:solidFill>
                  <a:ea typeface="楷体_GB2312" pitchFamily="49" charset="-122"/>
                </a:rPr>
                <a:t>;;</a:t>
              </a:r>
            </a:p>
          </p:txBody>
        </p:sp>
        <p:sp>
          <p:nvSpPr>
            <p:cNvPr id="48177" name="Line 53"/>
            <p:cNvSpPr>
              <a:spLocks noChangeShapeType="1"/>
            </p:cNvSpPr>
            <p:nvPr/>
          </p:nvSpPr>
          <p:spPr bwMode="auto">
            <a:xfrm>
              <a:off x="2743" y="2036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78" name="Line 54"/>
            <p:cNvSpPr>
              <a:spLocks noChangeShapeType="1"/>
            </p:cNvSpPr>
            <p:nvPr/>
          </p:nvSpPr>
          <p:spPr bwMode="auto">
            <a:xfrm>
              <a:off x="2739" y="1076"/>
              <a:ext cx="0" cy="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 anchorCtr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179" name="Text Box 55"/>
            <p:cNvSpPr txBox="1">
              <a:spLocks noChangeArrowheads="1"/>
            </p:cNvSpPr>
            <p:nvPr/>
          </p:nvSpPr>
          <p:spPr bwMode="auto">
            <a:xfrm>
              <a:off x="2771" y="1559"/>
              <a:ext cx="18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有</a:t>
              </a:r>
            </a:p>
          </p:txBody>
        </p:sp>
        <p:sp>
          <p:nvSpPr>
            <p:cNvPr id="48180" name="Text Box 56"/>
            <p:cNvSpPr txBox="1">
              <a:spLocks noChangeArrowheads="1"/>
            </p:cNvSpPr>
            <p:nvPr/>
          </p:nvSpPr>
          <p:spPr bwMode="auto">
            <a:xfrm>
              <a:off x="3144" y="1885"/>
              <a:ext cx="18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无</a:t>
              </a:r>
            </a:p>
          </p:txBody>
        </p:sp>
        <p:sp>
          <p:nvSpPr>
            <p:cNvPr id="48181" name="Text Box 57"/>
            <p:cNvSpPr txBox="1">
              <a:spLocks noChangeArrowheads="1"/>
            </p:cNvSpPr>
            <p:nvPr/>
          </p:nvSpPr>
          <p:spPr bwMode="auto">
            <a:xfrm>
              <a:off x="2771" y="2628"/>
              <a:ext cx="182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solidFill>
                    <a:prstClr val="black"/>
                  </a:solidFill>
                  <a:ea typeface="楷体_GB2312" pitchFamily="49" charset="-122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238908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732" y="610144"/>
            <a:ext cx="5795962" cy="549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case</a:t>
            </a:r>
            <a:r>
              <a:rPr lang="zh-CN" altLang="en-US" dirty="0"/>
              <a:t>多重分支语句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应用示</a:t>
            </a:r>
            <a:r>
              <a:rPr lang="zh-CN" altLang="en-US" dirty="0" smtClean="0"/>
              <a:t>例：</a:t>
            </a:r>
            <a:endParaRPr lang="zh-CN" altLang="en-US" dirty="0"/>
          </a:p>
          <a:p>
            <a:pPr lvl="1">
              <a:defRPr/>
            </a:pPr>
            <a:r>
              <a:rPr lang="zh-CN" altLang="en-US" dirty="0" smtClean="0"/>
              <a:t>建立一个脚本实现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kernel </a:t>
            </a:r>
            <a:r>
              <a:rPr lang="zh-CN" altLang="en-US" dirty="0" smtClean="0"/>
              <a:t>显示 </a:t>
            </a:r>
            <a:r>
              <a:rPr lang="en-US" altLang="zh-CN" dirty="0" smtClean="0"/>
              <a:t>user</a:t>
            </a:r>
          </a:p>
          <a:p>
            <a:pPr lvl="1">
              <a:defRPr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kernel</a:t>
            </a:r>
          </a:p>
          <a:p>
            <a:pPr lvl="1">
              <a:defRPr/>
            </a:pPr>
            <a:r>
              <a:rPr lang="zh-CN" altLang="en-US" dirty="0" smtClean="0"/>
              <a:t>输入其他值 显示 </a:t>
            </a:r>
            <a:r>
              <a:rPr lang="en-US" altLang="zh-CN" dirty="0" smtClean="0"/>
              <a:t>please input kernel | user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73291" y="6356351"/>
            <a:ext cx="256015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082D35-98A8-43E6-9767-27C0810478C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168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583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函数是存在内存里的一组代码的命名的元素。函数创建于脚本运行环境之中，并且可以执行。</a:t>
            </a:r>
            <a:br>
              <a:rPr lang="zh-CN" altLang="en-US" dirty="0"/>
            </a:br>
            <a:r>
              <a:rPr lang="zh-CN" altLang="en-US" dirty="0"/>
              <a:t>函数的语法结构为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创建函数不需要</a:t>
            </a:r>
            <a:r>
              <a:rPr lang="en-US" altLang="zh-CN" dirty="0" smtClean="0"/>
              <a:t>do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done</a:t>
            </a:r>
            <a:r>
              <a:rPr lang="zh-CN" altLang="en-US" dirty="0" smtClean="0"/>
              <a:t>这些关键字，只需要大括号来界定函数的作用范围即可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7300" y="3026382"/>
            <a:ext cx="6017310" cy="162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676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改换目录</a:t>
            </a:r>
          </a:p>
        </p:txBody>
      </p:sp>
      <p:sp>
        <p:nvSpPr>
          <p:cNvPr id="167939" name="内容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</a:rPr>
              <a:t>cd</a:t>
            </a:r>
            <a:r>
              <a:rPr lang="zh-CN" altLang="en-US" dirty="0" smtClean="0">
                <a:latin typeface="+mn-ea"/>
              </a:rPr>
              <a:t>　命令把目前所在目录改换到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一个绝对路径或相对路径代表的目录</a:t>
            </a:r>
            <a:endParaRPr lang="en-US" altLang="zh-CN" dirty="0" smtClean="0">
              <a:latin typeface="+mn-ea"/>
            </a:endParaRP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>
                <a:latin typeface="+mn-ea"/>
              </a:rPr>
              <a:t>cd  /home/</a:t>
            </a:r>
            <a:r>
              <a:rPr lang="en-US" altLang="zh-CN" dirty="0" err="1" smtClean="0">
                <a:latin typeface="+mn-ea"/>
              </a:rPr>
              <a:t>joshua</a:t>
            </a:r>
            <a:r>
              <a:rPr lang="en-US" altLang="zh-CN" dirty="0" smtClean="0">
                <a:latin typeface="+mn-ea"/>
              </a:rPr>
              <a:t>/work</a:t>
            </a: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>
                <a:latin typeface="+mn-ea"/>
              </a:rPr>
              <a:t>cd project/docs</a:t>
            </a:r>
          </a:p>
          <a:p>
            <a:pPr lvl="1"/>
            <a:r>
              <a:rPr lang="zh-CN" altLang="en-US" dirty="0" smtClean="0">
                <a:latin typeface="+mn-ea"/>
              </a:rPr>
              <a:t>上一级目录</a:t>
            </a:r>
            <a:endParaRPr lang="en-US" altLang="zh-CN" dirty="0" smtClean="0">
              <a:latin typeface="+mn-ea"/>
            </a:endParaRP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>
                <a:latin typeface="+mn-ea"/>
              </a:rPr>
              <a:t>cd ..</a:t>
            </a:r>
          </a:p>
          <a:p>
            <a:pPr lvl="1"/>
            <a:r>
              <a:rPr lang="zh-CN" altLang="en-US" dirty="0" smtClean="0">
                <a:latin typeface="+mn-ea"/>
              </a:rPr>
              <a:t>当前用户主目录</a:t>
            </a:r>
            <a:endParaRPr lang="en-US" altLang="zh-CN" dirty="0" smtClean="0">
              <a:latin typeface="+mn-ea"/>
            </a:endParaRP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>
                <a:latin typeface="+mn-ea"/>
              </a:rPr>
              <a:t>cd ~</a:t>
            </a:r>
          </a:p>
          <a:p>
            <a:pPr lvl="1"/>
            <a:r>
              <a:rPr lang="zh-CN" altLang="en-US" dirty="0">
                <a:latin typeface="+mn-ea"/>
              </a:rPr>
              <a:t>上一</a:t>
            </a:r>
            <a:r>
              <a:rPr lang="zh-CN" altLang="en-US" dirty="0" smtClean="0">
                <a:latin typeface="+mn-ea"/>
              </a:rPr>
              <a:t>个工作目录</a:t>
            </a:r>
            <a:endParaRPr lang="en-US" altLang="zh-CN" dirty="0" smtClean="0">
              <a:latin typeface="+mn-ea"/>
            </a:endParaRPr>
          </a:p>
          <a:p>
            <a:pPr lvl="2">
              <a:buFont typeface="Arial" pitchFamily="34" charset="0"/>
              <a:buChar char="•"/>
            </a:pPr>
            <a:r>
              <a:rPr lang="en-US" altLang="zh-CN" dirty="0" smtClean="0">
                <a:latin typeface="+mn-ea"/>
              </a:rPr>
              <a:t>cd -</a:t>
            </a:r>
          </a:p>
          <a:p>
            <a:pPr lvl="1">
              <a:buFont typeface="Arial" charset="0"/>
              <a:buChar char="•"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319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2554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function </a:t>
            </a:r>
            <a:r>
              <a:rPr lang="en-US" altLang="zh-CN" dirty="0" err="1"/>
              <a:t>show_system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echo "The uptime is:"</a:t>
            </a:r>
          </a:p>
          <a:p>
            <a:pPr marL="0" indent="0">
              <a:buNone/>
            </a:pPr>
            <a:r>
              <a:rPr lang="en-US" altLang="zh-CN" dirty="0"/>
              <a:t>    uptime</a:t>
            </a:r>
          </a:p>
          <a:p>
            <a:pPr marL="0" indent="0">
              <a:buNone/>
            </a:pPr>
            <a:r>
              <a:rPr lang="en-US" altLang="zh-CN" dirty="0"/>
              <a:t>    echo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   echo "Current </a:t>
            </a:r>
            <a:r>
              <a:rPr lang="en-US" altLang="zh-CN" dirty="0" err="1"/>
              <a:t>dir</a:t>
            </a:r>
            <a:r>
              <a:rPr lang="en-US" altLang="zh-CN" dirty="0"/>
              <a:t>:"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pwd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echo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   echo "Date:"</a:t>
            </a:r>
          </a:p>
          <a:p>
            <a:pPr marL="0" indent="0">
              <a:buNone/>
            </a:pPr>
            <a:r>
              <a:rPr lang="en-US" altLang="zh-CN" dirty="0"/>
              <a:t>    date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s</a:t>
            </a:r>
            <a:r>
              <a:rPr lang="en-US" altLang="zh-CN" dirty="0" err="1" smtClean="0"/>
              <a:t>how_system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5693239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break</a:t>
            </a:r>
            <a:r>
              <a:rPr lang="zh-CN" altLang="en-US" dirty="0"/>
              <a:t>命令用于跳出循环，使用</a:t>
            </a:r>
            <a:r>
              <a:rPr lang="en-US" altLang="zh-CN" dirty="0"/>
              <a:t>break</a:t>
            </a:r>
            <a:r>
              <a:rPr lang="zh-CN" altLang="en-US" dirty="0"/>
              <a:t>可以跳出任何类型的循环：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until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有时需要跳出多层循环，使用：</a:t>
            </a:r>
            <a:r>
              <a:rPr lang="en-US" altLang="zh-CN" dirty="0"/>
              <a:t>break n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表示要跳出的循环层数，默认情况下 </a:t>
            </a:r>
            <a:r>
              <a:rPr lang="en-US" altLang="zh-CN" dirty="0"/>
              <a:t>n=1</a:t>
            </a:r>
            <a:r>
              <a:rPr lang="zh-CN" altLang="en-US" dirty="0"/>
              <a:t>，代表只跳出当前循环。</a:t>
            </a:r>
          </a:p>
        </p:txBody>
      </p:sp>
    </p:spTree>
    <p:extLst>
      <p:ext uri="{BB962C8B-B14F-4D97-AF65-F5344CB8AC3E}">
        <p14:creationId xmlns:p14="http://schemas.microsoft.com/office/powerpoint/2010/main" xmlns="" val="116954271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=1</a:t>
            </a:r>
          </a:p>
          <a:p>
            <a:pPr marL="0" indent="0">
              <a:buNone/>
            </a:pPr>
            <a:r>
              <a:rPr lang="en-US" altLang="zh-CN" dirty="0"/>
              <a:t>while [ $</a:t>
            </a:r>
            <a:r>
              <a:rPr lang="en-US" altLang="zh-CN" dirty="0" err="1"/>
              <a:t>i</a:t>
            </a:r>
            <a:r>
              <a:rPr lang="en-US" altLang="zh-CN" dirty="0"/>
              <a:t> -le 100 ]</a:t>
            </a:r>
          </a:p>
          <a:p>
            <a:pPr marL="0" indent="0">
              <a:buNone/>
            </a:pPr>
            <a:r>
              <a:rPr lang="en-US" altLang="zh-CN" dirty="0"/>
              <a:t>  do</a:t>
            </a:r>
          </a:p>
          <a:p>
            <a:pPr marL="0" indent="0">
              <a:buNone/>
            </a:pPr>
            <a:r>
              <a:rPr lang="en-US" altLang="zh-CN" dirty="0"/>
              <a:t>    if  [ `expr $</a:t>
            </a:r>
            <a:r>
              <a:rPr lang="en-US" altLang="zh-CN" dirty="0" err="1"/>
              <a:t>i</a:t>
            </a:r>
            <a:r>
              <a:rPr lang="en-US" altLang="zh-CN" dirty="0"/>
              <a:t> % 3` -</a:t>
            </a:r>
            <a:r>
              <a:rPr lang="en-US" altLang="zh-CN" dirty="0" err="1"/>
              <a:t>eq</a:t>
            </a:r>
            <a:r>
              <a:rPr lang="en-US" altLang="zh-CN" dirty="0"/>
              <a:t> 0 ]</a:t>
            </a:r>
          </a:p>
          <a:p>
            <a:pPr marL="0" indent="0">
              <a:buNone/>
            </a:pPr>
            <a:r>
              <a:rPr lang="en-US" altLang="zh-CN" dirty="0"/>
              <a:t>        then</a:t>
            </a:r>
          </a:p>
          <a:p>
            <a:pPr marL="0" indent="0">
              <a:buNone/>
            </a:pPr>
            <a:r>
              <a:rPr lang="en-US" altLang="zh-CN" dirty="0"/>
              <a:t>                echo $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break</a:t>
            </a:r>
          </a:p>
          <a:p>
            <a:pPr marL="0" indent="0">
              <a:buNone/>
            </a:pPr>
            <a:r>
              <a:rPr lang="en-US" altLang="zh-CN" dirty="0"/>
              <a:t>    fi</a:t>
            </a:r>
          </a:p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=`expr $</a:t>
            </a:r>
            <a:r>
              <a:rPr lang="en-US" altLang="zh-CN" dirty="0" err="1"/>
              <a:t>i</a:t>
            </a:r>
            <a:r>
              <a:rPr lang="en-US" altLang="zh-CN" dirty="0"/>
              <a:t> + 1`</a:t>
            </a:r>
          </a:p>
          <a:p>
            <a:pPr marL="0" indent="0">
              <a:buNone/>
            </a:pPr>
            <a:r>
              <a:rPr lang="en-US" altLang="zh-CN" dirty="0"/>
              <a:t>done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3651650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continue</a:t>
            </a:r>
            <a:r>
              <a:rPr lang="zh-CN" altLang="en-US" dirty="0"/>
              <a:t>命令用于中止本次循环，重新判断循环条件，开始下一次循环</a:t>
            </a:r>
          </a:p>
        </p:txBody>
      </p:sp>
    </p:spTree>
    <p:extLst>
      <p:ext uri="{BB962C8B-B14F-4D97-AF65-F5344CB8AC3E}">
        <p14:creationId xmlns:p14="http://schemas.microsoft.com/office/powerpoint/2010/main" xmlns="" val="57485266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0473"/>
            <a:ext cx="263114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#/bin/bash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`</a:t>
            </a:r>
            <a:r>
              <a:rPr lang="en-US" altLang="zh-CN" dirty="0" err="1"/>
              <a:t>seq</a:t>
            </a:r>
            <a:r>
              <a:rPr lang="en-US" altLang="zh-CN" dirty="0"/>
              <a:t> 1 5`</a:t>
            </a:r>
          </a:p>
          <a:p>
            <a:pPr marL="0" indent="0">
              <a:buNone/>
            </a:pPr>
            <a:r>
              <a:rPr lang="en-US" altLang="zh-CN" dirty="0"/>
              <a:t>do </a:t>
            </a:r>
          </a:p>
          <a:p>
            <a:pPr marL="0" indent="0">
              <a:buNone/>
            </a:pPr>
            <a:r>
              <a:rPr lang="en-US" altLang="zh-CN" dirty="0"/>
              <a:t>    echo $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if [ $</a:t>
            </a:r>
            <a:r>
              <a:rPr lang="en-US" altLang="zh-CN" dirty="0" err="1"/>
              <a:t>i</a:t>
            </a:r>
            <a:r>
              <a:rPr lang="en-US" altLang="zh-CN" dirty="0"/>
              <a:t> -</a:t>
            </a:r>
            <a:r>
              <a:rPr lang="en-US" altLang="zh-CN" dirty="0" err="1"/>
              <a:t>eq</a:t>
            </a:r>
            <a:r>
              <a:rPr lang="en-US" altLang="zh-CN" dirty="0"/>
              <a:t> 3 ]</a:t>
            </a:r>
          </a:p>
          <a:p>
            <a:pPr marL="0" indent="0">
              <a:buNone/>
            </a:pPr>
            <a:r>
              <a:rPr lang="en-US" altLang="zh-CN" dirty="0"/>
              <a:t>        then</a:t>
            </a:r>
          </a:p>
          <a:p>
            <a:pPr marL="0" indent="0">
              <a:buNone/>
            </a:pPr>
            <a:r>
              <a:rPr lang="en-US" altLang="zh-CN" dirty="0"/>
              <a:t>           continue</a:t>
            </a:r>
          </a:p>
          <a:p>
            <a:pPr marL="0" indent="0">
              <a:buNone/>
            </a:pPr>
            <a:r>
              <a:rPr lang="en-US" altLang="zh-CN" dirty="0"/>
              <a:t>        fi</a:t>
            </a:r>
          </a:p>
          <a:p>
            <a:pPr marL="0" indent="0">
              <a:buNone/>
            </a:pPr>
            <a:r>
              <a:rPr lang="en-US" altLang="zh-CN" dirty="0"/>
              <a:t>        echo $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done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35824" y="2057400"/>
            <a:ext cx="4733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思考题：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如果把</a:t>
            </a:r>
            <a:r>
              <a:rPr lang="en-US" altLang="zh-CN" dirty="0" smtClean="0">
                <a:solidFill>
                  <a:prstClr val="black"/>
                </a:solidFill>
              </a:rPr>
              <a:t>continue</a:t>
            </a:r>
            <a:r>
              <a:rPr lang="zh-CN" altLang="en-US" dirty="0" smtClean="0">
                <a:solidFill>
                  <a:prstClr val="black"/>
                </a:solidFill>
              </a:rPr>
              <a:t>换成</a:t>
            </a:r>
            <a:r>
              <a:rPr lang="en-US" altLang="zh-CN" dirty="0" smtClean="0">
                <a:solidFill>
                  <a:prstClr val="black"/>
                </a:solidFill>
              </a:rPr>
              <a:t>break</a:t>
            </a:r>
            <a:r>
              <a:rPr lang="zh-CN" altLang="en-US" dirty="0" smtClean="0">
                <a:solidFill>
                  <a:prstClr val="black"/>
                </a:solidFill>
              </a:rPr>
              <a:t>会是什么样结果？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634144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5" name="Rectangle 5"/>
          <p:cNvSpPr>
            <a:spLocks noGrp="1" noChangeArrowheads="1"/>
          </p:cNvSpPr>
          <p:nvPr>
            <p:ph type="title"/>
          </p:nvPr>
        </p:nvSpPr>
        <p:spPr>
          <a:xfrm>
            <a:off x="1200991" y="389965"/>
            <a:ext cx="5795962" cy="584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软件包</a:t>
            </a:r>
          </a:p>
        </p:txBody>
      </p:sp>
      <p:sp>
        <p:nvSpPr>
          <p:cNvPr id="49664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MySQL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建立配置文件：</a:t>
            </a:r>
            <a:r>
              <a:rPr lang="en-US" altLang="zh-CN" dirty="0" smtClean="0">
                <a:solidFill>
                  <a:srgbClr val="FF0000"/>
                </a:solidFill>
              </a:rPr>
              <a:t>/etc/my.cnf</a:t>
            </a:r>
          </a:p>
          <a:p>
            <a:pPr lvl="1" eaLnBrk="1" hangingPunct="1">
              <a:defRPr/>
            </a:pPr>
            <a:r>
              <a:rPr lang="zh-CN" altLang="en-US" dirty="0" smtClean="0"/>
              <a:t>初始化数据库：</a:t>
            </a:r>
            <a:r>
              <a:rPr lang="en-US" altLang="zh-CN" dirty="0" err="1" smtClean="0"/>
              <a:t>mysql_install_db</a:t>
            </a:r>
            <a:r>
              <a:rPr lang="en-US" altLang="zh-CN" dirty="0" smtClean="0"/>
              <a:t>  –user=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设置目录权限：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调整</a:t>
            </a:r>
            <a:r>
              <a:rPr lang="en-US" altLang="zh-CN" dirty="0" smtClean="0"/>
              <a:t>lib</a:t>
            </a:r>
            <a:r>
              <a:rPr lang="zh-CN" altLang="en-US" dirty="0" smtClean="0"/>
              <a:t>库路径：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ld.so.conf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ldconfig</a:t>
            </a:r>
            <a:endParaRPr lang="en-US" altLang="zh-CN" dirty="0" smtClean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422E3927-52C0-46C0-A5DC-0CF96952F712}" type="slidenum">
              <a:rPr lang="en-US" altLang="zh-CN" sz="1400">
                <a:solidFill>
                  <a:prstClr val="white"/>
                </a:solidFill>
                <a:ea typeface="宋体" panose="02010600030101010101" pitchFamily="2" charset="-122"/>
              </a:rPr>
              <a:pPr eaLnBrk="1" hangingPunct="1"/>
              <a:t>176</a:t>
            </a:fld>
            <a:endParaRPr lang="en-US" altLang="zh-CN" sz="140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826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7" name="Rectangle 9"/>
          <p:cNvSpPr>
            <a:spLocks noGrp="1" noChangeArrowheads="1"/>
          </p:cNvSpPr>
          <p:nvPr>
            <p:ph type="title"/>
          </p:nvPr>
        </p:nvSpPr>
        <p:spPr>
          <a:xfrm>
            <a:off x="868363" y="124807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MySQL</a:t>
            </a:r>
            <a:r>
              <a:rPr lang="zh-CN" altLang="en-US" dirty="0" smtClean="0"/>
              <a:t>的启动控制</a:t>
            </a:r>
          </a:p>
        </p:txBody>
      </p:sp>
      <p:sp>
        <p:nvSpPr>
          <p:cNvPr id="498698" name="Rectangle 10"/>
          <p:cNvSpPr>
            <a:spLocks noGrp="1" noChangeArrowheads="1"/>
          </p:cNvSpPr>
          <p:nvPr>
            <p:ph idx="1"/>
          </p:nvPr>
        </p:nvSpPr>
        <p:spPr>
          <a:xfrm>
            <a:off x="757238" y="1231621"/>
            <a:ext cx="8229600" cy="5076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mysqld_safe</a:t>
            </a:r>
            <a:r>
              <a:rPr lang="zh-CN" altLang="en-US" dirty="0" smtClean="0"/>
              <a:t>脚本安全启动服务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F0F8887-B0A7-4E97-A435-CE83809D9EB5}" type="slidenum">
              <a:rPr lang="en-US" altLang="zh-CN" sz="1400">
                <a:solidFill>
                  <a:prstClr val="white"/>
                </a:solidFill>
                <a:ea typeface="宋体" panose="02010600030101010101" pitchFamily="2" charset="-122"/>
              </a:rPr>
              <a:pPr eaLnBrk="1" hangingPunct="1"/>
              <a:t>177</a:t>
            </a:fld>
            <a:endParaRPr lang="en-US" altLang="zh-CN" sz="140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868363" y="2346699"/>
            <a:ext cx="8007350" cy="576263"/>
          </a:xfrm>
          <a:prstGeom prst="roundRect">
            <a:avLst>
              <a:gd name="adj" fmla="val 2396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44546A"/>
                </a:solidFill>
              </a:rPr>
              <a:t>[root@www mysql]# service mysqld restart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258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8" name="Rectangle 4"/>
          <p:cNvSpPr>
            <a:spLocks noGrp="1" noChangeArrowheads="1"/>
          </p:cNvSpPr>
          <p:nvPr>
            <p:ph type="title"/>
          </p:nvPr>
        </p:nvSpPr>
        <p:spPr>
          <a:xfrm>
            <a:off x="1079967" y="376519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数据库基本管理</a:t>
            </a:r>
          </a:p>
        </p:txBody>
      </p:sp>
      <p:sp>
        <p:nvSpPr>
          <p:cNvPr id="5027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登录及退出</a:t>
            </a:r>
            <a:r>
              <a:rPr lang="en-US" altLang="zh-CN" smtClean="0"/>
              <a:t>MySQL</a:t>
            </a:r>
            <a:r>
              <a:rPr lang="zh-CN" altLang="en-US" smtClean="0"/>
              <a:t>环境</a:t>
            </a:r>
          </a:p>
          <a:p>
            <a:pPr eaLnBrk="1" hangingPunct="1">
              <a:defRPr/>
            </a:pPr>
            <a:r>
              <a:rPr lang="zh-CN" altLang="en-US" smtClean="0"/>
              <a:t>显示数据库结构</a:t>
            </a:r>
          </a:p>
          <a:p>
            <a:pPr eaLnBrk="1" hangingPunct="1">
              <a:defRPr/>
            </a:pPr>
            <a:r>
              <a:rPr lang="zh-CN" altLang="en-US" smtClean="0"/>
              <a:t>数据库的创建与删除</a:t>
            </a:r>
          </a:p>
          <a:p>
            <a:pPr eaLnBrk="1" hangingPunct="1">
              <a:defRPr/>
            </a:pPr>
            <a:r>
              <a:rPr lang="zh-CN" altLang="en-US" smtClean="0"/>
              <a:t>数据记录的插入与维护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C2B49C4-47FB-4480-BE07-78202AB93734}" type="slidenum">
              <a:rPr lang="en-US" altLang="zh-CN" sz="1400">
                <a:solidFill>
                  <a:prstClr val="white"/>
                </a:solidFill>
                <a:ea typeface="宋体" panose="02010600030101010101" pitchFamily="2" charset="-122"/>
              </a:rPr>
              <a:pPr eaLnBrk="1" hangingPunct="1"/>
              <a:t>178</a:t>
            </a:fld>
            <a:endParaRPr lang="en-US" altLang="zh-CN" sz="140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82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6" name="Rectangle 4"/>
          <p:cNvSpPr>
            <a:spLocks noGrp="1" noChangeArrowheads="1"/>
          </p:cNvSpPr>
          <p:nvPr>
            <p:ph type="title"/>
          </p:nvPr>
        </p:nvSpPr>
        <p:spPr>
          <a:xfrm>
            <a:off x="1106862" y="349625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登录及退出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环境</a:t>
            </a:r>
          </a:p>
        </p:txBody>
      </p:sp>
      <p:sp>
        <p:nvSpPr>
          <p:cNvPr id="5048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连接并登录到</a:t>
            </a:r>
            <a:r>
              <a:rPr lang="en-US" altLang="zh-CN" smtClean="0"/>
              <a:t>MySQL</a:t>
            </a:r>
            <a:r>
              <a:rPr lang="zh-CN" altLang="en-US" smtClean="0"/>
              <a:t>操作环境</a:t>
            </a:r>
          </a:p>
          <a:p>
            <a:pPr lvl="1" eaLnBrk="1" hangingPunct="1">
              <a:defRPr/>
            </a:pPr>
            <a:r>
              <a:rPr lang="en-US" altLang="zh-CN" smtClean="0"/>
              <a:t>mysql -u </a:t>
            </a:r>
            <a:r>
              <a:rPr lang="zh-CN" altLang="en-US" smtClean="0"/>
              <a:t>用户名 </a:t>
            </a:r>
            <a:r>
              <a:rPr lang="en-US" altLang="zh-CN" smtClean="0"/>
              <a:t>[-p]</a:t>
            </a:r>
          </a:p>
          <a:p>
            <a:pPr lvl="1" eaLnBrk="1" hangingPunct="1">
              <a:defRPr/>
            </a:pPr>
            <a:r>
              <a:rPr lang="zh-CN" altLang="en-US" smtClean="0"/>
              <a:t>提示符：</a:t>
            </a:r>
            <a:r>
              <a:rPr lang="en-US" altLang="zh-CN" smtClean="0"/>
              <a:t>mysql&gt;</a:t>
            </a:r>
          </a:p>
          <a:p>
            <a:pPr eaLnBrk="1" hangingPunct="1">
              <a:defRPr/>
            </a:pPr>
            <a:r>
              <a:rPr lang="zh-CN" altLang="en-US" smtClean="0"/>
              <a:t>设置数据库用户的密码</a:t>
            </a:r>
          </a:p>
          <a:p>
            <a:pPr lvl="1" eaLnBrk="1" hangingPunct="1">
              <a:defRPr/>
            </a:pPr>
            <a:r>
              <a:rPr lang="en-US" altLang="zh-CN" smtClean="0">
                <a:solidFill>
                  <a:srgbClr val="FF0000"/>
                </a:solidFill>
              </a:rPr>
              <a:t>mysqladmin </a:t>
            </a:r>
            <a:r>
              <a:rPr lang="en-US" altLang="zh-CN" smtClean="0"/>
              <a:t> -u  root  [-p]  password </a:t>
            </a:r>
            <a:r>
              <a:rPr lang="zh-CN" altLang="en-US" smtClean="0"/>
              <a:t>新密码</a:t>
            </a:r>
          </a:p>
          <a:p>
            <a:pPr eaLnBrk="1" hangingPunct="1">
              <a:defRPr/>
            </a:pPr>
            <a:r>
              <a:rPr lang="zh-CN" altLang="en-US" smtClean="0"/>
              <a:t>退出</a:t>
            </a:r>
            <a:r>
              <a:rPr lang="en-US" altLang="zh-CN" smtClean="0"/>
              <a:t>MySQL</a:t>
            </a:r>
            <a:r>
              <a:rPr lang="zh-CN" altLang="en-US" smtClean="0"/>
              <a:t>操作环境</a:t>
            </a:r>
          </a:p>
          <a:p>
            <a:pPr lvl="1" eaLnBrk="1" hangingPunct="1">
              <a:defRPr/>
            </a:pPr>
            <a:r>
              <a:rPr lang="en-US" altLang="zh-CN" smtClean="0"/>
              <a:t>mysql&gt; exit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133D637B-0A3A-4AE7-929A-5A449186CDCA}" type="slidenum">
              <a:rPr lang="en-US" altLang="zh-CN" sz="1400">
                <a:solidFill>
                  <a:prstClr val="white"/>
                </a:solidFill>
                <a:ea typeface="宋体" panose="02010600030101010101" pitchFamily="2" charset="-122"/>
              </a:rPr>
              <a:pPr eaLnBrk="1" hangingPunct="1"/>
              <a:t>179</a:t>
            </a:fld>
            <a:endParaRPr lang="en-US" altLang="zh-CN" sz="140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95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列举目录内容</a:t>
            </a:r>
          </a:p>
        </p:txBody>
      </p:sp>
      <p:sp>
        <p:nvSpPr>
          <p:cNvPr id="16896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列举当前目录或指定目录中的内容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用法：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ls [</a:t>
            </a:r>
            <a:r>
              <a:rPr lang="zh-CN" altLang="en-US" dirty="0" smtClean="0">
                <a:latin typeface="+mn-ea"/>
              </a:rPr>
              <a:t>选项</a:t>
            </a:r>
            <a:r>
              <a:rPr lang="en-US" altLang="zh-CN" dirty="0" smtClean="0">
                <a:latin typeface="+mn-ea"/>
              </a:rPr>
              <a:t>]  [</a:t>
            </a:r>
            <a:r>
              <a:rPr lang="zh-CN" altLang="en-US" dirty="0" smtClean="0">
                <a:latin typeface="+mn-ea"/>
              </a:rPr>
              <a:t>文件或目录</a:t>
            </a:r>
            <a:r>
              <a:rPr lang="en-US" altLang="zh-CN" dirty="0" smtClean="0">
                <a:latin typeface="+mn-ea"/>
              </a:rPr>
              <a:t>]</a:t>
            </a:r>
          </a:p>
          <a:p>
            <a:r>
              <a:rPr lang="zh-CN" altLang="en-US" dirty="0" smtClean="0">
                <a:latin typeface="+mn-ea"/>
              </a:rPr>
              <a:t>例如：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ls  -a </a:t>
            </a:r>
            <a:r>
              <a:rPr lang="zh-CN" altLang="en-US" dirty="0" smtClean="0">
                <a:latin typeface="+mn-ea"/>
              </a:rPr>
              <a:t>（包括隐藏文件）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ls  -l</a:t>
            </a:r>
            <a:r>
              <a:rPr lang="zh-CN" altLang="en-US" dirty="0" smtClean="0">
                <a:latin typeface="+mn-ea"/>
              </a:rPr>
              <a:t>（显示额外信息）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ls  -R</a:t>
            </a:r>
            <a:r>
              <a:rPr lang="zh-CN" altLang="en-US" dirty="0" smtClean="0">
                <a:latin typeface="+mn-ea"/>
              </a:rPr>
              <a:t>（递归到子目录中）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>
                <a:latin typeface="+mn-ea"/>
              </a:rPr>
              <a:t>ls -</a:t>
            </a:r>
            <a:r>
              <a:rPr lang="en-US" altLang="zh-CN" dirty="0" err="1" smtClean="0">
                <a:latin typeface="+mn-ea"/>
              </a:rPr>
              <a:t>ld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（目录和符号链接信息）</a:t>
            </a:r>
          </a:p>
        </p:txBody>
      </p:sp>
    </p:spTree>
    <p:extLst>
      <p:ext uri="{BB962C8B-B14F-4D97-AF65-F5344CB8AC3E}">
        <p14:creationId xmlns:p14="http://schemas.microsoft.com/office/powerpoint/2010/main" xmlns="" val="5772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4" name="Rectangle 4"/>
          <p:cNvSpPr>
            <a:spLocks noGrp="1" noChangeArrowheads="1"/>
          </p:cNvSpPr>
          <p:nvPr>
            <p:ph type="title"/>
          </p:nvPr>
        </p:nvSpPr>
        <p:spPr>
          <a:xfrm>
            <a:off x="1106862" y="309284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显示数据库结构</a:t>
            </a:r>
          </a:p>
        </p:txBody>
      </p:sp>
      <p:sp>
        <p:nvSpPr>
          <p:cNvPr id="5068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查看数据库列表信息</a:t>
            </a:r>
          </a:p>
          <a:p>
            <a:pPr lvl="1" eaLnBrk="1" hangingPunct="1">
              <a:defRPr/>
            </a:pPr>
            <a:r>
              <a:rPr lang="en-US" altLang="zh-CN" smtClean="0"/>
              <a:t>SHOW  DATABASES</a:t>
            </a:r>
          </a:p>
          <a:p>
            <a:pPr eaLnBrk="1" hangingPunct="1">
              <a:defRPr/>
            </a:pPr>
            <a:r>
              <a:rPr lang="zh-CN" altLang="en-US" smtClean="0"/>
              <a:t>查看数据库中的数据表信息</a:t>
            </a:r>
          </a:p>
          <a:p>
            <a:pPr lvl="1" eaLnBrk="1" hangingPunct="1">
              <a:defRPr/>
            </a:pPr>
            <a:r>
              <a:rPr lang="en-US" altLang="zh-CN" smtClean="0"/>
              <a:t>USE  </a:t>
            </a:r>
            <a:r>
              <a:rPr lang="zh-CN" altLang="en-US" smtClean="0"/>
              <a:t>数据库名</a:t>
            </a:r>
          </a:p>
          <a:p>
            <a:pPr lvl="1" eaLnBrk="1" hangingPunct="1">
              <a:defRPr/>
            </a:pPr>
            <a:r>
              <a:rPr lang="en-US" altLang="zh-CN" smtClean="0"/>
              <a:t>SHOW  TABLES</a:t>
            </a:r>
          </a:p>
          <a:p>
            <a:pPr eaLnBrk="1" hangingPunct="1">
              <a:defRPr/>
            </a:pPr>
            <a:r>
              <a:rPr lang="zh-CN" altLang="en-US" smtClean="0"/>
              <a:t>显示数据表的结构（字段）</a:t>
            </a:r>
          </a:p>
          <a:p>
            <a:pPr lvl="1" eaLnBrk="1" hangingPunct="1">
              <a:defRPr/>
            </a:pPr>
            <a:r>
              <a:rPr lang="en-US" altLang="zh-CN" smtClean="0"/>
              <a:t>DESCRIBE  [</a:t>
            </a:r>
            <a:r>
              <a:rPr lang="zh-CN" altLang="en-US" smtClean="0"/>
              <a:t>数据库名</a:t>
            </a:r>
            <a:r>
              <a:rPr lang="en-US" altLang="zh-CN" smtClean="0"/>
              <a:t>.]</a:t>
            </a:r>
            <a:r>
              <a:rPr lang="zh-CN" altLang="en-US" smtClean="0"/>
              <a:t>表名</a:t>
            </a: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1CF6E234-DD8A-448B-BADD-1BD45693E248}" type="slidenum">
              <a:rPr lang="en-US" altLang="zh-CN" sz="1400">
                <a:solidFill>
                  <a:prstClr val="white"/>
                </a:solidFill>
                <a:ea typeface="宋体" panose="02010600030101010101" pitchFamily="2" charset="-122"/>
              </a:rPr>
              <a:pPr eaLnBrk="1" hangingPunct="1"/>
              <a:t>180</a:t>
            </a:fld>
            <a:endParaRPr lang="en-US" altLang="zh-CN" sz="140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12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2" name="Rectangle 4"/>
          <p:cNvSpPr>
            <a:spLocks noGrp="1" noChangeArrowheads="1"/>
          </p:cNvSpPr>
          <p:nvPr>
            <p:ph type="title"/>
          </p:nvPr>
        </p:nvSpPr>
        <p:spPr>
          <a:xfrm>
            <a:off x="1012733" y="228601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数据库的创建与删除</a:t>
            </a:r>
          </a:p>
        </p:txBody>
      </p:sp>
      <p:sp>
        <p:nvSpPr>
          <p:cNvPr id="5089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创建新的数据库</a:t>
            </a:r>
          </a:p>
          <a:p>
            <a:pPr lvl="1" eaLnBrk="1" hangingPunct="1">
              <a:defRPr/>
            </a:pPr>
            <a:r>
              <a:rPr lang="en-US" altLang="zh-CN" smtClean="0"/>
              <a:t>CREATE DATABASE </a:t>
            </a:r>
            <a:r>
              <a:rPr lang="zh-CN" altLang="en-US" smtClean="0"/>
              <a:t>数据库名</a:t>
            </a:r>
          </a:p>
          <a:p>
            <a:pPr eaLnBrk="1" hangingPunct="1">
              <a:defRPr/>
            </a:pPr>
            <a:r>
              <a:rPr lang="zh-CN" altLang="en-US" smtClean="0"/>
              <a:t>创建新的数据表</a:t>
            </a:r>
          </a:p>
          <a:p>
            <a:pPr lvl="1" eaLnBrk="1" hangingPunct="1">
              <a:defRPr/>
            </a:pPr>
            <a:r>
              <a:rPr lang="en-US" altLang="zh-CN" smtClean="0"/>
              <a:t>CREATE TABLE </a:t>
            </a:r>
            <a:r>
              <a:rPr lang="zh-CN" altLang="en-US" smtClean="0"/>
              <a:t>表名 </a:t>
            </a:r>
            <a:r>
              <a:rPr lang="en-US" altLang="zh-CN" smtClean="0"/>
              <a:t>(</a:t>
            </a:r>
            <a:r>
              <a:rPr lang="zh-CN" altLang="en-US" smtClean="0"/>
              <a:t>字段定义</a:t>
            </a:r>
            <a:r>
              <a:rPr lang="en-US" altLang="zh-CN" smtClean="0"/>
              <a:t>……)</a:t>
            </a:r>
          </a:p>
          <a:p>
            <a:pPr eaLnBrk="1" hangingPunct="1">
              <a:defRPr/>
            </a:pPr>
            <a:r>
              <a:rPr lang="zh-CN" altLang="en-US" smtClean="0"/>
              <a:t>删除指定的数据表</a:t>
            </a:r>
          </a:p>
          <a:p>
            <a:pPr lvl="1" eaLnBrk="1" hangingPunct="1">
              <a:defRPr/>
            </a:pPr>
            <a:r>
              <a:rPr lang="en-US" altLang="zh-CN" smtClean="0"/>
              <a:t>DROP TABLE [</a:t>
            </a:r>
            <a:r>
              <a:rPr lang="zh-CN" altLang="en-US" smtClean="0"/>
              <a:t>数据库名</a:t>
            </a:r>
            <a:r>
              <a:rPr lang="en-US" altLang="zh-CN" smtClean="0"/>
              <a:t>.]</a:t>
            </a:r>
            <a:r>
              <a:rPr lang="zh-CN" altLang="en-US" smtClean="0"/>
              <a:t>表名</a:t>
            </a:r>
          </a:p>
          <a:p>
            <a:pPr eaLnBrk="1" hangingPunct="1">
              <a:defRPr/>
            </a:pPr>
            <a:r>
              <a:rPr lang="zh-CN" altLang="en-US" smtClean="0"/>
              <a:t>删除指定的数据库 </a:t>
            </a:r>
          </a:p>
          <a:p>
            <a:pPr lvl="1" eaLnBrk="1" hangingPunct="1">
              <a:defRPr/>
            </a:pPr>
            <a:r>
              <a:rPr lang="en-US" altLang="zh-CN" smtClean="0"/>
              <a:t>DROP DATABASE </a:t>
            </a:r>
            <a:r>
              <a:rPr lang="zh-CN" altLang="en-US" smtClean="0"/>
              <a:t>数据库名</a:t>
            </a: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786FA60-C69F-4F6E-B3C2-C5242CF7BD66}" type="slidenum">
              <a:rPr lang="en-US" altLang="zh-CN" sz="1400">
                <a:solidFill>
                  <a:prstClr val="white"/>
                </a:solidFill>
                <a:ea typeface="宋体" panose="02010600030101010101" pitchFamily="2" charset="-122"/>
              </a:rPr>
              <a:pPr eaLnBrk="1" hangingPunct="1"/>
              <a:t>181</a:t>
            </a:fld>
            <a:endParaRPr lang="en-US" altLang="zh-CN" sz="140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361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0" name="Rectangle 4"/>
          <p:cNvSpPr>
            <a:spLocks noGrp="1" noChangeArrowheads="1"/>
          </p:cNvSpPr>
          <p:nvPr>
            <p:ph type="title"/>
          </p:nvPr>
        </p:nvSpPr>
        <p:spPr>
          <a:xfrm>
            <a:off x="1106862" y="215154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数据录入与维护</a:t>
            </a:r>
          </a:p>
        </p:txBody>
      </p:sp>
      <p:sp>
        <p:nvSpPr>
          <p:cNvPr id="5109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向数据表中插入新的数据记录</a:t>
            </a:r>
          </a:p>
          <a:p>
            <a:pPr lvl="1" eaLnBrk="1" hangingPunct="1">
              <a:defRPr/>
            </a:pPr>
            <a:r>
              <a:rPr lang="en-US" altLang="zh-CN" smtClean="0"/>
              <a:t>INSERT INTO </a:t>
            </a:r>
            <a:r>
              <a:rPr lang="zh-CN" altLang="en-US" smtClean="0"/>
              <a:t>表名</a:t>
            </a:r>
            <a:r>
              <a:rPr lang="en-US" altLang="zh-CN" smtClean="0"/>
              <a:t>(</a:t>
            </a:r>
            <a:r>
              <a:rPr lang="zh-CN" altLang="en-US" smtClean="0"/>
              <a:t>字段</a:t>
            </a:r>
            <a:r>
              <a:rPr lang="en-US" altLang="zh-CN" smtClean="0"/>
              <a:t>1, </a:t>
            </a:r>
            <a:r>
              <a:rPr lang="zh-CN" altLang="en-US" smtClean="0"/>
              <a:t>字段</a:t>
            </a:r>
            <a:r>
              <a:rPr lang="en-US" altLang="zh-CN" smtClean="0"/>
              <a:t>2, ……)  VALUES(</a:t>
            </a:r>
            <a:r>
              <a:rPr lang="zh-CN" altLang="en-US" smtClean="0"/>
              <a:t>字段</a:t>
            </a:r>
            <a:r>
              <a:rPr lang="en-US" altLang="zh-CN" smtClean="0"/>
              <a:t>1</a:t>
            </a:r>
            <a:r>
              <a:rPr lang="zh-CN" altLang="en-US" smtClean="0"/>
              <a:t>的值</a:t>
            </a:r>
            <a:r>
              <a:rPr lang="en-US" altLang="zh-CN" smtClean="0"/>
              <a:t>, </a:t>
            </a:r>
            <a:r>
              <a:rPr lang="zh-CN" altLang="en-US" smtClean="0"/>
              <a:t>字段</a:t>
            </a:r>
            <a:r>
              <a:rPr lang="en-US" altLang="zh-CN" smtClean="0"/>
              <a:t>2</a:t>
            </a:r>
            <a:r>
              <a:rPr lang="zh-CN" altLang="en-US" smtClean="0"/>
              <a:t>的值</a:t>
            </a:r>
            <a:r>
              <a:rPr lang="en-US" altLang="zh-CN" smtClean="0"/>
              <a:t>, ……) </a:t>
            </a:r>
          </a:p>
          <a:p>
            <a:pPr eaLnBrk="1" hangingPunct="1">
              <a:defRPr/>
            </a:pPr>
            <a:r>
              <a:rPr lang="zh-CN" altLang="en-US" smtClean="0"/>
              <a:t>从数据表中查找符合条件的数据记录 </a:t>
            </a:r>
          </a:p>
          <a:p>
            <a:pPr lvl="1" eaLnBrk="1" hangingPunct="1">
              <a:defRPr/>
            </a:pPr>
            <a:r>
              <a:rPr lang="en-US" altLang="zh-CN" smtClean="0"/>
              <a:t>SELECT </a:t>
            </a:r>
            <a:r>
              <a:rPr lang="zh-CN" altLang="en-US" smtClean="0"/>
              <a:t>字段名</a:t>
            </a:r>
            <a:r>
              <a:rPr lang="en-US" altLang="zh-CN" smtClean="0"/>
              <a:t>1,</a:t>
            </a:r>
            <a:r>
              <a:rPr lang="zh-CN" altLang="en-US" smtClean="0"/>
              <a:t>字段名</a:t>
            </a:r>
            <a:r>
              <a:rPr lang="en-US" altLang="zh-CN" smtClean="0"/>
              <a:t>2 …… FROM </a:t>
            </a:r>
            <a:r>
              <a:rPr lang="zh-CN" altLang="en-US" smtClean="0"/>
              <a:t>表名 </a:t>
            </a:r>
            <a:r>
              <a:rPr lang="en-US" altLang="zh-CN" smtClean="0"/>
              <a:t>WHERE </a:t>
            </a:r>
            <a:r>
              <a:rPr lang="zh-CN" altLang="en-US" smtClean="0"/>
              <a:t>条件表达式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913008B-62C9-49E9-B389-5EFDBFD1A01B}" type="slidenum">
              <a:rPr lang="en-US" altLang="zh-CN" sz="1400">
                <a:solidFill>
                  <a:prstClr val="white"/>
                </a:solidFill>
                <a:ea typeface="宋体" panose="02010600030101010101" pitchFamily="2" charset="-122"/>
              </a:rPr>
              <a:pPr eaLnBrk="1" hangingPunct="1"/>
              <a:t>182</a:t>
            </a:fld>
            <a:endParaRPr lang="en-US" altLang="zh-CN" sz="140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29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8" name="Rectangle 4"/>
          <p:cNvSpPr>
            <a:spLocks noGrp="1" noChangeArrowheads="1"/>
          </p:cNvSpPr>
          <p:nvPr>
            <p:ph type="title"/>
          </p:nvPr>
        </p:nvSpPr>
        <p:spPr>
          <a:xfrm>
            <a:off x="4872038" y="1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mtClean="0"/>
              <a:t>数据录入与维护</a:t>
            </a:r>
          </a:p>
        </p:txBody>
      </p:sp>
      <p:sp>
        <p:nvSpPr>
          <p:cNvPr id="5130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修改、更新数据表中的数据记录 </a:t>
            </a:r>
          </a:p>
          <a:p>
            <a:pPr lvl="1" eaLnBrk="1" hangingPunct="1">
              <a:defRPr/>
            </a:pPr>
            <a:r>
              <a:rPr lang="en-US" altLang="zh-CN" smtClean="0"/>
              <a:t>UPDATE </a:t>
            </a:r>
            <a:r>
              <a:rPr lang="zh-CN" altLang="en-US" smtClean="0"/>
              <a:t>表名 </a:t>
            </a:r>
            <a:r>
              <a:rPr lang="en-US" altLang="zh-CN" smtClean="0"/>
              <a:t>SET </a:t>
            </a:r>
            <a:r>
              <a:rPr lang="zh-CN" altLang="en-US" smtClean="0"/>
              <a:t>字段名</a:t>
            </a:r>
            <a:r>
              <a:rPr lang="en-US" altLang="zh-CN" smtClean="0"/>
              <a:t>1=</a:t>
            </a:r>
            <a:r>
              <a:rPr lang="zh-CN" altLang="en-US" smtClean="0"/>
              <a:t>字段值</a:t>
            </a:r>
            <a:r>
              <a:rPr lang="en-US" altLang="zh-CN" smtClean="0"/>
              <a:t>1[,</a:t>
            </a:r>
            <a:r>
              <a:rPr lang="zh-CN" altLang="en-US" smtClean="0"/>
              <a:t>字段名</a:t>
            </a:r>
            <a:r>
              <a:rPr lang="en-US" altLang="zh-CN" smtClean="0"/>
              <a:t>2=</a:t>
            </a:r>
            <a:r>
              <a:rPr lang="zh-CN" altLang="en-US" smtClean="0"/>
              <a:t>字段值</a:t>
            </a:r>
            <a:r>
              <a:rPr lang="en-US" altLang="zh-CN" smtClean="0"/>
              <a:t>2]  WHERE </a:t>
            </a:r>
            <a:r>
              <a:rPr lang="zh-CN" altLang="en-US" smtClean="0"/>
              <a:t>条件表达式</a:t>
            </a:r>
          </a:p>
          <a:p>
            <a:pPr eaLnBrk="1" hangingPunct="1">
              <a:defRPr/>
            </a:pPr>
            <a:r>
              <a:rPr lang="zh-CN" altLang="en-US" smtClean="0"/>
              <a:t>在数据表中删除指定的数据记录</a:t>
            </a:r>
          </a:p>
          <a:p>
            <a:pPr lvl="1" eaLnBrk="1" hangingPunct="1">
              <a:defRPr/>
            </a:pPr>
            <a:r>
              <a:rPr lang="en-US" altLang="zh-CN" smtClean="0"/>
              <a:t>DELETE FROM </a:t>
            </a:r>
            <a:r>
              <a:rPr lang="zh-CN" altLang="en-US" smtClean="0"/>
              <a:t>表名 </a:t>
            </a:r>
            <a:r>
              <a:rPr lang="en-US" altLang="zh-CN" smtClean="0"/>
              <a:t>WHERE </a:t>
            </a:r>
            <a:r>
              <a:rPr lang="zh-CN" altLang="en-US" smtClean="0"/>
              <a:t>条件表达式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293371F-0A76-4CF0-B631-BDE6E6859BF3}" type="slidenum">
              <a:rPr lang="en-US" altLang="zh-CN" sz="1400">
                <a:solidFill>
                  <a:prstClr val="white"/>
                </a:solidFill>
                <a:ea typeface="宋体" panose="02010600030101010101" pitchFamily="2" charset="-122"/>
              </a:rPr>
              <a:pPr eaLnBrk="1" hangingPunct="1"/>
              <a:t>183</a:t>
            </a:fld>
            <a:endParaRPr lang="en-US" altLang="zh-CN" sz="140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1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204" name="Rectangle 28"/>
          <p:cNvSpPr>
            <a:spLocks noGrp="1" noChangeArrowheads="1"/>
          </p:cNvSpPr>
          <p:nvPr>
            <p:ph type="title"/>
          </p:nvPr>
        </p:nvSpPr>
        <p:spPr>
          <a:xfrm>
            <a:off x="1524000" y="61214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MySQL</a:t>
            </a:r>
            <a:r>
              <a:rPr lang="zh-CN" altLang="en-US" dirty="0" smtClean="0"/>
              <a:t>数据库基本管理</a:t>
            </a:r>
          </a:p>
        </p:txBody>
      </p:sp>
      <p:graphicFrame>
        <p:nvGraphicFramePr>
          <p:cNvPr id="562209" name="Group 33"/>
          <p:cNvGraphicFramePr>
            <a:graphicFrameLocks noGrp="1"/>
          </p:cNvGraphicFramePr>
          <p:nvPr>
            <p:ph idx="1"/>
          </p:nvPr>
        </p:nvGraphicFramePr>
        <p:xfrm>
          <a:off x="3184525" y="2565400"/>
          <a:ext cx="4711700" cy="1295400"/>
        </p:xfrm>
        <a:graphic>
          <a:graphicData uri="http://schemas.openxmlformats.org/drawingml/2006/table">
            <a:tbl>
              <a:tblPr/>
              <a:tblGrid>
                <a:gridCol w="2355850"/>
                <a:gridCol w="235585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user_name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user_passwd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zhangsan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123456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lisi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654321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B282151-CFB2-4F6A-A4A1-082556CE027C}" type="slidenum">
              <a:rPr lang="en-US" altLang="zh-CN" sz="1400">
                <a:solidFill>
                  <a:prstClr val="white"/>
                </a:solidFill>
                <a:ea typeface="宋体" panose="02010600030101010101" pitchFamily="2" charset="-122"/>
              </a:rPr>
              <a:pPr eaLnBrk="1" hangingPunct="1"/>
              <a:t>184</a:t>
            </a:fld>
            <a:endParaRPr lang="en-US" altLang="zh-CN" sz="140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562205" name="Rectangle 2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079034"/>
            <a:ext cx="8229600" cy="5076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应用示例：</a:t>
            </a:r>
          </a:p>
          <a:p>
            <a:pPr lvl="1" eaLnBrk="1" hangingPunct="1">
              <a:defRPr/>
            </a:pPr>
            <a:r>
              <a:rPr lang="zh-CN" altLang="en-US" dirty="0" smtClean="0"/>
              <a:t>新建一个名为</a:t>
            </a:r>
            <a:r>
              <a:rPr lang="en-US" altLang="zh-CN" dirty="0" err="1" smtClean="0"/>
              <a:t>auth</a:t>
            </a:r>
            <a:r>
              <a:rPr lang="zh-CN" altLang="en-US" dirty="0" smtClean="0"/>
              <a:t>的数据库</a:t>
            </a:r>
          </a:p>
          <a:p>
            <a:pPr lvl="1" eaLnBrk="1" hangingPunct="1">
              <a:defRPr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auth</a:t>
            </a:r>
            <a:r>
              <a:rPr lang="zh-CN" altLang="en-US" dirty="0" smtClean="0"/>
              <a:t>库中新建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表，包含数据如下：</a:t>
            </a:r>
          </a:p>
          <a:p>
            <a:pPr lvl="1" eaLnBrk="1" hangingPunct="1">
              <a:defRPr/>
            </a:pPr>
            <a:endParaRPr lang="zh-CN" altLang="en-US" dirty="0" smtClean="0"/>
          </a:p>
          <a:p>
            <a:pPr lvl="1" eaLnBrk="1" hangingPunct="1">
              <a:defRPr/>
            </a:pPr>
            <a:endParaRPr lang="zh-CN" altLang="en-US" dirty="0" smtClean="0"/>
          </a:p>
          <a:p>
            <a:pPr lvl="1" eaLnBrk="1" hangingPunct="1">
              <a:defRPr/>
            </a:pPr>
            <a:endParaRPr lang="zh-CN" altLang="en-US" dirty="0" smtClean="0"/>
          </a:p>
          <a:p>
            <a:pPr lvl="1" eaLnBrk="1" hangingPunct="1">
              <a:defRPr/>
            </a:pP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/>
              <a:t>查看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表的结构，以及所有记录内容</a:t>
            </a:r>
          </a:p>
        </p:txBody>
      </p:sp>
    </p:spTree>
    <p:extLst>
      <p:ext uri="{BB962C8B-B14F-4D97-AF65-F5344CB8AC3E}">
        <p14:creationId xmlns:p14="http://schemas.microsoft.com/office/powerpoint/2010/main" xmlns="" val="706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215154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维护数据库及用户权限</a:t>
            </a:r>
          </a:p>
        </p:txBody>
      </p:sp>
      <p:sp>
        <p:nvSpPr>
          <p:cNvPr id="5150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数据库的备份与恢复</a:t>
            </a:r>
          </a:p>
          <a:p>
            <a:pPr lvl="1" eaLnBrk="1" hangingPunct="1">
              <a:defRPr/>
            </a:pPr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r>
              <a:rPr lang="zh-CN" altLang="en-US" smtClean="0"/>
              <a:t>：可直接备份目录 </a:t>
            </a:r>
            <a:r>
              <a:rPr lang="en-US" altLang="zh-CN" smtClean="0"/>
              <a:t>/var/local/mysql/var</a:t>
            </a:r>
          </a:p>
          <a:p>
            <a:pPr lvl="1" eaLnBrk="1" hangingPunct="1">
              <a:defRPr/>
            </a:pPr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r>
              <a:rPr lang="zh-CN" altLang="en-US" smtClean="0"/>
              <a:t>：使用专用备份工具 </a:t>
            </a:r>
            <a:r>
              <a:rPr lang="en-US" altLang="zh-CN" smtClean="0">
                <a:solidFill>
                  <a:srgbClr val="FF0000"/>
                </a:solidFill>
              </a:rPr>
              <a:t>mysqldump</a:t>
            </a:r>
          </a:p>
          <a:p>
            <a:pPr eaLnBrk="1" hangingPunct="1">
              <a:defRPr/>
            </a:pPr>
            <a:r>
              <a:rPr lang="zh-CN" altLang="en-US" smtClean="0"/>
              <a:t>备份操作</a:t>
            </a:r>
          </a:p>
          <a:p>
            <a:pPr lvl="1" eaLnBrk="1" hangingPunct="1">
              <a:defRPr/>
            </a:pPr>
            <a:r>
              <a:rPr lang="en-US" altLang="zh-CN" smtClean="0">
                <a:solidFill>
                  <a:srgbClr val="FF0000"/>
                </a:solidFill>
              </a:rPr>
              <a:t>mysqldump</a:t>
            </a:r>
            <a:r>
              <a:rPr lang="en-US" altLang="zh-CN" smtClean="0"/>
              <a:t> -u </a:t>
            </a:r>
            <a:r>
              <a:rPr lang="zh-CN" altLang="en-US" smtClean="0"/>
              <a:t>用户名 </a:t>
            </a:r>
            <a:r>
              <a:rPr lang="en-US" altLang="zh-CN" smtClean="0"/>
              <a:t>-p [</a:t>
            </a:r>
            <a:r>
              <a:rPr lang="zh-CN" altLang="en-US" smtClean="0"/>
              <a:t>密码</a:t>
            </a:r>
            <a:r>
              <a:rPr lang="en-US" altLang="zh-CN" smtClean="0"/>
              <a:t>] [</a:t>
            </a:r>
            <a:r>
              <a:rPr lang="zh-CN" altLang="en-US" smtClean="0"/>
              <a:t>选项</a:t>
            </a:r>
            <a:r>
              <a:rPr lang="en-US" altLang="zh-CN" smtClean="0"/>
              <a:t>] </a:t>
            </a:r>
            <a:r>
              <a:rPr lang="en-US" altLang="zh-CN" smtClean="0">
                <a:solidFill>
                  <a:srgbClr val="FF0000"/>
                </a:solidFill>
              </a:rPr>
              <a:t>[</a:t>
            </a:r>
            <a:r>
              <a:rPr lang="zh-CN" altLang="en-US" smtClean="0">
                <a:solidFill>
                  <a:srgbClr val="FF0000"/>
                </a:solidFill>
              </a:rPr>
              <a:t>数据库名</a:t>
            </a:r>
            <a:r>
              <a:rPr lang="en-US" altLang="zh-CN" smtClean="0">
                <a:solidFill>
                  <a:srgbClr val="FF0000"/>
                </a:solidFill>
              </a:rPr>
              <a:t>] [</a:t>
            </a:r>
            <a:r>
              <a:rPr lang="zh-CN" altLang="en-US" smtClean="0">
                <a:solidFill>
                  <a:srgbClr val="FF0000"/>
                </a:solidFill>
              </a:rPr>
              <a:t>表名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&gt;</a:t>
            </a:r>
            <a:r>
              <a:rPr lang="en-US" altLang="zh-CN" smtClean="0"/>
              <a:t> /</a:t>
            </a:r>
            <a:r>
              <a:rPr lang="zh-CN" altLang="en-US" smtClean="0"/>
              <a:t>备份路径</a:t>
            </a:r>
            <a:r>
              <a:rPr lang="en-US" altLang="zh-CN" smtClean="0"/>
              <a:t>/</a:t>
            </a:r>
            <a:r>
              <a:rPr lang="zh-CN" altLang="en-US" smtClean="0">
                <a:solidFill>
                  <a:srgbClr val="FF0000"/>
                </a:solidFill>
              </a:rPr>
              <a:t>备份文件名</a:t>
            </a:r>
            <a:r>
              <a:rPr lang="zh-CN" altLang="en-US" smtClean="0"/>
              <a:t> </a:t>
            </a:r>
          </a:p>
          <a:p>
            <a:pPr lvl="1" eaLnBrk="1" hangingPunct="1">
              <a:defRPr/>
            </a:pPr>
            <a:r>
              <a:rPr lang="zh-CN" altLang="en-US" smtClean="0"/>
              <a:t>常见选项：</a:t>
            </a:r>
            <a:r>
              <a:rPr lang="en-US" altLang="zh-CN" smtClean="0">
                <a:solidFill>
                  <a:srgbClr val="FF0000"/>
                </a:solidFill>
              </a:rPr>
              <a:t>--all-databases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/>
              <a:t>--opt</a:t>
            </a:r>
          </a:p>
          <a:p>
            <a:pPr eaLnBrk="1" hangingPunct="1">
              <a:defRPr/>
            </a:pPr>
            <a:r>
              <a:rPr lang="zh-CN" altLang="en-US" smtClean="0"/>
              <a:t>恢复操作</a:t>
            </a:r>
          </a:p>
          <a:p>
            <a:pPr lvl="1" eaLnBrk="1" hangingPunct="1">
              <a:defRPr/>
            </a:pPr>
            <a:r>
              <a:rPr lang="en-US" altLang="zh-CN" smtClean="0">
                <a:solidFill>
                  <a:srgbClr val="FF0000"/>
                </a:solidFill>
              </a:rPr>
              <a:t>mysql</a:t>
            </a:r>
            <a:r>
              <a:rPr lang="en-US" altLang="zh-CN" smtClean="0"/>
              <a:t> -u root -p </a:t>
            </a:r>
            <a:r>
              <a:rPr lang="en-US" altLang="zh-CN" smtClean="0">
                <a:solidFill>
                  <a:srgbClr val="FF0000"/>
                </a:solidFill>
              </a:rPr>
              <a:t>[</a:t>
            </a:r>
            <a:r>
              <a:rPr lang="zh-CN" altLang="en-US" smtClean="0">
                <a:solidFill>
                  <a:srgbClr val="FF0000"/>
                </a:solidFill>
              </a:rPr>
              <a:t>数据库名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&lt;</a:t>
            </a:r>
            <a:r>
              <a:rPr lang="en-US" altLang="zh-CN" smtClean="0"/>
              <a:t> /</a:t>
            </a:r>
            <a:r>
              <a:rPr lang="zh-CN" altLang="en-US" smtClean="0"/>
              <a:t>备份路径</a:t>
            </a:r>
            <a:r>
              <a:rPr lang="en-US" altLang="zh-CN" smtClean="0"/>
              <a:t>/</a:t>
            </a:r>
            <a:r>
              <a:rPr lang="zh-CN" altLang="en-US" smtClean="0">
                <a:solidFill>
                  <a:srgbClr val="FF0000"/>
                </a:solidFill>
              </a:rPr>
              <a:t>备份文件名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68D47E1-B193-437B-97D1-720CED4745DC}" type="slidenum">
              <a:rPr lang="en-US" altLang="zh-CN" sz="1400">
                <a:solidFill>
                  <a:prstClr val="white"/>
                </a:solidFill>
                <a:ea typeface="宋体" panose="02010600030101010101" pitchFamily="2" charset="-122"/>
              </a:rPr>
              <a:pPr eaLnBrk="1" hangingPunct="1"/>
              <a:t>185</a:t>
            </a:fld>
            <a:endParaRPr lang="en-US" altLang="zh-CN" sz="140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4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133756" y="119857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维护数据库及用户权限</a:t>
            </a:r>
          </a:p>
        </p:txBody>
      </p:sp>
      <p:sp>
        <p:nvSpPr>
          <p:cNvPr id="5171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设置用户权限（用户不存在时，则新建用户）</a:t>
            </a:r>
          </a:p>
          <a:p>
            <a:pPr lvl="1" eaLnBrk="1" hangingPunct="1">
              <a:defRPr/>
            </a:pPr>
            <a:r>
              <a:rPr lang="en-US" altLang="zh-CN" smtClean="0">
                <a:solidFill>
                  <a:srgbClr val="FF0000"/>
                </a:solidFill>
              </a:rPr>
              <a:t>GRANT</a:t>
            </a:r>
            <a:r>
              <a:rPr lang="en-US" altLang="zh-CN" smtClean="0"/>
              <a:t> </a:t>
            </a:r>
            <a:r>
              <a:rPr lang="zh-CN" altLang="en-US" smtClean="0"/>
              <a:t>权限列表 </a:t>
            </a:r>
            <a:r>
              <a:rPr lang="en-US" altLang="zh-CN" smtClean="0">
                <a:solidFill>
                  <a:srgbClr val="FF0000"/>
                </a:solidFill>
              </a:rPr>
              <a:t>ON</a:t>
            </a:r>
            <a:r>
              <a:rPr lang="en-US" altLang="zh-CN" smtClean="0"/>
              <a:t> </a:t>
            </a:r>
            <a:r>
              <a:rPr lang="zh-CN" altLang="en-US" smtClean="0"/>
              <a:t>数据库名</a:t>
            </a:r>
            <a:r>
              <a:rPr lang="en-US" altLang="zh-CN" smtClean="0"/>
              <a:t>.</a:t>
            </a:r>
            <a:r>
              <a:rPr lang="zh-CN" altLang="en-US" smtClean="0"/>
              <a:t>表名 </a:t>
            </a:r>
            <a:r>
              <a:rPr lang="en-US" altLang="zh-CN" smtClean="0">
                <a:solidFill>
                  <a:srgbClr val="FF0000"/>
                </a:solidFill>
              </a:rPr>
              <a:t>TO</a:t>
            </a:r>
            <a:r>
              <a:rPr lang="en-US" altLang="zh-CN" smtClean="0"/>
              <a:t> </a:t>
            </a:r>
            <a:r>
              <a:rPr lang="zh-CN" altLang="en-US" smtClean="0"/>
              <a:t>用户名</a:t>
            </a:r>
            <a:r>
              <a:rPr lang="en-US" altLang="zh-CN" smtClean="0"/>
              <a:t>@</a:t>
            </a:r>
            <a:r>
              <a:rPr lang="zh-CN" altLang="en-US" smtClean="0"/>
              <a:t>来源地址 </a:t>
            </a:r>
            <a:r>
              <a:rPr lang="en-US" altLang="zh-CN" smtClean="0"/>
              <a:t>[ </a:t>
            </a:r>
            <a:r>
              <a:rPr lang="en-US" altLang="zh-CN" smtClean="0">
                <a:solidFill>
                  <a:srgbClr val="FF0000"/>
                </a:solidFill>
              </a:rPr>
              <a:t>IDENTIFIED BY</a:t>
            </a:r>
            <a:r>
              <a:rPr lang="en-US" altLang="zh-CN" smtClean="0"/>
              <a:t> ‘</a:t>
            </a:r>
            <a:r>
              <a:rPr lang="zh-CN" altLang="en-US" smtClean="0"/>
              <a:t>密码’ </a:t>
            </a:r>
            <a:r>
              <a:rPr lang="en-US" altLang="zh-CN" smtClean="0"/>
              <a:t>]</a:t>
            </a:r>
          </a:p>
          <a:p>
            <a:pPr eaLnBrk="1" hangingPunct="1">
              <a:defRPr/>
            </a:pPr>
            <a:r>
              <a:rPr lang="zh-CN" altLang="en-US" smtClean="0"/>
              <a:t>查看用户的权限</a:t>
            </a:r>
          </a:p>
          <a:p>
            <a:pPr lvl="1" eaLnBrk="1" hangingPunct="1">
              <a:defRPr/>
            </a:pPr>
            <a:r>
              <a:rPr lang="en-US" altLang="zh-CN" smtClean="0">
                <a:solidFill>
                  <a:srgbClr val="FF0000"/>
                </a:solidFill>
              </a:rPr>
              <a:t>SHOW GRANTS FOR</a:t>
            </a:r>
            <a:r>
              <a:rPr lang="en-US" altLang="zh-CN" smtClean="0"/>
              <a:t> </a:t>
            </a:r>
            <a:r>
              <a:rPr lang="zh-CN" altLang="en-US" smtClean="0"/>
              <a:t>用户名</a:t>
            </a:r>
            <a:r>
              <a:rPr lang="en-US" altLang="zh-CN" smtClean="0"/>
              <a:t>@</a:t>
            </a:r>
            <a:r>
              <a:rPr lang="zh-CN" altLang="en-US" smtClean="0"/>
              <a:t>域名或</a:t>
            </a:r>
            <a:r>
              <a:rPr lang="en-US" altLang="zh-CN" smtClean="0"/>
              <a:t>IP</a:t>
            </a:r>
          </a:p>
          <a:p>
            <a:pPr eaLnBrk="1" hangingPunct="1">
              <a:defRPr/>
            </a:pPr>
            <a:r>
              <a:rPr lang="zh-CN" altLang="en-US" smtClean="0"/>
              <a:t>撤销用户的权限</a:t>
            </a:r>
          </a:p>
          <a:p>
            <a:pPr lvl="1" eaLnBrk="1" hangingPunct="1">
              <a:defRPr/>
            </a:pPr>
            <a:r>
              <a:rPr lang="en-US" altLang="zh-CN" smtClean="0">
                <a:solidFill>
                  <a:srgbClr val="FF0000"/>
                </a:solidFill>
              </a:rPr>
              <a:t>REVOKE</a:t>
            </a:r>
            <a:r>
              <a:rPr lang="en-US" altLang="zh-CN" smtClean="0"/>
              <a:t> </a:t>
            </a:r>
            <a:r>
              <a:rPr lang="zh-CN" altLang="en-US" smtClean="0"/>
              <a:t>权限列表 </a:t>
            </a:r>
            <a:r>
              <a:rPr lang="en-US" altLang="zh-CN" smtClean="0">
                <a:solidFill>
                  <a:srgbClr val="FF0000"/>
                </a:solidFill>
              </a:rPr>
              <a:t>ON</a:t>
            </a:r>
            <a:r>
              <a:rPr lang="en-US" altLang="zh-CN" smtClean="0"/>
              <a:t> </a:t>
            </a:r>
            <a:r>
              <a:rPr lang="zh-CN" altLang="en-US" smtClean="0"/>
              <a:t>数据库名</a:t>
            </a:r>
            <a:r>
              <a:rPr lang="en-US" altLang="zh-CN" smtClean="0"/>
              <a:t>.</a:t>
            </a:r>
            <a:r>
              <a:rPr lang="zh-CN" altLang="en-US" smtClean="0"/>
              <a:t>表名 </a:t>
            </a:r>
            <a:r>
              <a:rPr lang="en-US" altLang="zh-CN" smtClean="0">
                <a:solidFill>
                  <a:srgbClr val="FF0000"/>
                </a:solidFill>
              </a:rPr>
              <a:t>FROM</a:t>
            </a:r>
            <a:r>
              <a:rPr lang="en-US" altLang="zh-CN" smtClean="0"/>
              <a:t> </a:t>
            </a:r>
            <a:r>
              <a:rPr lang="zh-CN" altLang="en-US" smtClean="0"/>
              <a:t>用户名</a:t>
            </a:r>
            <a:r>
              <a:rPr lang="en-US" altLang="zh-CN" smtClean="0"/>
              <a:t>@</a:t>
            </a:r>
            <a:r>
              <a:rPr lang="zh-CN" altLang="en-US" smtClean="0"/>
              <a:t>域名或</a:t>
            </a:r>
            <a:r>
              <a:rPr lang="en-US" altLang="zh-CN" smtClean="0"/>
              <a:t>IP</a:t>
            </a: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C5B3BDB-44E0-4EF2-8D47-DD2FC1E56339}" type="slidenum">
              <a:rPr lang="en-US" altLang="zh-CN" sz="1400">
                <a:solidFill>
                  <a:prstClr val="white"/>
                </a:solidFill>
                <a:ea typeface="宋体" panose="02010600030101010101" pitchFamily="2" charset="-122"/>
              </a:rPr>
              <a:pPr eaLnBrk="1" hangingPunct="1"/>
              <a:t>186</a:t>
            </a:fld>
            <a:endParaRPr lang="en-US" altLang="zh-CN" sz="140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45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简介和安装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6576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683668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的历史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208214" y="1376364"/>
            <a:ext cx="7920037" cy="684485"/>
          </a:xfrm>
        </p:spPr>
        <p:txBody>
          <a:bodyPr>
            <a:noAutofit/>
          </a:bodyPr>
          <a:lstStyle/>
          <a:p>
            <a:pPr lvl="0"/>
            <a:r>
              <a:rPr lang="en-US" altLang="zh-CN" sz="2000" dirty="0"/>
              <a:t>Python</a:t>
            </a:r>
            <a:r>
              <a:rPr lang="zh-CN" altLang="en-US" sz="2000" dirty="0"/>
              <a:t>是自由软件的丰硕成果之一。</a:t>
            </a:r>
            <a:endParaRPr lang="en-US" altLang="zh-CN" sz="2000" dirty="0"/>
          </a:p>
          <a:p>
            <a:r>
              <a:rPr lang="en-US" altLang="zh-CN" sz="2000" dirty="0"/>
              <a:t>Python</a:t>
            </a:r>
            <a:r>
              <a:rPr lang="zh-CN" altLang="en-US" sz="2000" dirty="0"/>
              <a:t>是纯粹的自由软件， 源代码和解释器都遵循 </a:t>
            </a:r>
            <a:r>
              <a:rPr lang="en-US" altLang="zh-CN" sz="2000" dirty="0"/>
              <a:t>GPL(GNU General Public License)</a:t>
            </a:r>
            <a:r>
              <a:rPr lang="zh-CN" altLang="en-US" sz="2000" dirty="0"/>
              <a:t>协议。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2495601" y="3429000"/>
          <a:ext cx="7068295" cy="213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9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083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0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创始人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Guido van Rossum</a:t>
                      </a:r>
                      <a:endParaRPr lang="en-US" altLang="zh-C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时间地点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1989</a:t>
                      </a:r>
                      <a:r>
                        <a:rPr lang="zh-CN" altLang="en-US" dirty="0"/>
                        <a:t>年圣诞期间在阿姆斯特丹创造。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0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名字来源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大蟒蛇飞行马戏团的爱好者。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5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渊源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从</a:t>
                      </a:r>
                      <a:r>
                        <a:rPr lang="en-US" altLang="zh-CN" sz="1800" dirty="0"/>
                        <a:t>ABC</a:t>
                      </a:r>
                      <a:r>
                        <a:rPr lang="zh-CN" altLang="en-US" sz="1800" dirty="0"/>
                        <a:t>发展而来主要受</a:t>
                      </a:r>
                      <a:r>
                        <a:rPr lang="en-US" altLang="zh-CN" sz="1800" dirty="0"/>
                        <a:t>Modula-3</a:t>
                      </a:r>
                      <a:r>
                        <a:rPr lang="zh-CN" altLang="en-US" sz="1800" dirty="0"/>
                        <a:t>的影响，结合了</a:t>
                      </a:r>
                      <a:r>
                        <a:rPr lang="en-US" altLang="zh-CN" sz="1800" dirty="0"/>
                        <a:t>Unix shell</a:t>
                      </a:r>
                      <a:r>
                        <a:rPr lang="zh-CN" altLang="en-US" sz="1800" dirty="0"/>
                        <a:t>和</a:t>
                      </a:r>
                      <a:r>
                        <a:rPr lang="en-US" altLang="zh-CN" sz="1800" dirty="0"/>
                        <a:t>C</a:t>
                      </a:r>
                      <a:r>
                        <a:rPr lang="zh-CN" altLang="en-US" sz="1800" dirty="0"/>
                        <a:t>的习惯。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99345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复制文件和目录：目标</a:t>
            </a:r>
          </a:p>
        </p:txBody>
      </p:sp>
      <p:sp>
        <p:nvSpPr>
          <p:cNvPr id="169987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如果目标是目录，复制后的文件就会被放置在其中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如果目标是文件，复制的文件就会覆盖目标文件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如果目标不存在，复制的文件就会被重命名为目标名</a:t>
            </a:r>
          </a:p>
        </p:txBody>
      </p:sp>
    </p:spTree>
    <p:extLst>
      <p:ext uri="{BB962C8B-B14F-4D97-AF65-F5344CB8AC3E}">
        <p14:creationId xmlns:p14="http://schemas.microsoft.com/office/powerpoint/2010/main" xmlns="" val="3982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的起源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altLang="zh-CN" dirty="0"/>
              <a:t>Guido van Rossum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数学硕士</a:t>
            </a:r>
            <a:endParaRPr lang="en-US" altLang="zh-CN" dirty="0"/>
          </a:p>
          <a:p>
            <a:pPr lvl="1"/>
            <a:r>
              <a:rPr lang="zh-CN" altLang="en-US" dirty="0"/>
              <a:t>计算机硕士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哲学：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是工程，不是艺术。</a:t>
            </a:r>
            <a:endParaRPr lang="en-US" altLang="zh-CN" dirty="0"/>
          </a:p>
          <a:p>
            <a:pPr lvl="1"/>
            <a:r>
              <a:rPr lang="zh-CN" altLang="en-US" dirty="0"/>
              <a:t>解决一种问题只有一个办法。</a:t>
            </a:r>
          </a:p>
          <a:p>
            <a:pPr lvl="1"/>
            <a:r>
              <a:rPr lang="zh-CN" altLang="en-US" dirty="0"/>
              <a:t>简单优于繁复</a:t>
            </a:r>
            <a:r>
              <a:rPr lang="zh-CN" altLang="zh-CN" dirty="0"/>
              <a:t>，</a:t>
            </a:r>
            <a:r>
              <a:rPr lang="zh-CN" altLang="en-US" dirty="0"/>
              <a:t>明确优于晦涩。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48128" y="1628800"/>
            <a:ext cx="2556284" cy="35051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86356937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Python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2172408" y="1376773"/>
            <a:ext cx="7920037" cy="4356893"/>
          </a:xfrm>
        </p:spPr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是一种编程语言。</a:t>
            </a:r>
          </a:p>
          <a:p>
            <a:r>
              <a:rPr lang="en-US" altLang="zh-CN" dirty="0"/>
              <a:t>Python </a:t>
            </a:r>
            <a:r>
              <a:rPr lang="zh-CN" altLang="en-US" dirty="0"/>
              <a:t>是一种通用的高级编程语言。</a:t>
            </a:r>
          </a:p>
          <a:p>
            <a:r>
              <a:rPr lang="en-US" altLang="zh-CN" dirty="0"/>
              <a:t>Python </a:t>
            </a:r>
            <a:r>
              <a:rPr lang="zh-CN" altLang="en-US" dirty="0"/>
              <a:t>能用于多种领域的程序开发：</a:t>
            </a:r>
          </a:p>
          <a:p>
            <a:pPr lvl="1"/>
            <a:r>
              <a:rPr lang="zh-CN" altLang="en-US" dirty="0"/>
              <a:t>数据科学</a:t>
            </a:r>
            <a:endParaRPr lang="en-US" altLang="zh-CN" dirty="0"/>
          </a:p>
          <a:p>
            <a:pPr lvl="1"/>
            <a:r>
              <a:rPr lang="zh-CN" altLang="en-US" dirty="0"/>
              <a:t>编写系统工具</a:t>
            </a:r>
          </a:p>
          <a:p>
            <a:pPr lvl="1"/>
            <a:r>
              <a:rPr lang="zh-CN" altLang="en-US" dirty="0"/>
              <a:t>开发图形界面的应用</a:t>
            </a:r>
          </a:p>
          <a:p>
            <a:pPr lvl="1"/>
            <a:r>
              <a:rPr lang="zh-CN" altLang="en-US" dirty="0"/>
              <a:t>写基于网络的软件</a:t>
            </a:r>
          </a:p>
          <a:p>
            <a:pPr lvl="1"/>
            <a:r>
              <a:rPr lang="zh-CN" altLang="en-US" dirty="0"/>
              <a:t>与数据库交互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4709909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与其它语言的区别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2208214" y="1376363"/>
            <a:ext cx="7920037" cy="4644925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Python &amp; C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en-US" altLang="zh-CN" sz="2000" dirty="0"/>
              <a:t>python</a:t>
            </a:r>
            <a:r>
              <a:rPr lang="zh-CN" altLang="en-US" sz="2000" dirty="0"/>
              <a:t>是动态编译语言，</a:t>
            </a:r>
            <a:r>
              <a:rPr lang="en-US" altLang="zh-CN" sz="2000" dirty="0"/>
              <a:t>C</a:t>
            </a:r>
            <a:r>
              <a:rPr lang="zh-CN" altLang="en-US" sz="2000" dirty="0"/>
              <a:t>是静态编译语言。</a:t>
            </a:r>
            <a:endParaRPr lang="en-US" altLang="zh-CN" sz="2000" dirty="0"/>
          </a:p>
          <a:p>
            <a:pPr lvl="1"/>
            <a:r>
              <a:rPr lang="en-US" altLang="zh-CN" sz="2000" dirty="0"/>
              <a:t>C</a:t>
            </a:r>
            <a:r>
              <a:rPr lang="zh-CN" altLang="en-US" sz="2000" dirty="0"/>
              <a:t>中内存管理是由开发者管理，</a:t>
            </a:r>
            <a:r>
              <a:rPr lang="en-US" altLang="zh-CN" sz="2000" dirty="0"/>
              <a:t>Python</a:t>
            </a:r>
            <a:r>
              <a:rPr lang="zh-CN" altLang="en-US" sz="2000" dirty="0"/>
              <a:t>中内存问题由</a:t>
            </a:r>
            <a:r>
              <a:rPr lang="en-US" altLang="zh-CN" sz="2000" dirty="0"/>
              <a:t>Python</a:t>
            </a:r>
            <a:r>
              <a:rPr lang="zh-CN" altLang="en-US" sz="2000" dirty="0"/>
              <a:t>解释器负责。</a:t>
            </a:r>
            <a:endParaRPr lang="en-US" altLang="zh-CN" sz="2000" dirty="0"/>
          </a:p>
          <a:p>
            <a:pPr lvl="1"/>
            <a:r>
              <a:rPr lang="en-US" altLang="zh-CN" sz="2000" dirty="0"/>
              <a:t>Python</a:t>
            </a:r>
            <a:r>
              <a:rPr lang="zh-CN" altLang="en-US" sz="2000" dirty="0"/>
              <a:t>有很多第三方库。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语言中对于混杂数组（</a:t>
            </a:r>
            <a:r>
              <a:rPr lang="en-US" altLang="zh-CN" sz="2000" dirty="0"/>
              <a:t>Python</a:t>
            </a:r>
            <a:r>
              <a:rPr lang="zh-CN" altLang="en-US" sz="2000" dirty="0"/>
              <a:t>中的列表）和哈希表（</a:t>
            </a:r>
            <a:r>
              <a:rPr lang="en-US" altLang="zh-CN" sz="2000" dirty="0"/>
              <a:t>python</a:t>
            </a:r>
            <a:r>
              <a:rPr lang="zh-CN" altLang="en-US" sz="2000" dirty="0"/>
              <a:t>中得字典）还没有相应的标准库。</a:t>
            </a:r>
            <a:endParaRPr lang="en-US" altLang="zh-CN" sz="2000" dirty="0"/>
          </a:p>
          <a:p>
            <a:pPr lvl="1"/>
            <a:r>
              <a:rPr lang="en-US" altLang="zh-CN" sz="2000" dirty="0"/>
              <a:t>Python</a:t>
            </a:r>
            <a:r>
              <a:rPr lang="zh-CN" altLang="en-US" sz="2000" dirty="0"/>
              <a:t>不能用来写内核。</a:t>
            </a:r>
            <a:r>
              <a:rPr lang="en-US" altLang="zh-CN" sz="2000" dirty="0"/>
              <a:t>C</a:t>
            </a:r>
            <a:r>
              <a:rPr lang="zh-CN" altLang="en-US" sz="2000" dirty="0"/>
              <a:t>可以。</a:t>
            </a:r>
            <a:endParaRPr lang="en-US" altLang="zh-CN" sz="2000" dirty="0"/>
          </a:p>
          <a:p>
            <a:pPr lvl="1"/>
            <a:r>
              <a:rPr lang="zh-CN" altLang="en-US" sz="2000" dirty="0"/>
              <a:t>借助</a:t>
            </a:r>
            <a:r>
              <a:rPr lang="en-US" altLang="zh-CN" sz="2000" dirty="0"/>
              <a:t>Python</a:t>
            </a:r>
            <a:r>
              <a:rPr lang="zh-CN" altLang="en-US" sz="2000" dirty="0"/>
              <a:t>语言提供的</a:t>
            </a:r>
            <a:r>
              <a:rPr lang="en-US" altLang="zh-CN" sz="2000" dirty="0"/>
              <a:t>API</a:t>
            </a:r>
            <a:r>
              <a:rPr lang="zh-CN" altLang="en-US" sz="2000" dirty="0"/>
              <a:t>，使用</a:t>
            </a:r>
            <a:r>
              <a:rPr lang="en-US" altLang="zh-CN" sz="2000" dirty="0"/>
              <a:t>C</a:t>
            </a:r>
            <a:r>
              <a:rPr lang="zh-CN" altLang="en-US" sz="2000" dirty="0"/>
              <a:t>或者</a:t>
            </a:r>
            <a:r>
              <a:rPr lang="en-US" altLang="zh-CN" sz="2000" dirty="0"/>
              <a:t>C++</a:t>
            </a:r>
            <a:r>
              <a:rPr lang="zh-CN" altLang="en-US" sz="2000" dirty="0"/>
              <a:t>来对</a:t>
            </a:r>
            <a:r>
              <a:rPr lang="en-US" altLang="zh-CN" sz="2000" dirty="0"/>
              <a:t>Python</a:t>
            </a:r>
            <a:r>
              <a:rPr lang="zh-CN" altLang="en-US" sz="2000" dirty="0"/>
              <a:t>进行功能性扩展。</a:t>
            </a:r>
            <a:endParaRPr lang="en-US" altLang="zh-CN" sz="2000" dirty="0"/>
          </a:p>
          <a:p>
            <a:r>
              <a:rPr lang="en-US" altLang="zh-CN" sz="2400" dirty="0"/>
              <a:t>Python &amp; SHELL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en-US" altLang="zh-CN" sz="2000" dirty="0"/>
              <a:t>Python</a:t>
            </a:r>
            <a:r>
              <a:rPr lang="zh-CN" altLang="en-US" sz="2000" dirty="0"/>
              <a:t>语法简单，可移植性好。</a:t>
            </a:r>
            <a:endParaRPr lang="en-US" altLang="zh-CN" sz="2000" dirty="0"/>
          </a:p>
          <a:p>
            <a:pPr lvl="1"/>
            <a:r>
              <a:rPr lang="en-US" altLang="zh-CN" sz="2000" dirty="0"/>
              <a:t>Shell</a:t>
            </a:r>
            <a:r>
              <a:rPr lang="zh-CN" altLang="en-US" sz="2000" dirty="0"/>
              <a:t>代码写出来的脚本较长。</a:t>
            </a:r>
            <a:endParaRPr lang="en-US" altLang="zh-CN" sz="2000" dirty="0"/>
          </a:p>
          <a:p>
            <a:pPr lvl="1"/>
            <a:r>
              <a:rPr lang="en-US" altLang="zh-CN" sz="2000" dirty="0"/>
              <a:t>Python</a:t>
            </a:r>
            <a:r>
              <a:rPr lang="zh-CN" altLang="en-US" sz="2000" dirty="0"/>
              <a:t>可以重用代码，提倡简洁的代码设计，高级的数据库结构和模块化组件。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387207455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与其它语言的区别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400" dirty="0"/>
              <a:t>Python &amp; Java 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是动态编译语言，</a:t>
            </a:r>
            <a:r>
              <a:rPr lang="en-US" altLang="zh-CN" dirty="0"/>
              <a:t>Java</a:t>
            </a:r>
            <a:r>
              <a:rPr lang="zh-CN" altLang="en-US" dirty="0"/>
              <a:t>是静态编辑语言。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支持面向对象和函数编程方式。</a:t>
            </a:r>
            <a:r>
              <a:rPr lang="en-US" altLang="zh-CN" dirty="0"/>
              <a:t>Java</a:t>
            </a:r>
            <a:r>
              <a:rPr lang="zh-CN" altLang="en-US" dirty="0"/>
              <a:t>支持面向对象。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比</a:t>
            </a:r>
            <a:r>
              <a:rPr lang="en-US" altLang="zh-CN" dirty="0"/>
              <a:t>Java</a:t>
            </a:r>
            <a:r>
              <a:rPr lang="zh-CN" altLang="en-US" dirty="0"/>
              <a:t>要简单，非常适合构造快速原型。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适合多名程序员以渐进方式协同开发大型项目。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09684274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的开发环境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208214" y="1376363"/>
            <a:ext cx="7920037" cy="4644925"/>
          </a:xfrm>
        </p:spPr>
        <p:txBody>
          <a:bodyPr/>
          <a:lstStyle/>
          <a:p>
            <a:r>
              <a:rPr lang="en-US" altLang="zh-CN" dirty="0"/>
              <a:t>VIM - </a:t>
            </a:r>
            <a:r>
              <a:rPr lang="zh-CN" altLang="en-US" dirty="0"/>
              <a:t>主要在</a:t>
            </a:r>
            <a:r>
              <a:rPr lang="en-US" altLang="zh-CN" dirty="0" err="1"/>
              <a:t>linux</a:t>
            </a:r>
            <a:r>
              <a:rPr lang="zh-CN" altLang="en-US" dirty="0"/>
              <a:t>下使用。</a:t>
            </a:r>
            <a:endParaRPr lang="en-US" altLang="zh-CN" dirty="0"/>
          </a:p>
          <a:p>
            <a:pPr lvl="0"/>
            <a:r>
              <a:rPr lang="en-US" altLang="zh-CN" dirty="0"/>
              <a:t>IDLE - </a:t>
            </a:r>
            <a:r>
              <a:rPr lang="zh-CN" altLang="en-US" dirty="0"/>
              <a:t>集成开发环境。</a:t>
            </a:r>
            <a:endParaRPr lang="en-US" altLang="zh-CN" dirty="0"/>
          </a:p>
          <a:p>
            <a:pPr lvl="0"/>
            <a:r>
              <a:rPr lang="en-US" altLang="zh-CN" dirty="0"/>
              <a:t>Sublime Text - </a:t>
            </a:r>
            <a:r>
              <a:rPr lang="zh-CN" altLang="en-US" dirty="0"/>
              <a:t>轻量级的编辑工具。</a:t>
            </a:r>
            <a:endParaRPr lang="en-US" altLang="zh-CN" dirty="0"/>
          </a:p>
          <a:p>
            <a:pPr lvl="0"/>
            <a:r>
              <a:rPr lang="en-US" altLang="zh-CN" dirty="0"/>
              <a:t>Eclipse - </a:t>
            </a:r>
            <a:r>
              <a:rPr lang="zh-CN" altLang="en-US" dirty="0"/>
              <a:t>收费的。</a:t>
            </a:r>
            <a:endParaRPr lang="en-US" altLang="zh-CN" dirty="0"/>
          </a:p>
          <a:p>
            <a:pPr lvl="0"/>
            <a:r>
              <a:rPr lang="en-US" altLang="zh-CN" dirty="0"/>
              <a:t>Eric4 - </a:t>
            </a:r>
            <a:r>
              <a:rPr lang="zh-CN" altLang="en-US" dirty="0"/>
              <a:t>基于</a:t>
            </a:r>
            <a:r>
              <a:rPr lang="en-US" altLang="zh-CN" dirty="0"/>
              <a:t>PyQT4</a:t>
            </a:r>
            <a:r>
              <a:rPr lang="zh-CN" altLang="en-US" dirty="0"/>
              <a:t>，功能强大。</a:t>
            </a:r>
            <a:endParaRPr lang="en-US" altLang="zh-CN" dirty="0"/>
          </a:p>
          <a:p>
            <a:pPr lvl="0"/>
            <a:r>
              <a:rPr lang="en-US" altLang="zh-CN" dirty="0"/>
              <a:t>Boa  - </a:t>
            </a:r>
            <a:r>
              <a:rPr lang="zh-CN" altLang="en-US" dirty="0"/>
              <a:t>类似于</a:t>
            </a:r>
            <a:r>
              <a:rPr lang="en-US" altLang="zh-CN" dirty="0" err="1"/>
              <a:t>delphi</a:t>
            </a:r>
            <a:r>
              <a:rPr lang="zh-CN" altLang="en-US" dirty="0"/>
              <a:t>的</a:t>
            </a:r>
            <a:r>
              <a:rPr lang="en-US" altLang="zh-CN" dirty="0"/>
              <a:t>IDE(</a:t>
            </a:r>
            <a:r>
              <a:rPr lang="en-US" altLang="zh-CN" dirty="0" err="1"/>
              <a:t>wxPython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r>
              <a:rPr lang="en-US" altLang="zh-CN" dirty="0" err="1"/>
              <a:t>WingIDE</a:t>
            </a:r>
            <a:r>
              <a:rPr lang="en-US" altLang="zh-CN" dirty="0"/>
              <a:t> - </a:t>
            </a:r>
            <a:r>
              <a:rPr lang="zh-CN" altLang="en-US" dirty="0"/>
              <a:t>共享软件 。</a:t>
            </a:r>
            <a:endParaRPr lang="en-US" altLang="zh-CN" dirty="0"/>
          </a:p>
          <a:p>
            <a:pPr lvl="0"/>
            <a:r>
              <a:rPr lang="zh-CN" altLang="en-US" dirty="0"/>
              <a:t>其它编辑器 ：</a:t>
            </a:r>
            <a:r>
              <a:rPr lang="en-US" altLang="zh-CN" dirty="0"/>
              <a:t>notepad++</a:t>
            </a:r>
            <a:r>
              <a:rPr lang="zh-CN" altLang="en-US" dirty="0"/>
              <a:t>，</a:t>
            </a:r>
            <a:r>
              <a:rPr lang="en-US" altLang="zh-CN" dirty="0" err="1"/>
              <a:t>editplus</a:t>
            </a:r>
            <a:r>
              <a:rPr lang="en-US" altLang="zh-CN" dirty="0"/>
              <a:t> ……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5317231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的优点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208214" y="1376362"/>
            <a:ext cx="7920037" cy="4572918"/>
          </a:xfrm>
        </p:spPr>
        <p:txBody>
          <a:bodyPr>
            <a:normAutofit/>
          </a:bodyPr>
          <a:lstStyle/>
          <a:p>
            <a:pPr lvl="0"/>
            <a:r>
              <a:rPr lang="zh-CN" altLang="en-US" sz="2000" dirty="0"/>
              <a:t>简单</a:t>
            </a:r>
            <a:r>
              <a:rPr lang="en-US" altLang="zh-CN" sz="2000" dirty="0"/>
              <a:t> - Python</a:t>
            </a:r>
            <a:r>
              <a:rPr lang="zh-CN" altLang="en-US" sz="2000" dirty="0"/>
              <a:t>是一种代表简单主义思想的语言。</a:t>
            </a:r>
            <a:endParaRPr lang="en-US" altLang="zh-CN" sz="2000" dirty="0"/>
          </a:p>
          <a:p>
            <a:pPr lvl="0"/>
            <a:r>
              <a:rPr lang="zh-CN" altLang="en-US" sz="2000" dirty="0"/>
              <a:t>易学</a:t>
            </a:r>
            <a:r>
              <a:rPr lang="en-US" altLang="zh-CN" sz="2000" dirty="0"/>
              <a:t> - </a:t>
            </a:r>
            <a:r>
              <a:rPr lang="zh-CN" altLang="en-US" sz="2000" dirty="0"/>
              <a:t>关键字少</a:t>
            </a:r>
            <a:r>
              <a:rPr lang="en-US" altLang="zh-CN" sz="2000" dirty="0"/>
              <a:t>,</a:t>
            </a:r>
            <a:r>
              <a:rPr lang="zh-CN" altLang="en-US" sz="2000" dirty="0"/>
              <a:t>结构简单</a:t>
            </a:r>
            <a:r>
              <a:rPr lang="en-US" altLang="zh-CN" sz="2000" dirty="0"/>
              <a:t>,</a:t>
            </a:r>
            <a:r>
              <a:rPr lang="zh-CN" altLang="en-US" sz="2000" dirty="0"/>
              <a:t>语法清晰。</a:t>
            </a:r>
            <a:endParaRPr lang="en-US" altLang="zh-CN" sz="2000" dirty="0"/>
          </a:p>
          <a:p>
            <a:pPr lvl="0"/>
            <a:r>
              <a:rPr lang="zh-CN" altLang="en-US" sz="2000" dirty="0"/>
              <a:t>开源</a:t>
            </a:r>
            <a:r>
              <a:rPr lang="en-US" altLang="zh-CN" sz="2000" dirty="0"/>
              <a:t> - Python</a:t>
            </a:r>
            <a:r>
              <a:rPr lang="zh-CN" altLang="en-US" sz="2000" dirty="0"/>
              <a:t>是</a:t>
            </a:r>
            <a:r>
              <a:rPr lang="en-US" altLang="zh-CN" sz="2000" dirty="0"/>
              <a:t>FLOSS</a:t>
            </a:r>
            <a:r>
              <a:rPr lang="zh-CN" altLang="en-US" sz="2000" dirty="0"/>
              <a:t>（自由</a:t>
            </a:r>
            <a:r>
              <a:rPr lang="en-US" altLang="zh-CN" sz="2000" dirty="0"/>
              <a:t>/</a:t>
            </a:r>
            <a:r>
              <a:rPr lang="zh-CN" altLang="en-US" sz="2000" dirty="0"/>
              <a:t>开放源码软件）之一。</a:t>
            </a:r>
            <a:endParaRPr lang="en-US" altLang="zh-CN" sz="2000" dirty="0"/>
          </a:p>
          <a:p>
            <a:pPr lvl="0"/>
            <a:r>
              <a:rPr lang="zh-CN" altLang="en-US" sz="2000" dirty="0"/>
              <a:t>可解释性</a:t>
            </a:r>
            <a:r>
              <a:rPr lang="en-US" altLang="zh-CN" sz="2000" dirty="0"/>
              <a:t> - Python</a:t>
            </a:r>
            <a:r>
              <a:rPr lang="zh-CN" altLang="en-US" sz="2000" dirty="0"/>
              <a:t>语言写的程序不需要编译成二进制代码，可以直接从源代码运行程序。</a:t>
            </a:r>
            <a:endParaRPr lang="en-US" altLang="zh-CN" sz="2000" dirty="0"/>
          </a:p>
          <a:p>
            <a:pPr lvl="0"/>
            <a:r>
              <a:rPr lang="zh-CN" altLang="en-US" sz="2000" dirty="0"/>
              <a:t>可移植性</a:t>
            </a:r>
            <a:r>
              <a:rPr lang="en-US" altLang="zh-CN" sz="2000" dirty="0"/>
              <a:t> - </a:t>
            </a:r>
            <a:r>
              <a:rPr lang="zh-CN" altLang="en-US" sz="2000" dirty="0"/>
              <a:t>由于它的开源本质，</a:t>
            </a:r>
            <a:r>
              <a:rPr lang="en-US" altLang="zh-CN" sz="2000" dirty="0"/>
              <a:t>Python</a:t>
            </a:r>
            <a:r>
              <a:rPr lang="zh-CN" altLang="en-US" sz="2000" dirty="0"/>
              <a:t>已经被移植在许多平台上。</a:t>
            </a:r>
            <a:r>
              <a:rPr lang="en-US" altLang="zh-CN" sz="2000" dirty="0"/>
              <a:t>	</a:t>
            </a:r>
          </a:p>
          <a:p>
            <a:pPr lvl="1"/>
            <a:r>
              <a:rPr lang="zh-CN" altLang="en-US" sz="1800" dirty="0"/>
              <a:t>这些平台包括</a:t>
            </a:r>
            <a:r>
              <a:rPr lang="en-US" altLang="zh-CN" sz="1800" dirty="0"/>
              <a:t>:Linux</a:t>
            </a:r>
            <a:r>
              <a:rPr lang="zh-CN" altLang="en-US" sz="1800" dirty="0"/>
              <a:t>、</a:t>
            </a:r>
            <a:r>
              <a:rPr lang="en-US" altLang="zh-CN" sz="1800" dirty="0"/>
              <a:t>Windows</a:t>
            </a:r>
            <a:r>
              <a:rPr lang="zh-CN" altLang="en-US" sz="1800" dirty="0"/>
              <a:t>、</a:t>
            </a:r>
            <a:r>
              <a:rPr lang="en-US" altLang="zh-CN" sz="1800" dirty="0"/>
              <a:t>FreeBSD</a:t>
            </a:r>
            <a:r>
              <a:rPr lang="zh-CN" altLang="en-US" sz="1800" dirty="0"/>
              <a:t>、</a:t>
            </a:r>
            <a:r>
              <a:rPr lang="en-US" altLang="zh-CN" sz="1800" dirty="0"/>
              <a:t>Macintosh</a:t>
            </a:r>
            <a:r>
              <a:rPr lang="zh-CN" altLang="en-US" sz="1800" dirty="0"/>
              <a:t>、</a:t>
            </a:r>
            <a:r>
              <a:rPr lang="en-US" altLang="zh-CN" sz="1800" dirty="0"/>
              <a:t>Solaris</a:t>
            </a:r>
            <a:r>
              <a:rPr lang="zh-CN" altLang="en-US" sz="1800" dirty="0"/>
              <a:t>、</a:t>
            </a:r>
            <a:r>
              <a:rPr lang="en-US" altLang="zh-CN" sz="1800" dirty="0"/>
              <a:t>OS/2</a:t>
            </a:r>
            <a:r>
              <a:rPr lang="zh-CN" altLang="en-US" sz="1800" dirty="0"/>
              <a:t>、</a:t>
            </a:r>
            <a:r>
              <a:rPr lang="en-US" altLang="zh-CN" sz="1800" dirty="0"/>
              <a:t>Amiga</a:t>
            </a:r>
            <a:r>
              <a:rPr lang="zh-CN" altLang="en-US" sz="1800" dirty="0"/>
              <a:t>、</a:t>
            </a:r>
            <a:r>
              <a:rPr lang="en-US" altLang="zh-CN" sz="1800" dirty="0"/>
              <a:t>AROS</a:t>
            </a:r>
            <a:r>
              <a:rPr lang="zh-CN" altLang="en-US" sz="1800" dirty="0"/>
              <a:t>、</a:t>
            </a:r>
            <a:r>
              <a:rPr lang="en-US" altLang="zh-CN" sz="1800" dirty="0"/>
              <a:t>AS/400</a:t>
            </a:r>
            <a:r>
              <a:rPr lang="zh-CN" altLang="en-US" sz="1800" dirty="0"/>
              <a:t>、</a:t>
            </a:r>
            <a:r>
              <a:rPr lang="en-US" altLang="zh-CN" sz="1800" dirty="0"/>
              <a:t>BeOS</a:t>
            </a:r>
            <a:r>
              <a:rPr lang="zh-CN" altLang="en-US" sz="1800" dirty="0"/>
              <a:t>、</a:t>
            </a:r>
            <a:r>
              <a:rPr lang="en-US" altLang="zh-CN" sz="1800" dirty="0"/>
              <a:t>OS/390</a:t>
            </a:r>
            <a:r>
              <a:rPr lang="zh-CN" altLang="en-US" sz="1800" dirty="0"/>
              <a:t>、</a:t>
            </a:r>
            <a:r>
              <a:rPr lang="en-US" altLang="zh-CN" sz="1800" dirty="0"/>
              <a:t>z/OS</a:t>
            </a:r>
            <a:r>
              <a:rPr lang="zh-CN" altLang="en-US" sz="1800" dirty="0"/>
              <a:t>、</a:t>
            </a:r>
            <a:r>
              <a:rPr lang="en-US" altLang="zh-CN" sz="1800" dirty="0"/>
              <a:t>Palm OS</a:t>
            </a:r>
            <a:r>
              <a:rPr lang="zh-CN" altLang="en-US" sz="1800" dirty="0"/>
              <a:t>、</a:t>
            </a:r>
            <a:r>
              <a:rPr lang="en-US" altLang="zh-CN" sz="1800" dirty="0"/>
              <a:t>QNX</a:t>
            </a:r>
            <a:r>
              <a:rPr lang="zh-CN" altLang="en-US" sz="1800" dirty="0"/>
              <a:t>、</a:t>
            </a:r>
            <a:r>
              <a:rPr lang="en-US" altLang="zh-CN" sz="1800" dirty="0"/>
              <a:t>VMS</a:t>
            </a:r>
            <a:r>
              <a:rPr lang="zh-CN" altLang="en-US" sz="1800" dirty="0"/>
              <a:t>、</a:t>
            </a:r>
            <a:r>
              <a:rPr lang="en-US" altLang="zh-CN" sz="1800" dirty="0"/>
              <a:t>Psion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Acom</a:t>
            </a:r>
            <a:r>
              <a:rPr lang="en-US" altLang="zh-CN" sz="1800" dirty="0"/>
              <a:t> RISC OS</a:t>
            </a:r>
            <a:r>
              <a:rPr lang="zh-CN" altLang="en-US" sz="1800" dirty="0"/>
              <a:t>、</a:t>
            </a:r>
            <a:r>
              <a:rPr lang="en-US" altLang="zh-CN" sz="1800" dirty="0"/>
              <a:t>VxWorks</a:t>
            </a:r>
            <a:r>
              <a:rPr lang="zh-CN" altLang="en-US" sz="1800" dirty="0"/>
              <a:t>、</a:t>
            </a:r>
            <a:r>
              <a:rPr lang="en-US" altLang="zh-CN" sz="1800" dirty="0"/>
              <a:t>PlayStation</a:t>
            </a:r>
            <a:r>
              <a:rPr lang="zh-CN" altLang="en-US" sz="1800" dirty="0"/>
              <a:t>、</a:t>
            </a:r>
            <a:r>
              <a:rPr lang="en-US" altLang="zh-CN" sz="1800" dirty="0"/>
              <a:t>Sharp </a:t>
            </a:r>
            <a:r>
              <a:rPr lang="en-US" altLang="zh-CN" sz="1800" dirty="0" err="1"/>
              <a:t>Zaurus</a:t>
            </a:r>
            <a:r>
              <a:rPr lang="zh-CN" altLang="en-US" sz="1800" dirty="0"/>
              <a:t>、</a:t>
            </a:r>
            <a:r>
              <a:rPr lang="en-US" altLang="zh-CN" sz="1800" dirty="0"/>
              <a:t>Windows CE</a:t>
            </a:r>
            <a:r>
              <a:rPr lang="zh-CN" altLang="en-US" sz="1800" dirty="0"/>
              <a:t>甚至还有</a:t>
            </a:r>
            <a:r>
              <a:rPr lang="en-US" altLang="zh-CN" sz="1800" dirty="0"/>
              <a:t>Symbian</a:t>
            </a:r>
            <a:r>
              <a:rPr lang="zh-CN" altLang="en-US" sz="1800" dirty="0"/>
              <a:t>和</a:t>
            </a:r>
            <a:r>
              <a:rPr lang="en-US" altLang="zh-CN" sz="1800" dirty="0"/>
              <a:t>Google</a:t>
            </a:r>
            <a:r>
              <a:rPr lang="zh-CN" altLang="en-US" sz="1800" dirty="0"/>
              <a:t>基于</a:t>
            </a:r>
            <a:r>
              <a:rPr lang="en-US" altLang="zh-CN" sz="1800" dirty="0" err="1"/>
              <a:t>linux</a:t>
            </a:r>
            <a:r>
              <a:rPr lang="zh-CN" altLang="en-US" sz="1800" dirty="0"/>
              <a:t>开发的</a:t>
            </a:r>
            <a:r>
              <a:rPr lang="en-US" altLang="zh-CN" sz="1800" dirty="0"/>
              <a:t>android</a:t>
            </a:r>
            <a:r>
              <a:rPr lang="zh-CN" altLang="en-US" sz="1800" dirty="0"/>
              <a:t>平台。</a:t>
            </a:r>
            <a:endParaRPr lang="en-US" altLang="zh-CN" sz="1800" dirty="0"/>
          </a:p>
          <a:p>
            <a:r>
              <a:rPr lang="zh-CN" altLang="en-US" sz="2000" dirty="0"/>
              <a:t>可扩展性 </a:t>
            </a:r>
            <a:r>
              <a:rPr lang="en-US" altLang="zh-CN" sz="2000" dirty="0"/>
              <a:t>- </a:t>
            </a:r>
            <a:r>
              <a:rPr lang="zh-CN" altLang="en-US" sz="2000" dirty="0"/>
              <a:t>如果需要一段关键代码运行得更快或者希望某些算法不公开，可以部分程序用</a:t>
            </a:r>
            <a:r>
              <a:rPr lang="en-US" altLang="zh-CN" sz="2000" dirty="0"/>
              <a:t>C</a:t>
            </a:r>
            <a:r>
              <a:rPr lang="zh-CN" altLang="en-US" sz="2000" dirty="0"/>
              <a:t>或</a:t>
            </a:r>
            <a:r>
              <a:rPr lang="en-US" altLang="zh-CN" sz="2000" dirty="0"/>
              <a:t>C++</a:t>
            </a:r>
            <a:r>
              <a:rPr lang="zh-CN" altLang="en-US" sz="2000" dirty="0"/>
              <a:t>编写，然后在</a:t>
            </a:r>
            <a:r>
              <a:rPr lang="en-US" altLang="zh-CN" sz="2000" dirty="0"/>
              <a:t>Python</a:t>
            </a:r>
            <a:r>
              <a:rPr lang="zh-CN" altLang="en-US" sz="2000" dirty="0"/>
              <a:t>程序中使用它们。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4045735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的优点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208214" y="1376363"/>
            <a:ext cx="7920037" cy="406886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高级语言</a:t>
            </a:r>
            <a:r>
              <a:rPr lang="en-US" altLang="zh-CN" sz="2000" dirty="0"/>
              <a:t> - </a:t>
            </a:r>
            <a:r>
              <a:rPr lang="zh-CN" altLang="en-US" sz="2000" dirty="0"/>
              <a:t>当你用</a:t>
            </a:r>
            <a:r>
              <a:rPr lang="en-US" altLang="zh-CN" sz="2000" dirty="0"/>
              <a:t>Python</a:t>
            </a:r>
            <a:r>
              <a:rPr lang="zh-CN" altLang="en-US" sz="2000" dirty="0"/>
              <a:t>语言编写程序的时候，你无需考虑诸如如何管理你的程序使用的内存一类的底层细节。</a:t>
            </a:r>
            <a:endParaRPr lang="en-US" altLang="zh-CN" sz="2000" dirty="0"/>
          </a:p>
          <a:p>
            <a:r>
              <a:rPr lang="zh-CN" altLang="en-US" sz="2000" dirty="0"/>
              <a:t>可嵌入性 </a:t>
            </a:r>
            <a:r>
              <a:rPr lang="en-US" altLang="zh-CN" sz="2000" dirty="0"/>
              <a:t>- </a:t>
            </a:r>
            <a:r>
              <a:rPr lang="zh-CN" altLang="en-US" sz="2000" dirty="0"/>
              <a:t>可以把</a:t>
            </a:r>
            <a:r>
              <a:rPr lang="en-US" altLang="zh-CN" sz="2000" dirty="0"/>
              <a:t>Python</a:t>
            </a:r>
            <a:r>
              <a:rPr lang="zh-CN" altLang="en-US" sz="2000" dirty="0"/>
              <a:t>嵌入</a:t>
            </a:r>
            <a:r>
              <a:rPr lang="en-US" altLang="zh-CN" sz="2000" dirty="0"/>
              <a:t>C/C++</a:t>
            </a:r>
            <a:r>
              <a:rPr lang="zh-CN" altLang="en-US" sz="2000" dirty="0"/>
              <a:t>程序，从而向程序用户提供脚本功能。</a:t>
            </a:r>
            <a:endParaRPr lang="en-US" altLang="zh-CN" sz="2000" dirty="0"/>
          </a:p>
          <a:p>
            <a:pPr lvl="0"/>
            <a:r>
              <a:rPr lang="zh-CN" altLang="en-US" sz="2000" dirty="0"/>
              <a:t>面向对象</a:t>
            </a:r>
            <a:r>
              <a:rPr lang="en-US" altLang="zh-CN" sz="2000" dirty="0"/>
              <a:t> - Python</a:t>
            </a:r>
            <a:r>
              <a:rPr lang="zh-CN" altLang="en-US" sz="2000" dirty="0"/>
              <a:t>既支持面向过程的编程也支持面向对象的编程。在</a:t>
            </a:r>
            <a:r>
              <a:rPr lang="en-US" altLang="zh-CN" sz="2000" dirty="0"/>
              <a:t>“</a:t>
            </a:r>
            <a:r>
              <a:rPr lang="zh-CN" altLang="en-US" sz="2000" dirty="0"/>
              <a:t>面向过程</a:t>
            </a:r>
            <a:r>
              <a:rPr lang="en-US" altLang="zh-CN" sz="2000" dirty="0"/>
              <a:t>”</a:t>
            </a:r>
            <a:r>
              <a:rPr lang="zh-CN" altLang="en-US" sz="2000" dirty="0"/>
              <a:t>的语言中，程序是由过程或仅仅是可重用代码的函数构建起来的。在</a:t>
            </a:r>
            <a:r>
              <a:rPr lang="en-US" altLang="zh-CN" sz="2000" dirty="0"/>
              <a:t>“</a:t>
            </a:r>
            <a:r>
              <a:rPr lang="zh-CN" altLang="en-US" sz="2000" dirty="0"/>
              <a:t>面向对象</a:t>
            </a:r>
            <a:r>
              <a:rPr lang="en-US" altLang="zh-CN" sz="2000" dirty="0"/>
              <a:t>”</a:t>
            </a:r>
            <a:r>
              <a:rPr lang="zh-CN" altLang="en-US" sz="2000" dirty="0"/>
              <a:t>的语言中，程序由数据和功能组合而成的对象构建而来。</a:t>
            </a:r>
            <a:endParaRPr lang="en-US" altLang="zh-CN" sz="2000" dirty="0"/>
          </a:p>
          <a:p>
            <a:pPr lvl="0"/>
            <a:r>
              <a:rPr lang="zh-CN" altLang="en-US" sz="2000" dirty="0"/>
              <a:t>丰富的库</a:t>
            </a:r>
            <a:r>
              <a:rPr lang="en-US" altLang="zh-CN" sz="2000" dirty="0"/>
              <a:t> - Python</a:t>
            </a:r>
            <a:r>
              <a:rPr lang="zh-CN" altLang="en-US" sz="2000" dirty="0"/>
              <a:t>标准库确实很庞大。它可以帮助你处理各种工作，包括正则表达式、文档生成、单元测试、线程、数据库、网页浏览器、</a:t>
            </a:r>
            <a:r>
              <a:rPr lang="en-US" altLang="zh-CN" sz="2000" dirty="0"/>
              <a:t>CGI</a:t>
            </a:r>
            <a:r>
              <a:rPr lang="zh-CN" altLang="en-US" sz="2000" dirty="0"/>
              <a:t>、</a:t>
            </a:r>
            <a:r>
              <a:rPr lang="en-US" altLang="zh-CN" sz="2000" dirty="0"/>
              <a:t>FTP</a:t>
            </a:r>
            <a:r>
              <a:rPr lang="zh-CN" altLang="en-US" sz="2000" dirty="0"/>
              <a:t>、电子邮件、</a:t>
            </a:r>
            <a:r>
              <a:rPr lang="en-US" altLang="zh-CN" sz="2000" dirty="0"/>
              <a:t>XML</a:t>
            </a:r>
            <a:r>
              <a:rPr lang="zh-CN" altLang="en-US" sz="2000" dirty="0"/>
              <a:t>、</a:t>
            </a:r>
            <a:r>
              <a:rPr lang="en-US" altLang="zh-CN" sz="2000" dirty="0"/>
              <a:t>XML-RPC</a:t>
            </a:r>
            <a:r>
              <a:rPr lang="zh-CN" altLang="en-US" sz="2000" dirty="0"/>
              <a:t>、</a:t>
            </a:r>
            <a:r>
              <a:rPr lang="en-US" altLang="zh-CN" sz="2000" dirty="0"/>
              <a:t>HTML</a:t>
            </a:r>
            <a:r>
              <a:rPr lang="zh-CN" altLang="en-US" sz="2000" dirty="0"/>
              <a:t>、</a:t>
            </a:r>
            <a:r>
              <a:rPr lang="en-US" altLang="zh-CN" sz="2000" dirty="0"/>
              <a:t>WAV</a:t>
            </a:r>
            <a:r>
              <a:rPr lang="zh-CN" altLang="en-US" sz="2000" dirty="0"/>
              <a:t>文件、密码系统、</a:t>
            </a:r>
            <a:r>
              <a:rPr lang="en-US" altLang="zh-CN" sz="2000" dirty="0"/>
              <a:t>GUI</a:t>
            </a:r>
            <a:r>
              <a:rPr lang="zh-CN" altLang="en-US" sz="2000" dirty="0"/>
              <a:t>（图形用户界面）、</a:t>
            </a:r>
            <a:r>
              <a:rPr lang="en-US" altLang="zh-CN" sz="2000" dirty="0" err="1"/>
              <a:t>Tk</a:t>
            </a:r>
            <a:r>
              <a:rPr lang="zh-CN" altLang="en-US" sz="2000" dirty="0"/>
              <a:t>和其他与系统有关的操作。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xmlns="" val="2513992224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的语法特点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2208213" y="1376363"/>
            <a:ext cx="7920000" cy="3924300"/>
          </a:xfrm>
        </p:spPr>
        <p:txBody>
          <a:bodyPr/>
          <a:lstStyle/>
          <a:p>
            <a:pPr lvl="0"/>
            <a:r>
              <a:rPr lang="zh-CN" altLang="en-US" dirty="0"/>
              <a:t>动态语言特性，可在运行时改变对象本身</a:t>
            </a:r>
            <a:r>
              <a:rPr lang="en-US" altLang="zh-CN" dirty="0"/>
              <a:t>(</a:t>
            </a:r>
            <a:r>
              <a:rPr lang="zh-CN" altLang="en-US" dirty="0"/>
              <a:t>属性和方法等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r>
              <a:rPr lang="en-US" altLang="zh-CN" dirty="0"/>
              <a:t>Python</a:t>
            </a:r>
            <a:r>
              <a:rPr lang="zh-CN" altLang="en-US" dirty="0"/>
              <a:t>使用缩进，而不是一对花括号</a:t>
            </a:r>
            <a:r>
              <a:rPr lang="en-US" altLang="zh-CN" dirty="0"/>
              <a:t>{}</a:t>
            </a:r>
            <a:r>
              <a:rPr lang="zh-CN" altLang="en-US" dirty="0"/>
              <a:t>来划分语句块。</a:t>
            </a:r>
            <a:endParaRPr lang="en-US" altLang="zh-CN" dirty="0"/>
          </a:p>
          <a:p>
            <a:pPr lvl="0"/>
            <a:r>
              <a:rPr lang="zh-CN" altLang="en-US" dirty="0"/>
              <a:t>多个语句在一行使用“</a:t>
            </a:r>
            <a:r>
              <a:rPr lang="en-US" altLang="zh-CN" dirty="0"/>
              <a:t>;</a:t>
            </a:r>
            <a:r>
              <a:rPr lang="zh-CN" altLang="en-US" dirty="0"/>
              <a:t>”分隔。</a:t>
            </a:r>
            <a:endParaRPr lang="en-US" altLang="zh-CN" dirty="0"/>
          </a:p>
          <a:p>
            <a:pPr lvl="0"/>
            <a:r>
              <a:rPr lang="zh-CN" altLang="en-US" dirty="0"/>
              <a:t>注释符是</a:t>
            </a:r>
            <a:r>
              <a:rPr lang="en-US" altLang="zh-CN" dirty="0"/>
              <a:t>#</a:t>
            </a:r>
            <a:r>
              <a:rPr lang="zh-CN" altLang="en-US" dirty="0"/>
              <a:t>，注释多行使用</a:t>
            </a:r>
            <a:r>
              <a:rPr lang="en-US" altLang="zh-CN" dirty="0"/>
              <a:t>doc string(</a:t>
            </a:r>
            <a:r>
              <a:rPr lang="zh-CN" altLang="en-US" dirty="0"/>
              <a:t>‘‘‘</a:t>
            </a:r>
            <a:r>
              <a:rPr lang="en-US" altLang="zh-CN" dirty="0"/>
              <a:t>...’’’)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r>
              <a:rPr lang="zh-CN" altLang="en-US" dirty="0"/>
              <a:t>变量无需类型定义。</a:t>
            </a:r>
            <a:endParaRPr lang="en-US" altLang="zh-CN" dirty="0"/>
          </a:p>
          <a:p>
            <a:pPr lvl="0"/>
            <a:r>
              <a:rPr lang="zh-CN" altLang="en-US" dirty="0"/>
              <a:t>可进行函数式编程（</a:t>
            </a:r>
            <a:r>
              <a:rPr lang="en-US" altLang="zh-CN" dirty="0"/>
              <a:t>FP</a:t>
            </a:r>
            <a:r>
              <a:rPr lang="zh-CN" altLang="en-US" dirty="0"/>
              <a:t>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734516543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流行度排名</a:t>
            </a:r>
          </a:p>
        </p:txBody>
      </p:sp>
      <p:pic>
        <p:nvPicPr>
          <p:cNvPr id="5" name="内容占位符 6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t="-8240" b="-8240"/>
          <a:stretch>
            <a:fillRect/>
          </a:stretch>
        </p:blipFill>
        <p:spPr>
          <a:xfrm>
            <a:off x="2354262" y="1556792"/>
            <a:ext cx="7627937" cy="4195762"/>
          </a:xfr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408656850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Python2</a:t>
            </a:r>
            <a:r>
              <a:rPr lang="zh-CN" altLang="en-US" dirty="0"/>
              <a:t>与</a:t>
            </a:r>
            <a:r>
              <a:rPr lang="en-US" altLang="zh-CN" dirty="0"/>
              <a:t>python3</a:t>
            </a:r>
            <a:r>
              <a:rPr lang="zh-CN" altLang="en-US" dirty="0"/>
              <a:t>的区别 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Python 3</a:t>
            </a:r>
            <a:r>
              <a:rPr lang="zh-CN" altLang="en-US" dirty="0"/>
              <a:t>不能向后兼容 </a:t>
            </a:r>
            <a:r>
              <a:rPr lang="en-US" altLang="zh-CN" dirty="0"/>
              <a:t>Python 2</a:t>
            </a:r>
            <a:r>
              <a:rPr lang="zh-CN" altLang="en-US" dirty="0"/>
              <a:t>，这就需要人们决定该使用哪个版本的语言。</a:t>
            </a:r>
            <a:endParaRPr lang="en-US" altLang="zh-CN" dirty="0"/>
          </a:p>
          <a:p>
            <a:r>
              <a:rPr lang="zh-CN" altLang="en-US" dirty="0"/>
              <a:t>许多封装库只适用于 </a:t>
            </a:r>
            <a:r>
              <a:rPr lang="en-US" altLang="zh-CN" dirty="0"/>
              <a:t>Python 2</a:t>
            </a:r>
            <a:r>
              <a:rPr lang="zh-CN" altLang="en-US" dirty="0"/>
              <a:t>，但是由于 </a:t>
            </a:r>
            <a:r>
              <a:rPr lang="en-US" altLang="zh-CN" dirty="0"/>
              <a:t>Python 3 </a:t>
            </a:r>
            <a:r>
              <a:rPr lang="zh-CN" altLang="en-US" dirty="0"/>
              <a:t>背后的开发团队重申了终止对 </a:t>
            </a:r>
            <a:r>
              <a:rPr lang="en-US" altLang="zh-CN" dirty="0"/>
              <a:t>Python 2 </a:t>
            </a:r>
            <a:r>
              <a:rPr lang="zh-CN" altLang="en-US" dirty="0"/>
              <a:t>的支持，促使更多的库被移植到 </a:t>
            </a:r>
            <a:r>
              <a:rPr lang="en-US" altLang="zh-CN" dirty="0"/>
              <a:t>Python 3 </a:t>
            </a:r>
            <a:r>
              <a:rPr lang="zh-CN" altLang="en-US" dirty="0"/>
              <a:t>上来。</a:t>
            </a:r>
            <a:endParaRPr lang="en-US" altLang="zh-CN" dirty="0"/>
          </a:p>
          <a:p>
            <a:r>
              <a:rPr lang="zh-CN" altLang="en-US" dirty="0"/>
              <a:t>从对 </a:t>
            </a:r>
            <a:r>
              <a:rPr lang="en-US" altLang="zh-CN" dirty="0"/>
              <a:t>Python 3 </a:t>
            </a:r>
            <a:r>
              <a:rPr lang="zh-CN" altLang="en-US" dirty="0"/>
              <a:t>提供支持的</a:t>
            </a:r>
            <a:r>
              <a:rPr lang="en-US" altLang="zh-CN" dirty="0"/>
              <a:t>Python</a:t>
            </a:r>
            <a:r>
              <a:rPr lang="zh-CN" altLang="en-US" dirty="0"/>
              <a:t>包的数量来看出，</a:t>
            </a:r>
            <a:r>
              <a:rPr lang="en-US" altLang="zh-CN" dirty="0"/>
              <a:t>Python 3 </a:t>
            </a:r>
            <a:r>
              <a:rPr lang="zh-CN" altLang="en-US" dirty="0"/>
              <a:t>已得到越来越多的采用。</a:t>
            </a:r>
          </a:p>
        </p:txBody>
      </p:sp>
    </p:spTree>
    <p:extLst>
      <p:ext uri="{BB962C8B-B14F-4D97-AF65-F5344CB8AC3E}">
        <p14:creationId xmlns:p14="http://schemas.microsoft.com/office/powerpoint/2010/main" xmlns="" val="421392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/>
              <a:t>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2543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复制文件和目录</a:t>
            </a:r>
          </a:p>
        </p:txBody>
      </p:sp>
      <p:sp>
        <p:nvSpPr>
          <p:cNvPr id="171011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>
                <a:latin typeface="+mn-ea"/>
              </a:rPr>
              <a:t>cp  - </a:t>
            </a:r>
            <a:r>
              <a:rPr lang="zh-CN" altLang="en-US" smtClean="0">
                <a:latin typeface="+mn-ea"/>
              </a:rPr>
              <a:t>复制文件和目录</a:t>
            </a:r>
            <a:endParaRPr lang="en-US" altLang="zh-CN" smtClean="0">
              <a:latin typeface="+mn-ea"/>
            </a:endParaRPr>
          </a:p>
          <a:p>
            <a:r>
              <a:rPr lang="zh-CN" altLang="en-US" smtClean="0">
                <a:latin typeface="+mn-ea"/>
              </a:rPr>
              <a:t>用法：</a:t>
            </a:r>
            <a:endParaRPr lang="en-US" altLang="zh-CN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mtClean="0">
                <a:latin typeface="+mn-ea"/>
              </a:rPr>
              <a:t>cp  [</a:t>
            </a:r>
            <a:r>
              <a:rPr lang="zh-CN" altLang="en-US" smtClean="0">
                <a:latin typeface="+mn-ea"/>
              </a:rPr>
              <a:t>选项</a:t>
            </a:r>
            <a:r>
              <a:rPr lang="en-US" altLang="zh-CN" smtClean="0">
                <a:latin typeface="+mn-ea"/>
              </a:rPr>
              <a:t>] </a:t>
            </a:r>
            <a:r>
              <a:rPr lang="zh-CN" altLang="en-US" smtClean="0">
                <a:latin typeface="+mn-ea"/>
              </a:rPr>
              <a:t>　文件　目标</a:t>
            </a:r>
            <a:endParaRPr lang="en-US" altLang="zh-CN" smtClean="0">
              <a:latin typeface="+mn-ea"/>
            </a:endParaRPr>
          </a:p>
          <a:p>
            <a:r>
              <a:rPr lang="zh-CN" altLang="en-US" smtClean="0">
                <a:latin typeface="+mn-ea"/>
              </a:rPr>
              <a:t>如果目标是目录，就会复制不止一个文件：</a:t>
            </a:r>
            <a:endParaRPr lang="en-US" altLang="zh-CN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mtClean="0">
                <a:latin typeface="+mn-ea"/>
              </a:rPr>
              <a:t>cp  [</a:t>
            </a:r>
            <a:r>
              <a:rPr lang="zh-CN" altLang="en-US" smtClean="0">
                <a:latin typeface="+mn-ea"/>
              </a:rPr>
              <a:t>选项</a:t>
            </a:r>
            <a:r>
              <a:rPr lang="en-US" altLang="zh-CN" smtClean="0">
                <a:latin typeface="+mn-ea"/>
              </a:rPr>
              <a:t>]  </a:t>
            </a:r>
            <a:r>
              <a:rPr lang="zh-CN" altLang="en-US" smtClean="0">
                <a:latin typeface="+mn-ea"/>
              </a:rPr>
              <a:t>　文件</a:t>
            </a:r>
            <a:r>
              <a:rPr lang="en-US" altLang="zh-CN" smtClean="0">
                <a:latin typeface="+mn-ea"/>
              </a:rPr>
              <a:t>1  </a:t>
            </a:r>
            <a:r>
              <a:rPr lang="zh-CN" altLang="en-US" smtClean="0">
                <a:latin typeface="+mn-ea"/>
              </a:rPr>
              <a:t>文件</a:t>
            </a:r>
            <a:r>
              <a:rPr lang="en-US" altLang="zh-CN" smtClean="0">
                <a:latin typeface="+mn-ea"/>
              </a:rPr>
              <a:t>2 </a:t>
            </a:r>
            <a:r>
              <a:rPr lang="zh-CN" altLang="en-US" smtClean="0">
                <a:latin typeface="+mn-ea"/>
              </a:rPr>
              <a:t>目标</a:t>
            </a:r>
          </a:p>
        </p:txBody>
      </p:sp>
    </p:spTree>
    <p:extLst>
      <p:ext uri="{BB962C8B-B14F-4D97-AF65-F5344CB8AC3E}">
        <p14:creationId xmlns:p14="http://schemas.microsoft.com/office/powerpoint/2010/main" xmlns="" val="19281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Python2</a:t>
            </a:r>
            <a:r>
              <a:rPr lang="zh-CN" altLang="en-US"/>
              <a:t>与</a:t>
            </a:r>
            <a:r>
              <a:rPr lang="en-US" altLang="zh-CN"/>
              <a:t>python3</a:t>
            </a:r>
            <a:r>
              <a:rPr lang="zh-CN" altLang="en-US"/>
              <a:t>的区别 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print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Unicode</a:t>
            </a:r>
          </a:p>
          <a:p>
            <a:r>
              <a:rPr lang="zh-CN" altLang="en-US" dirty="0"/>
              <a:t>除法运算</a:t>
            </a:r>
            <a:endParaRPr lang="en-US" altLang="zh-CN" dirty="0"/>
          </a:p>
          <a:p>
            <a:r>
              <a:rPr lang="zh-CN" altLang="en-US" dirty="0"/>
              <a:t>异常</a:t>
            </a:r>
            <a:endParaRPr lang="en-US" altLang="zh-CN" dirty="0"/>
          </a:p>
          <a:p>
            <a:r>
              <a:rPr lang="en-US" altLang="zh-CN" dirty="0" err="1"/>
              <a:t>Xrange</a:t>
            </a:r>
            <a:endParaRPr lang="en-US" altLang="zh-CN" dirty="0"/>
          </a:p>
          <a:p>
            <a:r>
              <a:rPr lang="zh-CN" altLang="en-US" dirty="0"/>
              <a:t>数据类型 </a:t>
            </a:r>
            <a:endParaRPr lang="en-US" altLang="zh-CN" dirty="0"/>
          </a:p>
          <a:p>
            <a:r>
              <a:rPr lang="zh-CN" altLang="en-US" dirty="0"/>
              <a:t>不等运算符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6165861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的安装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208214" y="1376363"/>
            <a:ext cx="7920037" cy="4860925"/>
          </a:xfrm>
        </p:spPr>
        <p:txBody>
          <a:bodyPr/>
          <a:lstStyle/>
          <a:p>
            <a:pPr lvl="0"/>
            <a:r>
              <a:rPr lang="en-US" altLang="zh-CN" sz="2000" dirty="0"/>
              <a:t>Linux</a:t>
            </a:r>
            <a:r>
              <a:rPr lang="zh-CN" altLang="en-US" sz="2000" dirty="0"/>
              <a:t>用户：</a:t>
            </a:r>
            <a:endParaRPr lang="en-US" altLang="zh-CN" sz="2000" dirty="0"/>
          </a:p>
          <a:p>
            <a:pPr lvl="1"/>
            <a:r>
              <a:rPr lang="zh-CN" altLang="en-US" sz="1800" dirty="0"/>
              <a:t>下载</a:t>
            </a:r>
            <a:r>
              <a:rPr lang="en-US" altLang="zh-CN" sz="1800" dirty="0"/>
              <a:t>Python</a:t>
            </a:r>
            <a:r>
              <a:rPr lang="zh-CN" altLang="en-US" sz="1800" dirty="0"/>
              <a:t>包，并安装。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建立软连接。</a:t>
            </a:r>
            <a:endParaRPr lang="en-US" altLang="zh-CN" sz="1800" dirty="0"/>
          </a:p>
          <a:p>
            <a:pPr marL="401637" lvl="1" indent="0">
              <a:buNone/>
            </a:pP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配置变量。</a:t>
            </a:r>
            <a:endParaRPr lang="en-US" altLang="zh-CN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0740653"/>
              </p:ext>
            </p:extLst>
          </p:nvPr>
        </p:nvGraphicFramePr>
        <p:xfrm>
          <a:off x="1379263" y="2098416"/>
          <a:ext cx="8544685" cy="1752600"/>
        </p:xfrm>
        <a:graphic>
          <a:graphicData uri="http://schemas.openxmlformats.org/drawingml/2006/table">
            <a:tbl>
              <a:tblPr firstRow="1" bandRow="1"/>
              <a:tblGrid>
                <a:gridCol w="8544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yum install 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zlib-devel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openssl-devel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libffi-devel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 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xf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Python-3.7.0.tar.xz –C /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/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/Python3.7.0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./configure –prefix=/</a:t>
                      </a:r>
                      <a:r>
                        <a:rPr lang="en-US" altLang="zh-CN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/local/Python3 --enable-optimizations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 &amp;&amp; make install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6671627"/>
              </p:ext>
            </p:extLst>
          </p:nvPr>
        </p:nvGraphicFramePr>
        <p:xfrm>
          <a:off x="2943710" y="4185084"/>
          <a:ext cx="6096000" cy="1285240"/>
        </p:xfrm>
        <a:graphic>
          <a:graphicData uri="http://schemas.openxmlformats.org/drawingml/2006/table">
            <a:tbl>
              <a:tblPr firstRow="1" bandRow="1"/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/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/local/Python3/bin &gt;&gt; /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etc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/profile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 /</a:t>
                      </a:r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etc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/profile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927648" y="5615305"/>
          <a:ext cx="6096000" cy="370840"/>
        </p:xfrm>
        <a:graphic>
          <a:graphicData uri="http://schemas.openxmlformats.org/drawingml/2006/table">
            <a:tbl>
              <a:tblPr firstRow="1" bandRow="1"/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$python –V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213FB61-42E0-486B-B414-FC5838033745}"/>
              </a:ext>
            </a:extLst>
          </p:cNvPr>
          <p:cNvSpPr txBox="1"/>
          <p:nvPr/>
        </p:nvSpPr>
        <p:spPr>
          <a:xfrm>
            <a:off x="6168232" y="1325199"/>
            <a:ext cx="316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prstClr val="black"/>
                </a:solidFill>
              </a:rPr>
              <a:t>libffi-devel</a:t>
            </a:r>
            <a:r>
              <a:rPr lang="zh-CN" altLang="en-US" sz="1200" dirty="0">
                <a:solidFill>
                  <a:prstClr val="black"/>
                </a:solidFill>
              </a:rPr>
              <a:t>需要借助于网络或者下载本地安装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xmlns="" id="{4AE6A350-045E-433D-8E59-7162E0D2785E}"/>
              </a:ext>
            </a:extLst>
          </p:cNvPr>
          <p:cNvSpPr/>
          <p:nvPr/>
        </p:nvSpPr>
        <p:spPr>
          <a:xfrm>
            <a:off x="7193280" y="1602198"/>
            <a:ext cx="292608" cy="50701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C35285CC-5FEF-4691-9C45-D7A2015EA501}"/>
              </a:ext>
            </a:extLst>
          </p:cNvPr>
          <p:cNvSpPr txBox="1"/>
          <p:nvPr/>
        </p:nvSpPr>
        <p:spPr>
          <a:xfrm>
            <a:off x="8309256" y="388770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</a:rPr>
              <a:t>3.7.0</a:t>
            </a:r>
            <a:r>
              <a:rPr lang="zh-CN" altLang="en-US" sz="1400" dirty="0">
                <a:solidFill>
                  <a:prstClr val="black"/>
                </a:solidFill>
              </a:rPr>
              <a:t>需要</a:t>
            </a:r>
            <a:r>
              <a:rPr lang="en-US" altLang="zh-CN" sz="1400" dirty="0">
                <a:solidFill>
                  <a:prstClr val="black"/>
                </a:solidFill>
              </a:rPr>
              <a:t>--with-</a:t>
            </a:r>
            <a:r>
              <a:rPr lang="en-US" altLang="zh-CN" sz="1400" dirty="0" err="1">
                <a:solidFill>
                  <a:prstClr val="black"/>
                </a:solidFill>
              </a:rPr>
              <a:t>openssl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xmlns="" id="{4E8BF21D-33CE-4E70-9B6B-A318BADCA33A}"/>
              </a:ext>
            </a:extLst>
          </p:cNvPr>
          <p:cNvSpPr/>
          <p:nvPr/>
        </p:nvSpPr>
        <p:spPr>
          <a:xfrm>
            <a:off x="9156192" y="3377184"/>
            <a:ext cx="109728" cy="498216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0070499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的安装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208214" y="1376363"/>
            <a:ext cx="7920037" cy="4428901"/>
          </a:xfrm>
        </p:spPr>
        <p:txBody>
          <a:bodyPr/>
          <a:lstStyle/>
          <a:p>
            <a:pPr lvl="0"/>
            <a:r>
              <a:rPr lang="en-US" altLang="zh-CN" dirty="0"/>
              <a:t>Windows</a:t>
            </a:r>
            <a:r>
              <a:rPr lang="zh-CN" altLang="en-US" dirty="0"/>
              <a:t>用户：</a:t>
            </a:r>
            <a:endParaRPr lang="en-US" altLang="zh-CN" dirty="0"/>
          </a:p>
          <a:p>
            <a:pPr lvl="1"/>
            <a:r>
              <a:rPr lang="zh-CN" altLang="en-US" dirty="0"/>
              <a:t>下载 </a:t>
            </a:r>
            <a:r>
              <a:rPr lang="en-US" altLang="zh-CN" dirty="0"/>
              <a:t>Python</a:t>
            </a:r>
            <a:r>
              <a:rPr lang="zh-CN" altLang="en-US" dirty="0"/>
              <a:t>官方发布的 </a:t>
            </a:r>
            <a:r>
              <a:rPr lang="en-US" altLang="zh-CN" dirty="0"/>
              <a:t>Python </a:t>
            </a:r>
            <a:r>
              <a:rPr lang="zh-CN" altLang="en-US" dirty="0"/>
              <a:t>安装程序。</a:t>
            </a:r>
            <a:endParaRPr lang="en-US" altLang="zh-CN" dirty="0"/>
          </a:p>
          <a:p>
            <a:pPr lvl="1"/>
            <a:r>
              <a:rPr lang="zh-CN" altLang="en-US" dirty="0"/>
              <a:t>选择最新的 </a:t>
            </a:r>
            <a:r>
              <a:rPr lang="en-US" altLang="zh-CN" dirty="0"/>
              <a:t>Python Windows </a:t>
            </a:r>
            <a:r>
              <a:rPr lang="zh-CN" altLang="en-US" dirty="0"/>
              <a:t>安装程序，下载 </a:t>
            </a:r>
            <a:r>
              <a:rPr lang="en-US" altLang="zh-CN" dirty="0"/>
              <a:t>.exe </a:t>
            </a:r>
            <a:r>
              <a:rPr lang="zh-CN" altLang="en-US" dirty="0"/>
              <a:t>安装文件。 </a:t>
            </a:r>
          </a:p>
          <a:p>
            <a:pPr lvl="1"/>
            <a:r>
              <a:rPr lang="zh-CN" altLang="en-US" dirty="0"/>
              <a:t>双击安装程序 </a:t>
            </a:r>
            <a:r>
              <a:rPr lang="en-US" altLang="zh-CN" dirty="0"/>
              <a:t>Python-3.x.exe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增加环境变量：右键“我的电脑”</a:t>
            </a:r>
            <a:r>
              <a:rPr lang="en-US" altLang="zh-CN" dirty="0"/>
              <a:t>&gt;“</a:t>
            </a:r>
            <a:r>
              <a:rPr lang="zh-CN" altLang="en-US" dirty="0"/>
              <a:t>属性”</a:t>
            </a:r>
            <a:r>
              <a:rPr lang="en-US" altLang="zh-CN" dirty="0"/>
              <a:t>&gt;“</a:t>
            </a:r>
            <a:r>
              <a:rPr lang="zh-CN" altLang="en-US" dirty="0"/>
              <a:t>高级”</a:t>
            </a:r>
            <a:r>
              <a:rPr lang="en-US" altLang="zh-CN" dirty="0"/>
              <a:t>&gt;“</a:t>
            </a:r>
            <a:r>
              <a:rPr lang="zh-CN" altLang="en-US" dirty="0"/>
              <a:t>环境变量”，在</a:t>
            </a:r>
            <a:r>
              <a:rPr lang="en-US" altLang="zh-CN" dirty="0"/>
              <a:t>path</a:t>
            </a:r>
            <a:r>
              <a:rPr lang="zh-CN" altLang="en-US" dirty="0"/>
              <a:t>里输入你的</a:t>
            </a:r>
            <a:r>
              <a:rPr lang="en-US" altLang="zh-CN" dirty="0"/>
              <a:t>python</a:t>
            </a:r>
            <a:r>
              <a:rPr lang="zh-CN" altLang="en-US" dirty="0"/>
              <a:t>安装位置。</a:t>
            </a:r>
          </a:p>
          <a:p>
            <a:pPr lvl="1"/>
            <a:r>
              <a:rPr lang="zh-CN" altLang="en-US" dirty="0"/>
              <a:t>测试是否安装成功：开始</a:t>
            </a:r>
            <a:r>
              <a:rPr lang="en-US" altLang="zh-CN" dirty="0"/>
              <a:t>&gt;</a:t>
            </a:r>
            <a:r>
              <a:rPr lang="zh-CN" altLang="en-US" dirty="0"/>
              <a:t>程序</a:t>
            </a:r>
            <a:r>
              <a:rPr lang="en-US" altLang="zh-CN" dirty="0"/>
              <a:t>&gt;python 3.x&gt;</a:t>
            </a:r>
            <a:r>
              <a:rPr lang="zh-CN" altLang="en-US" dirty="0"/>
              <a:t>启动 </a:t>
            </a:r>
            <a:r>
              <a:rPr lang="en-US" altLang="zh-CN" dirty="0"/>
              <a:t>Python command line，</a:t>
            </a:r>
            <a:r>
              <a:rPr lang="zh-CN" altLang="en-US" dirty="0"/>
              <a:t>然后输入：</a:t>
            </a:r>
            <a:r>
              <a:rPr lang="en-US" altLang="zh-CN" dirty="0"/>
              <a:t>print("Hello World“)，</a:t>
            </a:r>
            <a:r>
              <a:rPr lang="zh-CN" altLang="en-US" dirty="0"/>
              <a:t>如果输出</a:t>
            </a:r>
            <a:r>
              <a:rPr lang="en-US" altLang="zh-CN" dirty="0"/>
              <a:t>"Hello World"，</a:t>
            </a:r>
            <a:r>
              <a:rPr lang="zh-CN" altLang="en-US" dirty="0"/>
              <a:t>那就表明安装成功了。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55529653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的启动</a:t>
            </a:r>
          </a:p>
        </p:txBody>
      </p:sp>
      <p:sp>
        <p:nvSpPr>
          <p:cNvPr id="9" name="内容占位符 2"/>
          <p:cNvSpPr txBox="1">
            <a:spLocks noGrp="1"/>
          </p:cNvSpPr>
          <p:nvPr>
            <p:ph type="body" sz="quarter" idx="10"/>
          </p:nvPr>
        </p:nvSpPr>
        <p:spPr>
          <a:xfrm>
            <a:off x="2208214" y="1376364"/>
            <a:ext cx="7920037" cy="3960849"/>
          </a:xfrm>
        </p:spPr>
        <p:txBody>
          <a:bodyPr/>
          <a:lstStyle/>
          <a:p>
            <a:pPr lvl="0"/>
            <a:r>
              <a:rPr lang="en-US" altLang="zh-CN" noProof="0" dirty="0"/>
              <a:t>Linux</a:t>
            </a:r>
            <a:r>
              <a:rPr lang="zh-CN" altLang="en-US" noProof="0" dirty="0"/>
              <a:t>启动</a:t>
            </a:r>
            <a:r>
              <a:rPr lang="en-US" altLang="zh-CN" noProof="0" dirty="0"/>
              <a:t>python</a:t>
            </a:r>
            <a:r>
              <a:rPr lang="zh-CN" altLang="en-US" noProof="0" dirty="0"/>
              <a:t>：</a:t>
            </a:r>
            <a:endParaRPr lang="en-US" altLang="zh-CN" noProof="0" dirty="0"/>
          </a:p>
          <a:p>
            <a:pPr lvl="0"/>
            <a:endParaRPr lang="en-US" altLang="zh-CN" noProof="0" dirty="0"/>
          </a:p>
          <a:p>
            <a:pPr lvl="0"/>
            <a:endParaRPr lang="en-US" altLang="zh-CN" dirty="0"/>
          </a:p>
          <a:p>
            <a:pPr lvl="0"/>
            <a:r>
              <a:rPr lang="en-US" altLang="zh-CN" noProof="0" dirty="0"/>
              <a:t>Windows</a:t>
            </a:r>
            <a:r>
              <a:rPr lang="zh-CN" altLang="en-US" noProof="0" dirty="0"/>
              <a:t>启动</a:t>
            </a:r>
            <a:r>
              <a:rPr lang="en-US" altLang="zh-CN" noProof="0" dirty="0"/>
              <a:t>python</a:t>
            </a:r>
            <a:r>
              <a:rPr lang="zh-CN" altLang="en-US" noProof="0" dirty="0"/>
              <a:t>：</a:t>
            </a:r>
            <a:endParaRPr lang="en-US" altLang="zh-CN" noProof="0" dirty="0"/>
          </a:p>
          <a:p>
            <a:pPr lvl="0"/>
            <a:endParaRPr lang="en-US" altLang="zh-CN" noProof="0" dirty="0"/>
          </a:p>
          <a:p>
            <a:pPr marL="0" indent="0">
              <a:buNone/>
            </a:pPr>
            <a:endParaRPr lang="en-US" altLang="zh-CN" noProof="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07288" y="2024844"/>
            <a:ext cx="6762001" cy="900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07288" y="3807312"/>
            <a:ext cx="6762001" cy="8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223921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2D7AFC-A33A-4CA6-BB38-43ECF487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C93AB03-2B8F-4AE5-BCA6-41E2301E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不能顶行写，需要制表位缩进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print(“Hello World”)</a:t>
            </a:r>
          </a:p>
          <a:p>
            <a:pPr marL="0" indent="0">
              <a:buNone/>
            </a:pPr>
            <a:r>
              <a:rPr lang="en-US" altLang="zh-CN" dirty="0"/>
              <a:t>def main ():</a:t>
            </a:r>
          </a:p>
          <a:p>
            <a:pPr marL="0" indent="0">
              <a:buNone/>
            </a:pPr>
            <a:r>
              <a:rPr lang="en-US" altLang="zh-CN" dirty="0"/>
              <a:t>print(“This is a test”)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486341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024034" y="1142986"/>
            <a:ext cx="8186766" cy="37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zh-CN" altLang="en-US" sz="3200" kern="0" dirty="0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的程序执行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208214" y="1376363"/>
            <a:ext cx="7920037" cy="3552836"/>
          </a:xfrm>
        </p:spPr>
        <p:txBody>
          <a:bodyPr/>
          <a:lstStyle/>
          <a:p>
            <a:pPr lvl="0"/>
            <a:r>
              <a:rPr lang="zh-CN" altLang="en-US" dirty="0"/>
              <a:t>命令行模式：</a:t>
            </a:r>
            <a:endParaRPr lang="en-US" altLang="zh-CN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 err="1"/>
              <a:t>linux</a:t>
            </a:r>
            <a:r>
              <a:rPr lang="zh-CN" altLang="en-US" dirty="0"/>
              <a:t>命令行输入</a:t>
            </a:r>
            <a:r>
              <a:rPr lang="en-US" altLang="zh-CN" dirty="0"/>
              <a:t>Python</a:t>
            </a:r>
            <a:r>
              <a:rPr lang="zh-CN" altLang="en-US" dirty="0"/>
              <a:t>命令。</a:t>
            </a:r>
            <a:endParaRPr lang="en-US" altLang="zh-CN" dirty="0"/>
          </a:p>
          <a:p>
            <a:pPr lvl="1"/>
            <a:r>
              <a:rPr lang="en-US" altLang="zh-CN" dirty="0"/>
              <a:t>Window 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在</a:t>
            </a:r>
            <a:r>
              <a:rPr lang="en-US" altLang="zh-CN" dirty="0"/>
              <a:t>dos</a:t>
            </a:r>
            <a:r>
              <a:rPr lang="zh-CN" altLang="en-US" dirty="0"/>
              <a:t>提示符下输入</a:t>
            </a:r>
            <a:r>
              <a:rPr lang="en-US" altLang="zh-CN" dirty="0"/>
              <a:t>Python</a:t>
            </a:r>
            <a:r>
              <a:rPr lang="zh-CN" altLang="en-US" dirty="0"/>
              <a:t>命令。</a:t>
            </a:r>
            <a:endParaRPr lang="en-US" altLang="zh-CN" dirty="0"/>
          </a:p>
          <a:p>
            <a:pPr lvl="0"/>
            <a:r>
              <a:rPr lang="zh-CN" altLang="en-US" dirty="0"/>
              <a:t>脚本模式：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Python</a:t>
            </a:r>
            <a:r>
              <a:rPr lang="zh-CN" altLang="en-US" dirty="0"/>
              <a:t>语句存入脚本文件，在命令行中执行它。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927648" y="510440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输入：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hello.py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输出：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 !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22114158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97D491F-CDA1-4B94-AEEA-3445B3A4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6D3432A-3F8B-4A2B-B53B-D4760F10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89"/>
            <a:ext cx="483108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注释是不当做代码执行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#</a:t>
            </a:r>
            <a:r>
              <a:rPr lang="zh-CN" altLang="en-US" dirty="0"/>
              <a:t>单行注释</a:t>
            </a:r>
            <a:endParaRPr lang="en-US" altLang="zh-CN" dirty="0"/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’’’</a:t>
            </a:r>
            <a:r>
              <a:rPr lang="zh-CN" altLang="en-US" sz="2000" dirty="0"/>
              <a:t>多行注释</a:t>
            </a:r>
            <a:endParaRPr lang="en-US" altLang="zh-CN" sz="2000" dirty="0"/>
          </a:p>
          <a:p>
            <a:pPr marL="457200" lvl="1" indent="0">
              <a:buNone/>
            </a:pPr>
            <a:endParaRPr lang="zh-CN" altLang="en-US" sz="2000" dirty="0"/>
          </a:p>
          <a:p>
            <a:pPr marL="457200" lvl="1" indent="0">
              <a:buNone/>
            </a:pPr>
            <a:r>
              <a:rPr lang="en-US" altLang="zh-CN" sz="1400" dirty="0"/>
              <a:t>#</a:t>
            </a:r>
            <a:r>
              <a:rPr lang="zh-CN" altLang="en-US" sz="1400" dirty="0"/>
              <a:t>定义一个函数，函数的名字为</a:t>
            </a:r>
            <a:r>
              <a:rPr lang="en-US" altLang="zh-CN" sz="1400" dirty="0"/>
              <a:t>main----</a:t>
            </a:r>
            <a:r>
              <a:rPr lang="zh-CN" altLang="en-US" sz="1400" dirty="0"/>
              <a:t>这是单行注释</a:t>
            </a:r>
          </a:p>
          <a:p>
            <a:pPr marL="457200" lvl="1" indent="0">
              <a:buNone/>
            </a:pPr>
            <a:r>
              <a:rPr lang="en-US" altLang="zh-CN" sz="1400" dirty="0"/>
              <a:t>#</a:t>
            </a:r>
            <a:r>
              <a:rPr lang="zh-CN" altLang="en-US" sz="1400" dirty="0"/>
              <a:t>这个函数没有参数</a:t>
            </a:r>
            <a:r>
              <a:rPr lang="en-US" altLang="zh-CN" sz="1400" dirty="0"/>
              <a:t>----</a:t>
            </a:r>
            <a:r>
              <a:rPr lang="zh-CN" altLang="en-US" sz="1400" dirty="0"/>
              <a:t>这是第二行注释</a:t>
            </a:r>
          </a:p>
          <a:p>
            <a:pPr marL="457200" lvl="1" indent="0">
              <a:buNone/>
            </a:pPr>
            <a:r>
              <a:rPr lang="en-US" altLang="zh-CN" sz="1400" dirty="0"/>
              <a:t>def main ():</a:t>
            </a:r>
          </a:p>
          <a:p>
            <a:pPr marL="457200" lvl="1" indent="0">
              <a:buNone/>
            </a:pPr>
            <a:r>
              <a:rPr lang="en-US" altLang="zh-CN" sz="1400" dirty="0"/>
              <a:t>        '''</a:t>
            </a:r>
          </a:p>
          <a:p>
            <a:pPr marL="457200" lvl="1" indent="0">
              <a:buNone/>
            </a:pPr>
            <a:r>
              <a:rPr lang="en-US" altLang="zh-CN" sz="1400" dirty="0"/>
              <a:t>        print</a:t>
            </a:r>
            <a:r>
              <a:rPr lang="zh-CN" altLang="en-US" sz="1400" dirty="0"/>
              <a:t>是打印一句话</a:t>
            </a:r>
          </a:p>
          <a:p>
            <a:pPr marL="457200" lvl="1" indent="0">
              <a:buNone/>
            </a:pPr>
            <a:r>
              <a:rPr lang="zh-CN" altLang="en-US" sz="1400" dirty="0"/>
              <a:t>        这是多行注释，中间所有的内容</a:t>
            </a:r>
          </a:p>
          <a:p>
            <a:pPr marL="457200" lvl="1" indent="0">
              <a:buNone/>
            </a:pPr>
            <a:r>
              <a:rPr lang="zh-CN" altLang="en-US" sz="1400" dirty="0"/>
              <a:t>        都是不会执行的</a:t>
            </a:r>
          </a:p>
          <a:p>
            <a:pPr marL="457200" lvl="1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'''</a:t>
            </a:r>
          </a:p>
          <a:p>
            <a:pPr marL="457200" lvl="1" indent="0">
              <a:buNone/>
            </a:pPr>
            <a:r>
              <a:rPr lang="en-US" altLang="zh-CN" sz="1400" dirty="0"/>
              <a:t>        print('Hello’)</a:t>
            </a:r>
          </a:p>
          <a:p>
            <a:pPr marL="457200" lvl="1" indent="0">
              <a:buNone/>
            </a:pPr>
            <a:r>
              <a:rPr lang="en-US" altLang="zh-CN" sz="1400" dirty="0"/>
              <a:t>Main()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xmlns="" id="{AE583406-0B4C-4C17-ABAD-934DAF044C98}"/>
              </a:ext>
            </a:extLst>
          </p:cNvPr>
          <p:cNvSpPr txBox="1">
            <a:spLocks/>
          </p:cNvSpPr>
          <p:nvPr/>
        </p:nvSpPr>
        <p:spPr>
          <a:xfrm>
            <a:off x="6208776" y="1481074"/>
            <a:ext cx="48310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Python3</a:t>
            </a:r>
            <a:r>
              <a:rPr lang="zh-CN" altLang="en-US" sz="2000" dirty="0">
                <a:solidFill>
                  <a:prstClr val="black"/>
                </a:solidFill>
              </a:rPr>
              <a:t>默认支持中文编码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prstClr val="black"/>
                </a:solidFill>
              </a:rPr>
              <a:t>Python2</a:t>
            </a:r>
            <a:r>
              <a:rPr lang="zh-CN" altLang="en-US" sz="2000" dirty="0">
                <a:solidFill>
                  <a:prstClr val="black"/>
                </a:solidFill>
              </a:rPr>
              <a:t>默认不支持中文编码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 sz="2000" dirty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prstClr val="black"/>
                </a:solidFill>
              </a:rPr>
              <a:t>ASCII</a:t>
            </a:r>
            <a:r>
              <a:rPr lang="zh-CN" altLang="en-US" sz="1600" dirty="0">
                <a:solidFill>
                  <a:prstClr val="black"/>
                </a:solidFill>
              </a:rPr>
              <a:t>是美国信息交换标准代码</a:t>
            </a:r>
            <a:r>
              <a:rPr lang="en-US" altLang="zh-CN" sz="1600" dirty="0">
                <a:solidFill>
                  <a:prstClr val="black"/>
                </a:solidFill>
              </a:rPr>
              <a:t>127</a:t>
            </a:r>
            <a:r>
              <a:rPr lang="zh-CN" altLang="en-US" sz="1600" dirty="0">
                <a:solidFill>
                  <a:prstClr val="black"/>
                </a:solidFill>
              </a:rPr>
              <a:t>个字符就可以表示所有内容（大小写字母</a:t>
            </a:r>
            <a:r>
              <a:rPr lang="en-US" altLang="zh-CN" sz="1600" dirty="0">
                <a:solidFill>
                  <a:prstClr val="black"/>
                </a:solidFill>
              </a:rPr>
              <a:t>+</a:t>
            </a:r>
            <a:r>
              <a:rPr lang="zh-CN" altLang="en-US" sz="1600" dirty="0">
                <a:solidFill>
                  <a:prstClr val="black"/>
                </a:solidFill>
              </a:rPr>
              <a:t>特殊符号），计算机使用</a:t>
            </a:r>
            <a:r>
              <a:rPr lang="en-US" altLang="zh-CN" sz="1600" dirty="0">
                <a:solidFill>
                  <a:prstClr val="black"/>
                </a:solidFill>
              </a:rPr>
              <a:t>7</a:t>
            </a:r>
            <a:r>
              <a:rPr lang="zh-CN" altLang="en-US" sz="1600" dirty="0">
                <a:solidFill>
                  <a:prstClr val="black"/>
                </a:solidFill>
              </a:rPr>
              <a:t>位来记录</a:t>
            </a:r>
            <a:r>
              <a:rPr lang="en-US" altLang="zh-CN" sz="1600" dirty="0">
                <a:solidFill>
                  <a:prstClr val="black"/>
                </a:solidFill>
              </a:rPr>
              <a:t>127</a:t>
            </a:r>
            <a:r>
              <a:rPr lang="zh-CN" altLang="en-US" sz="1600" dirty="0">
                <a:solidFill>
                  <a:prstClr val="black"/>
                </a:solidFill>
              </a:rPr>
              <a:t>种字符，一般使用</a:t>
            </a:r>
            <a:r>
              <a:rPr lang="en-US" altLang="zh-CN" sz="1600" dirty="0">
                <a:solidFill>
                  <a:prstClr val="black"/>
                </a:solidFill>
              </a:rPr>
              <a:t>1</a:t>
            </a:r>
            <a:r>
              <a:rPr lang="zh-CN" altLang="en-US" sz="1600" dirty="0">
                <a:solidFill>
                  <a:prstClr val="black"/>
                </a:solidFill>
              </a:rPr>
              <a:t>字节来保存</a:t>
            </a:r>
            <a:r>
              <a:rPr lang="en-US" altLang="zh-CN" sz="1600" dirty="0">
                <a:solidFill>
                  <a:prstClr val="black"/>
                </a:solidFill>
              </a:rPr>
              <a:t>127</a:t>
            </a:r>
            <a:r>
              <a:rPr lang="zh-CN" altLang="en-US" sz="1600" dirty="0">
                <a:solidFill>
                  <a:prstClr val="black"/>
                </a:solidFill>
              </a:rPr>
              <a:t>个字符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prstClr val="black"/>
                </a:solidFill>
              </a:rPr>
              <a:t>中文中大概有上万字（</a:t>
            </a:r>
            <a:r>
              <a:rPr lang="en-US" altLang="zh-CN" sz="1600" dirty="0">
                <a:solidFill>
                  <a:prstClr val="black"/>
                </a:solidFill>
              </a:rPr>
              <a:t>7445</a:t>
            </a:r>
            <a:r>
              <a:rPr lang="zh-CN" altLang="en-US" sz="1600" dirty="0">
                <a:solidFill>
                  <a:prstClr val="black"/>
                </a:solidFill>
              </a:rPr>
              <a:t>）来表示，至少需要</a:t>
            </a:r>
            <a:r>
              <a:rPr lang="en-US" altLang="zh-CN" sz="1600" dirty="0">
                <a:solidFill>
                  <a:prstClr val="black"/>
                </a:solidFill>
              </a:rPr>
              <a:t>2</a:t>
            </a:r>
            <a:r>
              <a:rPr lang="zh-CN" altLang="en-US" sz="1600" dirty="0">
                <a:solidFill>
                  <a:prstClr val="black"/>
                </a:solidFill>
              </a:rPr>
              <a:t>字节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prstClr val="black"/>
                </a:solidFill>
              </a:rPr>
              <a:t>其他国家和地区还有很多语言，使用</a:t>
            </a:r>
            <a:r>
              <a:rPr lang="en-US" altLang="zh-CN" sz="1600" dirty="0">
                <a:solidFill>
                  <a:prstClr val="black"/>
                </a:solidFill>
              </a:rPr>
              <a:t>4</a:t>
            </a:r>
            <a:r>
              <a:rPr lang="zh-CN" altLang="en-US" sz="1600" dirty="0">
                <a:solidFill>
                  <a:prstClr val="black"/>
                </a:solidFill>
              </a:rPr>
              <a:t>字节来存储所有常用语言符号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prstClr val="black"/>
                </a:solidFill>
              </a:rPr>
              <a:t>国际上使用</a:t>
            </a:r>
            <a:r>
              <a:rPr lang="en-US" altLang="zh-CN" sz="1600" dirty="0">
                <a:solidFill>
                  <a:prstClr val="black"/>
                </a:solidFill>
              </a:rPr>
              <a:t>UTF-8</a:t>
            </a:r>
            <a:r>
              <a:rPr lang="zh-CN" altLang="en-US" sz="1600" dirty="0">
                <a:solidFill>
                  <a:prstClr val="black"/>
                </a:solidFill>
              </a:rPr>
              <a:t>（</a:t>
            </a:r>
            <a:r>
              <a:rPr lang="en-US" altLang="zh-CN" sz="1600" dirty="0">
                <a:solidFill>
                  <a:prstClr val="black"/>
                </a:solidFill>
              </a:rPr>
              <a:t>8-bit Unicode Transformation Format</a:t>
            </a:r>
            <a:r>
              <a:rPr lang="zh-CN" altLang="en-US" sz="1600" dirty="0">
                <a:solidFill>
                  <a:prstClr val="black"/>
                </a:solidFill>
              </a:rPr>
              <a:t>）是一种针对</a:t>
            </a:r>
            <a:r>
              <a:rPr lang="en-US" altLang="zh-CN" sz="1600" dirty="0">
                <a:solidFill>
                  <a:prstClr val="black"/>
                </a:solidFill>
              </a:rPr>
              <a:t>Unicode</a:t>
            </a:r>
            <a:r>
              <a:rPr lang="zh-CN" altLang="en-US" sz="1600" dirty="0">
                <a:solidFill>
                  <a:prstClr val="black"/>
                </a:solidFill>
              </a:rPr>
              <a:t>的可变长度字符编码，又称万国码。</a:t>
            </a:r>
            <a:r>
              <a:rPr lang="en-US" altLang="zh-CN" sz="1600" dirty="0">
                <a:solidFill>
                  <a:prstClr val="black"/>
                </a:solidFill>
              </a:rPr>
              <a:t>UTF-8</a:t>
            </a:r>
            <a:r>
              <a:rPr lang="zh-CN" altLang="en-US" sz="1600" dirty="0">
                <a:solidFill>
                  <a:prstClr val="black"/>
                </a:solidFill>
              </a:rPr>
              <a:t>用</a:t>
            </a:r>
            <a:r>
              <a:rPr lang="en-US" altLang="zh-CN" sz="1600" dirty="0">
                <a:solidFill>
                  <a:prstClr val="black"/>
                </a:solidFill>
              </a:rPr>
              <a:t>1</a:t>
            </a:r>
            <a:r>
              <a:rPr lang="zh-CN" altLang="en-US" sz="1600" dirty="0">
                <a:solidFill>
                  <a:prstClr val="black"/>
                </a:solidFill>
              </a:rPr>
              <a:t>到</a:t>
            </a:r>
            <a:r>
              <a:rPr lang="en-US" altLang="zh-CN" sz="1600" dirty="0">
                <a:solidFill>
                  <a:prstClr val="black"/>
                </a:solidFill>
              </a:rPr>
              <a:t>6</a:t>
            </a:r>
            <a:r>
              <a:rPr lang="zh-CN" altLang="en-US" sz="1600" dirty="0">
                <a:solidFill>
                  <a:prstClr val="black"/>
                </a:solidFill>
              </a:rPr>
              <a:t>个字节编码</a:t>
            </a:r>
            <a:r>
              <a:rPr lang="en-US" altLang="zh-CN" sz="1600" dirty="0">
                <a:solidFill>
                  <a:prstClr val="black"/>
                </a:solidFill>
              </a:rPr>
              <a:t>Unicode</a:t>
            </a:r>
            <a:r>
              <a:rPr lang="zh-CN" altLang="en-US" sz="1600" dirty="0">
                <a:solidFill>
                  <a:prstClr val="black"/>
                </a:solidFill>
              </a:rPr>
              <a:t>字符。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prstClr val="black"/>
                </a:solidFill>
              </a:rPr>
              <a:t>Python3</a:t>
            </a:r>
            <a:r>
              <a:rPr lang="zh-CN" altLang="en-US" sz="1600" dirty="0">
                <a:solidFill>
                  <a:prstClr val="black"/>
                </a:solidFill>
              </a:rPr>
              <a:t>默认就是</a:t>
            </a:r>
            <a:r>
              <a:rPr lang="en-US" altLang="zh-CN" sz="1600" dirty="0">
                <a:solidFill>
                  <a:prstClr val="black"/>
                </a:solidFill>
              </a:rPr>
              <a:t>UTF8</a:t>
            </a:r>
            <a:r>
              <a:rPr lang="zh-CN" altLang="en-US" sz="1600" dirty="0">
                <a:solidFill>
                  <a:prstClr val="black"/>
                </a:solidFill>
              </a:rPr>
              <a:t>编码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prstClr val="black"/>
                </a:solidFill>
              </a:rPr>
              <a:t>Python2</a:t>
            </a:r>
            <a:r>
              <a:rPr lang="zh-CN" altLang="en-US" sz="1600" dirty="0">
                <a:solidFill>
                  <a:prstClr val="black"/>
                </a:solidFill>
              </a:rPr>
              <a:t>需要添加</a:t>
            </a:r>
            <a:r>
              <a:rPr lang="en-US" altLang="zh-CN" sz="1600" dirty="0">
                <a:solidFill>
                  <a:prstClr val="black"/>
                </a:solidFill>
              </a:rPr>
              <a:t>#encoding=UTF-8</a:t>
            </a:r>
            <a:r>
              <a:rPr lang="zh-CN" altLang="en-US" sz="1600" dirty="0">
                <a:solidFill>
                  <a:prstClr val="black"/>
                </a:solidFill>
              </a:rPr>
              <a:t>或</a:t>
            </a:r>
            <a:r>
              <a:rPr lang="en-US" altLang="zh-CN" sz="1600" dirty="0">
                <a:solidFill>
                  <a:prstClr val="black"/>
                </a:solidFill>
              </a:rPr>
              <a:t># -*- coding: utf-8 -*-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744992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Python</a:t>
            </a:r>
            <a:r>
              <a:rPr lang="zh-CN" altLang="en-US" dirty="0"/>
              <a:t>的基础</a:t>
            </a:r>
            <a:r>
              <a:rPr lang="en-US" altLang="zh-CN" dirty="0"/>
              <a:t>—</a:t>
            </a:r>
            <a:r>
              <a:rPr lang="zh-CN" altLang="en-US" dirty="0"/>
              <a:t>变量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Python</a:t>
            </a:r>
            <a:r>
              <a:rPr lang="zh-CN" altLang="en-US" dirty="0"/>
              <a:t>中使用变量存储一个数据</a:t>
            </a:r>
          </a:p>
          <a:p>
            <a:pPr lvl="1" eaLnBrk="1" hangingPunct="1"/>
            <a:r>
              <a:rPr lang="zh-CN" altLang="en-US" dirty="0"/>
              <a:t>变量的三要素</a:t>
            </a:r>
            <a:endParaRPr lang="en-US" altLang="zh-CN" dirty="0"/>
          </a:p>
          <a:p>
            <a:pPr lvl="2"/>
            <a:r>
              <a:rPr lang="zh-CN" altLang="en-US" dirty="0"/>
              <a:t>变量名</a:t>
            </a:r>
            <a:endParaRPr lang="en-US" altLang="zh-CN" dirty="0"/>
          </a:p>
          <a:p>
            <a:pPr lvl="2"/>
            <a:r>
              <a:rPr lang="zh-CN" altLang="en-US" dirty="0"/>
              <a:t>变量类型</a:t>
            </a:r>
            <a:r>
              <a:rPr lang="en-US" altLang="zh-CN" dirty="0"/>
              <a:t>—Python</a:t>
            </a:r>
            <a:r>
              <a:rPr lang="zh-CN" altLang="en-US" dirty="0"/>
              <a:t>中变量属于弱类型，不需要指定类型</a:t>
            </a:r>
            <a:endParaRPr lang="en-US" altLang="zh-CN" dirty="0"/>
          </a:p>
          <a:p>
            <a:pPr lvl="2"/>
            <a:r>
              <a:rPr lang="zh-CN" altLang="en-US" dirty="0"/>
              <a:t>变量值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内存的分类</a:t>
            </a:r>
            <a:endParaRPr lang="en-US" altLang="zh-CN" dirty="0"/>
          </a:p>
          <a:p>
            <a:pPr lvl="2"/>
            <a:r>
              <a:rPr lang="zh-CN" altLang="en-US" dirty="0"/>
              <a:t>栈内存</a:t>
            </a:r>
            <a:endParaRPr lang="en-US" altLang="zh-CN" dirty="0"/>
          </a:p>
          <a:p>
            <a:pPr lvl="2"/>
            <a:r>
              <a:rPr lang="zh-CN" altLang="en-US" dirty="0"/>
              <a:t>堆内存</a:t>
            </a:r>
            <a:endParaRPr lang="en-US" altLang="zh-CN" dirty="0"/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 eaLnBrk="1" hangingPunct="1"/>
            <a:endParaRPr lang="en-US" altLang="zh-CN" b="1" dirty="0"/>
          </a:p>
        </p:txBody>
      </p:sp>
      <p:pic>
        <p:nvPicPr>
          <p:cNvPr id="52228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82150" y="0"/>
            <a:ext cx="1085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2F51455-DEAF-45FC-BAFF-07A948922EC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25738" y="2165541"/>
            <a:ext cx="2512824" cy="21482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A095FC6-B71B-44B3-AA9D-831CE5AE9A2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25738" y="4807236"/>
            <a:ext cx="1457325" cy="4381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B90ACDA-AEAA-474D-94BD-6684D21E600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64236" y="3506502"/>
            <a:ext cx="16287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553612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31AE756-6F6F-4A80-91E9-A4A4056F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变量类型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BF92E73-C2AD-403A-A72D-E33FF7300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738"/>
            <a:ext cx="2904744" cy="4351338"/>
          </a:xfrm>
        </p:spPr>
        <p:txBody>
          <a:bodyPr/>
          <a:lstStyle/>
          <a:p>
            <a:r>
              <a:rPr lang="zh-CN" altLang="en-US" sz="1800" dirty="0"/>
              <a:t>变量类型：简单类型（基本类型）、复杂类型</a:t>
            </a:r>
          </a:p>
          <a:p>
            <a:r>
              <a:rPr lang="zh-CN" altLang="en-US" sz="1800" dirty="0"/>
              <a:t>基本类型：数值类型、字符串</a:t>
            </a:r>
          </a:p>
          <a:p>
            <a:r>
              <a:rPr lang="zh-CN" altLang="en-US" sz="1800" dirty="0"/>
              <a:t>数值类型：浮点型、布尔型（</a:t>
            </a:r>
            <a:r>
              <a:rPr lang="en-US" altLang="zh-CN" sz="1800" dirty="0"/>
              <a:t>True or False</a:t>
            </a:r>
            <a:r>
              <a:rPr lang="zh-CN" altLang="en-US" sz="1800" dirty="0"/>
              <a:t>，首字母大写，不能加引号，否则变为字符串）、整数（无小数点）</a:t>
            </a:r>
          </a:p>
          <a:p>
            <a:r>
              <a:rPr lang="zh-CN" altLang="en-US" sz="1800" dirty="0"/>
              <a:t>字符串类型：支持单引号也支持双引号</a:t>
            </a:r>
            <a:endParaRPr lang="en-US" altLang="zh-CN" sz="1800" dirty="0"/>
          </a:p>
          <a:p>
            <a:r>
              <a:rPr lang="zh-CN" altLang="en-US" sz="1800" dirty="0"/>
              <a:t>空值：用</a:t>
            </a:r>
            <a:r>
              <a:rPr lang="en-US" altLang="zh-CN" sz="1800" dirty="0"/>
              <a:t>None</a:t>
            </a:r>
            <a:r>
              <a:rPr lang="zh-CN" altLang="en-US" sz="1800" dirty="0"/>
              <a:t>表示，不是</a:t>
            </a:r>
            <a:r>
              <a:rPr lang="en-US" altLang="zh-CN" sz="1800" dirty="0"/>
              <a:t>0</a:t>
            </a:r>
            <a:endParaRPr lang="zh-CN" altLang="en-US" sz="18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4CD2F34-C804-47DA-9CE2-C00C3A31120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0489" y="1312068"/>
            <a:ext cx="8125649" cy="486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5349800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/>
              <a:t>输出格式和条件判断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6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移动和重命名文件和目录</a:t>
            </a:r>
          </a:p>
        </p:txBody>
      </p:sp>
      <p:sp>
        <p:nvSpPr>
          <p:cNvPr id="172035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ea"/>
              </a:rPr>
              <a:t>mv</a:t>
            </a:r>
            <a:r>
              <a:rPr lang="en-US" altLang="zh-CN" dirty="0" smtClean="0">
                <a:latin typeface="+mn-ea"/>
              </a:rPr>
              <a:t>  -  </a:t>
            </a:r>
            <a:r>
              <a:rPr lang="zh-CN" altLang="en-US" dirty="0" smtClean="0">
                <a:latin typeface="+mn-ea"/>
              </a:rPr>
              <a:t>转移和（或）重命名文件和目录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用法：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latin typeface="+mn-ea"/>
              </a:rPr>
              <a:t>mv</a:t>
            </a:r>
            <a:r>
              <a:rPr lang="en-US" altLang="zh-CN" dirty="0" smtClean="0">
                <a:latin typeface="+mn-ea"/>
              </a:rPr>
              <a:t>  [</a:t>
            </a:r>
            <a:r>
              <a:rPr lang="zh-CN" altLang="en-US" dirty="0" smtClean="0">
                <a:latin typeface="+mn-ea"/>
              </a:rPr>
              <a:t>选项</a:t>
            </a:r>
            <a:r>
              <a:rPr lang="en-US" altLang="zh-CN" dirty="0" smtClean="0">
                <a:latin typeface="+mn-ea"/>
              </a:rPr>
              <a:t>]  </a:t>
            </a:r>
            <a:r>
              <a:rPr lang="zh-CN" altLang="en-US" dirty="0" smtClean="0">
                <a:latin typeface="+mn-ea"/>
              </a:rPr>
              <a:t>文件　目标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如果目标是目录，可以转移不止一个文件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latin typeface="+mn-ea"/>
              </a:rPr>
              <a:t>mv</a:t>
            </a:r>
            <a:r>
              <a:rPr lang="en-US" altLang="zh-CN" dirty="0" smtClean="0">
                <a:latin typeface="+mn-ea"/>
              </a:rPr>
              <a:t>  [</a:t>
            </a:r>
            <a:r>
              <a:rPr lang="zh-CN" altLang="en-US" dirty="0" smtClean="0">
                <a:latin typeface="+mn-ea"/>
              </a:rPr>
              <a:t>选项</a:t>
            </a:r>
            <a:r>
              <a:rPr lang="en-US" altLang="zh-CN" dirty="0" smtClean="0">
                <a:latin typeface="+mn-ea"/>
              </a:rPr>
              <a:t>]  </a:t>
            </a:r>
            <a:r>
              <a:rPr lang="zh-CN" altLang="en-US" dirty="0" smtClean="0">
                <a:latin typeface="+mn-ea"/>
              </a:rPr>
              <a:t>文件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　文件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　目标目录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目标和</a:t>
            </a:r>
            <a:r>
              <a:rPr lang="en-US" altLang="zh-CN" dirty="0" smtClean="0">
                <a:latin typeface="+mn-ea"/>
              </a:rPr>
              <a:t> cp </a:t>
            </a:r>
            <a:r>
              <a:rPr lang="zh-CN" altLang="en-US" dirty="0" smtClean="0">
                <a:latin typeface="+mn-ea"/>
              </a:rPr>
              <a:t>命令中的一样</a:t>
            </a:r>
          </a:p>
        </p:txBody>
      </p:sp>
    </p:spTree>
    <p:extLst>
      <p:ext uri="{BB962C8B-B14F-4D97-AF65-F5344CB8AC3E}">
        <p14:creationId xmlns:p14="http://schemas.microsoft.com/office/powerpoint/2010/main" xmlns="" val="10595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E3A670-1782-499D-8DE2-20F4E278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标示符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7768B84-A103-459D-9401-2F6D935A9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4791889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+mj-ea"/>
              </a:rPr>
              <a:t>Python</a:t>
            </a:r>
            <a:r>
              <a:rPr lang="zh-CN" altLang="en-US" b="1" dirty="0">
                <a:latin typeface="+mj-ea"/>
              </a:rPr>
              <a:t>的基础</a:t>
            </a:r>
            <a:r>
              <a:rPr lang="en-US" altLang="zh-CN" b="1" dirty="0">
                <a:latin typeface="+mj-ea"/>
              </a:rPr>
              <a:t>—</a:t>
            </a:r>
            <a:r>
              <a:rPr lang="zh-CN" altLang="en-US" b="1" dirty="0">
                <a:latin typeface="+mj-ea"/>
              </a:rPr>
              <a:t>标示符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第一个字符必须是字母或下划线</a:t>
            </a:r>
            <a:r>
              <a:rPr lang="en-US" altLang="zh-CN" sz="2400" dirty="0"/>
              <a:t>_</a:t>
            </a:r>
          </a:p>
          <a:p>
            <a:pPr eaLnBrk="1" hangingPunct="1"/>
            <a:r>
              <a:rPr lang="zh-CN" altLang="en-US" sz="2400" dirty="0"/>
              <a:t>其他字符可以是字母、数字或下划线</a:t>
            </a:r>
          </a:p>
          <a:p>
            <a:pPr eaLnBrk="1" hangingPunct="1"/>
            <a:r>
              <a:rPr lang="zh-CN" altLang="en-US" sz="2400" dirty="0"/>
              <a:t>大小写敏感</a:t>
            </a:r>
          </a:p>
          <a:p>
            <a:pPr eaLnBrk="1" hangingPunct="1"/>
            <a:r>
              <a:rPr lang="zh-CN" altLang="en-US" sz="2400" dirty="0"/>
              <a:t>关键字：</a:t>
            </a:r>
          </a:p>
          <a:p>
            <a:pPr eaLnBrk="1" hangingPunct="1">
              <a:buFontTx/>
              <a:buNone/>
            </a:pPr>
            <a:endParaRPr lang="en-US" altLang="zh-CN" sz="2400" dirty="0"/>
          </a:p>
        </p:txBody>
      </p:sp>
      <p:pic>
        <p:nvPicPr>
          <p:cNvPr id="54276" name="Picture 5" descr="MQ{ZK5NY@M47T${Z3ACL3`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90925" y="2979057"/>
            <a:ext cx="59912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82150" y="0"/>
            <a:ext cx="1085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45694379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844D31-EEEC-43F6-87D1-81ECFCF0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标识符命名规则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2D32FA5-533A-4E5A-8CD4-20067368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6629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见名知意</a:t>
            </a:r>
            <a:endParaRPr lang="en-US" altLang="zh-CN" sz="2400" dirty="0"/>
          </a:p>
          <a:p>
            <a:pPr lvl="1"/>
            <a:r>
              <a:rPr lang="zh-CN" altLang="en-US" sz="2000" dirty="0"/>
              <a:t>取有意义的名字，尽量做到看一眼就知道是什么意思（提高代码可读性）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驼峰命名法</a:t>
            </a:r>
            <a:endParaRPr lang="en-US" altLang="zh-CN" sz="2400" dirty="0"/>
          </a:p>
          <a:p>
            <a:pPr lvl="1"/>
            <a:r>
              <a:rPr lang="zh-CN" altLang="en-US" sz="2000" dirty="0"/>
              <a:t>小驼峰：第一个单词首字母小写，第二个单词首字母大写，比如</a:t>
            </a:r>
            <a:r>
              <a:rPr lang="en-US" altLang="zh-CN" sz="2000" dirty="0" err="1"/>
              <a:t>myName</a:t>
            </a:r>
            <a:endParaRPr lang="en-US" altLang="zh-CN" sz="2000" dirty="0"/>
          </a:p>
          <a:p>
            <a:pPr lvl="1"/>
            <a:r>
              <a:rPr lang="zh-CN" altLang="en-US" sz="2000" dirty="0"/>
              <a:t>大驼峰：每一个单词首字母采用大写，比如</a:t>
            </a:r>
            <a:r>
              <a:rPr lang="en-US" altLang="zh-CN" sz="2000" dirty="0" err="1"/>
              <a:t>MyName</a:t>
            </a:r>
            <a:endParaRPr lang="en-US" altLang="zh-CN" sz="2000" dirty="0"/>
          </a:p>
          <a:p>
            <a:pPr lvl="1"/>
            <a:r>
              <a:rPr lang="en-US" altLang="zh-CN" sz="2000" dirty="0"/>
              <a:t>_</a:t>
            </a:r>
            <a:r>
              <a:rPr lang="zh-CN" altLang="en-US" sz="2000" dirty="0"/>
              <a:t>用法：单词之间使用</a:t>
            </a:r>
            <a:r>
              <a:rPr lang="en-US" altLang="zh-CN" sz="2000" dirty="0"/>
              <a:t>_</a:t>
            </a:r>
            <a:r>
              <a:rPr lang="zh-CN" altLang="en-US" sz="2000" dirty="0"/>
              <a:t>分隔，比如</a:t>
            </a:r>
            <a:r>
              <a:rPr lang="en-US" altLang="zh-CN" sz="2000" dirty="0" err="1"/>
              <a:t>my_name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9E2158F-4572-4B54-A964-B61CED9B0F3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447" y="2766493"/>
            <a:ext cx="41148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3268029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896A27-1D40-46E5-87CF-9CC20CC1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AE2A23-C634-4CEA-AFA0-F54C9E966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关键字（保留字）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一些具有特殊功能的标示符，不允许开发者自己定义和关键字相同名字的标示符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F3A2B99C-A2F5-431A-ABE2-67E3291DA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9104190"/>
              </p:ext>
            </p:extLst>
          </p:nvPr>
        </p:nvGraphicFramePr>
        <p:xfrm>
          <a:off x="2014071" y="3032559"/>
          <a:ext cx="812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33829882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312409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1479403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2474537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7370423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9817014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95385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07769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assert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break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continue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651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elif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except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finally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from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800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import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lambda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004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return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with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3326009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2F3B5A7-F5E0-4D9A-89D0-C1ACB148403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3355" y="4650856"/>
            <a:ext cx="7162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751421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916C8B-ECBA-4CBD-BEF8-CC94F39D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4F7D26-8434-4543-9DE9-9C407BCF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9432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print</a:t>
            </a:r>
            <a:r>
              <a:rPr lang="zh-CN" altLang="en-US" sz="2400" dirty="0"/>
              <a:t>打印输出</a:t>
            </a:r>
            <a:endParaRPr lang="en-US" altLang="zh-CN" sz="2400" dirty="0"/>
          </a:p>
          <a:p>
            <a:r>
              <a:rPr lang="en-US" altLang="zh-CN" sz="2400" dirty="0"/>
              <a:t>print()</a:t>
            </a:r>
            <a:r>
              <a:rPr lang="zh-CN" altLang="en-US" sz="2400" dirty="0"/>
              <a:t>函数也可以接受多个字符串，使用</a:t>
            </a:r>
            <a:r>
              <a:rPr lang="en-US" altLang="zh-CN" sz="2400" dirty="0"/>
              <a:t>,</a:t>
            </a:r>
            <a:r>
              <a:rPr lang="zh-CN" altLang="en-US" sz="2400" dirty="0"/>
              <a:t>隔开，可以连成一串输出</a:t>
            </a:r>
            <a:endParaRPr lang="en-US" altLang="zh-CN" sz="2400" dirty="0"/>
          </a:p>
          <a:p>
            <a:r>
              <a:rPr lang="zh-CN" altLang="en-US" sz="2400" dirty="0"/>
              <a:t>如果含有表达式，先执行表达式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089118E-272A-4F7B-B25D-07CB3CA1BE6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8890" y="2209800"/>
            <a:ext cx="27241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8301837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B0CBF5-C537-4290-9DF7-63DA5A7B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变量替换输出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5CA1BD5-7B98-4D90-A0C4-77B45AF28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print()</a:t>
            </a:r>
            <a:r>
              <a:rPr lang="zh-CN" altLang="en-US" sz="2400" dirty="0"/>
              <a:t>中可以使用变量进行输出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%d(</a:t>
            </a:r>
            <a:r>
              <a:rPr lang="zh-CN" altLang="en-US" sz="2400" dirty="0"/>
              <a:t>数字</a:t>
            </a:r>
            <a:r>
              <a:rPr lang="en-US" altLang="zh-CN" sz="2400" dirty="0"/>
              <a:t>)</a:t>
            </a:r>
            <a:r>
              <a:rPr lang="zh-CN" altLang="en-US" sz="2400" dirty="0"/>
              <a:t>和</a:t>
            </a:r>
            <a:r>
              <a:rPr lang="en-US" altLang="zh-CN" sz="2400" dirty="0"/>
              <a:t>%s</a:t>
            </a:r>
            <a:r>
              <a:rPr lang="zh-CN" altLang="en-US" sz="2400" dirty="0"/>
              <a:t>（字符）</a:t>
            </a:r>
            <a:endParaRPr lang="en-US" altLang="zh-CN" sz="2400" dirty="0"/>
          </a:p>
          <a:p>
            <a:r>
              <a:rPr lang="zh-CN" altLang="en-US" sz="2400" dirty="0"/>
              <a:t>多个变量替换使用</a:t>
            </a:r>
            <a:r>
              <a:rPr lang="en-US" altLang="zh-CN" sz="2400" dirty="0"/>
              <a:t>%(</a:t>
            </a:r>
            <a:r>
              <a:rPr lang="zh-CN" altLang="en-US" sz="2400" dirty="0"/>
              <a:t>变量</a:t>
            </a:r>
            <a:r>
              <a:rPr lang="en-US" altLang="zh-CN" sz="2400" dirty="0"/>
              <a:t>1,</a:t>
            </a:r>
            <a:r>
              <a:rPr lang="zh-CN" altLang="en-US" sz="2400" dirty="0"/>
              <a:t>变量</a:t>
            </a:r>
            <a:r>
              <a:rPr lang="en-US" altLang="zh-CN" sz="2400" dirty="0"/>
              <a:t>2)</a:t>
            </a:r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BCC70F5-E58C-454A-B02A-5564AB9A577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4867" y="2399973"/>
            <a:ext cx="3989275" cy="26202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4CDD3B0-98B0-4B1B-84CA-848C0A69971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6569" y="4615952"/>
            <a:ext cx="4248150" cy="87630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6FB5171B-315E-4B61-AA90-F097F9020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6929779"/>
              </p:ext>
            </p:extLst>
          </p:nvPr>
        </p:nvGraphicFramePr>
        <p:xfrm>
          <a:off x="1834057" y="3164201"/>
          <a:ext cx="3178210" cy="13281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89105">
                  <a:extLst>
                    <a:ext uri="{9D8B030D-6E8A-4147-A177-3AD203B41FA5}">
                      <a16:colId xmlns:a16="http://schemas.microsoft.com/office/drawing/2014/main" xmlns="" val="795918931"/>
                    </a:ext>
                  </a:extLst>
                </a:gridCol>
                <a:gridCol w="1589105">
                  <a:extLst>
                    <a:ext uri="{9D8B030D-6E8A-4147-A177-3AD203B41FA5}">
                      <a16:colId xmlns:a16="http://schemas.microsoft.com/office/drawing/2014/main" xmlns="" val="943597116"/>
                    </a:ext>
                  </a:extLst>
                </a:gridCol>
              </a:tblGrid>
              <a:tr h="332026"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%d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/>
                        <a:t>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2017555"/>
                  </a:ext>
                </a:extLst>
              </a:tr>
              <a:tr h="332026"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%f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/>
                        <a:t>浮点数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1016789"/>
                  </a:ext>
                </a:extLst>
              </a:tr>
              <a:tr h="332026"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%s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/>
                        <a:t>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16769"/>
                  </a:ext>
                </a:extLst>
              </a:tr>
              <a:tr h="332026">
                <a:tc>
                  <a:txBody>
                    <a:bodyPr/>
                    <a:lstStyle/>
                    <a:p>
                      <a:r>
                        <a:rPr lang="en-US" altLang="zh-CN" sz="1400" b="0" dirty="0"/>
                        <a:t>%x</a:t>
                      </a:r>
                      <a:endParaRPr lang="zh-CN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/>
                        <a:t>十六进制整数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850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62295141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101767-0CEF-434F-8735-642B9975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变量替换输出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9C0AC18-BB58-47C9-8B0D-98C47822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格式化整数和浮点数还可以指定是否补</a:t>
            </a:r>
            <a:r>
              <a:rPr lang="en-US" altLang="zh-CN" dirty="0"/>
              <a:t>0</a:t>
            </a:r>
            <a:r>
              <a:rPr lang="zh-CN" altLang="en-US" dirty="0"/>
              <a:t>和整数与小数的位数：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&gt;&gt;&gt; '%2d-%02d' %(3,1)</a:t>
            </a:r>
          </a:p>
          <a:p>
            <a:pPr marL="457200" lvl="1" indent="0">
              <a:buNone/>
            </a:pPr>
            <a:r>
              <a:rPr lang="en-US" altLang="zh-CN" dirty="0"/>
              <a:t>' 3-01’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&gt;&gt;&gt; '%.2f' %3.1415926</a:t>
            </a:r>
          </a:p>
          <a:p>
            <a:pPr marL="457200" lvl="1" indent="0">
              <a:buNone/>
            </a:pPr>
            <a:r>
              <a:rPr lang="en-US" altLang="zh-CN" dirty="0"/>
              <a:t>‘3.14’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不确定类型的时候使用</a:t>
            </a:r>
            <a:r>
              <a:rPr lang="en-US" altLang="zh-CN" dirty="0"/>
              <a:t>%s</a:t>
            </a:r>
            <a:r>
              <a:rPr lang="zh-CN" altLang="en-US" dirty="0"/>
              <a:t>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999797076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CF6400-09C0-4B2C-95B3-942474AD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输入和运算符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E8CB7C2-156D-4DBD-A42E-5B99BF984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7048635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F11A2D6-6E4E-45D5-A173-99FF19F3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73352E9-D6F0-40FD-A212-A61C4A6C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如果希望用户从电脑输入一些字符，</a:t>
            </a:r>
            <a:r>
              <a:rPr lang="en-US" altLang="zh-CN" dirty="0"/>
              <a:t>Python</a:t>
            </a:r>
            <a:r>
              <a:rPr lang="zh-CN" altLang="en-US" dirty="0"/>
              <a:t>提供了</a:t>
            </a:r>
            <a:r>
              <a:rPr lang="en-US" altLang="zh-CN" dirty="0"/>
              <a:t>input()</a:t>
            </a:r>
            <a:r>
              <a:rPr lang="zh-CN" altLang="en-US" dirty="0"/>
              <a:t>，可以让用户输入字符串</a:t>
            </a:r>
            <a:endParaRPr lang="en-US" altLang="zh-CN" dirty="0"/>
          </a:p>
          <a:p>
            <a:pPr lvl="1"/>
            <a:r>
              <a:rPr lang="en-US" altLang="zh-CN" dirty="0"/>
              <a:t>Python2</a:t>
            </a:r>
            <a:r>
              <a:rPr lang="zh-CN" altLang="en-US" dirty="0"/>
              <a:t>中专有</a:t>
            </a:r>
            <a:r>
              <a:rPr lang="en-US" altLang="zh-CN" dirty="0" err="1"/>
              <a:t>raw_input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Python3</a:t>
            </a:r>
            <a:r>
              <a:rPr lang="zh-CN" altLang="en-US" dirty="0">
                <a:solidFill>
                  <a:srgbClr val="FF0000"/>
                </a:solidFill>
              </a:rPr>
              <a:t>不支持）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input()</a:t>
            </a:r>
            <a:r>
              <a:rPr lang="zh-CN" altLang="en-US" dirty="0"/>
              <a:t>是</a:t>
            </a:r>
            <a:r>
              <a:rPr lang="en-US" altLang="zh-CN" dirty="0"/>
              <a:t>Python2</a:t>
            </a:r>
            <a:r>
              <a:rPr lang="zh-CN" altLang="en-US" dirty="0"/>
              <a:t>和</a:t>
            </a:r>
            <a:r>
              <a:rPr lang="en-US" altLang="zh-CN" dirty="0"/>
              <a:t>Python3</a:t>
            </a:r>
            <a:r>
              <a:rPr lang="zh-CN" altLang="en-US" dirty="0"/>
              <a:t>都支持，意义不同，</a:t>
            </a:r>
            <a:r>
              <a:rPr lang="en-US" altLang="zh-CN" dirty="0"/>
              <a:t>Python2</a:t>
            </a:r>
            <a:r>
              <a:rPr lang="zh-CN" altLang="en-US" dirty="0"/>
              <a:t>中当做表达式，</a:t>
            </a:r>
            <a:r>
              <a:rPr lang="en-US" altLang="zh-CN" dirty="0"/>
              <a:t>Python3</a:t>
            </a:r>
            <a:r>
              <a:rPr lang="zh-CN" altLang="en-US" dirty="0"/>
              <a:t>中当做字符串，</a:t>
            </a:r>
            <a:r>
              <a:rPr lang="en-US" altLang="zh-CN" dirty="0"/>
              <a:t>Python2</a:t>
            </a:r>
            <a:r>
              <a:rPr lang="zh-CN" altLang="en-US" dirty="0"/>
              <a:t>中字符串需要</a:t>
            </a:r>
            <a:r>
              <a:rPr lang="en-US" altLang="zh-CN" dirty="0" err="1"/>
              <a:t>raw_input</a:t>
            </a:r>
            <a:endParaRPr lang="en-US" altLang="zh-CN" dirty="0"/>
          </a:p>
          <a:p>
            <a:pPr lvl="1"/>
            <a:r>
              <a:rPr lang="en-US" altLang="zh-CN" dirty="0"/>
              <a:t>Input()</a:t>
            </a:r>
            <a:r>
              <a:rPr lang="zh-CN" altLang="en-US" dirty="0"/>
              <a:t>输入内容都是字符串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Python3</a:t>
            </a:r>
            <a:r>
              <a:rPr lang="zh-CN" altLang="en-US" dirty="0"/>
              <a:t>中的</a:t>
            </a:r>
            <a:r>
              <a:rPr lang="en-US" altLang="zh-CN" dirty="0"/>
              <a:t>input()</a:t>
            </a:r>
            <a:r>
              <a:rPr lang="zh-CN" altLang="en-US" dirty="0"/>
              <a:t>和</a:t>
            </a:r>
            <a:r>
              <a:rPr lang="en-US" altLang="zh-CN" dirty="0"/>
              <a:t>Python2</a:t>
            </a:r>
            <a:r>
              <a:rPr lang="zh-CN" altLang="en-US" dirty="0"/>
              <a:t>中的</a:t>
            </a:r>
            <a:r>
              <a:rPr lang="en-US" altLang="zh-CN" dirty="0" err="1"/>
              <a:t>raw_input</a:t>
            </a:r>
            <a:r>
              <a:rPr lang="en-US" altLang="zh-CN" dirty="0"/>
              <a:t>()</a:t>
            </a:r>
            <a:r>
              <a:rPr lang="zh-CN" altLang="en-US" dirty="0"/>
              <a:t>功能一样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C2FDC23-4C5E-4D99-8335-159056850B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5479" y="5162504"/>
            <a:ext cx="6101042" cy="10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2133191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57DE36-F608-419C-95A3-7F95E01F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81A0945-0E6A-435D-99B2-094D2F77A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5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赋值运算符“</a:t>
            </a:r>
            <a:r>
              <a:rPr lang="en-US" altLang="zh-CN" sz="2000" dirty="0"/>
              <a:t>=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lvl="1"/>
            <a:r>
              <a:rPr lang="zh-CN" altLang="en-US" sz="1600" dirty="0"/>
              <a:t>将右边的结果给左边赋值右边支持字符串也支持表达式</a:t>
            </a:r>
            <a:endParaRPr lang="en-US" altLang="zh-CN" sz="1600" dirty="0"/>
          </a:p>
          <a:p>
            <a:r>
              <a:rPr lang="zh-CN" altLang="en-US" sz="2000" dirty="0"/>
              <a:t>其他常用运算符：</a:t>
            </a:r>
          </a:p>
        </p:txBody>
      </p: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xmlns="" id="{1123FB71-3906-4A6E-A0ED-FC8ECBDDE1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8871968"/>
              </p:ext>
            </p:extLst>
          </p:nvPr>
        </p:nvGraphicFramePr>
        <p:xfrm>
          <a:off x="917222" y="2548112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82">
                  <a:extLst>
                    <a:ext uri="{9D8B030D-6E8A-4147-A177-3AD203B41FA5}">
                      <a16:colId xmlns:a16="http://schemas.microsoft.com/office/drawing/2014/main" xmlns="" val="2867063118"/>
                    </a:ext>
                  </a:extLst>
                </a:gridCol>
                <a:gridCol w="932330">
                  <a:extLst>
                    <a:ext uri="{9D8B030D-6E8A-4147-A177-3AD203B41FA5}">
                      <a16:colId xmlns:a16="http://schemas.microsoft.com/office/drawing/2014/main" xmlns="" val="794599363"/>
                    </a:ext>
                  </a:extLst>
                </a:gridCol>
                <a:gridCol w="8664388">
                  <a:extLst>
                    <a:ext uri="{9D8B030D-6E8A-4147-A177-3AD203B41FA5}">
                      <a16:colId xmlns:a16="http://schemas.microsoft.com/office/drawing/2014/main" xmlns="" val="130183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78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前后两个对象相加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417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前面的对象减去后面的对象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195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前后两个对象相乘或是返回一个被重复若干次的字符串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572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前面对象除以后面对象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004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取整除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前面对象除以后面对象，结果只要整数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83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取余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前面对象除以后面对象，结果重要余数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049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前面对象的后面对象多少次幂</a:t>
                      </a:r>
                      <a:r>
                        <a:rPr lang="en-US" altLang="zh-CN" dirty="0"/>
                        <a:t>a**b</a:t>
                      </a:r>
                      <a:r>
                        <a:rPr lang="zh-CN" altLang="en-US" dirty="0"/>
                        <a:t>代表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次方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6467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8377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创建和删除文件</a:t>
            </a:r>
          </a:p>
        </p:txBody>
      </p:sp>
      <p:sp>
        <p:nvSpPr>
          <p:cNvPr id="173059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</a:rPr>
              <a:t>touch  -  </a:t>
            </a:r>
            <a:r>
              <a:rPr lang="zh-CN" altLang="en-US" dirty="0" smtClean="0">
                <a:latin typeface="+mn-ea"/>
              </a:rPr>
              <a:t>创建空文件或更新文件时间戳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rm</a:t>
            </a:r>
            <a:r>
              <a:rPr lang="en-US" altLang="zh-CN" dirty="0" smtClean="0">
                <a:latin typeface="+mn-ea"/>
              </a:rPr>
              <a:t> - </a:t>
            </a:r>
            <a:r>
              <a:rPr lang="zh-CN" altLang="en-US" dirty="0" smtClean="0">
                <a:latin typeface="+mn-ea"/>
              </a:rPr>
              <a:t> 删除文件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用法：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latin typeface="+mn-ea"/>
              </a:rPr>
              <a:t>rm</a:t>
            </a:r>
            <a:r>
              <a:rPr lang="en-US" altLang="zh-CN" dirty="0" smtClean="0">
                <a:latin typeface="+mn-ea"/>
              </a:rPr>
              <a:t>  [</a:t>
            </a:r>
            <a:r>
              <a:rPr lang="zh-CN" altLang="en-US" dirty="0" smtClean="0">
                <a:latin typeface="+mn-ea"/>
              </a:rPr>
              <a:t>选项</a:t>
            </a:r>
            <a:r>
              <a:rPr lang="en-US" altLang="zh-CN" dirty="0" smtClean="0">
                <a:latin typeface="+mn-ea"/>
              </a:rPr>
              <a:t>]  &lt;</a:t>
            </a:r>
            <a:r>
              <a:rPr lang="zh-CN" altLang="en-US" dirty="0" smtClean="0">
                <a:latin typeface="+mn-ea"/>
              </a:rPr>
              <a:t>文件</a:t>
            </a:r>
            <a:r>
              <a:rPr lang="en-US" altLang="zh-CN" dirty="0" smtClean="0">
                <a:latin typeface="+mn-ea"/>
              </a:rPr>
              <a:t>&gt;…</a:t>
            </a:r>
          </a:p>
          <a:p>
            <a:r>
              <a:rPr lang="zh-CN" altLang="en-US" dirty="0" smtClean="0">
                <a:latin typeface="+mn-ea"/>
              </a:rPr>
              <a:t>例如：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latin typeface="+mn-ea"/>
              </a:rPr>
              <a:t>rm</a:t>
            </a:r>
            <a:r>
              <a:rPr lang="en-US" altLang="zh-CN" dirty="0" smtClean="0">
                <a:latin typeface="+mn-ea"/>
              </a:rPr>
              <a:t>  -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文件（交互式）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latin typeface="+mn-ea"/>
              </a:rPr>
              <a:t>rm</a:t>
            </a:r>
            <a:r>
              <a:rPr lang="en-US" altLang="zh-CN" dirty="0" smtClean="0">
                <a:latin typeface="+mn-ea"/>
              </a:rPr>
              <a:t> -r </a:t>
            </a:r>
            <a:r>
              <a:rPr lang="zh-CN" altLang="en-US" dirty="0" smtClean="0">
                <a:latin typeface="+mn-ea"/>
              </a:rPr>
              <a:t>目录（递归式）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>
                <a:latin typeface="+mn-ea"/>
              </a:rPr>
              <a:t>rm</a:t>
            </a:r>
            <a:r>
              <a:rPr lang="en-US" altLang="zh-CN" dirty="0" smtClean="0">
                <a:latin typeface="+mn-ea"/>
              </a:rPr>
              <a:t> -f </a:t>
            </a:r>
            <a:r>
              <a:rPr lang="zh-CN" altLang="en-US" dirty="0" smtClean="0">
                <a:latin typeface="+mn-ea"/>
              </a:rPr>
              <a:t>文件（强制）</a:t>
            </a:r>
            <a:r>
              <a:rPr lang="en-US" altLang="zh-CN" dirty="0" smtClean="0">
                <a:latin typeface="+mn-ea"/>
              </a:rPr>
              <a:t> </a:t>
            </a:r>
          </a:p>
          <a:p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09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EEB59D-00C0-4B30-8FE3-AA8D9B6D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复合赋值符号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745863F-9F1B-4EE8-AC48-1ACA36DC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复合赋值运算符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9FEAE153-131A-4BAE-B4C3-B3EFADF90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1877725"/>
              </p:ext>
            </p:extLst>
          </p:nvPr>
        </p:nvGraphicFramePr>
        <p:xfrm>
          <a:off x="2122310" y="2484067"/>
          <a:ext cx="587022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06">
                  <a:extLst>
                    <a:ext uri="{9D8B030D-6E8A-4147-A177-3AD203B41FA5}">
                      <a16:colId xmlns:a16="http://schemas.microsoft.com/office/drawing/2014/main" xmlns="" val="1225655198"/>
                    </a:ext>
                  </a:extLst>
                </a:gridCol>
                <a:gridCol w="2020344">
                  <a:extLst>
                    <a:ext uri="{9D8B030D-6E8A-4147-A177-3AD203B41FA5}">
                      <a16:colId xmlns:a16="http://schemas.microsoft.com/office/drawing/2014/main" xmlns="" val="4222174915"/>
                    </a:ext>
                  </a:extLst>
                </a:gridCol>
                <a:gridCol w="2963173">
                  <a:extLst>
                    <a:ext uri="{9D8B030D-6E8A-4147-A177-3AD203B41FA5}">
                      <a16:colId xmlns:a16="http://schemas.microsoft.com/office/drawing/2014/main" xmlns="" val="22963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57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加法赋值运算符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a+=b</a:t>
                      </a:r>
                      <a:r>
                        <a:rPr lang="zh-CN" altLang="en-US" dirty="0"/>
                        <a:t>相当于</a:t>
                      </a:r>
                      <a:r>
                        <a:rPr lang="en-US" altLang="zh-CN" dirty="0"/>
                        <a:t>a=</a:t>
                      </a:r>
                      <a:r>
                        <a:rPr lang="en-US" altLang="zh-CN" dirty="0" err="1"/>
                        <a:t>a+b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64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减法赋值运算符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a-=b</a:t>
                      </a:r>
                      <a:r>
                        <a:rPr lang="zh-CN" altLang="en-US" dirty="0"/>
                        <a:t>相当于</a:t>
                      </a:r>
                      <a:r>
                        <a:rPr lang="en-US" altLang="zh-CN" dirty="0"/>
                        <a:t>a=a-b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319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乘法赋值运算符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a*=b</a:t>
                      </a:r>
                      <a:r>
                        <a:rPr lang="zh-CN" altLang="en-US" dirty="0"/>
                        <a:t>相当于</a:t>
                      </a:r>
                      <a:r>
                        <a:rPr lang="en-US" altLang="zh-CN" dirty="0"/>
                        <a:t>a=a*b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304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除法赋值运算符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a/=b</a:t>
                      </a:r>
                      <a:r>
                        <a:rPr lang="zh-CN" altLang="en-US" dirty="0"/>
                        <a:t>相当于</a:t>
                      </a:r>
                      <a:r>
                        <a:rPr lang="en-US" altLang="zh-CN" dirty="0"/>
                        <a:t>a=a/b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249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取模赋值运算符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a%b</a:t>
                      </a:r>
                      <a:r>
                        <a:rPr lang="zh-CN" altLang="en-US" dirty="0"/>
                        <a:t>相当于</a:t>
                      </a:r>
                      <a:r>
                        <a:rPr lang="en-US" altLang="zh-CN" dirty="0"/>
                        <a:t>a=</a:t>
                      </a:r>
                      <a:r>
                        <a:rPr lang="en-US" altLang="zh-CN" dirty="0" err="1"/>
                        <a:t>a%b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662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**=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幂赋值运算符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a**=b</a:t>
                      </a:r>
                      <a:r>
                        <a:rPr lang="zh-CN" altLang="en-US" dirty="0"/>
                        <a:t>相当于</a:t>
                      </a:r>
                      <a:r>
                        <a:rPr lang="en-US" altLang="zh-CN" dirty="0"/>
                        <a:t>a=a**b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760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//=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取整除赋值运算符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a//b</a:t>
                      </a:r>
                      <a:r>
                        <a:rPr lang="zh-CN" altLang="en-US" dirty="0"/>
                        <a:t>相当于</a:t>
                      </a:r>
                      <a:r>
                        <a:rPr lang="en-US" altLang="zh-CN" dirty="0"/>
                        <a:t>a=a//b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661341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A76C33A-61FE-47A8-8C83-2E2EC6E6072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7112" y="5679899"/>
            <a:ext cx="1749955" cy="5619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BAF9E66-54A8-4550-90CC-75667D7F4551}"/>
              </a:ext>
            </a:extLst>
          </p:cNvPr>
          <p:cNvSpPr txBox="1"/>
          <p:nvPr/>
        </p:nvSpPr>
        <p:spPr>
          <a:xfrm>
            <a:off x="5508974" y="5825067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prstClr val="black"/>
                </a:solidFill>
              </a:rPr>
              <a:t>a</a:t>
            </a:r>
            <a:r>
              <a:rPr lang="zh-CN" altLang="en-US" sz="1200" dirty="0">
                <a:solidFill>
                  <a:prstClr val="black"/>
                </a:solidFill>
              </a:rPr>
              <a:t>的数值为多少？</a:t>
            </a:r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7" name="箭头: 下弧形 6">
            <a:extLst>
              <a:ext uri="{FF2B5EF4-FFF2-40B4-BE49-F238E27FC236}">
                <a16:creationId xmlns:a16="http://schemas.microsoft.com/office/drawing/2014/main" xmlns="" id="{765E0D89-AA3D-4F77-BF07-BDCB7F8F70B4}"/>
              </a:ext>
            </a:extLst>
          </p:cNvPr>
          <p:cNvSpPr/>
          <p:nvPr/>
        </p:nvSpPr>
        <p:spPr>
          <a:xfrm>
            <a:off x="5317067" y="6141016"/>
            <a:ext cx="873364" cy="32997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887187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BBFECDB-25FA-40F8-9232-A26A7532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条件判断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DCFAE0B-9157-47D3-8594-40FA4A797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5324481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F78DDE-498D-40D9-A30A-6F4FC78E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条件判断语法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898BBF6-A3CD-4DBB-A7DD-E8D6DCB43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计算机通过条件判断可以执行很多自动化任务</a:t>
            </a:r>
            <a:endParaRPr lang="en-US" altLang="zh-CN" sz="2400" dirty="0"/>
          </a:p>
          <a:p>
            <a:r>
              <a:rPr lang="zh-CN" altLang="en-US" sz="2400" dirty="0"/>
              <a:t>条件判断的语法：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6461BC8-7B6E-4222-BF64-3205BB48877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8096" y="2691532"/>
            <a:ext cx="3222136" cy="26195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891747896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60FA1A-FDAD-4D79-A744-20E662B6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8366C7-A8C0-44DA-AD45-70F3B2DAE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Python</a:t>
            </a:r>
            <a:r>
              <a:rPr lang="zh-CN" altLang="en-US" sz="2400" dirty="0"/>
              <a:t>中的比较运算符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2B3A29F7-5409-43F4-A067-C17B98E77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6389378"/>
              </p:ext>
            </p:extLst>
          </p:nvPr>
        </p:nvGraphicFramePr>
        <p:xfrm>
          <a:off x="1456266" y="2232377"/>
          <a:ext cx="84328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252">
                  <a:extLst>
                    <a:ext uri="{9D8B030D-6E8A-4147-A177-3AD203B41FA5}">
                      <a16:colId xmlns:a16="http://schemas.microsoft.com/office/drawing/2014/main" xmlns="" val="1377833611"/>
                    </a:ext>
                  </a:extLst>
                </a:gridCol>
                <a:gridCol w="5481321">
                  <a:extLst>
                    <a:ext uri="{9D8B030D-6E8A-4147-A177-3AD203B41FA5}">
                      <a16:colId xmlns:a16="http://schemas.microsoft.com/office/drawing/2014/main" xmlns="" val="3248292494"/>
                    </a:ext>
                  </a:extLst>
                </a:gridCol>
                <a:gridCol w="1944228">
                  <a:extLst>
                    <a:ext uri="{9D8B030D-6E8A-4147-A177-3AD203B41FA5}">
                      <a16:colId xmlns:a16="http://schemas.microsoft.com/office/drawing/2014/main" xmlns="" val="3981195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示例</a:t>
                      </a:r>
                      <a:r>
                        <a:rPr lang="en-US" altLang="zh-CN" sz="1600" dirty="0"/>
                        <a:t>(a=1,b=2)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388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==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判断两个操作数是否相等，如果是条件为真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a==b,</a:t>
                      </a:r>
                      <a:r>
                        <a:rPr lang="zh-CN" altLang="en-US" sz="1600" dirty="0"/>
                        <a:t>条件为</a:t>
                      </a:r>
                      <a:r>
                        <a:rPr lang="en-US" altLang="zh-CN" sz="1600" dirty="0"/>
                        <a:t>False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102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!=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判断两个操作数是否相等，如果否条件为真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a!=b,</a:t>
                      </a:r>
                      <a:r>
                        <a:rPr lang="zh-CN" altLang="en-US" sz="1600" dirty="0"/>
                        <a:t>条件为</a:t>
                      </a:r>
                      <a:r>
                        <a:rPr lang="en-US" altLang="zh-CN" sz="1600" dirty="0"/>
                        <a:t>True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831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&lt;&gt;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判断两个操作数是否相等，如果否条件为真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a&lt;&gt;b,</a:t>
                      </a:r>
                      <a:r>
                        <a:rPr lang="zh-CN" altLang="en-US" sz="1600" dirty="0"/>
                        <a:t>条件为</a:t>
                      </a:r>
                      <a:r>
                        <a:rPr lang="en-US" altLang="zh-CN" sz="1600" dirty="0"/>
                        <a:t>True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508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&gt;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左边数值是否大于右边，如果是条件为真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a&gt;b,</a:t>
                      </a:r>
                      <a:r>
                        <a:rPr lang="zh-CN" altLang="en-US" sz="1600" dirty="0"/>
                        <a:t>条件为</a:t>
                      </a:r>
                      <a:r>
                        <a:rPr lang="en-US" altLang="zh-CN" sz="1600" dirty="0"/>
                        <a:t>False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382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左边数值是否小于右边，如果是条件为真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a&lt;b,</a:t>
                      </a:r>
                      <a:r>
                        <a:rPr lang="zh-CN" altLang="en-US" sz="1600" dirty="0"/>
                        <a:t>条件为</a:t>
                      </a:r>
                      <a:r>
                        <a:rPr lang="en-US" altLang="zh-CN" sz="1600" dirty="0"/>
                        <a:t>True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501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&gt;=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左边数值是否大于或等于右边，如果是条件为真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a&gt;=b,</a:t>
                      </a:r>
                      <a:r>
                        <a:rPr lang="zh-CN" altLang="en-US" sz="1600" dirty="0"/>
                        <a:t>条件为</a:t>
                      </a:r>
                      <a:r>
                        <a:rPr lang="en-US" altLang="zh-CN" sz="1600" dirty="0"/>
                        <a:t>False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724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&lt;=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左边数值是否小于或等于右边，如果是条件为真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a&lt;=b,</a:t>
                      </a:r>
                      <a:r>
                        <a:rPr lang="zh-CN" altLang="en-US" sz="1600" dirty="0"/>
                        <a:t>条件为</a:t>
                      </a:r>
                      <a:r>
                        <a:rPr lang="en-US" altLang="zh-CN" sz="1600" dirty="0"/>
                        <a:t>True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8401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09552201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764D05-30BF-40D0-85EE-37F3A8F5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0D09E96-B77F-43C9-BD3D-E31094EAB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当</a:t>
            </a:r>
            <a:r>
              <a:rPr lang="en-US" altLang="zh-CN" sz="2400" dirty="0"/>
              <a:t>if</a:t>
            </a:r>
            <a:r>
              <a:rPr lang="zh-CN" altLang="en-US" sz="2400" dirty="0"/>
              <a:t>一条分支中有多个条件判断使用逻辑运算符</a:t>
            </a:r>
            <a:endParaRPr lang="en-US" altLang="zh-CN" sz="2400" dirty="0"/>
          </a:p>
          <a:p>
            <a:pPr lvl="1"/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y</a:t>
            </a:r>
            <a:r>
              <a:rPr lang="zh-CN" altLang="en-US" sz="2000" dirty="0"/>
              <a:t>代表条件测试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4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CF8BA3C9-657C-4C61-937A-34CB4F90C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8600715"/>
              </p:ext>
            </p:extLst>
          </p:nvPr>
        </p:nvGraphicFramePr>
        <p:xfrm>
          <a:off x="1388533" y="309372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45">
                  <a:extLst>
                    <a:ext uri="{9D8B030D-6E8A-4147-A177-3AD203B41FA5}">
                      <a16:colId xmlns:a16="http://schemas.microsoft.com/office/drawing/2014/main" xmlns="" val="2139344118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xmlns="" val="2765722079"/>
                    </a:ext>
                  </a:extLst>
                </a:gridCol>
                <a:gridCol w="5904089">
                  <a:extLst>
                    <a:ext uri="{9D8B030D-6E8A-4147-A177-3AD203B41FA5}">
                      <a16:colId xmlns:a16="http://schemas.microsoft.com/office/drawing/2014/main" xmlns="" val="1149731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6865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 and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布尔“与”，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y</a:t>
                      </a:r>
                      <a:r>
                        <a:rPr lang="zh-CN" altLang="en-US" dirty="0"/>
                        <a:t>条件都是</a:t>
                      </a:r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才返回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407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 or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布尔“或”，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r</a:t>
                      </a:r>
                      <a:r>
                        <a:rPr lang="zh-CN" altLang="en-US" dirty="0"/>
                        <a:t>任一个是</a:t>
                      </a:r>
                      <a:r>
                        <a:rPr lang="en-US" altLang="zh-CN" dirty="0"/>
                        <a:t>True</a:t>
                      </a:r>
                      <a:r>
                        <a:rPr lang="zh-CN" altLang="en-US" dirty="0"/>
                        <a:t>就返回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023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布尔“非”，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条件为</a:t>
                      </a:r>
                      <a:r>
                        <a:rPr lang="en-US" altLang="zh-CN" dirty="0"/>
                        <a:t>False</a:t>
                      </a:r>
                      <a:r>
                        <a:rPr lang="zh-CN" altLang="en-US" dirty="0"/>
                        <a:t>才返回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484920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0335823-BAE4-4180-9B76-92BFBE13F725}"/>
              </a:ext>
            </a:extLst>
          </p:cNvPr>
          <p:cNvSpPr txBox="1"/>
          <p:nvPr/>
        </p:nvSpPr>
        <p:spPr>
          <a:xfrm>
            <a:off x="1924753" y="5007691"/>
            <a:ext cx="601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not (x and y)</a:t>
            </a:r>
            <a:r>
              <a:rPr lang="zh-CN" altLang="en-US" dirty="0">
                <a:solidFill>
                  <a:prstClr val="black"/>
                </a:solidFill>
              </a:rPr>
              <a:t>和</a:t>
            </a:r>
            <a:r>
              <a:rPr lang="en-US" altLang="zh-CN" dirty="0">
                <a:solidFill>
                  <a:prstClr val="black"/>
                </a:solidFill>
              </a:rPr>
              <a:t>not (x or y)</a:t>
            </a:r>
            <a:r>
              <a:rPr lang="zh-CN" altLang="en-US" dirty="0">
                <a:solidFill>
                  <a:prstClr val="black"/>
                </a:solidFill>
              </a:rPr>
              <a:t>分别代表什么含义？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AACF3ADA-E0DB-4D46-953A-5D0F9925097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639" y="4799522"/>
            <a:ext cx="778114" cy="78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894071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6F30BC-F163-4F02-BDEB-F158B2BA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特殊的真和假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5088778-608B-46DE-9FD5-4A4A24F31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Python</a:t>
            </a:r>
            <a:r>
              <a:rPr lang="zh-CN" altLang="en-US" sz="2400" dirty="0"/>
              <a:t>中的特殊真和假表示</a:t>
            </a:r>
            <a:endParaRPr lang="en-US" altLang="zh-CN" sz="2400" dirty="0"/>
          </a:p>
          <a:p>
            <a:pPr lvl="1"/>
            <a:r>
              <a:rPr lang="zh-CN" altLang="en-US" sz="2000" dirty="0"/>
              <a:t>脚本输入下面内容：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age=int(input("</a:t>
            </a:r>
            <a:r>
              <a:rPr lang="zh-CN" altLang="en-US" sz="2000" dirty="0"/>
              <a:t>请输入您的年龄</a:t>
            </a:r>
            <a:r>
              <a:rPr lang="en-US" altLang="zh-CN" sz="2000" dirty="0"/>
              <a:t>:"))</a:t>
            </a:r>
          </a:p>
          <a:p>
            <a:pPr marL="457200" lvl="1" indent="0">
              <a:buNone/>
            </a:pPr>
            <a:r>
              <a:rPr lang="en-US" altLang="zh-CN" sz="2000" dirty="0"/>
              <a:t>if age:</a:t>
            </a:r>
          </a:p>
          <a:p>
            <a:pPr marL="457200" lvl="1" indent="0">
              <a:buNone/>
            </a:pPr>
            <a:r>
              <a:rPr lang="en-US" altLang="zh-CN" sz="2000" dirty="0"/>
              <a:t>        print ("age</a:t>
            </a:r>
            <a:r>
              <a:rPr lang="zh-CN" altLang="en-US" sz="2000" dirty="0"/>
              <a:t>非</a:t>
            </a:r>
            <a:r>
              <a:rPr lang="en-US" altLang="zh-CN" sz="2000" dirty="0"/>
              <a:t>0")</a:t>
            </a:r>
          </a:p>
          <a:p>
            <a:pPr marL="457200" lvl="1" indent="0">
              <a:buNone/>
            </a:pPr>
            <a:r>
              <a:rPr lang="en-US" altLang="zh-CN" sz="2000" dirty="0"/>
              <a:t>else:</a:t>
            </a:r>
          </a:p>
          <a:p>
            <a:pPr marL="457200" lvl="1" indent="0">
              <a:buNone/>
            </a:pPr>
            <a:r>
              <a:rPr lang="en-US" altLang="zh-CN" sz="2000" dirty="0"/>
              <a:t>        print("age</a:t>
            </a:r>
            <a:r>
              <a:rPr lang="zh-CN" altLang="en-US" sz="2000" dirty="0"/>
              <a:t>为</a:t>
            </a:r>
            <a:r>
              <a:rPr lang="en-US" altLang="zh-CN" sz="2000" dirty="0"/>
              <a:t>0")</a:t>
            </a:r>
            <a:endParaRPr lang="zh-CN" altLang="en-US" sz="2000" dirty="0"/>
          </a:p>
          <a:p>
            <a:pPr lvl="1"/>
            <a:r>
              <a:rPr lang="en-US" altLang="zh-CN" sz="2000" dirty="0"/>
              <a:t>name=“”		</a:t>
            </a:r>
            <a:r>
              <a:rPr lang="zh-CN" altLang="en-US" sz="2000" dirty="0"/>
              <a:t>定义一个空变量</a:t>
            </a:r>
            <a:endParaRPr lang="en-US" altLang="zh-CN" sz="2000" dirty="0"/>
          </a:p>
          <a:p>
            <a:pPr lvl="1"/>
            <a:r>
              <a:rPr lang="en-US" altLang="zh-CN" sz="2000" dirty="0"/>
              <a:t>[]</a:t>
            </a:r>
            <a:r>
              <a:rPr lang="zh-CN" altLang="en-US" sz="2000" dirty="0"/>
              <a:t>、</a:t>
            </a:r>
            <a:r>
              <a:rPr lang="en-US" altLang="zh-CN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/>
              <a:t>{}</a:t>
            </a:r>
            <a:r>
              <a:rPr lang="zh-CN" altLang="en-US" sz="2000" dirty="0"/>
              <a:t>后面的列表、元组、字典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会用到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6630AE42-5E23-4E1B-BD7A-0CCC5C0D2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4432534"/>
              </p:ext>
            </p:extLst>
          </p:nvPr>
        </p:nvGraphicFramePr>
        <p:xfrm>
          <a:off x="6795911" y="2517934"/>
          <a:ext cx="27319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956">
                  <a:extLst>
                    <a:ext uri="{9D8B030D-6E8A-4147-A177-3AD203B41FA5}">
                      <a16:colId xmlns:a16="http://schemas.microsoft.com/office/drawing/2014/main" xmlns="" val="4233020854"/>
                    </a:ext>
                  </a:extLst>
                </a:gridCol>
                <a:gridCol w="1365956">
                  <a:extLst>
                    <a:ext uri="{9D8B030D-6E8A-4147-A177-3AD203B41FA5}">
                      <a16:colId xmlns:a16="http://schemas.microsoft.com/office/drawing/2014/main" xmlns="" val="3900380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真和假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721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348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396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“”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469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379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03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941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{}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8337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24510381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E5BD8F-AEA8-47AA-B411-F88262EA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常用的数据类型的转换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21C5255-08B7-4D8D-8A08-A07D5AE12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数据类型转换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E61D5564-2E86-4D63-A3E7-C6A80A717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59997483"/>
              </p:ext>
            </p:extLst>
          </p:nvPr>
        </p:nvGraphicFramePr>
        <p:xfrm>
          <a:off x="657579" y="2383314"/>
          <a:ext cx="562751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865">
                  <a:extLst>
                    <a:ext uri="{9D8B030D-6E8A-4147-A177-3AD203B41FA5}">
                      <a16:colId xmlns:a16="http://schemas.microsoft.com/office/drawing/2014/main" xmlns="" val="3417940204"/>
                    </a:ext>
                  </a:extLst>
                </a:gridCol>
                <a:gridCol w="3475645">
                  <a:extLst>
                    <a:ext uri="{9D8B030D-6E8A-4147-A177-3AD203B41FA5}">
                      <a16:colId xmlns:a16="http://schemas.microsoft.com/office/drawing/2014/main" xmlns="" val="2809997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491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int(x[,base])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</a:t>
                      </a: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转换为一个整数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96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log(x[,base])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</a:t>
                      </a: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转换为一个长整数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801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float(x)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</a:t>
                      </a: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转换为一个浮点数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1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complex(real[,</a:t>
                      </a:r>
                      <a:r>
                        <a:rPr lang="en-US" altLang="zh-CN" sz="1600" dirty="0" err="1"/>
                        <a:t>imag</a:t>
                      </a:r>
                      <a:r>
                        <a:rPr lang="en-US" altLang="zh-CN" sz="1600" dirty="0"/>
                        <a:t>])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创建一个复数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568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str(x)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将对象</a:t>
                      </a: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转换为字符串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788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repr</a:t>
                      </a:r>
                      <a:r>
                        <a:rPr lang="en-US" altLang="zh-CN" sz="1600" dirty="0"/>
                        <a:t>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将对象</a:t>
                      </a:r>
                      <a:r>
                        <a:rPr lang="en-US" altLang="zh-CN" sz="1600" dirty="0"/>
                        <a:t>x</a:t>
                      </a:r>
                      <a:r>
                        <a:rPr lang="zh-CN" altLang="en-US" sz="1600" dirty="0"/>
                        <a:t>转换为表达式字符串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344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eval(str)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用来计算在字符串中的有效</a:t>
                      </a:r>
                      <a:r>
                        <a:rPr lang="en-US" altLang="zh-CN" sz="1600" dirty="0"/>
                        <a:t>Python</a:t>
                      </a:r>
                      <a:r>
                        <a:rPr lang="zh-CN" altLang="en-US" sz="1600" dirty="0"/>
                        <a:t>表达式，并返回一个对象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958338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6E4A6F21-8369-4705-A8FD-7D52387DB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8817884"/>
              </p:ext>
            </p:extLst>
          </p:nvPr>
        </p:nvGraphicFramePr>
        <p:xfrm>
          <a:off x="6465710" y="2383314"/>
          <a:ext cx="50687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979">
                  <a:extLst>
                    <a:ext uri="{9D8B030D-6E8A-4147-A177-3AD203B41FA5}">
                      <a16:colId xmlns:a16="http://schemas.microsoft.com/office/drawing/2014/main" xmlns="" val="3417940204"/>
                    </a:ext>
                  </a:extLst>
                </a:gridCol>
                <a:gridCol w="4004732">
                  <a:extLst>
                    <a:ext uri="{9D8B030D-6E8A-4147-A177-3AD203B41FA5}">
                      <a16:colId xmlns:a16="http://schemas.microsoft.com/office/drawing/2014/main" xmlns="" val="2809997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491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tuple(s)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将序列</a:t>
                      </a:r>
                      <a:r>
                        <a:rPr lang="en-US" altLang="zh-CN" sz="1600" dirty="0"/>
                        <a:t>s</a:t>
                      </a:r>
                      <a:r>
                        <a:rPr lang="zh-CN" altLang="en-US" sz="1600" dirty="0"/>
                        <a:t>转换为一个元组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96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list(s)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将序列</a:t>
                      </a:r>
                      <a:r>
                        <a:rPr lang="en-US" altLang="zh-CN" sz="1600" dirty="0"/>
                        <a:t>s</a:t>
                      </a:r>
                      <a:r>
                        <a:rPr lang="zh-CN" altLang="en-US" sz="1600" dirty="0"/>
                        <a:t>转换为一个列表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801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chr</a:t>
                      </a:r>
                      <a:r>
                        <a:rPr lang="en-US" altLang="zh-CN" sz="1600" dirty="0"/>
                        <a:t>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将一个整数转换为一个字符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851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unichar</a:t>
                      </a:r>
                      <a:r>
                        <a:rPr lang="en-US" altLang="zh-CN" sz="1600" dirty="0"/>
                        <a:t>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将一个整数转换为</a:t>
                      </a:r>
                      <a:r>
                        <a:rPr lang="en-US" altLang="zh-CN" sz="1600" dirty="0"/>
                        <a:t>Unicode</a:t>
                      </a:r>
                      <a:r>
                        <a:rPr lang="zh-CN" altLang="en-US" sz="1600" dirty="0"/>
                        <a:t>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568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ord</a:t>
                      </a:r>
                      <a:r>
                        <a:rPr lang="en-US" altLang="zh-CN" sz="1600" dirty="0"/>
                        <a:t>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将一个字符转换为它的整数值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788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hex(x)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将一个整数转换为一个十六进制字符串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344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oct(x)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将一个整数转换为一个八进制字符串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9583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1107332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25C4AA-5343-46EB-84A9-FBBFD6F3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F7DFCFF-494D-4839-B46F-95E39ECE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请写一个通过用户输入身高和体重计算</a:t>
            </a:r>
            <a:r>
              <a:rPr lang="en-US" altLang="zh-CN" dirty="0"/>
              <a:t>BMI</a:t>
            </a:r>
            <a:r>
              <a:rPr lang="zh-CN" altLang="en-US" dirty="0"/>
              <a:t>指数的脚本</a:t>
            </a:r>
            <a:endParaRPr lang="en-US" altLang="zh-CN" dirty="0"/>
          </a:p>
          <a:p>
            <a:pPr lvl="1"/>
            <a:r>
              <a:rPr lang="en-US" altLang="zh-CN" dirty="0"/>
              <a:t>BMI</a:t>
            </a:r>
            <a:r>
              <a:rPr lang="zh-CN" altLang="en-US" dirty="0"/>
              <a:t>指数信息：</a:t>
            </a:r>
            <a:endParaRPr lang="en-US" altLang="zh-CN" dirty="0"/>
          </a:p>
          <a:p>
            <a:pPr lvl="2"/>
            <a:r>
              <a:rPr lang="zh-CN" altLang="en-US" dirty="0"/>
              <a:t>低于</a:t>
            </a:r>
            <a:r>
              <a:rPr lang="en-US" altLang="zh-CN" dirty="0"/>
              <a:t>18.5</a:t>
            </a:r>
            <a:r>
              <a:rPr lang="zh-CN" altLang="en-US" dirty="0"/>
              <a:t>：过轻</a:t>
            </a:r>
            <a:endParaRPr lang="en-US" altLang="zh-CN" dirty="0"/>
          </a:p>
          <a:p>
            <a:pPr lvl="2"/>
            <a:r>
              <a:rPr lang="en-US" altLang="zh-CN" dirty="0"/>
              <a:t>18.5-25</a:t>
            </a:r>
            <a:r>
              <a:rPr lang="zh-CN" altLang="en-US" dirty="0"/>
              <a:t>：正常</a:t>
            </a:r>
            <a:endParaRPr lang="en-US" altLang="zh-CN" dirty="0"/>
          </a:p>
          <a:p>
            <a:pPr lvl="2"/>
            <a:r>
              <a:rPr lang="en-US" altLang="zh-CN" dirty="0"/>
              <a:t>25-28</a:t>
            </a:r>
            <a:r>
              <a:rPr lang="zh-CN" altLang="en-US" dirty="0"/>
              <a:t>：过重</a:t>
            </a:r>
            <a:endParaRPr lang="en-US" altLang="zh-CN" dirty="0"/>
          </a:p>
          <a:p>
            <a:pPr lvl="2"/>
            <a:r>
              <a:rPr lang="en-US" altLang="zh-CN" dirty="0"/>
              <a:t>28-32</a:t>
            </a:r>
            <a:r>
              <a:rPr lang="zh-CN" altLang="en-US" dirty="0"/>
              <a:t>：肥胖</a:t>
            </a:r>
            <a:endParaRPr lang="en-US" altLang="zh-CN" dirty="0"/>
          </a:p>
          <a:p>
            <a:pPr lvl="2"/>
            <a:r>
              <a:rPr lang="zh-CN" altLang="en-US" dirty="0"/>
              <a:t>高于</a:t>
            </a:r>
            <a:r>
              <a:rPr lang="en-US" altLang="zh-CN" dirty="0"/>
              <a:t>32</a:t>
            </a:r>
            <a:r>
              <a:rPr lang="zh-CN" altLang="en-US" dirty="0"/>
              <a:t>：严重肥胖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if-</a:t>
            </a:r>
            <a:r>
              <a:rPr lang="en-US" altLang="zh-CN" dirty="0" err="1"/>
              <a:t>elif</a:t>
            </a:r>
            <a:r>
              <a:rPr lang="en-US" altLang="zh-CN" dirty="0"/>
              <a:t>-else</a:t>
            </a:r>
            <a:r>
              <a:rPr lang="zh-CN" altLang="en-US" dirty="0"/>
              <a:t>写一个判断脚本。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sz="1800" dirty="0"/>
              <a:t>体质指数（</a:t>
            </a:r>
            <a:r>
              <a:rPr lang="en-US" altLang="zh-CN" sz="1800" dirty="0"/>
              <a:t>BMI</a:t>
            </a:r>
            <a:r>
              <a:rPr lang="zh-CN" altLang="en-US" sz="1800" dirty="0"/>
              <a:t>）</a:t>
            </a:r>
            <a:r>
              <a:rPr lang="en-US" altLang="zh-CN" sz="1800" dirty="0"/>
              <a:t>=</a:t>
            </a:r>
            <a:r>
              <a:rPr lang="zh-CN" altLang="en-US" sz="1800" dirty="0"/>
              <a:t>体重（</a:t>
            </a:r>
            <a:r>
              <a:rPr lang="en-US" altLang="zh-CN" sz="1800" dirty="0"/>
              <a:t>kg</a:t>
            </a:r>
            <a:r>
              <a:rPr lang="zh-CN" altLang="en-US" sz="1800" dirty="0"/>
              <a:t>）</a:t>
            </a:r>
            <a:r>
              <a:rPr lang="en-US" altLang="zh-CN" sz="1800" dirty="0"/>
              <a:t>÷</a:t>
            </a:r>
            <a:r>
              <a:rPr lang="zh-CN" altLang="en-US" sz="1800" dirty="0"/>
              <a:t>身高</a:t>
            </a:r>
            <a:r>
              <a:rPr lang="en-US" altLang="zh-CN" sz="1800" dirty="0"/>
              <a:t>^2</a:t>
            </a:r>
            <a:r>
              <a:rPr lang="zh-CN" altLang="en-US" sz="1800" dirty="0"/>
              <a:t>（</a:t>
            </a:r>
            <a:r>
              <a:rPr lang="en-US" altLang="zh-CN" sz="1800" dirty="0"/>
              <a:t>m</a:t>
            </a:r>
            <a:r>
              <a:rPr lang="zh-CN" altLang="en-US" sz="1800" dirty="0"/>
              <a:t>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4863FDDE-7EB6-450A-B47D-212990E09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889707"/>
              </p:ext>
            </p:extLst>
          </p:nvPr>
        </p:nvGraphicFramePr>
        <p:xfrm>
          <a:off x="8276519" y="3851275"/>
          <a:ext cx="512763" cy="576263"/>
        </p:xfrm>
        <a:graphic>
          <a:graphicData uri="http://schemas.openxmlformats.org/presentationml/2006/ole">
            <p:oleObj spid="_x0000_s1026" name="包装程序外壳对象" showAsIcon="1" r:id="rId3" imgW="512640" imgH="57564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1636644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9D5927-9F7A-4F84-9E61-76A5D660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B419D9B-DD5B-4CB4-8C1D-2E92059A7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公交车乘车场景，提示用户输入公交卡余额和当前乘车乘客数量</a:t>
            </a:r>
            <a:endParaRPr lang="en-US" altLang="zh-CN" sz="2400" dirty="0"/>
          </a:p>
          <a:p>
            <a:endParaRPr lang="en-US" altLang="zh-CN" sz="2400" dirty="0"/>
          </a:p>
          <a:p>
            <a:pPr lvl="1"/>
            <a:r>
              <a:rPr lang="zh-CN" altLang="en-US" sz="2000" dirty="0"/>
              <a:t>公交车单次乘坐金额</a:t>
            </a:r>
            <a:r>
              <a:rPr lang="en-US" altLang="zh-CN" sz="2000" dirty="0"/>
              <a:t>2</a:t>
            </a:r>
            <a:r>
              <a:rPr lang="zh-CN" altLang="en-US" sz="2000" dirty="0"/>
              <a:t>元</a:t>
            </a:r>
            <a:endParaRPr lang="en-US" altLang="zh-CN" sz="2000" dirty="0"/>
          </a:p>
          <a:p>
            <a:pPr lvl="2"/>
            <a:r>
              <a:rPr lang="zh-CN" altLang="en-US" sz="1600" dirty="0"/>
              <a:t>金额不足提示乘客下车</a:t>
            </a:r>
            <a:endParaRPr lang="en-US" altLang="zh-CN" sz="1600" dirty="0"/>
          </a:p>
          <a:p>
            <a:pPr lvl="2"/>
            <a:r>
              <a:rPr lang="zh-CN" altLang="en-US" sz="1600" dirty="0"/>
              <a:t>金额足够可以乘车</a:t>
            </a:r>
            <a:endParaRPr lang="en-US" altLang="zh-CN" sz="1600" dirty="0"/>
          </a:p>
          <a:p>
            <a:pPr lvl="2"/>
            <a:endParaRPr lang="en-US" altLang="zh-CN" sz="1600" dirty="0"/>
          </a:p>
          <a:p>
            <a:pPr lvl="1"/>
            <a:r>
              <a:rPr lang="zh-CN" altLang="en-US" sz="2000" dirty="0"/>
              <a:t>公交车共有</a:t>
            </a:r>
            <a:r>
              <a:rPr lang="en-US" altLang="zh-CN" sz="2000" dirty="0"/>
              <a:t>32</a:t>
            </a:r>
            <a:r>
              <a:rPr lang="zh-CN" altLang="en-US" sz="2000" dirty="0"/>
              <a:t>个乘客座位</a:t>
            </a:r>
            <a:endParaRPr lang="en-US" altLang="zh-CN" sz="2000" dirty="0"/>
          </a:p>
          <a:p>
            <a:pPr lvl="2"/>
            <a:r>
              <a:rPr lang="zh-CN" altLang="en-US" sz="1600" dirty="0"/>
              <a:t>如果有空余座位，乘客可以坐下</a:t>
            </a:r>
            <a:endParaRPr lang="en-US" altLang="zh-CN" sz="1600" dirty="0"/>
          </a:p>
          <a:p>
            <a:pPr lvl="2"/>
            <a:r>
              <a:rPr lang="zh-CN" altLang="en-US" sz="1600" dirty="0"/>
              <a:t>没有空余座位，乘客只能站着乘车</a:t>
            </a:r>
            <a:endParaRPr lang="en-US" altLang="zh-CN" sz="1600" dirty="0"/>
          </a:p>
          <a:p>
            <a:pPr lvl="1"/>
            <a:endParaRPr lang="zh-CN" altLang="en-US" sz="20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5D13D5DD-D223-4C39-B0B4-315E2D1DC4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33003657"/>
              </p:ext>
            </p:extLst>
          </p:nvPr>
        </p:nvGraphicFramePr>
        <p:xfrm>
          <a:off x="7903987" y="4867275"/>
          <a:ext cx="492125" cy="576263"/>
        </p:xfrm>
        <a:graphic>
          <a:graphicData uri="http://schemas.openxmlformats.org/presentationml/2006/ole">
            <p:oleObj spid="_x0000_s2050" name="包装程序外壳对象" showAsIcon="1" r:id="rId3" imgW="492120" imgH="57564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14079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创建和删除目录</a:t>
            </a:r>
          </a:p>
        </p:txBody>
      </p:sp>
      <p:sp>
        <p:nvSpPr>
          <p:cNvPr id="17408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+mn-ea"/>
              </a:rPr>
              <a:t>mkdir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命令创建目录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rmdir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删除空目录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rm</a:t>
            </a:r>
            <a:r>
              <a:rPr lang="en-US" altLang="zh-CN" dirty="0" smtClean="0">
                <a:latin typeface="+mn-ea"/>
              </a:rPr>
              <a:t> -r </a:t>
            </a:r>
            <a:r>
              <a:rPr lang="zh-CN" altLang="en-US" dirty="0" smtClean="0">
                <a:latin typeface="+mn-ea"/>
              </a:rPr>
              <a:t>命令递归地删除目录树</a:t>
            </a:r>
          </a:p>
        </p:txBody>
      </p:sp>
    </p:spTree>
    <p:extLst>
      <p:ext uri="{BB962C8B-B14F-4D97-AF65-F5344CB8AC3E}">
        <p14:creationId xmlns:p14="http://schemas.microsoft.com/office/powerpoint/2010/main" xmlns="" val="270756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中文本文件管理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322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RHEL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RHEL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76045874-C013-443C-B716-A57B0F80DAFB}" type="datetime1">
              <a:rPr lang="zh-CN" altLang="en-US" smtClean="0">
                <a:solidFill>
                  <a:prstClr val="black"/>
                </a:solidFill>
              </a:rPr>
              <a:pPr/>
              <a:t>2018/9/28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A8B0E7B-FA93-4FD8-9523-A0A396BB0D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4883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"/>
          <p:cNvSpPr>
            <a:spLocks noGrp="1"/>
          </p:cNvSpPr>
          <p:nvPr>
            <p:ph type="title"/>
          </p:nvPr>
        </p:nvSpPr>
        <p:spPr>
          <a:xfrm>
            <a:off x="1992313" y="765175"/>
            <a:ext cx="8229600" cy="1143000"/>
          </a:xfrm>
        </p:spPr>
        <p:txBody>
          <a:bodyPr/>
          <a:lstStyle/>
          <a:p>
            <a:r>
              <a:rPr lang="en-US" altLang="zh-CN" smtClean="0"/>
              <a:t>TCP/IP</a:t>
            </a:r>
            <a:r>
              <a:rPr lang="zh-CN" altLang="en-US" smtClean="0"/>
              <a:t>网络配置</a:t>
            </a: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1981200" y="1989139"/>
            <a:ext cx="8229600" cy="4137025"/>
          </a:xfrm>
        </p:spPr>
        <p:txBody>
          <a:bodyPr/>
          <a:lstStyle/>
          <a:p>
            <a:r>
              <a:rPr lang="zh-CN" altLang="en-US" smtClean="0"/>
              <a:t>重要的网络设置：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en-US" altLang="zh-CN" smtClean="0"/>
              <a:t>IP</a:t>
            </a:r>
            <a:r>
              <a:rPr lang="zh-CN" altLang="en-US" smtClean="0"/>
              <a:t>配置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设备激活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en-US" altLang="zh-CN" smtClean="0"/>
              <a:t>DNS</a:t>
            </a:r>
            <a:r>
              <a:rPr lang="zh-CN" altLang="en-US" smtClean="0"/>
              <a:t>配置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默认网关</a:t>
            </a:r>
          </a:p>
        </p:txBody>
      </p:sp>
    </p:spTree>
    <p:extLst>
      <p:ext uri="{BB962C8B-B14F-4D97-AF65-F5344CB8AC3E}">
        <p14:creationId xmlns:p14="http://schemas.microsoft.com/office/powerpoint/2010/main" xmlns="" val="214516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标题 1"/>
          <p:cNvSpPr>
            <a:spLocks noGrp="1"/>
          </p:cNvSpPr>
          <p:nvPr>
            <p:ph type="title"/>
          </p:nvPr>
        </p:nvSpPr>
        <p:spPr>
          <a:xfrm>
            <a:off x="2063750" y="836613"/>
            <a:ext cx="8229600" cy="1143000"/>
          </a:xfrm>
        </p:spPr>
        <p:txBody>
          <a:bodyPr/>
          <a:lstStyle/>
          <a:p>
            <a:r>
              <a:rPr lang="zh-CN" altLang="en-US" smtClean="0"/>
              <a:t>管理以太网连接</a:t>
            </a:r>
          </a:p>
        </p:txBody>
      </p:sp>
      <p:sp>
        <p:nvSpPr>
          <p:cNvPr id="143363" name="内容占位符 2"/>
          <p:cNvSpPr>
            <a:spLocks noGrp="1"/>
          </p:cNvSpPr>
          <p:nvPr>
            <p:ph idx="1"/>
          </p:nvPr>
        </p:nvSpPr>
        <p:spPr>
          <a:xfrm>
            <a:off x="1992313" y="1916113"/>
            <a:ext cx="8229600" cy="3992562"/>
          </a:xfrm>
        </p:spPr>
        <p:txBody>
          <a:bodyPr/>
          <a:lstStyle/>
          <a:p>
            <a:r>
              <a:rPr lang="zh-CN" altLang="en-US" dirty="0" smtClean="0"/>
              <a:t>网络接口使用连续号码命名：</a:t>
            </a:r>
            <a:r>
              <a:rPr lang="en-US" altLang="zh-CN" dirty="0" smtClean="0"/>
              <a:t>eth0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eth1</a:t>
            </a:r>
            <a:r>
              <a:rPr lang="zh-CN" altLang="en-US" dirty="0" smtClean="0"/>
              <a:t>等等。</a:t>
            </a:r>
            <a:endParaRPr lang="en-US" altLang="zh-CN" dirty="0" smtClean="0"/>
          </a:p>
          <a:p>
            <a:r>
              <a:rPr lang="zh-CN" altLang="en-US" dirty="0" smtClean="0"/>
              <a:t>查看使用</a:t>
            </a:r>
            <a:r>
              <a:rPr lang="en-US" altLang="zh-CN" dirty="0" err="1" smtClean="0"/>
              <a:t>ifconfig</a:t>
            </a:r>
            <a:r>
              <a:rPr lang="en-US" altLang="zh-CN" dirty="0" smtClean="0"/>
              <a:t>  [</a:t>
            </a:r>
            <a:r>
              <a:rPr lang="en-US" altLang="zh-CN" dirty="0" err="1" smtClean="0"/>
              <a:t>ethX</a:t>
            </a:r>
            <a:r>
              <a:rPr lang="en-US" altLang="zh-CN" dirty="0" smtClean="0"/>
              <a:t>] </a:t>
            </a:r>
            <a:r>
              <a:rPr lang="zh-CN" altLang="en-US" dirty="0" smtClean="0"/>
              <a:t>命令配置的接口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ifup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ethX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命令来启用接口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ifdown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ethX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命令来禁用接口</a:t>
            </a:r>
            <a:endParaRPr lang="en-US" altLang="zh-CN" dirty="0" smtClean="0"/>
          </a:p>
          <a:p>
            <a:r>
              <a:rPr lang="en-US" altLang="zh-CN" dirty="0" err="1" smtClean="0"/>
              <a:t>NetworkManager</a:t>
            </a:r>
            <a:endParaRPr lang="en-US" altLang="zh-CN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088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 noGrp="1"/>
          </p:cNvSpPr>
          <p:nvPr>
            <p:ph type="title"/>
          </p:nvPr>
        </p:nvSpPr>
        <p:spPr>
          <a:xfrm>
            <a:off x="1992313" y="10525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图形化网络配置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system-config-network</a:t>
            </a:r>
            <a:endParaRPr lang="zh-CN" altLang="en-US" smtClean="0"/>
          </a:p>
        </p:txBody>
      </p:sp>
      <p:sp>
        <p:nvSpPr>
          <p:cNvPr id="145411" name="内容占位符 2"/>
          <p:cNvSpPr>
            <a:spLocks noGrp="1"/>
          </p:cNvSpPr>
          <p:nvPr>
            <p:ph idx="1"/>
          </p:nvPr>
        </p:nvSpPr>
        <p:spPr>
          <a:xfrm>
            <a:off x="1981200" y="2276475"/>
            <a:ext cx="8229600" cy="3849688"/>
          </a:xfrm>
        </p:spPr>
        <p:txBody>
          <a:bodyPr/>
          <a:lstStyle/>
          <a:p>
            <a:r>
              <a:rPr lang="zh-CN" altLang="en-US" smtClean="0"/>
              <a:t>系统</a:t>
            </a:r>
            <a:r>
              <a:rPr lang="en-US" altLang="zh-CN" smtClean="0"/>
              <a:t>-&gt;</a:t>
            </a:r>
            <a:r>
              <a:rPr lang="zh-CN" altLang="en-US" smtClean="0"/>
              <a:t>管理</a:t>
            </a:r>
            <a:r>
              <a:rPr lang="en-US" altLang="zh-CN" smtClean="0"/>
              <a:t>-&gt;</a:t>
            </a:r>
            <a:r>
              <a:rPr lang="zh-CN" altLang="en-US" smtClean="0"/>
              <a:t>网络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激活</a:t>
            </a:r>
            <a:r>
              <a:rPr lang="en-US" altLang="zh-CN" smtClean="0"/>
              <a:t>/</a:t>
            </a:r>
            <a:r>
              <a:rPr lang="zh-CN" altLang="en-US" smtClean="0"/>
              <a:t>取消接口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分配</a:t>
            </a:r>
            <a:r>
              <a:rPr lang="en-US" altLang="zh-CN" smtClean="0"/>
              <a:t>IP</a:t>
            </a:r>
            <a:r>
              <a:rPr lang="zh-CN" altLang="en-US" smtClean="0"/>
              <a:t>地址</a:t>
            </a:r>
            <a:r>
              <a:rPr lang="en-US" altLang="zh-CN" smtClean="0"/>
              <a:t>/DHCP</a:t>
            </a:r>
          </a:p>
          <a:p>
            <a:pPr lvl="1">
              <a:buFont typeface="Arial" charset="0"/>
              <a:buChar char="•"/>
            </a:pPr>
            <a:r>
              <a:rPr lang="zh-CN" altLang="en-US" smtClean="0"/>
              <a:t>修改</a:t>
            </a:r>
            <a:r>
              <a:rPr lang="en-US" altLang="zh-CN" smtClean="0"/>
              <a:t>DNS</a:t>
            </a:r>
            <a:r>
              <a:rPr lang="zh-CN" altLang="en-US" smtClean="0"/>
              <a:t>设置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修改网关地址</a:t>
            </a:r>
          </a:p>
        </p:txBody>
      </p:sp>
    </p:spTree>
    <p:extLst>
      <p:ext uri="{BB962C8B-B14F-4D97-AF65-F5344CB8AC3E}">
        <p14:creationId xmlns:p14="http://schemas.microsoft.com/office/powerpoint/2010/main" xmlns="" val="16436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Linux</a:t>
            </a:r>
            <a:r>
              <a:rPr lang="zh-CN" altLang="en-US" dirty="0" smtClean="0"/>
              <a:t>的起源和发展</a:t>
            </a:r>
          </a:p>
        </p:txBody>
      </p:sp>
      <p:sp>
        <p:nvSpPr>
          <p:cNvPr id="493574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>
                <a:latin typeface="+mn-ea"/>
              </a:rPr>
              <a:t>Linux</a:t>
            </a:r>
            <a:r>
              <a:rPr lang="zh-CN" altLang="en-US" dirty="0" smtClean="0">
                <a:latin typeface="+mn-ea"/>
              </a:rPr>
              <a:t>操作系统构成</a:t>
            </a:r>
          </a:p>
          <a:p>
            <a:pPr lvl="1" eaLnBrk="1" hangingPunct="1"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内核</a:t>
            </a:r>
            <a:r>
              <a:rPr lang="zh-CN" altLang="en-US" dirty="0" smtClean="0">
                <a:latin typeface="+mn-ea"/>
              </a:rPr>
              <a:t>、系统基本库、应用程序</a:t>
            </a:r>
          </a:p>
          <a:p>
            <a:pPr eaLnBrk="1" hangingPunct="1">
              <a:defRPr/>
            </a:pPr>
            <a:r>
              <a:rPr lang="en-US" altLang="zh-CN" dirty="0" smtClean="0">
                <a:latin typeface="+mn-ea"/>
              </a:rPr>
              <a:t>Linux</a:t>
            </a:r>
            <a:r>
              <a:rPr lang="zh-CN" altLang="en-US" dirty="0" smtClean="0">
                <a:latin typeface="+mn-ea"/>
              </a:rPr>
              <a:t>内核项目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</a:rPr>
              <a:t>主要作者：芬兰赫尔辛基大学的 </a:t>
            </a:r>
            <a:r>
              <a:rPr lang="en-US" altLang="zh-CN" dirty="0" smtClean="0">
                <a:latin typeface="+mn-ea"/>
              </a:rPr>
              <a:t>Linus Torvalds</a:t>
            </a:r>
          </a:p>
          <a:p>
            <a:pPr lvl="1" eaLnBrk="1" hangingPunct="1">
              <a:defRPr/>
            </a:pPr>
            <a:r>
              <a:rPr lang="en-US" altLang="zh-CN" dirty="0" smtClean="0">
                <a:latin typeface="+mn-ea"/>
              </a:rPr>
              <a:t>1991</a:t>
            </a:r>
            <a:r>
              <a:rPr lang="zh-CN" altLang="en-US" dirty="0" smtClean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月，发布</a:t>
            </a:r>
            <a:r>
              <a:rPr lang="en-US" altLang="zh-CN" dirty="0" smtClean="0">
                <a:latin typeface="+mn-ea"/>
              </a:rPr>
              <a:t>Linux 0.02</a:t>
            </a:r>
            <a:r>
              <a:rPr lang="zh-CN" altLang="en-US" dirty="0" smtClean="0">
                <a:latin typeface="+mn-ea"/>
              </a:rPr>
              <a:t>版（第一个公开版）</a:t>
            </a:r>
          </a:p>
          <a:p>
            <a:pPr lvl="1" eaLnBrk="1" hangingPunct="1">
              <a:defRPr/>
            </a:pPr>
            <a:r>
              <a:rPr lang="en-US" altLang="zh-CN" dirty="0" smtClean="0">
                <a:latin typeface="+mn-ea"/>
              </a:rPr>
              <a:t>1994</a:t>
            </a:r>
            <a:r>
              <a:rPr lang="zh-CN" altLang="en-US" dirty="0" smtClean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月，</a:t>
            </a:r>
            <a:r>
              <a:rPr lang="en-US" altLang="zh-CN" dirty="0" smtClean="0">
                <a:latin typeface="+mn-ea"/>
              </a:rPr>
              <a:t>Linux 1.0</a:t>
            </a:r>
            <a:r>
              <a:rPr lang="zh-CN" altLang="en-US" dirty="0" smtClean="0">
                <a:latin typeface="+mn-ea"/>
              </a:rPr>
              <a:t>版发布 </a:t>
            </a:r>
          </a:p>
          <a:p>
            <a:pPr lvl="1" eaLnBrk="1" hangingPunct="1">
              <a:defRPr/>
            </a:pPr>
            <a:r>
              <a:rPr lang="en-US" altLang="zh-CN" dirty="0" smtClean="0">
                <a:latin typeface="+mn-ea"/>
              </a:rPr>
              <a:t>Linux</a:t>
            </a:r>
            <a:r>
              <a:rPr lang="zh-CN" altLang="en-US" dirty="0" smtClean="0">
                <a:latin typeface="+mn-ea"/>
              </a:rPr>
              <a:t>内核的标志 </a:t>
            </a:r>
            <a:r>
              <a:rPr lang="en-US" altLang="zh-CN" dirty="0" smtClean="0">
                <a:latin typeface="+mn-ea"/>
              </a:rPr>
              <a:t>—— </a:t>
            </a:r>
            <a:r>
              <a:rPr lang="zh-CN" altLang="en-US" dirty="0" smtClean="0">
                <a:latin typeface="+mn-ea"/>
              </a:rPr>
              <a:t>企鹅</a:t>
            </a:r>
            <a:r>
              <a:rPr lang="en-US" altLang="zh-CN" dirty="0" smtClean="0">
                <a:latin typeface="+mn-ea"/>
              </a:rPr>
              <a:t>Tux</a:t>
            </a:r>
            <a:r>
              <a:rPr lang="zh-CN" altLang="en-US" dirty="0" smtClean="0">
                <a:latin typeface="+mn-ea"/>
              </a:rPr>
              <a:t>，取自芬兰的吉祥物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+mn-ea"/>
              </a:rPr>
              <a:t>官方网站：</a:t>
            </a:r>
            <a:r>
              <a:rPr lang="en-US" altLang="zh-CN" dirty="0" smtClean="0">
                <a:latin typeface="+mn-ea"/>
                <a:hlinkClick r:id="rId3"/>
              </a:rPr>
              <a:t>http://www.kernel.org</a:t>
            </a:r>
            <a:r>
              <a:rPr lang="en-US" altLang="zh-CN" dirty="0" smtClean="0">
                <a:latin typeface="+mn-ea"/>
              </a:rPr>
              <a:t>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AEBBE57-3128-483E-BEB4-9EDA0DDE934B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66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1"/>
          <p:cNvSpPr>
            <a:spLocks noGrp="1"/>
          </p:cNvSpPr>
          <p:nvPr>
            <p:ph type="title"/>
          </p:nvPr>
        </p:nvSpPr>
        <p:spPr>
          <a:xfrm>
            <a:off x="2063750" y="433203"/>
            <a:ext cx="8229600" cy="1143000"/>
          </a:xfrm>
        </p:spPr>
        <p:txBody>
          <a:bodyPr/>
          <a:lstStyle/>
          <a:p>
            <a:r>
              <a:rPr lang="zh-CN" altLang="en-US" smtClean="0"/>
              <a:t>测试网络连通性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296803"/>
            <a:ext cx="8229600" cy="44259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 smtClean="0"/>
              <a:t>在命令行下测试网络的连通性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 smtClean="0"/>
              <a:t>显示正确的路由表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err="1"/>
              <a:t>i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route</a:t>
            </a:r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 smtClean="0"/>
              <a:t>测试</a:t>
            </a:r>
            <a:r>
              <a:rPr lang="en-US" altLang="zh-CN" dirty="0" smtClean="0"/>
              <a:t>DNS</a:t>
            </a:r>
            <a:r>
              <a:rPr lang="zh-CN" altLang="en-US" dirty="0" smtClean="0"/>
              <a:t>解析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smtClean="0"/>
              <a:t>host</a:t>
            </a:r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zh-CN" altLang="en-US" dirty="0" smtClean="0"/>
              <a:t>测试网络连通性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en-US" altLang="zh-CN" dirty="0" smtClean="0"/>
              <a:t>ping</a:t>
            </a:r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9843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1992313" y="281083"/>
            <a:ext cx="8229600" cy="1143000"/>
          </a:xfrm>
        </p:spPr>
        <p:txBody>
          <a:bodyPr/>
          <a:lstStyle/>
          <a:p>
            <a:r>
              <a:rPr lang="zh-CN" altLang="en-US" smtClean="0"/>
              <a:t>确定</a:t>
            </a:r>
            <a:r>
              <a:rPr lang="en-US" altLang="zh-CN" smtClean="0"/>
              <a:t>IP</a:t>
            </a:r>
            <a:r>
              <a:rPr lang="zh-CN" altLang="en-US" smtClean="0"/>
              <a:t>连接性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838200" y="1341533"/>
            <a:ext cx="10515600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ping</a:t>
            </a:r>
          </a:p>
          <a:p>
            <a:pPr lvl="1">
              <a:buFont typeface="Arial" charset="0"/>
              <a:buChar char="•"/>
              <a:defRPr/>
            </a:pPr>
            <a:r>
              <a:rPr lang="zh-CN" altLang="en-US" dirty="0" smtClean="0"/>
              <a:t>网络数据包丢失和等待时间测量工具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err="1" smtClean="0"/>
              <a:t>traceroute</a:t>
            </a:r>
            <a:endParaRPr lang="en-US" altLang="zh-CN" dirty="0" smtClean="0"/>
          </a:p>
          <a:p>
            <a:pPr lvl="1">
              <a:buFont typeface="Arial" charset="0"/>
              <a:buChar char="•"/>
              <a:defRPr/>
            </a:pPr>
            <a:r>
              <a:rPr lang="zh-CN" altLang="en-US" dirty="0" smtClean="0"/>
              <a:t>显示到达目的地的网络路径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err="1"/>
              <a:t>m</a:t>
            </a:r>
            <a:r>
              <a:rPr lang="en-US" altLang="zh-CN" dirty="0" err="1" smtClean="0"/>
              <a:t>tr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 err="1" smtClean="0"/>
              <a:t>mtr</a:t>
            </a:r>
            <a:r>
              <a:rPr lang="zh-CN" altLang="en-US" dirty="0"/>
              <a:t>是一个网络工具，结合了</a:t>
            </a:r>
            <a:r>
              <a:rPr lang="en-US" altLang="zh-CN" dirty="0"/>
              <a:t>"</a:t>
            </a:r>
            <a:r>
              <a:rPr lang="en-US" altLang="zh-CN" dirty="0" err="1"/>
              <a:t>traceroute</a:t>
            </a:r>
            <a:r>
              <a:rPr lang="en-US" altLang="zh-CN" dirty="0"/>
              <a:t>"</a:t>
            </a:r>
            <a:r>
              <a:rPr lang="zh-CN" altLang="en-US" dirty="0"/>
              <a:t>和</a:t>
            </a:r>
            <a:r>
              <a:rPr lang="en-US" altLang="zh-CN" dirty="0"/>
              <a:t>"ping"</a:t>
            </a:r>
            <a:r>
              <a:rPr lang="zh-CN" altLang="en-US" dirty="0"/>
              <a:t>功能于一身，非常好用的一个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pPr marL="0" indent="0">
              <a:buNone/>
              <a:defRPr/>
            </a:pPr>
            <a:r>
              <a:rPr lang="pt-BR" altLang="zh-CN" dirty="0" smtClean="0"/>
              <a:t> mtr -r -n -c 100 </a:t>
            </a:r>
            <a:r>
              <a:rPr lang="pt-BR" altLang="zh-CN" dirty="0" smtClean="0">
                <a:hlinkClick r:id="rId2"/>
              </a:rPr>
              <a:t>www.163.com</a:t>
            </a:r>
            <a:endParaRPr lang="pt-BR" altLang="zh-CN" dirty="0" smtClean="0"/>
          </a:p>
          <a:p>
            <a:pPr marL="0" indent="0" algn="just">
              <a:buNone/>
              <a:defRPr/>
            </a:pPr>
            <a:r>
              <a:rPr lang="zh-CN" altLang="en-US" dirty="0" smtClean="0"/>
              <a:t>检测丢包率，路由信息，延时信息</a:t>
            </a:r>
          </a:p>
        </p:txBody>
      </p:sp>
    </p:spTree>
    <p:extLst>
      <p:ext uri="{BB962C8B-B14F-4D97-AF65-F5344CB8AC3E}">
        <p14:creationId xmlns:p14="http://schemas.microsoft.com/office/powerpoint/2010/main" xmlns="" val="396268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smtClean="0"/>
              <a:t>中用户和软件包管理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5274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5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/>
              <a:t>用户和组帐号概述</a:t>
            </a:r>
          </a:p>
        </p:txBody>
      </p:sp>
      <p:sp>
        <p:nvSpPr>
          <p:cNvPr id="492551" name="Rectangle 7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2400" dirty="0">
                <a:latin typeface="+mn-ea"/>
              </a:rPr>
              <a:t>Linux</a:t>
            </a:r>
            <a:r>
              <a:rPr lang="zh-CN" altLang="en-US" sz="2400" dirty="0">
                <a:latin typeface="+mn-ea"/>
              </a:rPr>
              <a:t>基于用户身份对资源访问进行控制</a:t>
            </a:r>
          </a:p>
          <a:p>
            <a:pPr lvl="1">
              <a:defRPr/>
            </a:pPr>
            <a:r>
              <a:rPr lang="zh-CN" altLang="en-US" sz="2000" dirty="0">
                <a:latin typeface="+mn-ea"/>
              </a:rPr>
              <a:t>用户帐号：</a:t>
            </a:r>
          </a:p>
          <a:p>
            <a:pPr lvl="2">
              <a:defRPr/>
            </a:pPr>
            <a:r>
              <a:rPr lang="zh-CN" altLang="en-US" sz="1800" dirty="0">
                <a:latin typeface="+mn-ea"/>
              </a:rPr>
              <a:t> 超级用户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root (0)</a:t>
            </a:r>
          </a:p>
          <a:p>
            <a:pPr lvl="2">
              <a:defRPr/>
            </a:pP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普通用户 </a:t>
            </a:r>
            <a:r>
              <a:rPr lang="en-US" altLang="zh-CN" sz="1800" dirty="0">
                <a:latin typeface="+mn-ea"/>
              </a:rPr>
              <a:t>(500--)</a:t>
            </a:r>
            <a:endParaRPr lang="zh-CN" altLang="en-US" sz="1800" dirty="0">
              <a:latin typeface="+mn-ea"/>
            </a:endParaRPr>
          </a:p>
          <a:p>
            <a:pPr lvl="2">
              <a:defRPr/>
            </a:pPr>
            <a:r>
              <a:rPr lang="zh-CN" altLang="en-US" sz="1800" dirty="0">
                <a:latin typeface="+mn-ea"/>
              </a:rPr>
              <a:t> 程序用户 </a:t>
            </a:r>
            <a:r>
              <a:rPr lang="en-US" altLang="zh-CN" sz="1800" dirty="0">
                <a:latin typeface="+mn-ea"/>
              </a:rPr>
              <a:t>(1-499)</a:t>
            </a:r>
            <a:endParaRPr lang="zh-CN" altLang="en-US" sz="1800" dirty="0">
              <a:latin typeface="+mn-ea"/>
            </a:endParaRPr>
          </a:p>
          <a:p>
            <a:pPr lvl="1">
              <a:defRPr/>
            </a:pPr>
            <a:r>
              <a:rPr lang="zh-CN" altLang="en-US" sz="2000" dirty="0">
                <a:latin typeface="+mn-ea"/>
              </a:rPr>
              <a:t>组帐号：</a:t>
            </a:r>
          </a:p>
          <a:p>
            <a:pPr lvl="2">
              <a:defRPr/>
            </a:pPr>
            <a:r>
              <a:rPr lang="zh-CN" altLang="en-US" sz="1800" dirty="0">
                <a:latin typeface="+mn-ea"/>
              </a:rPr>
              <a:t> 基本组</a:t>
            </a:r>
            <a:r>
              <a:rPr lang="en-US" altLang="zh-CN" sz="1800" dirty="0">
                <a:latin typeface="+mn-ea"/>
              </a:rPr>
              <a:t>(</a:t>
            </a:r>
            <a:r>
              <a:rPr lang="zh-CN" altLang="en-US" sz="1800" dirty="0">
                <a:latin typeface="+mn-ea"/>
              </a:rPr>
              <a:t>私有组</a:t>
            </a:r>
            <a:r>
              <a:rPr lang="en-US" altLang="zh-CN" sz="1800" dirty="0">
                <a:latin typeface="+mn-ea"/>
              </a:rPr>
              <a:t>) (</a:t>
            </a:r>
            <a:r>
              <a:rPr lang="zh-CN" altLang="en-US" sz="1800" dirty="0">
                <a:latin typeface="+mn-ea"/>
              </a:rPr>
              <a:t>唯一性，用户只能加入一个基本组，而且必须要加入</a:t>
            </a:r>
            <a:r>
              <a:rPr lang="en-US" altLang="zh-CN" sz="1800" dirty="0">
                <a:latin typeface="+mn-ea"/>
              </a:rPr>
              <a:t>)</a:t>
            </a:r>
          </a:p>
          <a:p>
            <a:pPr lvl="2">
              <a:defRPr/>
            </a:pP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附加组（公共组）（任意性）</a:t>
            </a:r>
          </a:p>
          <a:p>
            <a:pPr lvl="1">
              <a:defRPr/>
            </a:pPr>
            <a:r>
              <a:rPr lang="en-US" altLang="zh-CN" sz="2000" dirty="0">
                <a:latin typeface="+mn-ea"/>
              </a:rPr>
              <a:t>UID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GID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lvl="2">
              <a:defRPr/>
            </a:pP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UID</a:t>
            </a: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User Identity</a:t>
            </a:r>
            <a:r>
              <a:rPr lang="zh-CN" altLang="en-US" sz="1800" dirty="0">
                <a:latin typeface="+mn-ea"/>
              </a:rPr>
              <a:t>，用户标识号）</a:t>
            </a:r>
          </a:p>
          <a:p>
            <a:pPr lvl="2">
              <a:defRPr/>
            </a:pP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GID</a:t>
            </a: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Group Identify</a:t>
            </a:r>
            <a:r>
              <a:rPr lang="zh-CN" altLang="en-US" sz="1800" dirty="0">
                <a:latin typeface="+mn-ea"/>
              </a:rPr>
              <a:t>，组标识号）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A0A2FA8-4917-4431-88E8-7CA8C29C032A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752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添加用户帐号</a:t>
            </a:r>
          </a:p>
        </p:txBody>
      </p:sp>
      <p:sp>
        <p:nvSpPr>
          <p:cNvPr id="498693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dirty="0" err="1">
                <a:latin typeface="+mn-ea"/>
              </a:rPr>
              <a:t>useradd</a:t>
            </a:r>
            <a:r>
              <a:rPr lang="zh-CN" altLang="en-US" dirty="0">
                <a:latin typeface="+mn-ea"/>
              </a:rPr>
              <a:t>命令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格式：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useradd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[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选项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]...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用户名</a:t>
            </a:r>
          </a:p>
          <a:p>
            <a:pPr>
              <a:defRPr/>
            </a:pPr>
            <a:r>
              <a:rPr lang="zh-CN" altLang="en-US" dirty="0">
                <a:latin typeface="+mn-ea"/>
              </a:rPr>
              <a:t>常用命令选项</a:t>
            </a:r>
          </a:p>
          <a:p>
            <a:pPr lvl="1">
              <a:defRPr/>
            </a:pPr>
            <a:r>
              <a:rPr lang="en-US" altLang="zh-CN" dirty="0">
                <a:latin typeface="+mn-ea"/>
              </a:rPr>
              <a:t>-u</a:t>
            </a:r>
            <a:r>
              <a:rPr lang="zh-CN" altLang="en-US" dirty="0">
                <a:latin typeface="+mn-ea"/>
              </a:rPr>
              <a:t>：指定 </a:t>
            </a:r>
            <a:r>
              <a:rPr lang="en-US" altLang="zh-CN" dirty="0">
                <a:latin typeface="+mn-ea"/>
              </a:rPr>
              <a:t>UID </a:t>
            </a:r>
            <a:r>
              <a:rPr lang="zh-CN" altLang="en-US" dirty="0">
                <a:latin typeface="+mn-ea"/>
              </a:rPr>
              <a:t>标记号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-d</a:t>
            </a:r>
            <a:r>
              <a:rPr lang="zh-CN" altLang="en-US" dirty="0">
                <a:latin typeface="+mn-ea"/>
              </a:rPr>
              <a:t>：指定宿主目录，缺省为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/home/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用户名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-e</a:t>
            </a:r>
            <a:r>
              <a:rPr lang="zh-CN" altLang="en-US" dirty="0">
                <a:latin typeface="+mn-ea"/>
              </a:rPr>
              <a:t>：指定帐号失效时间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-g</a:t>
            </a:r>
            <a:r>
              <a:rPr lang="zh-CN" altLang="en-US" dirty="0">
                <a:latin typeface="+mn-ea"/>
              </a:rPr>
              <a:t>：指定用户的基本组名（或</a:t>
            </a:r>
            <a:r>
              <a:rPr lang="en-US" altLang="zh-CN" dirty="0">
                <a:latin typeface="+mn-ea"/>
              </a:rPr>
              <a:t>UID</a:t>
            </a:r>
            <a:r>
              <a:rPr lang="zh-CN" altLang="en-US" dirty="0">
                <a:latin typeface="+mn-ea"/>
              </a:rPr>
              <a:t>号）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-G</a:t>
            </a:r>
            <a:r>
              <a:rPr lang="zh-CN" altLang="en-US" dirty="0">
                <a:latin typeface="+mn-ea"/>
              </a:rPr>
              <a:t>：指定用户的附加组名（或</a:t>
            </a:r>
            <a:r>
              <a:rPr lang="en-US" altLang="zh-CN" dirty="0">
                <a:latin typeface="+mn-ea"/>
              </a:rPr>
              <a:t>GID</a:t>
            </a:r>
            <a:r>
              <a:rPr lang="zh-CN" altLang="en-US" dirty="0">
                <a:latin typeface="+mn-ea"/>
              </a:rPr>
              <a:t>号）</a:t>
            </a:r>
          </a:p>
          <a:p>
            <a:pPr lvl="1">
              <a:defRPr/>
            </a:pPr>
            <a:r>
              <a:rPr lang="en-US" altLang="zh-CN" dirty="0">
                <a:latin typeface="+mn-ea"/>
              </a:rPr>
              <a:t>-M</a:t>
            </a:r>
            <a:r>
              <a:rPr lang="zh-CN" altLang="en-US" dirty="0">
                <a:latin typeface="+mn-ea"/>
              </a:rPr>
              <a:t>：不为用户建立并初始化宿主目录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-s</a:t>
            </a:r>
            <a:r>
              <a:rPr lang="zh-CN" altLang="en-US" dirty="0">
                <a:latin typeface="+mn-ea"/>
              </a:rPr>
              <a:t>：指定用户的登录</a:t>
            </a:r>
            <a:r>
              <a:rPr lang="en-US" altLang="zh-CN" dirty="0">
                <a:latin typeface="+mn-ea"/>
              </a:rPr>
              <a:t>Shell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FD1A66-3836-444C-B310-7F24EC7CE036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179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设置</a:t>
            </a:r>
            <a:r>
              <a:rPr lang="en-US" altLang="zh-CN" dirty="0"/>
              <a:t>/</a:t>
            </a:r>
            <a:r>
              <a:rPr lang="zh-CN" altLang="en-US" dirty="0"/>
              <a:t>更改用户口令</a:t>
            </a:r>
          </a:p>
        </p:txBody>
      </p:sp>
      <p:sp>
        <p:nvSpPr>
          <p:cNvPr id="502789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latin typeface="+mn-ea"/>
              </a:rPr>
              <a:t>passwd</a:t>
            </a:r>
            <a:r>
              <a:rPr lang="zh-CN" altLang="en-US" dirty="0">
                <a:latin typeface="+mn-ea"/>
              </a:rPr>
              <a:t>命令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格式：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passwd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[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选项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]...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用户名</a:t>
            </a:r>
          </a:p>
          <a:p>
            <a:pPr>
              <a:defRPr/>
            </a:pPr>
            <a:r>
              <a:rPr lang="zh-CN" altLang="en-US" dirty="0">
                <a:latin typeface="+mn-ea"/>
              </a:rPr>
              <a:t>常用命令选项</a:t>
            </a:r>
          </a:p>
          <a:p>
            <a:pPr lvl="1">
              <a:defRPr/>
            </a:pPr>
            <a:r>
              <a:rPr lang="en-US" altLang="zh-CN" dirty="0">
                <a:latin typeface="+mn-ea"/>
              </a:rPr>
              <a:t>-d</a:t>
            </a:r>
            <a:r>
              <a:rPr lang="zh-CN" altLang="en-US" dirty="0">
                <a:latin typeface="+mn-ea"/>
              </a:rPr>
              <a:t>：清空用户的密码，使之无需密码即可登录</a:t>
            </a:r>
          </a:p>
          <a:p>
            <a:pPr lvl="1">
              <a:defRPr/>
            </a:pPr>
            <a:r>
              <a:rPr lang="en-US" altLang="zh-CN" dirty="0">
                <a:solidFill>
                  <a:srgbClr val="0000FF"/>
                </a:solidFill>
                <a:latin typeface="+mn-ea"/>
              </a:rPr>
              <a:t>-l</a:t>
            </a:r>
            <a:r>
              <a:rPr lang="zh-CN" altLang="en-US" dirty="0">
                <a:latin typeface="+mn-ea"/>
              </a:rPr>
              <a:t>：锁定用户帐号</a:t>
            </a:r>
          </a:p>
          <a:p>
            <a:pPr lvl="1">
              <a:defRPr/>
            </a:pPr>
            <a:r>
              <a:rPr lang="en-US" altLang="zh-CN" dirty="0">
                <a:latin typeface="+mn-ea"/>
              </a:rPr>
              <a:t>-S</a:t>
            </a:r>
            <a:r>
              <a:rPr lang="zh-CN" altLang="en-US" dirty="0">
                <a:latin typeface="+mn-ea"/>
              </a:rPr>
              <a:t>：查看用户帐号的状态（是否被锁定） </a:t>
            </a:r>
          </a:p>
          <a:p>
            <a:pPr lvl="1">
              <a:defRPr/>
            </a:pPr>
            <a:r>
              <a:rPr lang="en-US" altLang="zh-CN" dirty="0">
                <a:solidFill>
                  <a:srgbClr val="0000FF"/>
                </a:solidFill>
                <a:latin typeface="+mn-ea"/>
              </a:rPr>
              <a:t>-u</a:t>
            </a:r>
            <a:r>
              <a:rPr lang="zh-CN" altLang="en-US" dirty="0">
                <a:latin typeface="+mn-ea"/>
              </a:rPr>
              <a:t>：解锁用户帐号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D459F05-50C1-4D7D-B003-AD72B8106E19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5948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修改用户帐号的属性</a:t>
            </a:r>
          </a:p>
        </p:txBody>
      </p:sp>
      <p:sp>
        <p:nvSpPr>
          <p:cNvPr id="504837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err="1">
                <a:latin typeface="+mn-ea"/>
              </a:rPr>
              <a:t>usermod</a:t>
            </a:r>
            <a:r>
              <a:rPr lang="zh-CN" altLang="en-US" dirty="0">
                <a:latin typeface="+mn-ea"/>
              </a:rPr>
              <a:t>命令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格式：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usermod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[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选项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]...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用户名</a:t>
            </a:r>
          </a:p>
          <a:p>
            <a:pPr>
              <a:defRPr/>
            </a:pPr>
            <a:r>
              <a:rPr lang="zh-CN" altLang="en-US" dirty="0">
                <a:latin typeface="+mn-ea"/>
              </a:rPr>
              <a:t>常用命令选项</a:t>
            </a:r>
          </a:p>
          <a:p>
            <a:pPr lvl="1">
              <a:defRPr/>
            </a:pPr>
            <a:r>
              <a:rPr lang="en-US" altLang="zh-CN" dirty="0">
                <a:latin typeface="+mn-ea"/>
              </a:rPr>
              <a:t>-l</a:t>
            </a:r>
            <a:r>
              <a:rPr lang="zh-CN" altLang="en-US" dirty="0">
                <a:latin typeface="+mn-ea"/>
              </a:rPr>
              <a:t>：更改用户帐号的登录名称</a:t>
            </a:r>
          </a:p>
          <a:p>
            <a:pPr lvl="1">
              <a:defRPr/>
            </a:pPr>
            <a:r>
              <a:rPr lang="en-US" altLang="zh-CN" dirty="0">
                <a:solidFill>
                  <a:srgbClr val="0000FF"/>
                </a:solidFill>
                <a:latin typeface="+mn-ea"/>
              </a:rPr>
              <a:t>-L</a:t>
            </a:r>
            <a:r>
              <a:rPr lang="zh-CN" altLang="en-US" dirty="0">
                <a:latin typeface="+mn-ea"/>
              </a:rPr>
              <a:t>：锁定用户账户</a:t>
            </a:r>
          </a:p>
          <a:p>
            <a:pPr lvl="1">
              <a:defRPr/>
            </a:pPr>
            <a:r>
              <a:rPr lang="en-US" altLang="zh-CN" dirty="0">
                <a:solidFill>
                  <a:srgbClr val="0000FF"/>
                </a:solidFill>
                <a:latin typeface="+mn-ea"/>
              </a:rPr>
              <a:t>-U</a:t>
            </a:r>
            <a:r>
              <a:rPr lang="zh-CN" altLang="en-US" dirty="0">
                <a:latin typeface="+mn-ea"/>
              </a:rPr>
              <a:t>：解锁用户账户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以下选项与</a:t>
            </a:r>
            <a:r>
              <a:rPr lang="en-US" altLang="zh-CN" dirty="0" err="1">
                <a:latin typeface="+mn-ea"/>
              </a:rPr>
              <a:t>useradd</a:t>
            </a:r>
            <a:r>
              <a:rPr lang="zh-CN" altLang="en-US" dirty="0">
                <a:latin typeface="+mn-ea"/>
              </a:rPr>
              <a:t>命令中的含义相同</a:t>
            </a:r>
          </a:p>
          <a:p>
            <a:pPr lvl="2">
              <a:defRPr/>
            </a:pP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-u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-d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-e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-g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-G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-s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E5A12FB-89BA-4D58-837F-FE56BD09606E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250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删除用户帐号</a:t>
            </a:r>
          </a:p>
        </p:txBody>
      </p:sp>
      <p:sp>
        <p:nvSpPr>
          <p:cNvPr id="506885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latin typeface="+mn-ea"/>
              </a:rPr>
              <a:t>userdel</a:t>
            </a:r>
            <a:r>
              <a:rPr lang="zh-CN" altLang="en-US" dirty="0">
                <a:latin typeface="+mn-ea"/>
              </a:rPr>
              <a:t>命令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格式：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userdel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[-r]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用户名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添加 </a:t>
            </a:r>
            <a:r>
              <a:rPr lang="en-US" altLang="zh-CN" dirty="0">
                <a:latin typeface="+mn-ea"/>
              </a:rPr>
              <a:t>-r </a:t>
            </a:r>
            <a:r>
              <a:rPr lang="zh-CN" altLang="en-US" dirty="0">
                <a:latin typeface="+mn-ea"/>
              </a:rPr>
              <a:t>选项时，表示连用户的宿主目录一并删除</a:t>
            </a: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C34FDF-4714-42D1-BBCF-4FAE8E147047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079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添加组帐号</a:t>
            </a:r>
          </a:p>
        </p:txBody>
      </p:sp>
      <p:sp>
        <p:nvSpPr>
          <p:cNvPr id="510981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latin typeface="+mn-ea"/>
              </a:rPr>
              <a:t>groupadd</a:t>
            </a:r>
            <a:r>
              <a:rPr lang="zh-CN" altLang="en-US" dirty="0">
                <a:latin typeface="+mn-ea"/>
              </a:rPr>
              <a:t>命令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格式：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groupadd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[-g GID]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组帐号名</a:t>
            </a:r>
          </a:p>
          <a:p>
            <a:pPr lvl="1">
              <a:defRPr/>
            </a:pPr>
            <a:endParaRPr lang="en-US" altLang="zh-CN" dirty="0">
              <a:latin typeface="+mn-ea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5416A7-D120-48E4-89C6-CD5D64AC3902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4635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34" name="Rectangle 1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Linux</a:t>
            </a:r>
            <a:r>
              <a:rPr lang="zh-CN" altLang="en-US" dirty="0" smtClean="0"/>
              <a:t>内核版本</a:t>
            </a:r>
          </a:p>
        </p:txBody>
      </p:sp>
      <p:sp>
        <p:nvSpPr>
          <p:cNvPr id="495635" name="Rectangle 19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+mn-ea"/>
              </a:rPr>
              <a:t>由</a:t>
            </a:r>
            <a:r>
              <a:rPr lang="en-US" altLang="zh-CN" dirty="0" smtClean="0">
                <a:latin typeface="+mn-ea"/>
              </a:rPr>
              <a:t>Linux</a:t>
            </a:r>
            <a:r>
              <a:rPr lang="zh-CN" altLang="en-US" dirty="0" smtClean="0">
                <a:latin typeface="+mn-ea"/>
              </a:rPr>
              <a:t>内核项目团体统一进行发布</a:t>
            </a: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A55246C-43FC-44DB-99FE-A7978D27941B}" type="slidenum"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4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5232400" y="414813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fontAlgn="b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endParaRPr lang="zh-CN" altLang="zh-CN" sz="28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5621" name="Text Box 5"/>
          <p:cNvSpPr txBox="1">
            <a:spLocks noChangeArrowheads="1"/>
          </p:cNvSpPr>
          <p:nvPr/>
        </p:nvSpPr>
        <p:spPr bwMode="auto">
          <a:xfrm>
            <a:off x="5818188" y="3910038"/>
            <a:ext cx="1111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fontAlgn="b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2.5.7</a:t>
            </a:r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7386639" y="3927501"/>
            <a:ext cx="1343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 eaLnBrk="1" fontAlgn="b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chemeClr val="tx2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2.6.18</a:t>
            </a:r>
          </a:p>
        </p:txBody>
      </p:sp>
      <p:sp>
        <p:nvSpPr>
          <p:cNvPr id="495625" name="Line 9"/>
          <p:cNvSpPr>
            <a:spLocks noChangeShapeType="1"/>
          </p:cNvSpPr>
          <p:nvPr/>
        </p:nvSpPr>
        <p:spPr bwMode="auto">
          <a:xfrm>
            <a:off x="6246813" y="4581128"/>
            <a:ext cx="304800" cy="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5626" name="Line 10"/>
          <p:cNvSpPr>
            <a:spLocks noChangeShapeType="1"/>
          </p:cNvSpPr>
          <p:nvPr/>
        </p:nvSpPr>
        <p:spPr bwMode="auto">
          <a:xfrm>
            <a:off x="7821613" y="4581128"/>
            <a:ext cx="304800" cy="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" name="Text Box 13"/>
          <p:cNvSpPr txBox="1">
            <a:spLocks noChangeArrowheads="1"/>
          </p:cNvSpPr>
          <p:nvPr/>
        </p:nvSpPr>
        <p:spPr bwMode="auto">
          <a:xfrm>
            <a:off x="2603501" y="2817838"/>
            <a:ext cx="2735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>
                <a:solidFill>
                  <a:schemeClr val="tx2"/>
                </a:solidFill>
                <a:ea typeface="宋体" panose="02010600030101010101" pitchFamily="2" charset="-122"/>
              </a:rPr>
              <a:t>XX.</a:t>
            </a:r>
            <a:r>
              <a:rPr lang="en-US" altLang="zh-CN" sz="4000">
                <a:solidFill>
                  <a:srgbClr val="FF0000"/>
                </a:solidFill>
                <a:ea typeface="宋体" panose="02010600030101010101" pitchFamily="2" charset="-122"/>
              </a:rPr>
              <a:t>YY</a:t>
            </a:r>
            <a:r>
              <a:rPr lang="en-US" altLang="zh-CN" sz="4000">
                <a:solidFill>
                  <a:schemeClr val="tx2"/>
                </a:solidFill>
                <a:ea typeface="宋体" panose="02010600030101010101" pitchFamily="2" charset="-122"/>
              </a:rPr>
              <a:t>.ZZ</a:t>
            </a:r>
          </a:p>
        </p:txBody>
      </p:sp>
      <p:sp>
        <p:nvSpPr>
          <p:cNvPr id="495630" name="Rectangle 14"/>
          <p:cNvSpPr>
            <a:spLocks noChangeArrowheads="1"/>
          </p:cNvSpPr>
          <p:nvPr/>
        </p:nvSpPr>
        <p:spPr bwMode="auto">
          <a:xfrm>
            <a:off x="2646363" y="4753676"/>
            <a:ext cx="69605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marL="342900" indent="-3429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spcBef>
                <a:spcPct val="3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+mn-ea"/>
                <a:ea typeface="+mn-ea"/>
              </a:rPr>
              <a:t>Linux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发行版可以自由选择使用某个版本的内核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1990726" y="3694137"/>
            <a:ext cx="1368425" cy="395288"/>
          </a:xfrm>
          <a:prstGeom prst="wedgeRoundRectCallout">
            <a:avLst>
              <a:gd name="adj1" fmla="val 36542"/>
              <a:gd name="adj2" fmla="val -10662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en-US" b="1" dirty="0">
                <a:latin typeface="+mn-ea"/>
              </a:rPr>
              <a:t>主版本号</a:t>
            </a: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4656139" y="2325712"/>
            <a:ext cx="1476375" cy="395288"/>
          </a:xfrm>
          <a:prstGeom prst="wedgeRoundRectCallout">
            <a:avLst>
              <a:gd name="adj1" fmla="val -39356"/>
              <a:gd name="adj2" fmla="val 937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en-US" b="1" dirty="0">
                <a:latin typeface="+mn-ea"/>
              </a:rPr>
              <a:t>修订版本号</a:t>
            </a:r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3792539" y="3694137"/>
            <a:ext cx="1296987" cy="395288"/>
          </a:xfrm>
          <a:prstGeom prst="wedgeRoundRectCallout">
            <a:avLst>
              <a:gd name="adj1" fmla="val -38741"/>
              <a:gd name="adj2" fmla="val -10421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en-US" b="1" dirty="0">
                <a:latin typeface="+mn-ea"/>
              </a:rPr>
              <a:t>次版本号</a:t>
            </a:r>
          </a:p>
        </p:txBody>
      </p:sp>
    </p:spTree>
    <p:extLst>
      <p:ext uri="{BB962C8B-B14F-4D97-AF65-F5344CB8AC3E}">
        <p14:creationId xmlns:p14="http://schemas.microsoft.com/office/powerpoint/2010/main" xmlns="" val="255542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utoUpdateAnimBg="0"/>
      <p:bldP spid="495621" grpId="0" autoUpdateAnimBg="0"/>
      <p:bldP spid="495622" grpId="0" autoUpdateAnimBg="0"/>
      <p:bldP spid="495625" grpId="0" animBg="1"/>
      <p:bldP spid="495626" grpId="0" animBg="1"/>
      <p:bldP spid="49563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删除组帐号</a:t>
            </a:r>
          </a:p>
        </p:txBody>
      </p:sp>
      <p:sp>
        <p:nvSpPr>
          <p:cNvPr id="515077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latin typeface="+mn-ea"/>
              </a:rPr>
              <a:t>groupdel</a:t>
            </a:r>
            <a:r>
              <a:rPr lang="zh-CN" altLang="en-US" dirty="0">
                <a:latin typeface="+mn-ea"/>
              </a:rPr>
              <a:t>命令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格式：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groupdel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组帐号名</a:t>
            </a:r>
          </a:p>
          <a:p>
            <a:pPr lvl="1">
              <a:defRPr/>
            </a:pPr>
            <a:endParaRPr lang="en-US" altLang="zh-CN" dirty="0">
              <a:latin typeface="+mn-ea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EB52CF8-8E3A-48B2-8903-CEE753231310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878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权限管理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62146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/>
              <a:t>文件</a:t>
            </a:r>
            <a:r>
              <a:rPr lang="en-US" altLang="zh-CN"/>
              <a:t>/</a:t>
            </a:r>
            <a:r>
              <a:rPr lang="zh-CN" altLang="en-US"/>
              <a:t>目录的权限和归属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访问权限</a:t>
            </a:r>
          </a:p>
          <a:p>
            <a:pPr lvl="1"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读取</a:t>
            </a:r>
            <a:r>
              <a:rPr lang="zh-CN" altLang="en-US" dirty="0">
                <a:latin typeface="+mn-ea"/>
              </a:rPr>
              <a:t>：允许查看文件内容、显示目录列表</a:t>
            </a:r>
          </a:p>
          <a:p>
            <a:pPr lvl="1"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写入</a:t>
            </a:r>
            <a:r>
              <a:rPr lang="zh-CN" altLang="en-US" dirty="0">
                <a:latin typeface="+mn-ea"/>
              </a:rPr>
              <a:t>：允许修改文件内容，允许在目录中新建、移动、删除文件或子目录</a:t>
            </a:r>
          </a:p>
          <a:p>
            <a:pPr lvl="1"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可执行</a:t>
            </a:r>
            <a:r>
              <a:rPr lang="zh-CN" altLang="en-US" dirty="0">
                <a:latin typeface="+mn-ea"/>
              </a:rPr>
              <a:t>：允许运行程序、切换目录</a:t>
            </a:r>
          </a:p>
          <a:p>
            <a:pPr>
              <a:defRPr/>
            </a:pPr>
            <a:r>
              <a:rPr lang="zh-CN" altLang="en-US" dirty="0">
                <a:latin typeface="+mn-ea"/>
              </a:rPr>
              <a:t>归属（所有权）</a:t>
            </a:r>
          </a:p>
          <a:p>
            <a:pPr lvl="1"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属主</a:t>
            </a:r>
            <a:r>
              <a:rPr lang="zh-CN" altLang="en-US" dirty="0">
                <a:latin typeface="+mn-ea"/>
              </a:rPr>
              <a:t>：拥有该文件或目录的用户帐号</a:t>
            </a:r>
          </a:p>
          <a:p>
            <a:pPr lvl="1"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属组</a:t>
            </a:r>
            <a:r>
              <a:rPr lang="zh-CN" altLang="en-US" dirty="0">
                <a:latin typeface="+mn-ea"/>
              </a:rPr>
              <a:t>：拥有该文件或目录的组帐号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B6345-49CB-4454-B17A-A71DB742DD60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913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454" name="Rectangle 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查看文件</a:t>
            </a:r>
            <a:r>
              <a:rPr lang="en-US" altLang="zh-CN" dirty="0"/>
              <a:t>/</a:t>
            </a:r>
            <a:r>
              <a:rPr lang="zh-CN" altLang="en-US" dirty="0"/>
              <a:t>目录的权限和归属</a:t>
            </a:r>
          </a:p>
        </p:txBody>
      </p:sp>
      <p:sp>
        <p:nvSpPr>
          <p:cNvPr id="9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010776" y="6481763"/>
            <a:ext cx="657225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330EC0-AF07-4883-B1D2-620A73ADE4BF}" type="slidenum">
              <a:rPr lang="en-US" altLang="zh-CN">
                <a:latin typeface="+mn-ea"/>
                <a:ea typeface="+mn-ea"/>
              </a:rPr>
              <a:pPr>
                <a:defRPr/>
              </a:pPr>
              <a:t>43</a:t>
            </a:fld>
            <a:endParaRPr lang="en-US" altLang="zh-CN">
              <a:latin typeface="+mn-ea"/>
              <a:ea typeface="+mn-ea"/>
            </a:endParaRPr>
          </a:p>
        </p:txBody>
      </p:sp>
      <p:graphicFrame>
        <p:nvGraphicFramePr>
          <p:cNvPr id="527526" name="Group 16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970856" y="2060848"/>
          <a:ext cx="8229600" cy="1563120"/>
        </p:xfrm>
        <a:graphic>
          <a:graphicData uri="http://schemas.openxmlformats.org/drawingml/2006/table">
            <a:tbl>
              <a:tblPr/>
              <a:tblGrid>
                <a:gridCol w="1530350"/>
                <a:gridCol w="690563"/>
                <a:gridCol w="692150"/>
                <a:gridCol w="884237"/>
                <a:gridCol w="677863"/>
                <a:gridCol w="588962"/>
                <a:gridCol w="858838"/>
                <a:gridCol w="677862"/>
                <a:gridCol w="677863"/>
                <a:gridCol w="950912"/>
              </a:tblGrid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权限项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读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写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执行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读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写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执行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读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写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执行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字符表示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w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w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w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数字表示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权限分配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文件所有者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文件所属组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其他用户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7525" name="Group 165"/>
          <p:cNvGraphicFramePr>
            <a:graphicFrameLocks noGrp="1"/>
          </p:cNvGraphicFramePr>
          <p:nvPr>
            <p:extLst/>
          </p:nvPr>
        </p:nvGraphicFramePr>
        <p:xfrm>
          <a:off x="3503613" y="4581525"/>
          <a:ext cx="4951412" cy="1097280"/>
        </p:xfrm>
        <a:graphic>
          <a:graphicData uri="http://schemas.openxmlformats.org/drawingml/2006/table">
            <a:tbl>
              <a:tblPr/>
              <a:tblGrid>
                <a:gridCol w="549275"/>
                <a:gridCol w="550862"/>
                <a:gridCol w="568325"/>
                <a:gridCol w="531813"/>
                <a:gridCol w="550862"/>
                <a:gridCol w="549275"/>
                <a:gridCol w="571500"/>
                <a:gridCol w="520700"/>
                <a:gridCol w="5588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8749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7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设置文件</a:t>
            </a:r>
            <a:r>
              <a:rPr lang="en-US" altLang="zh-CN" dirty="0"/>
              <a:t>/</a:t>
            </a:r>
            <a:r>
              <a:rPr lang="zh-CN" altLang="en-US" dirty="0"/>
              <a:t>目录的权限</a:t>
            </a:r>
          </a:p>
        </p:txBody>
      </p:sp>
      <p:sp>
        <p:nvSpPr>
          <p:cNvPr id="529418" name="Rectangle 10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latin typeface="+mn-ea"/>
              </a:rPr>
              <a:t>chmod</a:t>
            </a:r>
            <a:r>
              <a:rPr lang="zh-CN" altLang="en-US" dirty="0">
                <a:latin typeface="+mn-ea"/>
              </a:rPr>
              <a:t>命令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格式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chmod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 [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ugoa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]  [+-=]  [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rwx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]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文件或目录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...</a:t>
            </a:r>
            <a:r>
              <a:rPr lang="en-US" altLang="zh-CN" dirty="0">
                <a:latin typeface="+mn-ea"/>
              </a:rPr>
              <a:t> </a:t>
            </a: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962916-D3C7-435F-BF77-435C2DB5765E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529419" name="Rectangle 11"/>
          <p:cNvSpPr>
            <a:spLocks noChangeArrowheads="1"/>
          </p:cNvSpPr>
          <p:nvPr/>
        </p:nvSpPr>
        <p:spPr bwMode="auto">
          <a:xfrm>
            <a:off x="1981200" y="3321050"/>
            <a:ext cx="82296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/>
            </a:pPr>
            <a:r>
              <a:rPr lang="zh-CN" altLang="en-US" sz="2400" b="1">
                <a:solidFill>
                  <a:srgbClr val="003366"/>
                </a:solidFill>
              </a:rPr>
              <a:t>格式</a:t>
            </a:r>
            <a:r>
              <a:rPr lang="en-US" altLang="zh-CN" sz="2400" b="1">
                <a:solidFill>
                  <a:srgbClr val="003366"/>
                </a:solidFill>
              </a:rPr>
              <a:t>2</a:t>
            </a:r>
            <a:r>
              <a:rPr lang="zh-CN" altLang="en-US" sz="2400" b="1">
                <a:solidFill>
                  <a:srgbClr val="003366"/>
                </a:solidFill>
              </a:rPr>
              <a:t>：</a:t>
            </a:r>
            <a:r>
              <a:rPr lang="en-US" altLang="zh-CN" sz="2400" b="1">
                <a:solidFill>
                  <a:srgbClr val="FF0000"/>
                </a:solidFill>
              </a:rPr>
              <a:t>chmod nnn </a:t>
            </a:r>
            <a:r>
              <a:rPr lang="zh-CN" altLang="en-US" sz="2400" b="1">
                <a:solidFill>
                  <a:srgbClr val="FF0000"/>
                </a:solidFill>
              </a:rPr>
              <a:t>文件或目录</a:t>
            </a:r>
            <a:r>
              <a:rPr lang="en-US" altLang="zh-CN" sz="2400" b="1">
                <a:solidFill>
                  <a:srgbClr val="FF0000"/>
                </a:solidFill>
              </a:rPr>
              <a:t>...</a:t>
            </a:r>
            <a:endParaRPr lang="en-US" altLang="zh-CN" sz="2400" b="1">
              <a:solidFill>
                <a:srgbClr val="003366"/>
              </a:solidFill>
            </a:endParaRPr>
          </a:p>
        </p:txBody>
      </p:sp>
      <p:sp>
        <p:nvSpPr>
          <p:cNvPr id="529420" name="Rectangle 12"/>
          <p:cNvSpPr>
            <a:spLocks noChangeArrowheads="1"/>
          </p:cNvSpPr>
          <p:nvPr/>
        </p:nvSpPr>
        <p:spPr bwMode="auto">
          <a:xfrm>
            <a:off x="1981200" y="4400551"/>
            <a:ext cx="82296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Blip>
                <a:blip r:embed="rId4"/>
              </a:buBlip>
              <a:defRPr/>
            </a:pPr>
            <a:r>
              <a:rPr lang="zh-CN" altLang="en-US" sz="2800" b="1" dirty="0">
                <a:latin typeface="+mn-ea"/>
              </a:rPr>
              <a:t>常用命令选项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-R</a:t>
            </a:r>
            <a:r>
              <a:rPr lang="zh-CN" altLang="en-US" sz="2400" b="1" dirty="0">
                <a:solidFill>
                  <a:srgbClr val="003366"/>
                </a:solidFill>
                <a:latin typeface="+mn-ea"/>
              </a:rPr>
              <a:t>：递归修改指定目录下所有文件、子目录的权限</a:t>
            </a:r>
          </a:p>
        </p:txBody>
      </p:sp>
    </p:spTree>
    <p:extLst>
      <p:ext uri="{BB962C8B-B14F-4D97-AF65-F5344CB8AC3E}">
        <p14:creationId xmlns:p14="http://schemas.microsoft.com/office/powerpoint/2010/main" xmlns="" val="38435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9" grpId="0"/>
      <p:bldP spid="5294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设置文件</a:t>
            </a:r>
            <a:r>
              <a:rPr lang="en-US" altLang="zh-CN" dirty="0"/>
              <a:t>/</a:t>
            </a:r>
            <a:r>
              <a:rPr lang="zh-CN" altLang="en-US" dirty="0"/>
              <a:t>目录的归属</a:t>
            </a:r>
          </a:p>
        </p:txBody>
      </p:sp>
      <p:sp>
        <p:nvSpPr>
          <p:cNvPr id="531464" name="Rectangle 8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latin typeface="+mn-ea"/>
              </a:rPr>
              <a:t>chown</a:t>
            </a:r>
            <a:r>
              <a:rPr lang="zh-CN" altLang="en-US" dirty="0">
                <a:latin typeface="+mn-ea"/>
              </a:rPr>
              <a:t>命令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格式：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chown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属主   文件或目录</a:t>
            </a:r>
          </a:p>
          <a:p>
            <a:pPr lvl="1"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              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chown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: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属组  文件或目录</a:t>
            </a:r>
          </a:p>
          <a:p>
            <a:pPr lvl="1"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              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chown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属主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: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属组  文件或目录</a:t>
            </a:r>
          </a:p>
          <a:p>
            <a:pPr>
              <a:defRPr/>
            </a:pPr>
            <a:r>
              <a:rPr lang="zh-CN" altLang="en-US" dirty="0">
                <a:latin typeface="+mn-ea"/>
              </a:rPr>
              <a:t>常用命令选项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-R</a:t>
            </a:r>
            <a:r>
              <a:rPr lang="zh-CN" altLang="en-US" dirty="0">
                <a:latin typeface="+mn-ea"/>
              </a:rPr>
              <a:t>：递归修改指定目录下所有文件、子目录的归属</a:t>
            </a: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A469ED9-1445-4142-B614-C375A36CC1E0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auto">
          <a:xfrm>
            <a:off x="1981200" y="2997201"/>
            <a:ext cx="82296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/>
            </a:pPr>
            <a:endParaRPr lang="zh-CN" altLang="zh-CN" sz="2800" b="1"/>
          </a:p>
        </p:txBody>
      </p:sp>
    </p:spTree>
    <p:extLst>
      <p:ext uri="{BB962C8B-B14F-4D97-AF65-F5344CB8AC3E}">
        <p14:creationId xmlns:p14="http://schemas.microsoft.com/office/powerpoint/2010/main" xmlns="" val="63169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软件包管理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66399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RPM</a:t>
            </a:r>
            <a:r>
              <a:rPr lang="zh-CN" altLang="en-US" smtClean="0"/>
              <a:t>软件包管理器（</a:t>
            </a:r>
            <a:r>
              <a:rPr lang="en-US" altLang="zh-CN" smtClean="0"/>
              <a:t>RPM Package Manager</a:t>
            </a:r>
            <a:r>
              <a:rPr lang="zh-CN" altLang="en-US" smtClean="0"/>
              <a:t>）</a:t>
            </a:r>
          </a:p>
        </p:txBody>
      </p:sp>
      <p:sp>
        <p:nvSpPr>
          <p:cNvPr id="192515" name="内容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</a:rPr>
              <a:t>RPM</a:t>
            </a:r>
            <a:r>
              <a:rPr lang="zh-CN" altLang="en-US" dirty="0" smtClean="0">
                <a:latin typeface="+mn-ea"/>
              </a:rPr>
              <a:t>组件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本地数据库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rpm</a:t>
            </a:r>
            <a:r>
              <a:rPr lang="zh-CN" altLang="en-US" dirty="0" smtClean="0">
                <a:latin typeface="+mn-ea"/>
              </a:rPr>
              <a:t>及其相关的可执行文件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RPM</a:t>
            </a:r>
            <a:r>
              <a:rPr lang="zh-CN" altLang="en-US" dirty="0" smtClean="0">
                <a:latin typeface="+mn-ea"/>
              </a:rPr>
              <a:t>前端工具，如</a:t>
            </a:r>
            <a:r>
              <a:rPr lang="en-US" altLang="zh-CN" dirty="0" smtClean="0">
                <a:latin typeface="+mn-ea"/>
              </a:rPr>
              <a:t>yum</a:t>
            </a:r>
          </a:p>
          <a:p>
            <a:pPr lvl="1"/>
            <a:r>
              <a:rPr lang="zh-CN" altLang="en-US" dirty="0" smtClean="0">
                <a:latin typeface="+mn-ea"/>
              </a:rPr>
              <a:t>软件包文件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主要功能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安装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删除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查询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验证</a:t>
            </a:r>
          </a:p>
        </p:txBody>
      </p:sp>
    </p:spTree>
    <p:extLst>
      <p:ext uri="{BB962C8B-B14F-4D97-AF65-F5344CB8AC3E}">
        <p14:creationId xmlns:p14="http://schemas.microsoft.com/office/powerpoint/2010/main" xmlns="" val="39140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安装和删除软件</a:t>
            </a:r>
          </a:p>
        </p:txBody>
      </p:sp>
      <p:sp>
        <p:nvSpPr>
          <p:cNvPr id="193539" name="内容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+mn-ea"/>
              </a:rPr>
              <a:t>主要</a:t>
            </a:r>
            <a:r>
              <a:rPr lang="en-US" altLang="zh-CN" dirty="0" smtClean="0">
                <a:latin typeface="+mn-ea"/>
              </a:rPr>
              <a:t>RPM</a:t>
            </a:r>
            <a:r>
              <a:rPr lang="zh-CN" altLang="en-US" dirty="0" smtClean="0">
                <a:latin typeface="+mn-ea"/>
              </a:rPr>
              <a:t>选项：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安装：</a:t>
            </a:r>
            <a:r>
              <a:rPr lang="en-US" altLang="zh-CN" b="1" dirty="0" smtClean="0">
                <a:latin typeface="+mn-ea"/>
              </a:rPr>
              <a:t>rpm -</a:t>
            </a:r>
            <a:r>
              <a:rPr lang="en-US" altLang="zh-CN" b="1" dirty="0" err="1" smtClean="0">
                <a:latin typeface="+mn-ea"/>
              </a:rPr>
              <a:t>i</a:t>
            </a:r>
            <a:r>
              <a:rPr lang="en-US" altLang="zh-CN" b="1" dirty="0" smtClean="0">
                <a:latin typeface="+mn-ea"/>
              </a:rPr>
              <a:t> | --install </a:t>
            </a:r>
            <a:r>
              <a:rPr lang="en-US" altLang="zh-CN" b="1" i="1" dirty="0" err="1" smtClean="0">
                <a:latin typeface="+mn-ea"/>
              </a:rPr>
              <a:t>rpmfile</a:t>
            </a:r>
            <a:r>
              <a:rPr lang="en-US" altLang="zh-CN" b="1" i="1" dirty="0" smtClean="0">
                <a:latin typeface="+mn-ea"/>
              </a:rPr>
              <a:t>...</a:t>
            </a:r>
          </a:p>
          <a:p>
            <a:pPr lvl="1"/>
            <a:r>
              <a:rPr lang="zh-CN" altLang="en-US" dirty="0" smtClean="0">
                <a:latin typeface="+mn-ea"/>
              </a:rPr>
              <a:t>升级：</a:t>
            </a:r>
            <a:r>
              <a:rPr lang="en-US" altLang="zh-CN" b="1" dirty="0" smtClean="0">
                <a:latin typeface="+mn-ea"/>
              </a:rPr>
              <a:t>rpm -U | --upgrade </a:t>
            </a:r>
            <a:r>
              <a:rPr lang="en-US" altLang="zh-CN" b="1" i="1" dirty="0" err="1" smtClean="0">
                <a:latin typeface="+mn-ea"/>
              </a:rPr>
              <a:t>rpmfile</a:t>
            </a:r>
            <a:endParaRPr lang="en-US" altLang="zh-CN" b="1" i="1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刷新：</a:t>
            </a:r>
            <a:r>
              <a:rPr lang="en-US" altLang="zh-CN" b="1" dirty="0" smtClean="0">
                <a:latin typeface="+mn-ea"/>
              </a:rPr>
              <a:t>rpm -F | --freshen </a:t>
            </a:r>
            <a:r>
              <a:rPr lang="en-US" altLang="zh-CN" b="1" i="1" dirty="0" err="1" smtClean="0">
                <a:latin typeface="+mn-ea"/>
              </a:rPr>
              <a:t>rpmfile</a:t>
            </a:r>
            <a:r>
              <a:rPr lang="en-US" altLang="zh-CN" b="1" i="1" dirty="0" smtClean="0">
                <a:latin typeface="+mn-ea"/>
              </a:rPr>
              <a:t>...</a:t>
            </a:r>
          </a:p>
          <a:p>
            <a:pPr lvl="1"/>
            <a:r>
              <a:rPr lang="zh-CN" altLang="en-US" dirty="0" smtClean="0">
                <a:latin typeface="+mn-ea"/>
              </a:rPr>
              <a:t>删除：</a:t>
            </a:r>
            <a:r>
              <a:rPr lang="en-US" altLang="zh-CN" b="1" dirty="0" smtClean="0">
                <a:latin typeface="+mn-ea"/>
              </a:rPr>
              <a:t>rpm -e | --erase </a:t>
            </a:r>
            <a:r>
              <a:rPr lang="en-US" altLang="zh-CN" b="1" i="1" dirty="0" smtClean="0">
                <a:latin typeface="+mn-ea"/>
              </a:rPr>
              <a:t>package...</a:t>
            </a:r>
          </a:p>
          <a:p>
            <a:pPr lvl="1"/>
            <a:r>
              <a:rPr lang="en-US" altLang="zh-CN" b="1" i="1" dirty="0" smtClean="0">
                <a:latin typeface="+mn-ea"/>
              </a:rPr>
              <a:t>--</a:t>
            </a:r>
            <a:r>
              <a:rPr lang="en-US" altLang="zh-CN" b="1" i="1" dirty="0" err="1" smtClean="0">
                <a:latin typeface="+mn-ea"/>
              </a:rPr>
              <a:t>nodeps</a:t>
            </a:r>
            <a:r>
              <a:rPr lang="en-US" altLang="zh-CN" b="1" i="1" dirty="0" smtClean="0">
                <a:latin typeface="+mn-ea"/>
              </a:rPr>
              <a:t>    --force    --test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输出选项：</a:t>
            </a:r>
            <a:r>
              <a:rPr lang="en-US" altLang="zh-CN" dirty="0" smtClean="0">
                <a:latin typeface="+mn-ea"/>
              </a:rPr>
              <a:t>-v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-h</a:t>
            </a:r>
          </a:p>
          <a:p>
            <a:r>
              <a:rPr lang="en-US" altLang="zh-CN" dirty="0" smtClean="0">
                <a:latin typeface="+mn-ea"/>
              </a:rPr>
              <a:t>URL</a:t>
            </a:r>
            <a:r>
              <a:rPr lang="zh-CN" altLang="en-US" dirty="0" smtClean="0">
                <a:latin typeface="+mn-ea"/>
              </a:rPr>
              <a:t>支持：</a:t>
            </a:r>
            <a:r>
              <a:rPr lang="en-US" altLang="zh-CN" dirty="0" smtClean="0">
                <a:latin typeface="+mn-ea"/>
              </a:rPr>
              <a:t>ftp://</a:t>
            </a:r>
            <a:r>
              <a:rPr lang="zh-CN" altLang="en-US" dirty="0" smtClean="0">
                <a:latin typeface="+mn-ea"/>
              </a:rPr>
              <a:t>（带匹配），</a:t>
            </a:r>
            <a:r>
              <a:rPr lang="en-US" altLang="zh-CN" dirty="0" smtClean="0">
                <a:latin typeface="+mn-ea"/>
              </a:rPr>
              <a:t>http://</a:t>
            </a:r>
          </a:p>
          <a:p>
            <a:r>
              <a:rPr lang="zh-CN" altLang="en-US" dirty="0" smtClean="0">
                <a:latin typeface="+mn-ea"/>
              </a:rPr>
              <a:t>可在特殊情况下使用的许多其它安装选项</a:t>
            </a:r>
          </a:p>
        </p:txBody>
      </p:sp>
    </p:spTree>
    <p:extLst>
      <p:ext uri="{BB962C8B-B14F-4D97-AF65-F5344CB8AC3E}">
        <p14:creationId xmlns:p14="http://schemas.microsoft.com/office/powerpoint/2010/main" xmlns="" val="17953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rpm</a:t>
            </a:r>
            <a:r>
              <a:rPr lang="zh-CN" altLang="en-US" smtClean="0"/>
              <a:t>查询</a:t>
            </a:r>
          </a:p>
        </p:txBody>
      </p:sp>
      <p:sp>
        <p:nvSpPr>
          <p:cNvPr id="195587" name="内容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latin typeface="+mn-ea"/>
              </a:rPr>
              <a:t>语法：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rpm -q </a:t>
            </a:r>
            <a:r>
              <a:rPr lang="en-US" altLang="zh-CN" sz="2000" dirty="0" err="1">
                <a:latin typeface="+mn-ea"/>
              </a:rPr>
              <a:t>what_packages</a:t>
            </a:r>
            <a:r>
              <a:rPr lang="en-US" altLang="zh-CN" sz="2000" dirty="0">
                <a:latin typeface="+mn-ea"/>
              </a:rPr>
              <a:t>  </a:t>
            </a:r>
            <a:r>
              <a:rPr lang="en-US" altLang="zh-CN" sz="2000" dirty="0" err="1">
                <a:latin typeface="+mn-ea"/>
              </a:rPr>
              <a:t>what_information</a:t>
            </a:r>
            <a:r>
              <a:rPr lang="zh-CN" altLang="en-US" sz="2000" dirty="0">
                <a:latin typeface="+mn-ea"/>
              </a:rPr>
              <a:t>仅查询了软件包是否安装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已安装的软件包选项：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rpm -</a:t>
            </a:r>
            <a:r>
              <a:rPr lang="en-US" altLang="zh-CN" sz="2000" dirty="0" err="1">
                <a:latin typeface="+mn-ea"/>
              </a:rPr>
              <a:t>qa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会列出所有已安装的软件包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rpm -</a:t>
            </a:r>
            <a:r>
              <a:rPr lang="en-US" altLang="zh-CN" sz="2000" dirty="0" err="1">
                <a:latin typeface="+mn-ea"/>
              </a:rPr>
              <a:t>qf</a:t>
            </a:r>
            <a:r>
              <a:rPr lang="en-US" altLang="zh-CN" sz="2000" dirty="0">
                <a:latin typeface="+mn-ea"/>
              </a:rPr>
              <a:t>  filename </a:t>
            </a:r>
            <a:r>
              <a:rPr lang="zh-CN" altLang="en-US" sz="2000" dirty="0">
                <a:latin typeface="+mn-ea"/>
              </a:rPr>
              <a:t>显示拥有该文件的软件包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rpm -</a:t>
            </a:r>
            <a:r>
              <a:rPr lang="en-US" altLang="zh-CN" sz="2000" dirty="0" err="1">
                <a:latin typeface="+mn-ea"/>
              </a:rPr>
              <a:t>qi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package_name</a:t>
            </a:r>
            <a:r>
              <a:rPr lang="en-US" altLang="zh-CN" sz="2000" dirty="0"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显示一般信息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rpm -</a:t>
            </a:r>
            <a:r>
              <a:rPr lang="en-US" altLang="zh-CN" sz="2000" dirty="0" err="1">
                <a:latin typeface="+mn-ea"/>
              </a:rPr>
              <a:t>ql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package_name</a:t>
            </a:r>
            <a:r>
              <a:rPr lang="en-US" altLang="zh-CN" sz="2000" dirty="0"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列出软件包中所有文件的名称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未安装软件包的选项：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rpm -</a:t>
            </a:r>
            <a:r>
              <a:rPr lang="en-US" altLang="zh-CN" sz="2000" dirty="0" err="1">
                <a:latin typeface="+mn-ea"/>
              </a:rPr>
              <a:t>qip</a:t>
            </a:r>
            <a:r>
              <a:rPr lang="en-US" altLang="zh-CN" sz="2000" dirty="0">
                <a:latin typeface="+mn-ea"/>
              </a:rPr>
              <a:t> package_file.i386.rpm   </a:t>
            </a:r>
            <a:r>
              <a:rPr lang="zh-CN" altLang="en-US" sz="2000" dirty="0">
                <a:latin typeface="+mn-ea"/>
              </a:rPr>
              <a:t>找出某个</a:t>
            </a:r>
            <a:r>
              <a:rPr lang="en-US" altLang="zh-CN" sz="2000" dirty="0">
                <a:latin typeface="+mn-ea"/>
              </a:rPr>
              <a:t>RPM</a:t>
            </a:r>
            <a:r>
              <a:rPr lang="zh-CN" altLang="en-US" sz="2000" dirty="0">
                <a:latin typeface="+mn-ea"/>
              </a:rPr>
              <a:t>文件内的信息，而非已安装的软件包信息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rpm -</a:t>
            </a:r>
            <a:r>
              <a:rPr lang="en-US" altLang="zh-CN" sz="2000" dirty="0" err="1">
                <a:latin typeface="+mn-ea"/>
              </a:rPr>
              <a:t>qlp</a:t>
            </a:r>
            <a:r>
              <a:rPr lang="en-US" altLang="zh-CN" sz="2000" dirty="0">
                <a:latin typeface="+mn-ea"/>
              </a:rPr>
              <a:t>  package_file.i686.rpm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13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94" name="Rectangle 3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>
                <a:latin typeface="+mn-ea"/>
                <a:ea typeface="+mn-ea"/>
              </a:rPr>
              <a:t>Linux</a:t>
            </a:r>
            <a:r>
              <a:rPr lang="zh-CN" altLang="en-US" dirty="0" smtClean="0">
                <a:latin typeface="+mn-ea"/>
                <a:ea typeface="+mn-ea"/>
              </a:rPr>
              <a:t>内核版本</a:t>
            </a:r>
          </a:p>
        </p:txBody>
      </p:sp>
      <p:sp>
        <p:nvSpPr>
          <p:cNvPr id="3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448426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882899AA-FD0F-4E2A-BFB4-5AC85C73FD44}" type="slidenum">
              <a:rPr lang="en-US" altLang="zh-CN" sz="1400">
                <a:solidFill>
                  <a:schemeClr val="bg1"/>
                </a:solidFill>
                <a:latin typeface="+mn-ea"/>
                <a:ea typeface="+mn-ea"/>
              </a:rPr>
              <a:pPr eaLnBrk="1" hangingPunct="1"/>
              <a:t>5</a:t>
            </a:fld>
            <a:endParaRPr lang="en-US" altLang="zh-CN" sz="140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 rot="20731600">
            <a:off x="3549734" y="2735409"/>
            <a:ext cx="1727332" cy="752402"/>
            <a:chOff x="1306" y="1142"/>
            <a:chExt cx="1225" cy="930"/>
          </a:xfrm>
        </p:grpSpPr>
        <p:sp>
          <p:nvSpPr>
            <p:cNvPr id="8229" name="Line 65"/>
            <p:cNvSpPr>
              <a:spLocks noChangeShapeType="1"/>
            </p:cNvSpPr>
            <p:nvPr/>
          </p:nvSpPr>
          <p:spPr bwMode="auto">
            <a:xfrm flipH="1">
              <a:off x="1306" y="1197"/>
              <a:ext cx="1225" cy="875"/>
            </a:xfrm>
            <a:prstGeom prst="line">
              <a:avLst/>
            </a:prstGeom>
            <a:noFill/>
            <a:ln w="603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8230" name="Rectangle 69"/>
            <p:cNvSpPr>
              <a:spLocks noChangeArrowheads="1"/>
            </p:cNvSpPr>
            <p:nvPr/>
          </p:nvSpPr>
          <p:spPr bwMode="auto">
            <a:xfrm rot="19275819">
              <a:off x="1576" y="1142"/>
              <a:ext cx="458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+mn-ea"/>
                  <a:ea typeface="+mn-ea"/>
                </a:rPr>
                <a:t>拷贝</a:t>
              </a:r>
            </a:p>
          </p:txBody>
        </p:sp>
      </p:grpSp>
      <p:grpSp>
        <p:nvGrpSpPr>
          <p:cNvPr id="3" name="Group 82"/>
          <p:cNvGrpSpPr>
            <a:grpSpLocks/>
          </p:cNvGrpSpPr>
          <p:nvPr/>
        </p:nvGrpSpPr>
        <p:grpSpPr bwMode="auto">
          <a:xfrm rot="21211049">
            <a:off x="5337028" y="4797003"/>
            <a:ext cx="1727332" cy="731367"/>
            <a:chOff x="2576" y="2470"/>
            <a:chExt cx="1225" cy="904"/>
          </a:xfrm>
        </p:grpSpPr>
        <p:sp>
          <p:nvSpPr>
            <p:cNvPr id="8227" name="Line 64"/>
            <p:cNvSpPr>
              <a:spLocks noChangeShapeType="1"/>
            </p:cNvSpPr>
            <p:nvPr/>
          </p:nvSpPr>
          <p:spPr bwMode="auto">
            <a:xfrm flipH="1">
              <a:off x="2576" y="2499"/>
              <a:ext cx="1225" cy="875"/>
            </a:xfrm>
            <a:prstGeom prst="line">
              <a:avLst/>
            </a:prstGeom>
            <a:noFill/>
            <a:ln w="603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8228" name="Rectangle 70"/>
            <p:cNvSpPr>
              <a:spLocks noChangeArrowheads="1"/>
            </p:cNvSpPr>
            <p:nvPr/>
          </p:nvSpPr>
          <p:spPr bwMode="auto">
            <a:xfrm rot="19275819">
              <a:off x="2801" y="2470"/>
              <a:ext cx="458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+mn-ea"/>
                  <a:ea typeface="+mn-ea"/>
                </a:rPr>
                <a:t>拷贝</a:t>
              </a:r>
            </a:p>
          </p:txBody>
        </p:sp>
      </p:grp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1830389" y="1677378"/>
            <a:ext cx="7291455" cy="703861"/>
            <a:chOff x="193" y="421"/>
            <a:chExt cx="5171" cy="870"/>
          </a:xfrm>
        </p:grpSpPr>
        <p:sp>
          <p:nvSpPr>
            <p:cNvPr id="8217" name="Rectangle 3"/>
            <p:cNvSpPr>
              <a:spLocks noChangeArrowheads="1"/>
            </p:cNvSpPr>
            <p:nvPr/>
          </p:nvSpPr>
          <p:spPr bwMode="auto">
            <a:xfrm>
              <a:off x="988" y="890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 b="1" dirty="0">
                  <a:solidFill>
                    <a:schemeClr val="tx2"/>
                  </a:solidFill>
                  <a:latin typeface="+mn-ea"/>
                  <a:ea typeface="+mn-ea"/>
                </a:rPr>
                <a:t>2.4.6</a:t>
              </a:r>
            </a:p>
          </p:txBody>
        </p:sp>
        <p:sp>
          <p:nvSpPr>
            <p:cNvPr id="8218" name="Rectangle 39"/>
            <p:cNvSpPr>
              <a:spLocks noChangeArrowheads="1"/>
            </p:cNvSpPr>
            <p:nvPr/>
          </p:nvSpPr>
          <p:spPr bwMode="auto">
            <a:xfrm>
              <a:off x="2235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tx2"/>
                  </a:solidFill>
                  <a:latin typeface="+mn-ea"/>
                  <a:ea typeface="+mn-ea"/>
                </a:rPr>
                <a:t>2.4.7</a:t>
              </a:r>
            </a:p>
          </p:txBody>
        </p:sp>
        <p:sp>
          <p:nvSpPr>
            <p:cNvPr id="8219" name="Rectangle 40"/>
            <p:cNvSpPr>
              <a:spLocks noChangeArrowheads="1"/>
            </p:cNvSpPr>
            <p:nvPr/>
          </p:nvSpPr>
          <p:spPr bwMode="auto">
            <a:xfrm>
              <a:off x="3482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tx2"/>
                  </a:solidFill>
                  <a:latin typeface="+mn-ea"/>
                  <a:ea typeface="+mn-ea"/>
                </a:rPr>
                <a:t>2.4.8</a:t>
              </a:r>
            </a:p>
          </p:txBody>
        </p:sp>
        <p:sp>
          <p:nvSpPr>
            <p:cNvPr id="8220" name="AutoShape 41"/>
            <p:cNvSpPr>
              <a:spLocks noChangeArrowheads="1"/>
            </p:cNvSpPr>
            <p:nvPr/>
          </p:nvSpPr>
          <p:spPr bwMode="auto">
            <a:xfrm>
              <a:off x="1715" y="924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221" name="Rectangle 48"/>
            <p:cNvSpPr>
              <a:spLocks noChangeArrowheads="1"/>
            </p:cNvSpPr>
            <p:nvPr/>
          </p:nvSpPr>
          <p:spPr bwMode="auto">
            <a:xfrm>
              <a:off x="4728" y="879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tx2"/>
                  </a:solidFill>
                  <a:latin typeface="+mn-ea"/>
                  <a:ea typeface="+mn-ea"/>
                </a:rPr>
                <a:t>2.4. ...</a:t>
              </a:r>
            </a:p>
          </p:txBody>
        </p:sp>
        <p:sp>
          <p:nvSpPr>
            <p:cNvPr id="8222" name="AutoShape 49"/>
            <p:cNvSpPr>
              <a:spLocks noChangeArrowheads="1"/>
            </p:cNvSpPr>
            <p:nvPr/>
          </p:nvSpPr>
          <p:spPr bwMode="auto">
            <a:xfrm>
              <a:off x="2939" y="924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223" name="AutoShape 50"/>
            <p:cNvSpPr>
              <a:spLocks noChangeArrowheads="1"/>
            </p:cNvSpPr>
            <p:nvPr/>
          </p:nvSpPr>
          <p:spPr bwMode="auto">
            <a:xfrm>
              <a:off x="4209" y="924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224" name="Rectangle 66"/>
            <p:cNvSpPr>
              <a:spLocks noChangeArrowheads="1"/>
            </p:cNvSpPr>
            <p:nvPr/>
          </p:nvSpPr>
          <p:spPr bwMode="auto">
            <a:xfrm>
              <a:off x="193" y="834"/>
              <a:ext cx="786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latin typeface="+mn-ea"/>
                  <a:ea typeface="+mn-ea"/>
                </a:rPr>
                <a:t>稳定版本</a:t>
              </a:r>
            </a:p>
          </p:txBody>
        </p:sp>
        <p:sp>
          <p:nvSpPr>
            <p:cNvPr id="8225" name="Line 71"/>
            <p:cNvSpPr>
              <a:spLocks noChangeShapeType="1"/>
            </p:cNvSpPr>
            <p:nvPr/>
          </p:nvSpPr>
          <p:spPr bwMode="auto">
            <a:xfrm>
              <a:off x="964" y="832"/>
              <a:ext cx="4400" cy="0"/>
            </a:xfrm>
            <a:prstGeom prst="line">
              <a:avLst/>
            </a:prstGeom>
            <a:noFill/>
            <a:ln w="349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8226" name="Rectangle 73"/>
            <p:cNvSpPr>
              <a:spLocks noChangeArrowheads="1"/>
            </p:cNvSpPr>
            <p:nvPr/>
          </p:nvSpPr>
          <p:spPr bwMode="auto">
            <a:xfrm>
              <a:off x="2678" y="421"/>
              <a:ext cx="803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+mn-ea"/>
                  <a:ea typeface="+mn-ea"/>
                </a:rPr>
                <a:t>修复</a:t>
              </a:r>
              <a:r>
                <a:rPr lang="en-US" altLang="zh-CN" sz="1800" dirty="0">
                  <a:latin typeface="+mn-ea"/>
                  <a:ea typeface="+mn-ea"/>
                </a:rPr>
                <a:t>BUG</a:t>
              </a:r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1972036" y="3757520"/>
            <a:ext cx="5564124" cy="703051"/>
            <a:chOff x="193" y="1716"/>
            <a:chExt cx="3946" cy="869"/>
          </a:xfrm>
        </p:grpSpPr>
        <p:sp>
          <p:nvSpPr>
            <p:cNvPr id="8209" name="Rectangle 58"/>
            <p:cNvSpPr>
              <a:spLocks noChangeArrowheads="1"/>
            </p:cNvSpPr>
            <p:nvPr/>
          </p:nvSpPr>
          <p:spPr bwMode="auto">
            <a:xfrm>
              <a:off x="988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tx2"/>
                  </a:solidFill>
                  <a:latin typeface="+mn-ea"/>
                  <a:ea typeface="+mn-ea"/>
                </a:rPr>
                <a:t>2.5.7</a:t>
              </a:r>
            </a:p>
          </p:txBody>
        </p:sp>
        <p:sp>
          <p:nvSpPr>
            <p:cNvPr id="8210" name="Rectangle 59"/>
            <p:cNvSpPr>
              <a:spLocks noChangeArrowheads="1"/>
            </p:cNvSpPr>
            <p:nvPr/>
          </p:nvSpPr>
          <p:spPr bwMode="auto">
            <a:xfrm>
              <a:off x="2235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tx2"/>
                  </a:solidFill>
                  <a:latin typeface="+mn-ea"/>
                  <a:ea typeface="+mn-ea"/>
                </a:rPr>
                <a:t>2.5. ...</a:t>
              </a:r>
            </a:p>
          </p:txBody>
        </p:sp>
        <p:sp>
          <p:nvSpPr>
            <p:cNvPr id="8211" name="Rectangle 60"/>
            <p:cNvSpPr>
              <a:spLocks noChangeArrowheads="1"/>
            </p:cNvSpPr>
            <p:nvPr/>
          </p:nvSpPr>
          <p:spPr bwMode="auto">
            <a:xfrm>
              <a:off x="3481" y="2195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tx2"/>
                  </a:solidFill>
                  <a:latin typeface="+mn-ea"/>
                  <a:ea typeface="+mn-ea"/>
                </a:rPr>
                <a:t>2.5.77</a:t>
              </a:r>
            </a:p>
          </p:txBody>
        </p:sp>
        <p:sp>
          <p:nvSpPr>
            <p:cNvPr id="8212" name="AutoShape 61"/>
            <p:cNvSpPr>
              <a:spLocks noChangeArrowheads="1"/>
            </p:cNvSpPr>
            <p:nvPr/>
          </p:nvSpPr>
          <p:spPr bwMode="auto">
            <a:xfrm>
              <a:off x="1692" y="2240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FFCC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213" name="AutoShape 62"/>
            <p:cNvSpPr>
              <a:spLocks noChangeArrowheads="1"/>
            </p:cNvSpPr>
            <p:nvPr/>
          </p:nvSpPr>
          <p:spPr bwMode="auto">
            <a:xfrm>
              <a:off x="2962" y="2240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FFCC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214" name="Rectangle 67"/>
            <p:cNvSpPr>
              <a:spLocks noChangeArrowheads="1"/>
            </p:cNvSpPr>
            <p:nvPr/>
          </p:nvSpPr>
          <p:spPr bwMode="auto">
            <a:xfrm>
              <a:off x="193" y="2128"/>
              <a:ext cx="786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latin typeface="+mn-ea"/>
                  <a:ea typeface="+mn-ea"/>
                </a:rPr>
                <a:t>开发版本</a:t>
              </a:r>
            </a:p>
          </p:txBody>
        </p:sp>
        <p:sp>
          <p:nvSpPr>
            <p:cNvPr id="8215" name="Line 75"/>
            <p:cNvSpPr>
              <a:spLocks noChangeShapeType="1"/>
            </p:cNvSpPr>
            <p:nvPr/>
          </p:nvSpPr>
          <p:spPr bwMode="auto">
            <a:xfrm>
              <a:off x="964" y="2130"/>
              <a:ext cx="3175" cy="0"/>
            </a:xfrm>
            <a:prstGeom prst="line">
              <a:avLst/>
            </a:prstGeom>
            <a:noFill/>
            <a:ln w="349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8216" name="Rectangle 76"/>
            <p:cNvSpPr>
              <a:spLocks noChangeArrowheads="1"/>
            </p:cNvSpPr>
            <p:nvPr/>
          </p:nvSpPr>
          <p:spPr bwMode="auto">
            <a:xfrm>
              <a:off x="2224" y="1716"/>
              <a:ext cx="949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+mn-ea"/>
                  <a:ea typeface="+mn-ea"/>
                </a:rPr>
                <a:t>增加新功能</a:t>
              </a:r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3749676" y="5517262"/>
            <a:ext cx="5586685" cy="671498"/>
            <a:chOff x="1402" y="3046"/>
            <a:chExt cx="3962" cy="830"/>
          </a:xfrm>
        </p:grpSpPr>
        <p:sp>
          <p:nvSpPr>
            <p:cNvPr id="8201" name="Rectangle 51"/>
            <p:cNvSpPr>
              <a:spLocks noChangeArrowheads="1"/>
            </p:cNvSpPr>
            <p:nvPr/>
          </p:nvSpPr>
          <p:spPr bwMode="auto">
            <a:xfrm>
              <a:off x="2236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tx2"/>
                  </a:solidFill>
                  <a:latin typeface="+mn-ea"/>
                  <a:ea typeface="+mn-ea"/>
                </a:rPr>
                <a:t>2.6.1</a:t>
              </a:r>
            </a:p>
          </p:txBody>
        </p:sp>
        <p:sp>
          <p:nvSpPr>
            <p:cNvPr id="8202" name="Rectangle 52"/>
            <p:cNvSpPr>
              <a:spLocks noChangeArrowheads="1"/>
            </p:cNvSpPr>
            <p:nvPr/>
          </p:nvSpPr>
          <p:spPr bwMode="auto">
            <a:xfrm>
              <a:off x="3483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tx2"/>
                  </a:solidFill>
                  <a:latin typeface="+mn-ea"/>
                  <a:ea typeface="+mn-ea"/>
                </a:rPr>
                <a:t>2.6. ...</a:t>
              </a:r>
            </a:p>
          </p:txBody>
        </p:sp>
        <p:sp>
          <p:nvSpPr>
            <p:cNvPr id="8203" name="Rectangle 53"/>
            <p:cNvSpPr>
              <a:spLocks noChangeArrowheads="1"/>
            </p:cNvSpPr>
            <p:nvPr/>
          </p:nvSpPr>
          <p:spPr bwMode="auto">
            <a:xfrm>
              <a:off x="4729" y="3486"/>
              <a:ext cx="635" cy="272"/>
            </a:xfrm>
            <a:prstGeom prst="rect">
              <a:avLst/>
            </a:prstGeom>
            <a:gradFill rotWithShape="1">
              <a:gsLst>
                <a:gs pos="0">
                  <a:srgbClr val="B5FDFA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tx2"/>
                  </a:solidFill>
                  <a:latin typeface="+mn-ea"/>
                  <a:ea typeface="+mn-ea"/>
                </a:rPr>
                <a:t>2.6.18</a:t>
              </a:r>
            </a:p>
          </p:txBody>
        </p:sp>
        <p:sp>
          <p:nvSpPr>
            <p:cNvPr id="8204" name="AutoShape 54"/>
            <p:cNvSpPr>
              <a:spLocks noChangeArrowheads="1"/>
            </p:cNvSpPr>
            <p:nvPr/>
          </p:nvSpPr>
          <p:spPr bwMode="auto">
            <a:xfrm>
              <a:off x="2940" y="3531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205" name="AutoShape 55"/>
            <p:cNvSpPr>
              <a:spLocks noChangeArrowheads="1"/>
            </p:cNvSpPr>
            <p:nvPr/>
          </p:nvSpPr>
          <p:spPr bwMode="auto">
            <a:xfrm>
              <a:off x="4210" y="3531"/>
              <a:ext cx="453" cy="182"/>
            </a:xfrm>
            <a:prstGeom prst="rightArrow">
              <a:avLst>
                <a:gd name="adj1" fmla="val 50000"/>
                <a:gd name="adj2" fmla="val 62225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399FF"/>
                </a:gs>
              </a:gsLst>
              <a:lin ang="540000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206" name="Rectangle 68"/>
            <p:cNvSpPr>
              <a:spLocks noChangeArrowheads="1"/>
            </p:cNvSpPr>
            <p:nvPr/>
          </p:nvSpPr>
          <p:spPr bwMode="auto">
            <a:xfrm>
              <a:off x="1402" y="3419"/>
              <a:ext cx="786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1800" b="1">
                  <a:latin typeface="+mn-ea"/>
                  <a:ea typeface="+mn-ea"/>
                </a:rPr>
                <a:t>稳定版本</a:t>
              </a:r>
            </a:p>
          </p:txBody>
        </p:sp>
        <p:sp>
          <p:nvSpPr>
            <p:cNvPr id="8207" name="Line 77"/>
            <p:cNvSpPr>
              <a:spLocks noChangeShapeType="1"/>
            </p:cNvSpPr>
            <p:nvPr/>
          </p:nvSpPr>
          <p:spPr bwMode="auto">
            <a:xfrm>
              <a:off x="2189" y="3421"/>
              <a:ext cx="3175" cy="0"/>
            </a:xfrm>
            <a:prstGeom prst="line">
              <a:avLst/>
            </a:prstGeom>
            <a:noFill/>
            <a:ln w="349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8208" name="Rectangle 78"/>
            <p:cNvSpPr>
              <a:spLocks noChangeArrowheads="1"/>
            </p:cNvSpPr>
            <p:nvPr/>
          </p:nvSpPr>
          <p:spPr bwMode="auto">
            <a:xfrm>
              <a:off x="3475" y="3046"/>
              <a:ext cx="803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+mn-ea"/>
                  <a:ea typeface="+mn-ea"/>
                </a:rPr>
                <a:t>修复</a:t>
              </a:r>
              <a:r>
                <a:rPr lang="en-US" altLang="zh-CN" sz="1800" dirty="0">
                  <a:latin typeface="+mn-ea"/>
                  <a:ea typeface="+mn-ea"/>
                </a:rPr>
                <a:t>BUG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23062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</a:t>
            </a:r>
            <a:r>
              <a:rPr lang="en-US" altLang="zh-CN" smtClean="0"/>
              <a:t>yum</a:t>
            </a:r>
            <a:endParaRPr lang="zh-CN" altLang="en-US" smtClean="0"/>
          </a:p>
        </p:txBody>
      </p:sp>
      <p:sp>
        <p:nvSpPr>
          <p:cNvPr id="197635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</a:rPr>
              <a:t>rpm</a:t>
            </a:r>
            <a:r>
              <a:rPr lang="zh-CN" altLang="en-US" dirty="0" smtClean="0">
                <a:latin typeface="+mn-ea"/>
              </a:rPr>
              <a:t>的前端程序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用来解决软件包相关依赖性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可以在多个库之间定位软件包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up2date</a:t>
            </a:r>
            <a:r>
              <a:rPr lang="zh-CN" altLang="en-US" dirty="0" smtClean="0">
                <a:latin typeface="+mn-ea"/>
              </a:rPr>
              <a:t>的替代工具</a:t>
            </a:r>
          </a:p>
        </p:txBody>
      </p:sp>
    </p:spTree>
    <p:extLst>
      <p:ext uri="{BB962C8B-B14F-4D97-AF65-F5344CB8AC3E}">
        <p14:creationId xmlns:p14="http://schemas.microsoft.com/office/powerpoint/2010/main" xmlns="" val="42535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yum</a:t>
            </a:r>
            <a:r>
              <a:rPr lang="zh-CN" altLang="en-US" smtClean="0"/>
              <a:t>软件包管理工具</a:t>
            </a:r>
          </a:p>
        </p:txBody>
      </p:sp>
      <p:sp>
        <p:nvSpPr>
          <p:cNvPr id="198659" name="内容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+mn-ea"/>
              </a:rPr>
              <a:t>rpm</a:t>
            </a:r>
            <a:r>
              <a:rPr lang="zh-CN" altLang="en-US" sz="2400" dirty="0">
                <a:latin typeface="+mn-ea"/>
              </a:rPr>
              <a:t>的前端，代替</a:t>
            </a:r>
            <a:r>
              <a:rPr lang="en-US" altLang="zh-CN" sz="2400" dirty="0">
                <a:latin typeface="+mn-ea"/>
              </a:rPr>
              <a:t>up2date</a:t>
            </a:r>
            <a:r>
              <a:rPr lang="zh-CN" altLang="en-US" sz="2400" dirty="0">
                <a:latin typeface="+mn-ea"/>
              </a:rPr>
              <a:t>命令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/</a:t>
            </a:r>
            <a:r>
              <a:rPr lang="en-US" altLang="zh-CN" sz="2400" dirty="0" err="1">
                <a:latin typeface="+mn-ea"/>
              </a:rPr>
              <a:t>etc</a:t>
            </a:r>
            <a:r>
              <a:rPr lang="en-US" altLang="zh-CN" sz="2400" dirty="0">
                <a:latin typeface="+mn-ea"/>
              </a:rPr>
              <a:t>/</a:t>
            </a:r>
            <a:r>
              <a:rPr lang="en-US" altLang="zh-CN" sz="2400" dirty="0" err="1">
                <a:latin typeface="+mn-ea"/>
              </a:rPr>
              <a:t>yum.conf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/</a:t>
            </a:r>
            <a:r>
              <a:rPr lang="en-US" altLang="zh-CN" sz="2400" dirty="0" err="1">
                <a:latin typeface="+mn-ea"/>
              </a:rPr>
              <a:t>etc</a:t>
            </a:r>
            <a:r>
              <a:rPr lang="en-US" altLang="zh-CN" sz="2400" dirty="0">
                <a:latin typeface="+mn-ea"/>
              </a:rPr>
              <a:t>/</a:t>
            </a:r>
            <a:r>
              <a:rPr lang="en-US" altLang="zh-CN" sz="2400" dirty="0" err="1">
                <a:latin typeface="+mn-ea"/>
              </a:rPr>
              <a:t>yum.repos.d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中的配置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用来安装、删除和列举软件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yum install </a:t>
            </a:r>
            <a:r>
              <a:rPr lang="en-US" altLang="zh-CN" sz="2000" dirty="0" err="1">
                <a:latin typeface="+mn-ea"/>
              </a:rPr>
              <a:t>packagename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Yum </a:t>
            </a:r>
            <a:r>
              <a:rPr lang="en-US" altLang="zh-CN" sz="2000" dirty="0" err="1">
                <a:latin typeface="+mn-ea"/>
              </a:rPr>
              <a:t>localinstall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packname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yum remove </a:t>
            </a:r>
            <a:r>
              <a:rPr lang="en-US" altLang="zh-CN" sz="2000" dirty="0" err="1">
                <a:latin typeface="+mn-ea"/>
              </a:rPr>
              <a:t>packagename</a:t>
            </a:r>
            <a:r>
              <a:rPr lang="en-US" altLang="zh-CN" sz="2000" dirty="0">
                <a:latin typeface="+mn-ea"/>
              </a:rPr>
              <a:t> </a:t>
            </a:r>
          </a:p>
          <a:p>
            <a:pPr lvl="1"/>
            <a:r>
              <a:rPr lang="en-US" altLang="zh-CN" sz="2000" dirty="0">
                <a:latin typeface="+mn-ea"/>
              </a:rPr>
              <a:t>yum update </a:t>
            </a:r>
            <a:r>
              <a:rPr lang="en-US" altLang="zh-CN" sz="2000" dirty="0" err="1">
                <a:latin typeface="+mn-ea"/>
              </a:rPr>
              <a:t>packagename</a:t>
            </a:r>
            <a:r>
              <a:rPr lang="en-US" altLang="zh-CN" sz="2000" dirty="0">
                <a:latin typeface="+mn-ea"/>
              </a:rPr>
              <a:t> </a:t>
            </a:r>
          </a:p>
          <a:p>
            <a:pPr lvl="1"/>
            <a:r>
              <a:rPr lang="en-US" altLang="zh-CN" sz="2000" dirty="0">
                <a:latin typeface="+mn-ea"/>
              </a:rPr>
              <a:t>yum list available </a:t>
            </a:r>
          </a:p>
          <a:p>
            <a:pPr lvl="1"/>
            <a:r>
              <a:rPr lang="en-US" altLang="zh-CN" sz="2000" dirty="0">
                <a:latin typeface="+mn-ea"/>
              </a:rPr>
              <a:t>yum list installed </a:t>
            </a:r>
          </a:p>
          <a:p>
            <a:pPr lvl="1"/>
            <a:r>
              <a:rPr lang="en-US" altLang="zh-CN" sz="2000" dirty="0">
                <a:latin typeface="+mn-ea"/>
              </a:rPr>
              <a:t>yum search</a:t>
            </a:r>
          </a:p>
        </p:txBody>
      </p:sp>
    </p:spTree>
    <p:extLst>
      <p:ext uri="{BB962C8B-B14F-4D97-AF65-F5344CB8AC3E}">
        <p14:creationId xmlns:p14="http://schemas.microsoft.com/office/powerpoint/2010/main" xmlns="" val="33044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搜索软件包</a:t>
            </a:r>
            <a:r>
              <a:rPr lang="en-US" altLang="zh-CN" smtClean="0"/>
              <a:t>/</a:t>
            </a:r>
            <a:r>
              <a:rPr lang="zh-CN" altLang="en-US" smtClean="0"/>
              <a:t>文件</a:t>
            </a:r>
          </a:p>
        </p:txBody>
      </p:sp>
      <p:sp>
        <p:nvSpPr>
          <p:cNvPr id="199683" name="内容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搜索软件包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b="1" dirty="0" smtClean="0">
                <a:latin typeface="+mn-ea"/>
              </a:rPr>
              <a:t>yum search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i="1" dirty="0" err="1" smtClean="0">
                <a:latin typeface="+mn-ea"/>
              </a:rPr>
              <a:t>searchterm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b="1" dirty="0" smtClean="0">
                <a:latin typeface="+mn-ea"/>
              </a:rPr>
              <a:t>yum list [all] [</a:t>
            </a:r>
            <a:r>
              <a:rPr lang="en-US" altLang="zh-CN" b="1" i="1" dirty="0" err="1" smtClean="0">
                <a:latin typeface="+mn-ea"/>
              </a:rPr>
              <a:t>package_glob</a:t>
            </a:r>
            <a:r>
              <a:rPr lang="en-US" altLang="zh-CN" b="1" dirty="0" smtClean="0">
                <a:latin typeface="+mn-ea"/>
              </a:rPr>
              <a:t>]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b="1" dirty="0" smtClean="0">
                <a:latin typeface="+mn-ea"/>
              </a:rPr>
              <a:t>yum list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i="1" dirty="0" smtClean="0">
                <a:latin typeface="+mn-ea"/>
              </a:rPr>
              <a:t>(</a:t>
            </a:r>
            <a:r>
              <a:rPr lang="en-US" altLang="zh-CN" i="1" dirty="0" err="1" smtClean="0">
                <a:latin typeface="+mn-ea"/>
              </a:rPr>
              <a:t>available|updates|installed</a:t>
            </a:r>
            <a:r>
              <a:rPr lang="en-US" altLang="zh-CN" i="1" dirty="0" smtClean="0">
                <a:latin typeface="+mn-ea"/>
              </a:rPr>
              <a:t>... [</a:t>
            </a:r>
            <a:r>
              <a:rPr lang="en-US" altLang="zh-CN" i="1" dirty="0" err="1" smtClean="0">
                <a:latin typeface="+mn-ea"/>
              </a:rPr>
              <a:t>package_glob</a:t>
            </a:r>
            <a:r>
              <a:rPr lang="en-US" altLang="zh-CN" i="1" dirty="0" smtClean="0">
                <a:latin typeface="+mn-ea"/>
              </a:rPr>
              <a:t>])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b="1" dirty="0" smtClean="0">
                <a:latin typeface="+mn-ea"/>
              </a:rPr>
              <a:t>yum info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i="1" dirty="0" smtClean="0">
                <a:latin typeface="+mn-ea"/>
              </a:rPr>
              <a:t>package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b="1" dirty="0" smtClean="0">
                <a:latin typeface="+mn-ea"/>
              </a:rPr>
              <a:t>yum </a:t>
            </a:r>
            <a:r>
              <a:rPr lang="en-US" altLang="zh-CN" b="1" dirty="0" err="1" smtClean="0">
                <a:latin typeface="+mn-ea"/>
              </a:rPr>
              <a:t>groupinfo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en-US" altLang="zh-CN" b="1" i="1" dirty="0" err="1" smtClean="0">
                <a:latin typeface="+mn-ea"/>
              </a:rPr>
              <a:t>packagegroup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搜索文件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b="1" dirty="0" smtClean="0">
                <a:latin typeface="+mn-ea"/>
              </a:rPr>
              <a:t>yum </a:t>
            </a:r>
            <a:r>
              <a:rPr lang="en-US" altLang="zh-CN" b="1" dirty="0" err="1" smtClean="0">
                <a:latin typeface="+mn-ea"/>
              </a:rPr>
              <a:t>whatprovides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i="1" dirty="0" smtClean="0">
                <a:latin typeface="+mn-ea"/>
              </a:rPr>
              <a:t>filename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93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配置额外的库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配置</a:t>
            </a:r>
            <a:r>
              <a:rPr lang="zh-CN" altLang="en-US" dirty="0" smtClean="0">
                <a:latin typeface="+mn-ea"/>
              </a:rPr>
              <a:t>您的库生成文件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etc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yum.repos.d</a:t>
            </a:r>
            <a:endParaRPr lang="en-US" altLang="zh-CN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</a:t>
            </a:r>
            <a:r>
              <a:rPr lang="zh-CN" altLang="en-US" dirty="0" smtClean="0">
                <a:latin typeface="+mn-ea"/>
              </a:rPr>
              <a:t>文件名的后缀必须以</a:t>
            </a:r>
            <a:r>
              <a:rPr lang="en-US" altLang="zh-CN" dirty="0" smtClean="0">
                <a:latin typeface="+mn-ea"/>
              </a:rPr>
              <a:t>repo</a:t>
            </a:r>
            <a:r>
              <a:rPr lang="zh-CN" altLang="en-US" dirty="0" smtClean="0">
                <a:latin typeface="+mn-ea"/>
              </a:rPr>
              <a:t>结尾！</a:t>
            </a: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zh-CN" altLang="en-US" dirty="0" smtClean="0">
                <a:latin typeface="+mn-ea"/>
              </a:rPr>
              <a:t>所需信息</a:t>
            </a:r>
            <a:endParaRPr lang="en-US" altLang="zh-CN" dirty="0" smtClean="0">
              <a:latin typeface="+mn-ea"/>
            </a:endParaRP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[</a:t>
            </a:r>
            <a:r>
              <a:rPr lang="en-US" altLang="zh-CN" i="1" dirty="0" smtClean="0">
                <a:latin typeface="+mn-ea"/>
              </a:rPr>
              <a:t>repo-name</a:t>
            </a:r>
            <a:r>
              <a:rPr lang="en-US" altLang="zh-CN" dirty="0" smtClean="0">
                <a:latin typeface="+mn-ea"/>
              </a:rPr>
              <a:t>] </a:t>
            </a: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name=</a:t>
            </a:r>
            <a:r>
              <a:rPr lang="en-US" altLang="zh-CN" i="1" dirty="0" smtClean="0">
                <a:latin typeface="+mn-ea"/>
              </a:rPr>
              <a:t>A nice description</a:t>
            </a:r>
            <a:r>
              <a:rPr lang="en-US" altLang="zh-CN" dirty="0" smtClean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zh-CN" dirty="0" err="1" smtClean="0">
                <a:latin typeface="+mn-ea"/>
              </a:rPr>
              <a:t>baseurl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i="1" dirty="0" smtClean="0">
                <a:latin typeface="+mn-ea"/>
              </a:rPr>
              <a:t>http://yourserver.com/path/to/repo</a:t>
            </a:r>
            <a:r>
              <a:rPr lang="en-US" altLang="zh-CN" dirty="0" smtClean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zh-CN" dirty="0" smtClean="0">
                <a:latin typeface="+mn-ea"/>
              </a:rPr>
              <a:t>enabled=</a:t>
            </a:r>
            <a:r>
              <a:rPr lang="en-US" altLang="zh-CN" i="1" dirty="0" smtClean="0">
                <a:latin typeface="+mn-ea"/>
              </a:rPr>
              <a:t>1</a:t>
            </a:r>
            <a:r>
              <a:rPr lang="en-US" altLang="zh-CN" dirty="0" smtClean="0">
                <a:latin typeface="+mn-ea"/>
              </a:rPr>
              <a:t> </a:t>
            </a:r>
          </a:p>
          <a:p>
            <a:pPr lvl="1">
              <a:defRPr/>
            </a:pPr>
            <a:r>
              <a:rPr lang="en-US" altLang="zh-CN" dirty="0" err="1" smtClean="0">
                <a:latin typeface="+mn-ea"/>
              </a:rPr>
              <a:t>gpgcheck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i="1" dirty="0" smtClean="0">
                <a:latin typeface="+mn-ea"/>
              </a:rPr>
              <a:t>1</a:t>
            </a:r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62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"/>
          <p:cNvSpPr>
            <a:spLocks noGrp="1"/>
          </p:cNvSpPr>
          <p:nvPr>
            <p:ph type="title"/>
          </p:nvPr>
        </p:nvSpPr>
        <p:spPr>
          <a:xfrm>
            <a:off x="1919288" y="836613"/>
            <a:ext cx="8229600" cy="1143000"/>
          </a:xfrm>
        </p:spPr>
        <p:txBody>
          <a:bodyPr/>
          <a:lstStyle/>
          <a:p>
            <a:r>
              <a:rPr lang="zh-CN" altLang="en-US" smtClean="0"/>
              <a:t>定义本地主机名</a:t>
            </a:r>
          </a:p>
        </p:txBody>
      </p:sp>
      <p:sp>
        <p:nvSpPr>
          <p:cNvPr id="148483" name="内容占位符 2"/>
          <p:cNvSpPr>
            <a:spLocks noGrp="1"/>
          </p:cNvSpPr>
          <p:nvPr>
            <p:ph idx="1"/>
          </p:nvPr>
        </p:nvSpPr>
        <p:spPr>
          <a:xfrm>
            <a:off x="1992313" y="1916113"/>
            <a:ext cx="8229600" cy="4525962"/>
          </a:xfrm>
        </p:spPr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hostname</a:t>
            </a:r>
            <a:r>
              <a:rPr lang="zh-CN" altLang="en-US" smtClean="0"/>
              <a:t>浏览</a:t>
            </a:r>
            <a:r>
              <a:rPr lang="en-US" altLang="zh-CN" smtClean="0"/>
              <a:t>/</a:t>
            </a:r>
            <a:r>
              <a:rPr lang="zh-CN" altLang="en-US" smtClean="0"/>
              <a:t>设定本地主机名</a:t>
            </a:r>
            <a:endParaRPr lang="en-US" altLang="zh-CN" smtClean="0"/>
          </a:p>
          <a:p>
            <a:r>
              <a:rPr lang="zh-CN" altLang="en-US" smtClean="0"/>
              <a:t>开始在</a:t>
            </a:r>
            <a:r>
              <a:rPr lang="en-US" altLang="zh-CN" smtClean="0"/>
              <a:t>/etc/sysconfig/network</a:t>
            </a:r>
            <a:r>
              <a:rPr lang="zh-CN" altLang="en-US" smtClean="0"/>
              <a:t>中定义：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en-US" altLang="zh-CN" smtClean="0"/>
              <a:t>HOSTNAME=stationX.example.com</a:t>
            </a:r>
          </a:p>
          <a:p>
            <a:r>
              <a:rPr lang="zh-CN" altLang="en-US" smtClean="0"/>
              <a:t>可能在网络中“获得”名称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en-US" altLang="zh-CN" smtClean="0"/>
              <a:t>dhclient</a:t>
            </a:r>
            <a:r>
              <a:rPr lang="zh-CN" altLang="en-US" smtClean="0"/>
              <a:t>守护进程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“逆向</a:t>
            </a:r>
            <a:r>
              <a:rPr lang="en-US" altLang="zh-CN" smtClean="0"/>
              <a:t>DNS</a:t>
            </a:r>
            <a:r>
              <a:rPr lang="zh-CN" altLang="en-US" smtClean="0"/>
              <a:t>搜索”</a:t>
            </a:r>
          </a:p>
        </p:txBody>
      </p:sp>
    </p:spTree>
    <p:extLst>
      <p:ext uri="{BB962C8B-B14F-4D97-AF65-F5344CB8AC3E}">
        <p14:creationId xmlns:p14="http://schemas.microsoft.com/office/powerpoint/2010/main" xmlns="" val="5110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"/>
          <p:cNvSpPr>
            <a:spLocks noGrp="1"/>
          </p:cNvSpPr>
          <p:nvPr>
            <p:ph type="title"/>
          </p:nvPr>
        </p:nvSpPr>
        <p:spPr>
          <a:xfrm>
            <a:off x="1992313" y="908050"/>
            <a:ext cx="8229600" cy="1143000"/>
          </a:xfrm>
        </p:spPr>
        <p:txBody>
          <a:bodyPr/>
          <a:lstStyle/>
          <a:p>
            <a:r>
              <a:rPr lang="zh-CN" altLang="en-US" smtClean="0"/>
              <a:t>本地解析器</a:t>
            </a:r>
          </a:p>
        </p:txBody>
      </p:sp>
      <p:sp>
        <p:nvSpPr>
          <p:cNvPr id="149507" name="内容占位符 2"/>
          <p:cNvSpPr>
            <a:spLocks noGrp="1"/>
          </p:cNvSpPr>
          <p:nvPr>
            <p:ph idx="1"/>
          </p:nvPr>
        </p:nvSpPr>
        <p:spPr>
          <a:xfrm>
            <a:off x="1981200" y="1844675"/>
            <a:ext cx="8229600" cy="4281488"/>
          </a:xfrm>
        </p:spPr>
        <p:txBody>
          <a:bodyPr/>
          <a:lstStyle/>
          <a:p>
            <a:r>
              <a:rPr lang="zh-CN" altLang="en-US" smtClean="0"/>
              <a:t>解析器执行正向和逆向查询</a:t>
            </a:r>
            <a:endParaRPr lang="en-US" altLang="zh-CN" smtClean="0"/>
          </a:p>
          <a:p>
            <a:r>
              <a:rPr lang="en-US" altLang="zh-CN" smtClean="0"/>
              <a:t>/etc/hosts</a:t>
            </a:r>
          </a:p>
          <a:p>
            <a:pPr lvl="1">
              <a:buFont typeface="Arial" charset="0"/>
              <a:buChar char="•"/>
            </a:pPr>
            <a:r>
              <a:rPr lang="zh-CN" altLang="en-US" smtClean="0"/>
              <a:t>本地主机名数据库和</a:t>
            </a:r>
            <a:r>
              <a:rPr lang="en-US" altLang="zh-CN" smtClean="0"/>
              <a:t>IP</a:t>
            </a:r>
            <a:r>
              <a:rPr lang="zh-CN" altLang="en-US" smtClean="0"/>
              <a:t>地址的映像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对小型独立网络有用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通常，在使用</a:t>
            </a:r>
            <a:r>
              <a:rPr lang="en-US" altLang="zh-CN" smtClean="0"/>
              <a:t>DNS</a:t>
            </a:r>
            <a:r>
              <a:rPr lang="zh-CN" altLang="en-US" smtClean="0"/>
              <a:t>前检查</a:t>
            </a:r>
          </a:p>
        </p:txBody>
      </p:sp>
    </p:spTree>
    <p:extLst>
      <p:ext uri="{BB962C8B-B14F-4D97-AF65-F5344CB8AC3E}">
        <p14:creationId xmlns:p14="http://schemas.microsoft.com/office/powerpoint/2010/main" xmlns="" val="1159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"/>
          <p:cNvSpPr>
            <a:spLocks noGrp="1"/>
          </p:cNvSpPr>
          <p:nvPr>
            <p:ph type="title"/>
          </p:nvPr>
        </p:nvSpPr>
        <p:spPr>
          <a:xfrm>
            <a:off x="2063750" y="836613"/>
            <a:ext cx="8229600" cy="1143000"/>
          </a:xfrm>
        </p:spPr>
        <p:txBody>
          <a:bodyPr/>
          <a:lstStyle/>
          <a:p>
            <a:r>
              <a:rPr lang="zh-CN" altLang="en-US" smtClean="0"/>
              <a:t>远程解析器</a:t>
            </a:r>
          </a:p>
        </p:txBody>
      </p:sp>
      <p:sp>
        <p:nvSpPr>
          <p:cNvPr id="150531" name="内容占位符 2"/>
          <p:cNvSpPr>
            <a:spLocks noGrp="1"/>
          </p:cNvSpPr>
          <p:nvPr>
            <p:ph idx="1"/>
          </p:nvPr>
        </p:nvSpPr>
        <p:spPr>
          <a:xfrm>
            <a:off x="1981200" y="1844675"/>
            <a:ext cx="8229600" cy="4281488"/>
          </a:xfrm>
        </p:spPr>
        <p:txBody>
          <a:bodyPr/>
          <a:lstStyle/>
          <a:p>
            <a:r>
              <a:rPr lang="en-US" altLang="zh-CN" smtClean="0"/>
              <a:t>/etc/resolv.conf</a:t>
            </a:r>
          </a:p>
          <a:p>
            <a:pPr lvl="1">
              <a:buFont typeface="Arial" charset="0"/>
              <a:buChar char="•"/>
            </a:pPr>
            <a:r>
              <a:rPr lang="zh-CN" altLang="en-US" smtClean="0"/>
              <a:t>搜索域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严格按顺序使用名称服务器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可以使用</a:t>
            </a:r>
            <a:r>
              <a:rPr lang="en-US" altLang="zh-CN" smtClean="0"/>
              <a:t>dhclient</a:t>
            </a:r>
            <a:r>
              <a:rPr lang="zh-CN" altLang="en-US" smtClean="0"/>
              <a:t>更新</a:t>
            </a:r>
            <a:endParaRPr lang="en-US" altLang="zh-CN" smtClean="0"/>
          </a:p>
          <a:p>
            <a:r>
              <a:rPr lang="en-US" altLang="zh-CN" smtClean="0"/>
              <a:t>/etc/nsswitch.conf</a:t>
            </a:r>
          </a:p>
          <a:p>
            <a:pPr lvl="1">
              <a:buFont typeface="Arial" charset="0"/>
              <a:buChar char="•"/>
            </a:pPr>
            <a:r>
              <a:rPr lang="zh-CN" altLang="en-US" smtClean="0"/>
              <a:t>与</a:t>
            </a:r>
            <a:r>
              <a:rPr lang="en-US" altLang="zh-CN" smtClean="0"/>
              <a:t>/etc/hosts</a:t>
            </a:r>
            <a:r>
              <a:rPr lang="zh-CN" altLang="en-US" smtClean="0"/>
              <a:t>相比优先于</a:t>
            </a:r>
            <a:r>
              <a:rPr lang="en-US" altLang="zh-CN" smtClean="0"/>
              <a:t>DNS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129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任务计划管理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76045874-C013-443C-B716-A57B0F80DAFB}" type="datetime1">
              <a:rPr lang="zh-CN" altLang="en-US" smtClean="0">
                <a:solidFill>
                  <a:prstClr val="black"/>
                </a:solidFill>
              </a:rPr>
              <a:pPr/>
              <a:t>2018/9/28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A8B0E7B-FA93-4FD8-9523-A0A396BB0D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00565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标题 1"/>
          <p:cNvSpPr>
            <a:spLocks noGrp="1"/>
          </p:cNvSpPr>
          <p:nvPr>
            <p:ph type="title"/>
          </p:nvPr>
        </p:nvSpPr>
        <p:spPr>
          <a:xfrm>
            <a:off x="2208213" y="836713"/>
            <a:ext cx="7713662" cy="868363"/>
          </a:xfrm>
        </p:spPr>
        <p:txBody>
          <a:bodyPr/>
          <a:lstStyle/>
          <a:p>
            <a:r>
              <a:rPr lang="zh-CN" altLang="en-US" dirty="0" smtClean="0"/>
              <a:t>列举进程</a:t>
            </a:r>
          </a:p>
        </p:txBody>
      </p:sp>
      <p:sp>
        <p:nvSpPr>
          <p:cNvPr id="222211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2208214" y="2024980"/>
            <a:ext cx="7920037" cy="3924300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+mn-ea"/>
              </a:rPr>
              <a:t>适用</a:t>
            </a:r>
            <a:r>
              <a:rPr lang="en-US" altLang="zh-CN" sz="2400" dirty="0" err="1">
                <a:latin typeface="+mn-ea"/>
              </a:rPr>
              <a:t>ps</a:t>
            </a:r>
            <a:r>
              <a:rPr lang="zh-CN" altLang="en-US" sz="2400" dirty="0">
                <a:latin typeface="+mn-ea"/>
              </a:rPr>
              <a:t>来查看进程信息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默认显示当前终端中的进程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　选项包括所有终端中的进程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x</a:t>
            </a:r>
            <a:r>
              <a:rPr lang="zh-CN" altLang="en-US" sz="2000" dirty="0">
                <a:latin typeface="+mn-ea"/>
              </a:rPr>
              <a:t>　选项包括不链接终端的进程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u</a:t>
            </a:r>
            <a:r>
              <a:rPr lang="zh-CN" altLang="en-US" sz="2000" dirty="0">
                <a:latin typeface="+mn-ea"/>
              </a:rPr>
              <a:t>　选项显示进程所有者的信息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f</a:t>
            </a:r>
            <a:r>
              <a:rPr lang="zh-CN" altLang="en-US" sz="2000" dirty="0">
                <a:latin typeface="+mn-ea"/>
              </a:rPr>
              <a:t>　选项显示进程的父进程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o</a:t>
            </a:r>
            <a:r>
              <a:rPr lang="zh-CN" altLang="en-US" sz="2000" dirty="0">
                <a:latin typeface="+mn-ea"/>
              </a:rPr>
              <a:t>　属性</a:t>
            </a:r>
            <a:r>
              <a:rPr lang="en-US" altLang="zh-CN" sz="2000" dirty="0">
                <a:latin typeface="+mn-ea"/>
              </a:rPr>
              <a:t>… </a:t>
            </a:r>
            <a:r>
              <a:rPr lang="zh-CN" altLang="en-US" sz="2000" dirty="0">
                <a:latin typeface="+mn-ea"/>
              </a:rPr>
              <a:t>选项显示定制的信息：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en-US" altLang="zh-CN" sz="1800" dirty="0" err="1">
                <a:latin typeface="+mn-ea"/>
              </a:rPr>
              <a:t>pid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 err="1">
                <a:latin typeface="+mn-ea"/>
              </a:rPr>
              <a:t>comm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%</a:t>
            </a:r>
            <a:r>
              <a:rPr lang="en-US" altLang="zh-CN" sz="1800" dirty="0" err="1">
                <a:latin typeface="+mn-ea"/>
              </a:rPr>
              <a:t>cpu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%</a:t>
            </a:r>
            <a:r>
              <a:rPr lang="en-US" altLang="zh-CN" sz="1800" dirty="0" err="1">
                <a:latin typeface="+mn-ea"/>
              </a:rPr>
              <a:t>mem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state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 err="1">
                <a:latin typeface="+mn-ea"/>
              </a:rPr>
              <a:t>tty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 err="1">
                <a:latin typeface="+mn-ea"/>
              </a:rPr>
              <a:t>euser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 err="1">
                <a:latin typeface="+mn-ea"/>
              </a:rPr>
              <a:t>ruser</a:t>
            </a:r>
            <a:endParaRPr lang="en-US" altLang="zh-CN" sz="1800" dirty="0">
              <a:latin typeface="+mn-ea"/>
            </a:endParaRPr>
          </a:p>
          <a:p>
            <a:pPr lvl="2"/>
            <a:endParaRPr lang="en-US" altLang="zh-CN" sz="1800" dirty="0">
              <a:latin typeface="+mn-ea"/>
            </a:endParaRPr>
          </a:p>
          <a:p>
            <a:r>
              <a:rPr lang="en-US" altLang="zh-CN" sz="2400" dirty="0" err="1">
                <a:latin typeface="+mn-ea"/>
              </a:rPr>
              <a:t>ps</a:t>
            </a:r>
            <a:r>
              <a:rPr lang="en-US" altLang="zh-CN" sz="2400" dirty="0">
                <a:latin typeface="+mn-ea"/>
              </a:rPr>
              <a:t>  </a:t>
            </a:r>
            <a:r>
              <a:rPr lang="en-US" altLang="zh-CN" sz="2400" dirty="0" err="1">
                <a:latin typeface="+mn-ea"/>
              </a:rPr>
              <a:t>auxw</a:t>
            </a:r>
            <a:r>
              <a:rPr lang="zh-CN" altLang="en-US" sz="2400" dirty="0">
                <a:latin typeface="+mn-ea"/>
              </a:rPr>
              <a:t>和 </a:t>
            </a:r>
            <a:r>
              <a:rPr lang="en-US" altLang="zh-CN" sz="2400" dirty="0" err="1">
                <a:latin typeface="+mn-ea"/>
              </a:rPr>
              <a:t>ps</a:t>
            </a:r>
            <a:r>
              <a:rPr lang="en-US" altLang="zh-CN" sz="2400" dirty="0">
                <a:latin typeface="+mn-ea"/>
              </a:rPr>
              <a:t> -</a:t>
            </a:r>
            <a:r>
              <a:rPr lang="en-US" altLang="zh-CN" sz="2400" dirty="0" err="1">
                <a:latin typeface="+mn-ea"/>
              </a:rPr>
              <a:t>ef</a:t>
            </a:r>
            <a:endParaRPr lang="en-US" altLang="zh-CN" sz="2400" dirty="0">
              <a:latin typeface="+mn-ea"/>
            </a:endParaRPr>
          </a:p>
          <a:p>
            <a:pPr marL="914400" lvl="2" indent="0">
              <a:buNone/>
            </a:pP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标题 1"/>
          <p:cNvSpPr>
            <a:spLocks noGrp="1"/>
          </p:cNvSpPr>
          <p:nvPr>
            <p:ph type="title"/>
          </p:nvPr>
        </p:nvSpPr>
        <p:spPr>
          <a:xfrm>
            <a:off x="2208213" y="908721"/>
            <a:ext cx="7713662" cy="8683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列举进程</a:t>
            </a:r>
          </a:p>
        </p:txBody>
      </p:sp>
      <p:sp>
        <p:nvSpPr>
          <p:cNvPr id="224259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2208214" y="2096988"/>
            <a:ext cx="7920037" cy="39243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+mn-ea"/>
              </a:rPr>
              <a:t>使用</a:t>
            </a:r>
            <a:r>
              <a:rPr lang="en-US" altLang="zh-CN" dirty="0" smtClean="0">
                <a:latin typeface="+mn-ea"/>
              </a:rPr>
              <a:t>Top</a:t>
            </a:r>
            <a:r>
              <a:rPr lang="zh-CN" altLang="en-US" dirty="0" smtClean="0">
                <a:latin typeface="+mn-ea"/>
              </a:rPr>
              <a:t>查看当前系统状况</a:t>
            </a:r>
            <a:endParaRPr lang="en-US" altLang="zh-CN" dirty="0" smtClean="0">
              <a:latin typeface="+mn-ea"/>
            </a:endParaRPr>
          </a:p>
          <a:p>
            <a:pPr lvl="1" eaLnBrk="1" hangingPunct="1"/>
            <a:r>
              <a:rPr lang="zh-CN" altLang="en-US" dirty="0" smtClean="0">
                <a:latin typeface="+mn-ea"/>
              </a:rPr>
              <a:t>提供一个当前运行系统实时动态的视图，也就是正在运行进程。在默认情况下，显示系统中</a:t>
            </a:r>
            <a:r>
              <a:rPr lang="en-US" altLang="zh-CN" dirty="0" smtClean="0">
                <a:latin typeface="+mn-ea"/>
              </a:rPr>
              <a:t>CPU</a:t>
            </a:r>
            <a:r>
              <a:rPr lang="zh-CN" altLang="en-US" dirty="0" smtClean="0">
                <a:latin typeface="+mn-ea"/>
              </a:rPr>
              <a:t>使用率最高的任务，并每</a:t>
            </a:r>
            <a:r>
              <a:rPr lang="en-US" altLang="zh-CN" dirty="0" smtClean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秒钟 刷新一次</a:t>
            </a:r>
            <a:endParaRPr lang="en-US" altLang="zh-CN" dirty="0" smtClean="0">
              <a:latin typeface="+mn-ea"/>
            </a:endParaRPr>
          </a:p>
          <a:p>
            <a:pPr eaLnBrk="1" hangingPunct="1"/>
            <a:r>
              <a:rPr lang="zh-CN" altLang="en-US" dirty="0" smtClean="0">
                <a:latin typeface="+mn-ea"/>
              </a:rPr>
              <a:t>常用热键</a:t>
            </a:r>
            <a:endParaRPr lang="en-US" altLang="zh-CN" dirty="0" smtClean="0">
              <a:latin typeface="+mn-ea"/>
            </a:endParaRPr>
          </a:p>
          <a:p>
            <a:pPr lvl="1" eaLnBrk="1" hangingPunct="1"/>
            <a:r>
              <a:rPr lang="en-US" altLang="zh-CN" dirty="0" smtClean="0">
                <a:latin typeface="+mn-ea"/>
              </a:rPr>
              <a:t>t </a:t>
            </a:r>
            <a:r>
              <a:rPr lang="zh-CN" altLang="en-US" dirty="0" smtClean="0">
                <a:latin typeface="+mn-ea"/>
              </a:rPr>
              <a:t>显示摘要信息开关</a:t>
            </a:r>
            <a:r>
              <a:rPr lang="en-US" altLang="zh-CN" dirty="0" smtClean="0">
                <a:latin typeface="+mn-ea"/>
              </a:rPr>
              <a:t>. </a:t>
            </a:r>
          </a:p>
          <a:p>
            <a:pPr lvl="1" eaLnBrk="1" hangingPunct="1"/>
            <a:r>
              <a:rPr lang="en-US" altLang="zh-CN" dirty="0" smtClean="0">
                <a:latin typeface="+mn-ea"/>
              </a:rPr>
              <a:t>m </a:t>
            </a:r>
            <a:r>
              <a:rPr lang="zh-CN" altLang="en-US" dirty="0" smtClean="0">
                <a:latin typeface="+mn-ea"/>
              </a:rPr>
              <a:t>显示内存信息开关</a:t>
            </a:r>
            <a:r>
              <a:rPr lang="en-US" altLang="zh-CN" dirty="0" smtClean="0">
                <a:latin typeface="+mn-ea"/>
              </a:rPr>
              <a:t>. </a:t>
            </a:r>
          </a:p>
          <a:p>
            <a:pPr lvl="1" eaLnBrk="1" hangingPunct="1"/>
            <a:r>
              <a:rPr lang="en-US" altLang="zh-CN" dirty="0" smtClean="0">
                <a:latin typeface="+mn-ea"/>
              </a:rPr>
              <a:t>A </a:t>
            </a:r>
            <a:r>
              <a:rPr lang="zh-CN" altLang="en-US" dirty="0" smtClean="0">
                <a:latin typeface="+mn-ea"/>
              </a:rPr>
              <a:t>分类显示系统不同资源的使用，有助于快速识别系统中资源消耗多的任务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074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RHEL</a:t>
            </a:r>
            <a:r>
              <a:rPr lang="zh-CN" altLang="en-US" dirty="0" smtClean="0"/>
              <a:t>系统安装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921361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标题 1"/>
          <p:cNvSpPr>
            <a:spLocks noGrp="1"/>
          </p:cNvSpPr>
          <p:nvPr>
            <p:ph type="title"/>
          </p:nvPr>
        </p:nvSpPr>
        <p:spPr>
          <a:xfrm>
            <a:off x="1172793" y="389062"/>
            <a:ext cx="7713662" cy="868363"/>
          </a:xfrm>
        </p:spPr>
        <p:txBody>
          <a:bodyPr/>
          <a:lstStyle/>
          <a:p>
            <a:r>
              <a:rPr lang="en-US" altLang="zh-CN" dirty="0" err="1" smtClean="0"/>
              <a:t>Crontab</a:t>
            </a:r>
            <a:r>
              <a:rPr lang="zh-CN" altLang="en-US" dirty="0" smtClean="0"/>
              <a:t>计划任务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1804803" y="1460207"/>
            <a:ext cx="7920037" cy="39243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用户的计划任务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zh-CN" dirty="0" err="1">
                <a:latin typeface="+mn-ea"/>
              </a:rPr>
              <a:t>c</a:t>
            </a:r>
            <a:r>
              <a:rPr lang="en-US" altLang="zh-CN" dirty="0" err="1" smtClean="0">
                <a:latin typeface="+mn-ea"/>
              </a:rPr>
              <a:t>rontab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 smtClean="0">
                <a:latin typeface="+mn-ea"/>
              </a:rPr>
              <a:t>u   user (</a:t>
            </a:r>
            <a:r>
              <a:rPr lang="zh-CN" altLang="en-US" dirty="0" smtClean="0">
                <a:latin typeface="+mn-ea"/>
              </a:rPr>
              <a:t>只有</a:t>
            </a:r>
            <a:r>
              <a:rPr lang="en-US" altLang="zh-CN" dirty="0" smtClean="0">
                <a:latin typeface="+mn-ea"/>
              </a:rPr>
              <a:t>root</a:t>
            </a:r>
            <a:r>
              <a:rPr lang="zh-CN" altLang="en-US" dirty="0" smtClean="0">
                <a:latin typeface="+mn-ea"/>
              </a:rPr>
              <a:t>能建立，而且是帮其他用户建立）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zh-CN" dirty="0" err="1" smtClean="0">
                <a:latin typeface="+mn-ea"/>
              </a:rPr>
              <a:t>crontab</a:t>
            </a:r>
            <a:r>
              <a:rPr lang="en-US" altLang="zh-CN" dirty="0" smtClean="0">
                <a:latin typeface="+mn-ea"/>
              </a:rPr>
              <a:t> -e</a:t>
            </a:r>
          </a:p>
          <a:p>
            <a:pPr marL="0" indent="0">
              <a:buNone/>
              <a:defRPr/>
            </a:pPr>
            <a:r>
              <a:rPr lang="en-US" altLang="zh-CN" dirty="0" err="1">
                <a:latin typeface="+mn-ea"/>
              </a:rPr>
              <a:t>c</a:t>
            </a:r>
            <a:r>
              <a:rPr lang="en-US" altLang="zh-CN" dirty="0" err="1" smtClean="0">
                <a:latin typeface="+mn-ea"/>
              </a:rPr>
              <a:t>rontab</a:t>
            </a:r>
            <a:r>
              <a:rPr lang="en-US" altLang="zh-CN" dirty="0" smtClean="0">
                <a:latin typeface="+mn-ea"/>
              </a:rPr>
              <a:t> -l</a:t>
            </a:r>
          </a:p>
          <a:p>
            <a:pPr marL="0" indent="0">
              <a:buNone/>
              <a:defRPr/>
            </a:pPr>
            <a:r>
              <a:rPr lang="en-US" altLang="zh-CN" dirty="0" err="1">
                <a:latin typeface="+mn-ea"/>
              </a:rPr>
              <a:t>c</a:t>
            </a:r>
            <a:r>
              <a:rPr lang="en-US" altLang="zh-CN" dirty="0" err="1" smtClean="0">
                <a:latin typeface="+mn-ea"/>
              </a:rPr>
              <a:t>rontab</a:t>
            </a:r>
            <a:r>
              <a:rPr lang="en-US" altLang="zh-CN" dirty="0" smtClean="0">
                <a:latin typeface="+mn-ea"/>
              </a:rPr>
              <a:t> -r</a:t>
            </a:r>
          </a:p>
          <a:p>
            <a:pPr>
              <a:defRPr/>
            </a:pPr>
            <a:r>
              <a:rPr lang="zh-CN" altLang="en-US" dirty="0" smtClean="0">
                <a:latin typeface="+mn-ea"/>
              </a:rPr>
              <a:t>系统的计划任务在哪里呢？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etc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crontab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latin typeface="+mn-ea"/>
              </a:rPr>
              <a:t>01 *   *   *    *  run-parts  /</a:t>
            </a:r>
            <a:r>
              <a:rPr lang="en-US" altLang="zh-CN" dirty="0" err="1" smtClean="0">
                <a:latin typeface="+mn-ea"/>
              </a:rPr>
              <a:t>etc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cron.hourly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dirty="0" smtClean="0">
                <a:latin typeface="+mn-ea"/>
              </a:rPr>
              <a:t>如果是让系统执行一个目录下的所有可执行文件呢？则需要</a:t>
            </a:r>
            <a:r>
              <a:rPr lang="en-US" altLang="zh-CN" dirty="0" smtClean="0">
                <a:latin typeface="+mn-ea"/>
              </a:rPr>
              <a:t>run-parts.</a:t>
            </a:r>
            <a:r>
              <a:rPr lang="zh-CN" altLang="en-US" dirty="0" smtClean="0">
                <a:latin typeface="+mn-ea"/>
              </a:rPr>
              <a:t>即一个文件的意思。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  <a:defRPr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57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标题 1"/>
          <p:cNvSpPr>
            <a:spLocks noGrp="1"/>
          </p:cNvSpPr>
          <p:nvPr>
            <p:ph type="title"/>
          </p:nvPr>
        </p:nvSpPr>
        <p:spPr>
          <a:xfrm>
            <a:off x="850066" y="590400"/>
            <a:ext cx="7713662" cy="868363"/>
          </a:xfrm>
        </p:spPr>
        <p:txBody>
          <a:bodyPr/>
          <a:lstStyle/>
          <a:p>
            <a:r>
              <a:rPr lang="en-US" altLang="zh-CN" dirty="0" err="1" smtClean="0"/>
              <a:t>crontab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文件格式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1065214" y="1616796"/>
            <a:ext cx="7920037" cy="39243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1800" dirty="0">
                <a:latin typeface="+mn-ea"/>
              </a:rPr>
              <a:t>项目包含五个用空格分隔的字段，然后是要执行的命令</a:t>
            </a:r>
            <a:endParaRPr lang="en-US" altLang="zh-CN" sz="1800" dirty="0">
              <a:latin typeface="+mn-ea"/>
            </a:endParaRPr>
          </a:p>
          <a:p>
            <a:pPr>
              <a:defRPr/>
            </a:pPr>
            <a:r>
              <a:rPr lang="zh-CN" altLang="en-US" sz="1800" dirty="0">
                <a:latin typeface="+mn-ea"/>
              </a:rPr>
              <a:t>字段是：分钟</a:t>
            </a:r>
            <a:r>
              <a:rPr lang="en-US" altLang="zh-CN" sz="1800" dirty="0">
                <a:latin typeface="+mn-ea"/>
              </a:rPr>
              <a:t>(0~59)</a:t>
            </a:r>
            <a:r>
              <a:rPr lang="zh-CN" altLang="en-US" sz="1800" dirty="0">
                <a:latin typeface="+mn-ea"/>
              </a:rPr>
              <a:t>、小时</a:t>
            </a:r>
            <a:r>
              <a:rPr lang="en-US" altLang="zh-CN" sz="1800" dirty="0">
                <a:latin typeface="+mn-ea"/>
              </a:rPr>
              <a:t>(0~23)</a:t>
            </a:r>
            <a:r>
              <a:rPr lang="zh-CN" altLang="en-US" sz="1800" dirty="0">
                <a:latin typeface="+mn-ea"/>
              </a:rPr>
              <a:t>、日期、月份、星期</a:t>
            </a:r>
            <a:endParaRPr lang="en-US" altLang="zh-CN" sz="1800" dirty="0">
              <a:latin typeface="+mn-ea"/>
            </a:endParaRPr>
          </a:p>
          <a:p>
            <a:pPr>
              <a:defRPr/>
            </a:pPr>
            <a:r>
              <a:rPr lang="zh-CN" altLang="en-US" sz="1800" dirty="0">
                <a:latin typeface="+mn-ea"/>
              </a:rPr>
              <a:t>注释行以  </a:t>
            </a:r>
            <a:r>
              <a:rPr lang="en-US" altLang="zh-CN" sz="1800" dirty="0">
                <a:latin typeface="+mn-ea"/>
              </a:rPr>
              <a:t>#  </a:t>
            </a:r>
            <a:r>
              <a:rPr lang="zh-CN" altLang="en-US" sz="1800" dirty="0">
                <a:latin typeface="+mn-ea"/>
              </a:rPr>
              <a:t>开头</a:t>
            </a:r>
            <a:endParaRPr lang="en-US" altLang="zh-CN" sz="1800" dirty="0">
              <a:latin typeface="+mn-ea"/>
            </a:endParaRPr>
          </a:p>
          <a:p>
            <a:pPr>
              <a:defRPr/>
            </a:pPr>
            <a:r>
              <a:rPr lang="zh-CN" altLang="en-US" sz="1800" dirty="0">
                <a:latin typeface="+mn-ea"/>
              </a:rPr>
              <a:t>详情参见  </a:t>
            </a:r>
            <a:r>
              <a:rPr lang="en-US" altLang="zh-CN" sz="1800" dirty="0">
                <a:latin typeface="+mn-ea"/>
              </a:rPr>
              <a:t>man  5  </a:t>
            </a:r>
            <a:r>
              <a:rPr lang="en-US" altLang="zh-CN" sz="1800" dirty="0" err="1">
                <a:latin typeface="+mn-ea"/>
              </a:rPr>
              <a:t>crontab</a:t>
            </a: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的说明书页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sz="1800" dirty="0">
                <a:latin typeface="+mn-ea"/>
              </a:rPr>
              <a:t>注意：考试必考典型例子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sz="1800" dirty="0">
                <a:latin typeface="+mn-ea"/>
              </a:rPr>
              <a:t>当周是</a:t>
            </a:r>
            <a:r>
              <a:rPr lang="en-US" altLang="zh-CN" sz="1800" dirty="0">
                <a:latin typeface="+mn-ea"/>
              </a:rPr>
              <a:t>0</a:t>
            </a:r>
            <a:r>
              <a:rPr lang="zh-CN" altLang="en-US" sz="1800" dirty="0">
                <a:latin typeface="+mn-ea"/>
              </a:rPr>
              <a:t>或者</a:t>
            </a:r>
            <a:r>
              <a:rPr lang="en-US" altLang="zh-CN" sz="1800" dirty="0">
                <a:latin typeface="+mn-ea"/>
              </a:rPr>
              <a:t>7</a:t>
            </a:r>
            <a:r>
              <a:rPr lang="zh-CN" altLang="en-US" sz="1800" dirty="0">
                <a:latin typeface="+mn-ea"/>
              </a:rPr>
              <a:t>时都表示的是星期天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  <a:defRPr/>
            </a:pPr>
            <a:r>
              <a:rPr lang="zh-CN" altLang="en-US" sz="1800" dirty="0">
                <a:latin typeface="+mn-ea"/>
              </a:rPr>
              <a:t>如果要执行的工作是</a:t>
            </a:r>
            <a:r>
              <a:rPr lang="en-US" altLang="zh-CN" sz="1800" dirty="0">
                <a:latin typeface="+mn-ea"/>
              </a:rPr>
              <a:t>3</a:t>
            </a:r>
            <a:r>
              <a:rPr lang="zh-CN" altLang="en-US" sz="1800" dirty="0">
                <a:latin typeface="+mn-ea"/>
              </a:rPr>
              <a:t>点和</a:t>
            </a:r>
            <a:r>
              <a:rPr lang="en-US" altLang="zh-CN" sz="1800" dirty="0">
                <a:latin typeface="+mn-ea"/>
              </a:rPr>
              <a:t>6</a:t>
            </a:r>
            <a:r>
              <a:rPr lang="zh-CN" altLang="en-US" sz="1800" dirty="0">
                <a:latin typeface="+mn-ea"/>
              </a:rPr>
              <a:t>点：</a:t>
            </a:r>
            <a:r>
              <a:rPr lang="en-US" altLang="zh-CN" sz="1800" dirty="0">
                <a:latin typeface="+mn-ea"/>
              </a:rPr>
              <a:t>0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3,6 *  *  *  </a:t>
            </a:r>
          </a:p>
          <a:p>
            <a:pPr marL="0" indent="0">
              <a:buNone/>
              <a:defRPr/>
            </a:pPr>
            <a:r>
              <a:rPr lang="zh-CN" altLang="en-US" sz="1800" dirty="0">
                <a:latin typeface="+mn-ea"/>
              </a:rPr>
              <a:t>如果是在一段时间内，比如</a:t>
            </a:r>
            <a:r>
              <a:rPr lang="en-US" altLang="zh-CN" sz="1800" dirty="0">
                <a:latin typeface="+mn-ea"/>
              </a:rPr>
              <a:t>8</a:t>
            </a:r>
            <a:r>
              <a:rPr lang="zh-CN" altLang="en-US" sz="1800" dirty="0">
                <a:latin typeface="+mn-ea"/>
              </a:rPr>
              <a:t>到</a:t>
            </a:r>
            <a:r>
              <a:rPr lang="en-US" altLang="zh-CN" sz="1800" dirty="0">
                <a:latin typeface="+mn-ea"/>
              </a:rPr>
              <a:t>12</a:t>
            </a:r>
            <a:r>
              <a:rPr lang="zh-CN" altLang="en-US" sz="1800" dirty="0">
                <a:latin typeface="+mn-ea"/>
              </a:rPr>
              <a:t>点，每小时的</a:t>
            </a:r>
            <a:r>
              <a:rPr lang="en-US" altLang="zh-CN" sz="1800" dirty="0">
                <a:latin typeface="+mn-ea"/>
              </a:rPr>
              <a:t>20</a:t>
            </a:r>
            <a:r>
              <a:rPr lang="zh-CN" altLang="en-US" sz="1800" dirty="0">
                <a:latin typeface="+mn-ea"/>
              </a:rPr>
              <a:t>分都执行</a:t>
            </a:r>
            <a:endParaRPr lang="en-US" altLang="zh-CN" sz="1800" dirty="0">
              <a:latin typeface="+mn-ea"/>
            </a:endParaRPr>
          </a:p>
          <a:p>
            <a:pPr marL="457200" indent="-457200">
              <a:buFont typeface="Arial" pitchFamily="34" charset="0"/>
              <a:buAutoNum type="arabicPlain" startAt="20"/>
              <a:defRPr/>
            </a:pPr>
            <a:r>
              <a:rPr lang="en-US" altLang="zh-CN" sz="1800" dirty="0">
                <a:latin typeface="+mn-ea"/>
              </a:rPr>
              <a:t>8-12  *  *  *</a:t>
            </a:r>
          </a:p>
          <a:p>
            <a:pPr marL="0" indent="0">
              <a:buNone/>
              <a:defRPr/>
            </a:pPr>
            <a:r>
              <a:rPr lang="zh-CN" altLang="en-US" sz="1800" dirty="0">
                <a:latin typeface="+mn-ea"/>
              </a:rPr>
              <a:t>每隔</a:t>
            </a:r>
            <a:r>
              <a:rPr lang="en-US" altLang="zh-CN" sz="1800" dirty="0">
                <a:latin typeface="+mn-ea"/>
              </a:rPr>
              <a:t>N</a:t>
            </a:r>
            <a:r>
              <a:rPr lang="zh-CN" altLang="en-US" sz="1800" dirty="0">
                <a:latin typeface="+mn-ea"/>
              </a:rPr>
              <a:t>个单位时间，如每五分钟一次：</a:t>
            </a:r>
            <a:r>
              <a:rPr lang="en-US" altLang="zh-CN" sz="1800" dirty="0">
                <a:latin typeface="+mn-ea"/>
              </a:rPr>
              <a:t>*/5 *  *  *  *</a:t>
            </a: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45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err="1" smtClean="0"/>
              <a:t>OpenSSH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76045874-C013-443C-B716-A57B0F80DAFB}" type="datetime1">
              <a:rPr lang="zh-CN" altLang="en-US" smtClean="0">
                <a:solidFill>
                  <a:prstClr val="black"/>
                </a:solidFill>
              </a:rPr>
              <a:pPr/>
              <a:t>2018/9/28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A8B0E7B-FA93-4FD8-9523-A0A396BB0D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6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1158517" y="170841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solidFill>
                  <a:prstClr val="black"/>
                </a:solidFill>
                <a:latin typeface="Arial"/>
              </a:rPr>
              <a:t>SSH远程访问命令行</a:t>
            </a:r>
            <a:endParaRPr sz="1524" b="1" dirty="0">
              <a:solidFill>
                <a:prstClr val="black"/>
              </a:solidFill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1158517" y="1337339"/>
            <a:ext cx="9873894" cy="3976751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959" dirty="0" err="1">
                <a:solidFill>
                  <a:prstClr val="black"/>
                </a:solidFill>
                <a:latin typeface="Arial"/>
              </a:rPr>
              <a:t>什么是OpenSSH安全Shell（SSH</a:t>
            </a:r>
            <a:r>
              <a:rPr lang="en-US" sz="1959" dirty="0">
                <a:solidFill>
                  <a:prstClr val="black"/>
                </a:solidFill>
                <a:latin typeface="Arial"/>
              </a:rPr>
              <a:t>）？</a:t>
            </a:r>
          </a:p>
          <a:p>
            <a:pPr>
              <a:buSzPct val="45000"/>
              <a:buFont typeface="StarSymbol"/>
              <a:buChar char=""/>
            </a:pPr>
            <a:endParaRPr sz="1959" dirty="0">
              <a:solidFill>
                <a:prstClr val="black"/>
              </a:solidFill>
            </a:endParaRPr>
          </a:p>
          <a:p>
            <a:pPr>
              <a:buSzPct val="45000"/>
            </a:pPr>
            <a:r>
              <a:rPr lang="en-US" sz="1633" dirty="0">
                <a:solidFill>
                  <a:prstClr val="black"/>
                </a:solidFill>
                <a:latin typeface="Arial"/>
              </a:rPr>
              <a:t>这个术语OpenSSH指的是安全shell软件系统的软件实现。SSH用于安全地运行于一个远程系统shell。如果你在一个遥远的Linux系统提供的SSH服务的用户帐户，SSH通常用于远程登录，系统命令。SSH命令还可以用来运行远程系统上的一个单独的命令。</a:t>
            </a:r>
            <a:endParaRPr sz="1959" dirty="0">
              <a:solidFill>
                <a:prstClr val="black"/>
              </a:solidFill>
            </a:endParaRPr>
          </a:p>
          <a:p>
            <a:pPr>
              <a:buSzPct val="45000"/>
            </a:pPr>
            <a:r>
              <a:rPr lang="en-US" sz="1633" dirty="0" err="1" smtClean="0">
                <a:solidFill>
                  <a:srgbClr val="C00000"/>
                </a:solidFill>
                <a:latin typeface="Arial"/>
              </a:rPr>
              <a:t>ssh</a:t>
            </a:r>
            <a:r>
              <a:rPr lang="en-US" sz="1633" dirty="0" err="1">
                <a:solidFill>
                  <a:srgbClr val="C00000"/>
                </a:solidFill>
                <a:latin typeface="Arial"/>
              </a:rPr>
              <a:t>登录简单实例</a:t>
            </a:r>
            <a:endParaRPr sz="1959" dirty="0">
              <a:solidFill>
                <a:srgbClr val="C00000"/>
              </a:solidFill>
            </a:endParaRPr>
          </a:p>
        </p:txBody>
      </p:sp>
      <p:pic>
        <p:nvPicPr>
          <p:cNvPr id="369" name="图片 36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8455" y="2928054"/>
            <a:ext cx="9072010" cy="1052278"/>
          </a:xfrm>
          <a:prstGeom prst="rect">
            <a:avLst/>
          </a:prstGeom>
          <a:ln>
            <a:noFill/>
          </a:ln>
        </p:spPr>
      </p:pic>
      <p:pic>
        <p:nvPicPr>
          <p:cNvPr id="370" name="图片 36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8775" y="3997779"/>
            <a:ext cx="8933377" cy="843163"/>
          </a:xfrm>
          <a:prstGeom prst="rect">
            <a:avLst/>
          </a:prstGeom>
          <a:ln>
            <a:noFill/>
          </a:ln>
        </p:spPr>
      </p:pic>
      <p:pic>
        <p:nvPicPr>
          <p:cNvPr id="371" name="图片 37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8455" y="4858389"/>
            <a:ext cx="9114019" cy="83917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9130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1158517" y="258416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solidFill>
                  <a:prstClr val="black"/>
                </a:solidFill>
                <a:latin typeface="Arial"/>
              </a:rPr>
              <a:t>SSH远程访问命令行</a:t>
            </a:r>
            <a:endParaRPr sz="1524" b="1" dirty="0">
              <a:solidFill>
                <a:prstClr val="black"/>
              </a:solidFill>
            </a:endParaRPr>
          </a:p>
        </p:txBody>
      </p:sp>
      <p:pic>
        <p:nvPicPr>
          <p:cNvPr id="9" name="图片 8"/>
          <p:cNvPicPr/>
          <p:nvPr/>
        </p:nvPicPr>
        <p:blipFill rotWithShape="1">
          <a:blip r:embed="rId3" cstate="print"/>
          <a:srcRect l="1254"/>
          <a:stretch/>
        </p:blipFill>
        <p:spPr bwMode="auto">
          <a:xfrm>
            <a:off x="2762176" y="1896251"/>
            <a:ext cx="7006901" cy="3349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06102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1158517" y="219312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solidFill>
                  <a:prstClr val="black"/>
                </a:solidFill>
                <a:latin typeface="Arial"/>
              </a:rPr>
              <a:t>SSH主机密钥</a:t>
            </a:r>
            <a:endParaRPr sz="1524" b="1" dirty="0">
              <a:solidFill>
                <a:prstClr val="black"/>
              </a:solidFill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1158517" y="1604571"/>
            <a:ext cx="9873894" cy="3976751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177" dirty="0">
                <a:solidFill>
                  <a:prstClr val="black"/>
                </a:solidFill>
                <a:latin typeface="Arial"/>
              </a:rPr>
              <a:t>SSH的安全通信通过公共密钥加密。当一个SSH客户端连接到SSH服务器，在客户端登录时，服务器发送一份公开密钥。这是用于通信信道建立安全的加密和认证服务器到客户端。</a:t>
            </a:r>
            <a:endParaRPr sz="1959" dirty="0">
              <a:solidFill>
                <a:prstClr val="black"/>
              </a:solidFill>
            </a:endParaRPr>
          </a:p>
        </p:txBody>
      </p:sp>
      <p:pic>
        <p:nvPicPr>
          <p:cNvPr id="378" name="图片 37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6872" y="3009295"/>
            <a:ext cx="10477185" cy="257202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7453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1158517" y="192412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solidFill>
                  <a:prstClr val="black"/>
                </a:solidFill>
                <a:latin typeface="Arial"/>
              </a:rPr>
              <a:t>配置SSH公钥认证</a:t>
            </a:r>
            <a:endParaRPr sz="1524" b="1" dirty="0">
              <a:solidFill>
                <a:prstClr val="black"/>
              </a:solidFill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1275105" y="1591121"/>
            <a:ext cx="9873894" cy="3976751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959" dirty="0">
                <a:solidFill>
                  <a:prstClr val="black"/>
                </a:solidFill>
                <a:latin typeface="Arial"/>
              </a:rPr>
              <a:t>用户可以验证SSH登录不使用公共密钥认证密码。SSH允许用户进行身份验证使用私有的公钥方案。这意味着两个生成密钥，私有密钥和公共密钥。私钥文件作为身份验证凭据，像一个密码，必须保密和安全。公共密钥复制到用户要登录，和用于验证的密钥系统中。因此，你可以用你的密钥进行身份验证，不需要每次键入一个密码登录系统，但仍然安全。</a:t>
            </a:r>
            <a:endParaRPr sz="1959" dirty="0">
              <a:solidFill>
                <a:prstClr val="black"/>
              </a:solidFill>
            </a:endParaRPr>
          </a:p>
          <a:p>
            <a:pPr>
              <a:buSzPct val="45000"/>
              <a:buFont typeface="StarSymbol"/>
              <a:buChar char=""/>
            </a:pPr>
            <a:r>
              <a:rPr lang="en-US" sz="1959" dirty="0" err="1">
                <a:solidFill>
                  <a:prstClr val="black"/>
                </a:solidFill>
                <a:latin typeface="Arial"/>
              </a:rPr>
              <a:t>密钥的生成是通过使用ssh-keygen命令。这会产生私钥</a:t>
            </a:r>
            <a:r>
              <a:rPr lang="en-US" sz="1959" dirty="0">
                <a:solidFill>
                  <a:prstClr val="black"/>
                </a:solidFill>
                <a:latin typeface="Arial"/>
              </a:rPr>
              <a:t>~ /.</a:t>
            </a:r>
            <a:r>
              <a:rPr lang="en-US" sz="1959" dirty="0" err="1">
                <a:solidFill>
                  <a:prstClr val="black"/>
                </a:solidFill>
                <a:latin typeface="Arial"/>
              </a:rPr>
              <a:t>shh</a:t>
            </a:r>
            <a:r>
              <a:rPr lang="en-US" sz="1959" dirty="0">
                <a:solidFill>
                  <a:prstClr val="black"/>
                </a:solidFill>
                <a:latin typeface="Arial"/>
              </a:rPr>
              <a:t>/id_rsa和SSH公钥id_rsa.pub。</a:t>
            </a:r>
            <a:endParaRPr sz="195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39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1225765" y="159085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solidFill>
                  <a:prstClr val="black"/>
                </a:solidFill>
                <a:latin typeface="Arial"/>
              </a:rPr>
              <a:t>配置SSH公钥认证</a:t>
            </a:r>
            <a:endParaRPr sz="1524" b="1" dirty="0">
              <a:solidFill>
                <a:prstClr val="black"/>
              </a:solidFill>
            </a:endParaRPr>
          </a:p>
        </p:txBody>
      </p:sp>
      <p:pic>
        <p:nvPicPr>
          <p:cNvPr id="382" name="图片 38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702" y="1102862"/>
            <a:ext cx="8649436" cy="2850573"/>
          </a:xfrm>
          <a:prstGeom prst="rect">
            <a:avLst/>
          </a:prstGeom>
          <a:ln>
            <a:noFill/>
          </a:ln>
        </p:spPr>
      </p:pic>
      <p:pic>
        <p:nvPicPr>
          <p:cNvPr id="383" name="图片 38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4702" y="3164848"/>
            <a:ext cx="8847888" cy="718372"/>
          </a:xfrm>
          <a:prstGeom prst="rect">
            <a:avLst/>
          </a:prstGeom>
          <a:ln>
            <a:noFill/>
          </a:ln>
        </p:spPr>
      </p:pic>
      <p:pic>
        <p:nvPicPr>
          <p:cNvPr id="384" name="图片 38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702" y="4351010"/>
            <a:ext cx="8860885" cy="784776"/>
          </a:xfrm>
          <a:prstGeom prst="rect">
            <a:avLst/>
          </a:prstGeom>
          <a:ln>
            <a:noFill/>
          </a:ln>
        </p:spPr>
      </p:pic>
      <p:sp>
        <p:nvSpPr>
          <p:cNvPr id="385" name="TextShape 2"/>
          <p:cNvSpPr txBox="1"/>
          <p:nvPr/>
        </p:nvSpPr>
        <p:spPr>
          <a:xfrm>
            <a:off x="8225942" y="1102863"/>
            <a:ext cx="1476648" cy="361198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197" dirty="0" err="1">
                <a:solidFill>
                  <a:srgbClr val="801900"/>
                </a:solidFill>
                <a:latin typeface="Arial"/>
              </a:rPr>
              <a:t>创建SSH密钥</a:t>
            </a:r>
            <a:endParaRPr sz="2612" dirty="0">
              <a:solidFill>
                <a:prstClr val="black"/>
              </a:solidFill>
            </a:endParaRPr>
          </a:p>
        </p:txBody>
      </p:sp>
      <p:sp>
        <p:nvSpPr>
          <p:cNvPr id="386" name="TextShape 3"/>
          <p:cNvSpPr txBox="1"/>
          <p:nvPr/>
        </p:nvSpPr>
        <p:spPr>
          <a:xfrm>
            <a:off x="8699843" y="3906160"/>
            <a:ext cx="1334181" cy="361198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197" dirty="0" err="1">
                <a:solidFill>
                  <a:srgbClr val="801900"/>
                </a:solidFill>
                <a:latin typeface="Arial"/>
              </a:rPr>
              <a:t>默认密钥复制</a:t>
            </a:r>
            <a:endParaRPr sz="2612" dirty="0">
              <a:solidFill>
                <a:prstClr val="black"/>
              </a:solidFill>
            </a:endParaRPr>
          </a:p>
        </p:txBody>
      </p:sp>
      <p:sp>
        <p:nvSpPr>
          <p:cNvPr id="387" name="TextShape 4"/>
          <p:cNvSpPr txBox="1"/>
          <p:nvPr/>
        </p:nvSpPr>
        <p:spPr>
          <a:xfrm>
            <a:off x="8645651" y="5403408"/>
            <a:ext cx="1334181" cy="361198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197" dirty="0" err="1">
                <a:solidFill>
                  <a:srgbClr val="801900"/>
                </a:solidFill>
                <a:latin typeface="Arial"/>
              </a:rPr>
              <a:t>指定密钥复制</a:t>
            </a:r>
            <a:endParaRPr sz="2612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8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标题 1"/>
          <p:cNvSpPr>
            <a:spLocks noGrp="1"/>
          </p:cNvSpPr>
          <p:nvPr>
            <p:ph type="title"/>
          </p:nvPr>
        </p:nvSpPr>
        <p:spPr>
          <a:xfrm>
            <a:off x="1919288" y="908050"/>
            <a:ext cx="8229600" cy="1143000"/>
          </a:xfrm>
        </p:spPr>
        <p:txBody>
          <a:bodyPr/>
          <a:lstStyle/>
          <a:p>
            <a:r>
              <a:rPr lang="en-US" altLang="zh-CN" smtClean="0"/>
              <a:t>scp</a:t>
            </a:r>
            <a:r>
              <a:rPr lang="zh-CN" altLang="en-US" smtClean="0"/>
              <a:t>：安全文件传输</a:t>
            </a:r>
          </a:p>
        </p:txBody>
      </p:sp>
      <p:sp>
        <p:nvSpPr>
          <p:cNvPr id="206851" name="内容占位符 2"/>
          <p:cNvSpPr>
            <a:spLocks noGrp="1"/>
          </p:cNvSpPr>
          <p:nvPr>
            <p:ph idx="1"/>
          </p:nvPr>
        </p:nvSpPr>
        <p:spPr>
          <a:xfrm>
            <a:off x="1981200" y="1989139"/>
            <a:ext cx="8229600" cy="4137025"/>
          </a:xfrm>
        </p:spPr>
        <p:txBody>
          <a:bodyPr/>
          <a:lstStyle/>
          <a:p>
            <a:r>
              <a:rPr lang="zh-CN" altLang="en-US" smtClean="0"/>
              <a:t>对</a:t>
            </a:r>
            <a:r>
              <a:rPr lang="en-US" altLang="zh-CN" smtClean="0"/>
              <a:t>rcp</a:t>
            </a:r>
            <a:r>
              <a:rPr lang="zh-CN" altLang="en-US" smtClean="0"/>
              <a:t>的安全替换</a:t>
            </a:r>
            <a:endParaRPr lang="en-US" altLang="zh-CN" smtClean="0"/>
          </a:p>
          <a:p>
            <a:r>
              <a:rPr lang="zh-CN" altLang="en-US" smtClean="0"/>
              <a:t>建立在</a:t>
            </a:r>
            <a:r>
              <a:rPr lang="en-US" altLang="zh-CN" smtClean="0"/>
              <a:t>ssh</a:t>
            </a:r>
            <a:r>
              <a:rPr lang="zh-CN" altLang="en-US" smtClean="0"/>
              <a:t>之上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en-US" altLang="zh-CN" b="1" smtClean="0"/>
              <a:t>scp </a:t>
            </a:r>
            <a:r>
              <a:rPr lang="en-US" altLang="zh-CN" b="1" i="1" smtClean="0"/>
              <a:t>source</a:t>
            </a:r>
            <a:r>
              <a:rPr lang="en-US" altLang="zh-CN" b="1" smtClean="0"/>
              <a:t> </a:t>
            </a:r>
            <a:r>
              <a:rPr lang="en-US" altLang="zh-CN" b="1" i="1" smtClean="0"/>
              <a:t>destination</a:t>
            </a:r>
          </a:p>
          <a:p>
            <a:pPr lvl="1">
              <a:buFont typeface="Arial" charset="0"/>
              <a:buChar char="•"/>
            </a:pPr>
            <a:r>
              <a:rPr lang="zh-CN" altLang="en-US" smtClean="0"/>
              <a:t>远程文件的指定方式是：</a:t>
            </a:r>
            <a:endParaRPr lang="en-US" altLang="zh-CN" smtClean="0"/>
          </a:p>
          <a:p>
            <a:pPr lvl="2"/>
            <a:r>
              <a:rPr lang="en-US" altLang="zh-CN" b="1" smtClean="0"/>
              <a:t>[user@]host:/path/to/file</a:t>
            </a:r>
          </a:p>
          <a:p>
            <a:pPr lvl="1">
              <a:buFont typeface="Arial" charset="0"/>
              <a:buChar char="•"/>
            </a:pPr>
            <a:r>
              <a:rPr lang="zh-CN" altLang="en-US" smtClean="0"/>
              <a:t>使用 </a:t>
            </a:r>
            <a:r>
              <a:rPr lang="en-US" altLang="zh-CN" smtClean="0"/>
              <a:t>-r </a:t>
            </a:r>
            <a:r>
              <a:rPr lang="zh-CN" altLang="en-US" smtClean="0"/>
              <a:t>选项来启用递归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使用 </a:t>
            </a:r>
            <a:r>
              <a:rPr lang="en-US" altLang="zh-CN" smtClean="0"/>
              <a:t>-p </a:t>
            </a:r>
            <a:r>
              <a:rPr lang="zh-CN" altLang="en-US" smtClean="0"/>
              <a:t>来保留复制文件的原有时间和权限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zh-CN" altLang="en-US" smtClean="0"/>
              <a:t>使用 </a:t>
            </a:r>
            <a:r>
              <a:rPr lang="en-US" altLang="zh-CN" smtClean="0"/>
              <a:t>-C </a:t>
            </a:r>
            <a:r>
              <a:rPr lang="zh-CN" altLang="en-US" smtClean="0"/>
              <a:t>来压缩数据流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248343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标题 1"/>
          <p:cNvSpPr>
            <a:spLocks noGrp="1"/>
          </p:cNvSpPr>
          <p:nvPr>
            <p:ph type="title"/>
          </p:nvPr>
        </p:nvSpPr>
        <p:spPr>
          <a:xfrm>
            <a:off x="1992313" y="836613"/>
            <a:ext cx="8229600" cy="1143000"/>
          </a:xfrm>
        </p:spPr>
        <p:txBody>
          <a:bodyPr/>
          <a:lstStyle/>
          <a:p>
            <a:r>
              <a:rPr lang="en-US" altLang="zh-CN" smtClean="0"/>
              <a:t>rsync</a:t>
            </a:r>
            <a:r>
              <a:rPr lang="zh-CN" altLang="en-US" smtClean="0"/>
              <a:t>：高效率的文件同步</a:t>
            </a:r>
          </a:p>
        </p:txBody>
      </p:sp>
      <p:sp>
        <p:nvSpPr>
          <p:cNvPr id="207875" name="内容占位符 2"/>
          <p:cNvSpPr>
            <a:spLocks noGrp="1"/>
          </p:cNvSpPr>
          <p:nvPr>
            <p:ph idx="1"/>
          </p:nvPr>
        </p:nvSpPr>
        <p:spPr>
          <a:xfrm>
            <a:off x="1981200" y="2133601"/>
            <a:ext cx="8229600" cy="3992563"/>
          </a:xfrm>
        </p:spPr>
        <p:txBody>
          <a:bodyPr/>
          <a:lstStyle/>
          <a:p>
            <a:r>
              <a:rPr lang="zh-CN" altLang="en-US" smtClean="0"/>
              <a:t>高效率的在远程系统之间复制文件</a:t>
            </a:r>
            <a:endParaRPr lang="en-US" altLang="zh-CN" smtClean="0"/>
          </a:p>
          <a:p>
            <a:r>
              <a:rPr lang="zh-CN" altLang="en-US" smtClean="0"/>
              <a:t>使用安全的</a:t>
            </a:r>
            <a:r>
              <a:rPr lang="en-US" altLang="zh-CN" smtClean="0"/>
              <a:t>shell</a:t>
            </a:r>
            <a:r>
              <a:rPr lang="zh-CN" altLang="en-US" smtClean="0"/>
              <a:t>连接做为传输方式</a:t>
            </a:r>
            <a:endParaRPr lang="en-US" altLang="zh-CN" smtClean="0"/>
          </a:p>
          <a:p>
            <a:pPr lvl="1">
              <a:buFont typeface="Arial" charset="0"/>
              <a:buChar char="•"/>
            </a:pPr>
            <a:r>
              <a:rPr lang="en-US" altLang="zh-CN" b="1" smtClean="0"/>
              <a:t>rsync *.conf barney:/home/joe/configs/</a:t>
            </a:r>
            <a:endParaRPr lang="en-US" altLang="zh-CN" smtClean="0"/>
          </a:p>
          <a:p>
            <a:r>
              <a:rPr lang="zh-CN" altLang="en-US" smtClean="0"/>
              <a:t>比</a:t>
            </a:r>
            <a:r>
              <a:rPr lang="en-US" altLang="zh-CN" smtClean="0"/>
              <a:t>scp</a:t>
            </a:r>
            <a:r>
              <a:rPr lang="zh-CN" altLang="en-US" smtClean="0"/>
              <a:t>更快　</a:t>
            </a:r>
            <a:r>
              <a:rPr lang="en-US" altLang="zh-CN" smtClean="0"/>
              <a:t>-</a:t>
            </a:r>
            <a:r>
              <a:rPr lang="zh-CN" altLang="en-US" smtClean="0"/>
              <a:t>　只复制文件的区别</a:t>
            </a:r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3473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Anaconda</a:t>
            </a:r>
            <a:r>
              <a:rPr lang="zh-CN" altLang="en-US" smtClean="0"/>
              <a:t>，红帽企业版</a:t>
            </a:r>
            <a:r>
              <a:rPr lang="en-US" altLang="zh-CN" smtClean="0"/>
              <a:t>Linux</a:t>
            </a:r>
            <a:r>
              <a:rPr lang="zh-CN" altLang="en-US" smtClean="0"/>
              <a:t>安装程序</a:t>
            </a:r>
          </a:p>
        </p:txBody>
      </p:sp>
      <p:sp>
        <p:nvSpPr>
          <p:cNvPr id="238595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支持不同模式</a:t>
            </a:r>
            <a:endParaRPr lang="en-US" altLang="zh-CN" dirty="0" smtClean="0">
              <a:latin typeface="+mn-ea"/>
            </a:endParaRPr>
          </a:p>
          <a:p>
            <a:pPr lvl="1">
              <a:buFont typeface="Arial" charset="0"/>
              <a:buChar char="•"/>
            </a:pPr>
            <a:r>
              <a:rPr lang="en-US" altLang="zh-CN" dirty="0" smtClean="0">
                <a:latin typeface="+mn-ea"/>
              </a:rPr>
              <a:t>Kickstart</a:t>
            </a:r>
            <a:r>
              <a:rPr lang="zh-CN" altLang="en-US" dirty="0" smtClean="0">
                <a:latin typeface="+mn-ea"/>
              </a:rPr>
              <a:t>提供自动安装</a:t>
            </a:r>
            <a:endParaRPr lang="en-US" altLang="zh-CN" dirty="0" smtClean="0">
              <a:latin typeface="+mn-ea"/>
            </a:endParaRP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latin typeface="+mn-ea"/>
              </a:rPr>
              <a:t>升级操作是在现有红帽企业版</a:t>
            </a:r>
            <a:r>
              <a:rPr lang="en-US" altLang="zh-CN" dirty="0" smtClean="0">
                <a:latin typeface="+mn-ea"/>
              </a:rPr>
              <a:t>Linux</a:t>
            </a:r>
            <a:r>
              <a:rPr lang="zh-CN" altLang="en-US" dirty="0" smtClean="0">
                <a:latin typeface="+mn-ea"/>
              </a:rPr>
              <a:t>安装程序的基础上进行的</a:t>
            </a:r>
            <a:endParaRPr lang="en-US" altLang="zh-CN" dirty="0" smtClean="0">
              <a:latin typeface="+mn-ea"/>
            </a:endParaRP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latin typeface="+mn-ea"/>
              </a:rPr>
              <a:t>救援模式允许为无法引导的系统进行故障排除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包括两个阶段</a:t>
            </a:r>
            <a:endParaRPr lang="en-US" altLang="zh-CN" dirty="0" smtClean="0">
              <a:latin typeface="+mn-ea"/>
            </a:endParaRP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latin typeface="+mn-ea"/>
              </a:rPr>
              <a:t>第一阶段启动安装程序</a:t>
            </a:r>
            <a:endParaRPr lang="en-US" altLang="zh-CN" dirty="0" smtClean="0">
              <a:latin typeface="+mn-ea"/>
            </a:endParaRP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latin typeface="+mn-ea"/>
              </a:rPr>
              <a:t>第二阶段执行安装</a:t>
            </a:r>
          </a:p>
        </p:txBody>
      </p:sp>
    </p:spTree>
    <p:extLst>
      <p:ext uri="{BB962C8B-B14F-4D97-AF65-F5344CB8AC3E}">
        <p14:creationId xmlns:p14="http://schemas.microsoft.com/office/powerpoint/2010/main" xmlns="" val="32813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76045874-C013-443C-B716-A57B0F80DAFB}" type="datetime1">
              <a:rPr lang="zh-CN" altLang="en-US" smtClean="0">
                <a:solidFill>
                  <a:prstClr val="black"/>
                </a:solidFill>
              </a:rPr>
              <a:pPr/>
              <a:t>2018/9/28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A8B0E7B-FA93-4FD8-9523-A0A396BB0D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0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1992313" y="765175"/>
            <a:ext cx="8229600" cy="1143000"/>
          </a:xfrm>
        </p:spPr>
        <p:txBody>
          <a:bodyPr/>
          <a:lstStyle/>
          <a:p>
            <a:r>
              <a:rPr lang="en-US" altLang="zh-CN" smtClean="0"/>
              <a:t>vim </a:t>
            </a:r>
            <a:r>
              <a:rPr lang="zh-CN" altLang="en-US" smtClean="0"/>
              <a:t>简介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1981200" y="1844676"/>
            <a:ext cx="3971924" cy="4513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标准</a:t>
            </a:r>
            <a:r>
              <a:rPr lang="en-US" altLang="zh-CN" sz="2000" dirty="0"/>
              <a:t>UNIX</a:t>
            </a:r>
            <a:r>
              <a:rPr lang="zh-CN" altLang="en-US" sz="2000" dirty="0"/>
              <a:t>文本编辑器</a:t>
            </a:r>
            <a:r>
              <a:rPr lang="en-US" altLang="zh-CN" sz="2000" dirty="0"/>
              <a:t>vi</a:t>
            </a:r>
            <a:r>
              <a:rPr lang="zh-CN" altLang="en-US" sz="2000" dirty="0"/>
              <a:t>的新版本</a:t>
            </a:r>
            <a:endParaRPr lang="en-US" altLang="zh-CN" sz="2000" dirty="0"/>
          </a:p>
          <a:p>
            <a:pPr lvl="1"/>
            <a:r>
              <a:rPr lang="zh-CN" altLang="en-US" sz="2000" dirty="0"/>
              <a:t>执行</a:t>
            </a:r>
            <a:r>
              <a:rPr lang="en-US" altLang="zh-CN" sz="2000" dirty="0"/>
              <a:t>vi</a:t>
            </a:r>
            <a:r>
              <a:rPr lang="zh-CN" altLang="en-US" sz="2000" dirty="0"/>
              <a:t>命令会默认运行</a:t>
            </a:r>
            <a:r>
              <a:rPr lang="en-US" altLang="zh-CN" sz="2000" dirty="0"/>
              <a:t>vim</a:t>
            </a:r>
            <a:r>
              <a:rPr lang="zh-CN" altLang="en-US" sz="2000" dirty="0"/>
              <a:t>程序</a:t>
            </a:r>
            <a:endParaRPr lang="en-US" altLang="zh-CN" sz="2000" dirty="0"/>
          </a:p>
          <a:p>
            <a:r>
              <a:rPr lang="en-US" altLang="zh-CN" sz="2000" dirty="0" err="1"/>
              <a:t>gvim</a:t>
            </a:r>
            <a:r>
              <a:rPr lang="zh-CN" altLang="en-US" sz="2000" dirty="0"/>
              <a:t>：</a:t>
            </a:r>
            <a:r>
              <a:rPr lang="en-US" altLang="zh-CN" sz="2000" dirty="0"/>
              <a:t>vim</a:t>
            </a:r>
            <a:r>
              <a:rPr lang="zh-CN" altLang="en-US" sz="2000" dirty="0"/>
              <a:t>程序的图形化版本</a:t>
            </a:r>
            <a:endParaRPr lang="en-US" altLang="zh-CN" sz="2000" dirty="0"/>
          </a:p>
          <a:p>
            <a:pPr lvl="1"/>
            <a:r>
              <a:rPr lang="zh-CN" altLang="en-US" sz="2000" dirty="0"/>
              <a:t>应用程序</a:t>
            </a:r>
            <a:r>
              <a:rPr lang="en-US" altLang="zh-CN" sz="2000" dirty="0"/>
              <a:t>+</a:t>
            </a:r>
            <a:r>
              <a:rPr lang="zh-CN" altLang="en-US" sz="2000" dirty="0"/>
              <a:t>编程</a:t>
            </a:r>
            <a:r>
              <a:rPr lang="en-US" altLang="zh-CN" sz="2000" dirty="0"/>
              <a:t>-&gt;Vi </a:t>
            </a:r>
            <a:r>
              <a:rPr lang="zh-CN" altLang="en-US" sz="2000" dirty="0"/>
              <a:t>提高版（</a:t>
            </a:r>
            <a:r>
              <a:rPr lang="en-US" altLang="zh-CN" sz="2000" dirty="0"/>
              <a:t>Vi </a:t>
            </a:r>
            <a:r>
              <a:rPr lang="en-US" altLang="zh-CN" sz="2000" dirty="0" err="1"/>
              <a:t>iMproved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被</a:t>
            </a:r>
            <a:r>
              <a:rPr lang="en-US" altLang="zh-CN" sz="2000" dirty="0"/>
              <a:t>vim-X11</a:t>
            </a:r>
            <a:r>
              <a:rPr lang="zh-CN" altLang="en-US" sz="2000" dirty="0"/>
              <a:t>软件包提供</a:t>
            </a:r>
            <a:endParaRPr lang="en-US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10381" y="1643050"/>
            <a:ext cx="292895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</a:rPr>
              <a:t>优越性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</a:endParaRPr>
          </a:p>
          <a:p>
            <a:pPr lvl="1"/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</a:rPr>
              <a:t>速度：较少的击键做较多的任务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</a:endParaRPr>
          </a:p>
          <a:p>
            <a:pPr lvl="1"/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</a:rPr>
              <a:t>简单性：不必依靠鼠标或图形化环境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</a:endParaRPr>
          </a:p>
          <a:p>
            <a:pPr lvl="1"/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</a:rPr>
              <a:t>可用性：包括在多数类似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</a:rPr>
              <a:t>UNIX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</a:rPr>
              <a:t>的操作系统中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</a:endParaRPr>
          </a:p>
          <a:p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</a:rPr>
              <a:t>不利因素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</a:endParaRPr>
          </a:p>
          <a:p>
            <a:pPr lvl="1"/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</a:rPr>
              <a:t>难度：比简单的编辑器难掌握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</a:endParaRPr>
          </a:p>
          <a:p>
            <a:pPr lvl="2"/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</a:rPr>
              <a:t>键绑定的重点是速度而不是直觉性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057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xfrm>
            <a:off x="1919288" y="836613"/>
            <a:ext cx="8229600" cy="1143000"/>
          </a:xfrm>
        </p:spPr>
        <p:txBody>
          <a:bodyPr/>
          <a:lstStyle/>
          <a:p>
            <a:r>
              <a:rPr lang="en-US" altLang="zh-CN" smtClean="0"/>
              <a:t>vim</a:t>
            </a:r>
            <a:r>
              <a:rPr lang="zh-CN" altLang="en-US" smtClean="0"/>
              <a:t>：一种“形式”编辑器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1981200" y="2133601"/>
            <a:ext cx="8229600" cy="3992563"/>
          </a:xfrm>
        </p:spPr>
        <p:txBody>
          <a:bodyPr/>
          <a:lstStyle/>
          <a:p>
            <a:r>
              <a:rPr lang="zh-CN" altLang="en-US" dirty="0" smtClean="0"/>
              <a:t>键绑定的行为要依据</a:t>
            </a:r>
            <a:r>
              <a:rPr lang="en-US" altLang="zh-CN" dirty="0" smtClean="0"/>
              <a:t>vim</a:t>
            </a:r>
            <a:r>
              <a:rPr lang="zh-CN" altLang="en-US" dirty="0" smtClean="0"/>
              <a:t>的“模式”而定</a:t>
            </a:r>
            <a:endParaRPr lang="en-US" altLang="zh-CN" dirty="0" smtClean="0"/>
          </a:p>
          <a:p>
            <a:r>
              <a:rPr lang="zh-CN" altLang="en-US" dirty="0" smtClean="0"/>
              <a:t>三种主要模式：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插入模式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</a:t>
            </a:r>
            <a:r>
              <a:rPr lang="zh-CN" altLang="en-US" smtClean="0"/>
              <a:t>（末行）模式</a:t>
            </a:r>
            <a:endParaRPr lang="en-US" altLang="zh-CN" dirty="0" smtClean="0"/>
          </a:p>
          <a:p>
            <a:r>
              <a:rPr lang="en-US" altLang="zh-CN" dirty="0" smtClean="0"/>
              <a:t>Esc </a:t>
            </a:r>
            <a:r>
              <a:rPr lang="zh-CN" altLang="en-US" dirty="0" smtClean="0"/>
              <a:t>会退出当前的模式</a:t>
            </a:r>
            <a:endParaRPr lang="en-US" altLang="zh-CN" dirty="0" smtClean="0"/>
          </a:p>
          <a:p>
            <a:r>
              <a:rPr lang="en-US" altLang="zh-CN" dirty="0" smtClean="0"/>
              <a:t>Esc </a:t>
            </a:r>
            <a:r>
              <a:rPr lang="zh-CN" altLang="en-US" dirty="0" smtClean="0"/>
              <a:t>总是会返回到命令模式</a:t>
            </a:r>
          </a:p>
        </p:txBody>
      </p:sp>
    </p:spTree>
    <p:extLst>
      <p:ext uri="{BB962C8B-B14F-4D97-AF65-F5344CB8AC3E}">
        <p14:creationId xmlns:p14="http://schemas.microsoft.com/office/powerpoint/2010/main" xmlns="" val="22678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1847850" y="836613"/>
            <a:ext cx="8229600" cy="1143000"/>
          </a:xfrm>
        </p:spPr>
        <p:txBody>
          <a:bodyPr/>
          <a:lstStyle/>
          <a:p>
            <a:r>
              <a:rPr lang="en-US" altLang="zh-CN" smtClean="0"/>
              <a:t>vim</a:t>
            </a:r>
            <a:r>
              <a:rPr lang="zh-CN" altLang="en-US" smtClean="0"/>
              <a:t>基础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1981200" y="1844675"/>
            <a:ext cx="8229600" cy="4281488"/>
          </a:xfrm>
        </p:spPr>
        <p:txBody>
          <a:bodyPr/>
          <a:lstStyle/>
          <a:p>
            <a:r>
              <a:rPr lang="zh-CN" altLang="en-US" smtClean="0"/>
              <a:t>要使用</a:t>
            </a:r>
            <a:r>
              <a:rPr lang="en-US" altLang="zh-CN" smtClean="0"/>
              <a:t>vim</a:t>
            </a:r>
            <a:r>
              <a:rPr lang="zh-CN" altLang="en-US" smtClean="0"/>
              <a:t>，你必须至少能够</a:t>
            </a:r>
            <a:endParaRPr lang="en-US" altLang="zh-CN" smtClean="0"/>
          </a:p>
          <a:p>
            <a:pPr lvl="1"/>
            <a:r>
              <a:rPr lang="zh-CN" altLang="en-US" smtClean="0"/>
              <a:t>打开文件</a:t>
            </a:r>
            <a:endParaRPr lang="en-US" altLang="zh-CN" smtClean="0"/>
          </a:p>
          <a:p>
            <a:pPr lvl="1"/>
            <a:r>
              <a:rPr lang="zh-CN" altLang="en-US" smtClean="0"/>
              <a:t>修改文件（插入模式）</a:t>
            </a:r>
            <a:endParaRPr lang="en-US" altLang="zh-CN" smtClean="0"/>
          </a:p>
          <a:p>
            <a:pPr lvl="1"/>
            <a:r>
              <a:rPr lang="zh-CN" altLang="en-US" smtClean="0"/>
              <a:t>保存文件（</a:t>
            </a:r>
            <a:r>
              <a:rPr lang="en-US" altLang="zh-CN" smtClean="0"/>
              <a:t>ex </a:t>
            </a:r>
            <a:r>
              <a:rPr lang="zh-CN" altLang="en-US" smtClean="0"/>
              <a:t>模式）</a:t>
            </a:r>
          </a:p>
        </p:txBody>
      </p:sp>
    </p:spTree>
    <p:extLst>
      <p:ext uri="{BB962C8B-B14F-4D97-AF65-F5344CB8AC3E}">
        <p14:creationId xmlns:p14="http://schemas.microsoft.com/office/powerpoint/2010/main" xmlns="" val="28520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1919288" y="836613"/>
            <a:ext cx="8229600" cy="1143000"/>
          </a:xfrm>
        </p:spPr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vim</a:t>
            </a:r>
            <a:r>
              <a:rPr lang="zh-CN" altLang="en-US" smtClean="0"/>
              <a:t>中打开文件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1981200" y="1916113"/>
            <a:ext cx="8229600" cy="4210050"/>
          </a:xfrm>
        </p:spPr>
        <p:txBody>
          <a:bodyPr/>
          <a:lstStyle/>
          <a:p>
            <a:r>
              <a:rPr lang="zh-CN" altLang="en-US" smtClean="0"/>
              <a:t>要启动</a:t>
            </a:r>
            <a:r>
              <a:rPr lang="en-US" altLang="zh-CN" smtClean="0"/>
              <a:t>vi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en-US" altLang="zh-CN" smtClean="0"/>
              <a:t>vim</a:t>
            </a:r>
            <a:r>
              <a:rPr lang="zh-CN" altLang="en-US" smtClean="0"/>
              <a:t>文件名</a:t>
            </a:r>
            <a:endParaRPr lang="en-US" altLang="zh-CN" smtClean="0"/>
          </a:p>
          <a:p>
            <a:r>
              <a:rPr lang="zh-CN" altLang="en-US" smtClean="0"/>
              <a:t>如果文件存在，该文件会被打开，内容被显示</a:t>
            </a:r>
            <a:endParaRPr lang="en-US" altLang="zh-CN" smtClean="0"/>
          </a:p>
          <a:p>
            <a:r>
              <a:rPr lang="zh-CN" altLang="en-US" smtClean="0"/>
              <a:t>若文件不存在，</a:t>
            </a:r>
            <a:r>
              <a:rPr lang="en-US" altLang="zh-CN" smtClean="0"/>
              <a:t>vi</a:t>
            </a:r>
            <a:r>
              <a:rPr lang="zh-CN" altLang="en-US" smtClean="0"/>
              <a:t>会在首次保存时创建它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36806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1992313" y="836613"/>
            <a:ext cx="8229600" cy="1143000"/>
          </a:xfrm>
        </p:spPr>
        <p:txBody>
          <a:bodyPr/>
          <a:lstStyle/>
          <a:p>
            <a:r>
              <a:rPr lang="zh-CN" altLang="en-US" smtClean="0"/>
              <a:t>修改文件插入模式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1981200" y="1989139"/>
            <a:ext cx="8229600" cy="4137025"/>
          </a:xfrm>
        </p:spPr>
        <p:txBody>
          <a:bodyPr/>
          <a:lstStyle/>
          <a:p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在光标处开始插入模式</a:t>
            </a:r>
            <a:endParaRPr lang="en-US" altLang="zh-CN" dirty="0" smtClean="0"/>
          </a:p>
          <a:p>
            <a:r>
              <a:rPr lang="zh-CN" altLang="en-US" dirty="0" smtClean="0"/>
              <a:t>存在许多其他选项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在光标后进入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</a:t>
            </a:r>
            <a:r>
              <a:rPr lang="zh-CN" altLang="en-US" dirty="0" smtClean="0"/>
              <a:t>在行尾后补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 </a:t>
            </a:r>
            <a:r>
              <a:rPr lang="zh-CN" altLang="en-US" dirty="0" smtClean="0"/>
              <a:t>在行首插入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 </a:t>
            </a:r>
            <a:r>
              <a:rPr lang="zh-CN" altLang="en-US" dirty="0" smtClean="0"/>
              <a:t>插入一个新行（在下面）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</a:t>
            </a:r>
            <a:r>
              <a:rPr lang="zh-CN" altLang="en-US" dirty="0" smtClean="0"/>
              <a:t>插入一个新行（在上面）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293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1919288" y="981075"/>
            <a:ext cx="8229600" cy="1143000"/>
          </a:xfrm>
        </p:spPr>
        <p:txBody>
          <a:bodyPr/>
          <a:lstStyle/>
          <a:p>
            <a:r>
              <a:rPr lang="zh-CN" altLang="en-US" smtClean="0"/>
              <a:t>保存文件，退出</a:t>
            </a:r>
            <a:r>
              <a:rPr lang="en-US" altLang="zh-CN" smtClean="0"/>
              <a:t>vim Ex</a:t>
            </a:r>
            <a:r>
              <a:rPr lang="zh-CN" altLang="en-US" smtClean="0"/>
              <a:t>模式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1981200" y="1916113"/>
            <a:ext cx="8229600" cy="4210050"/>
          </a:xfrm>
        </p:spPr>
        <p:txBody>
          <a:bodyPr>
            <a:normAutofit/>
          </a:bodyPr>
          <a:lstStyle/>
          <a:p>
            <a:r>
              <a:rPr lang="zh-CN" altLang="en-US" smtClean="0"/>
              <a:t>使用“</a:t>
            </a:r>
            <a:r>
              <a:rPr lang="en-US" altLang="zh-CN" smtClean="0"/>
              <a:t>:</a:t>
            </a:r>
            <a:r>
              <a:rPr lang="zh-CN" altLang="en-US" smtClean="0"/>
              <a:t>”来进入</a:t>
            </a:r>
            <a:r>
              <a:rPr lang="en-US" altLang="zh-CN" smtClean="0"/>
              <a:t>ex</a:t>
            </a:r>
            <a:r>
              <a:rPr lang="zh-CN" altLang="en-US" smtClean="0"/>
              <a:t>模式</a:t>
            </a:r>
            <a:endParaRPr lang="en-US" altLang="zh-CN" smtClean="0"/>
          </a:p>
          <a:p>
            <a:pPr lvl="1"/>
            <a:r>
              <a:rPr lang="zh-CN" altLang="en-US" smtClean="0"/>
              <a:t>在左下角创建一个命令提示</a:t>
            </a:r>
            <a:endParaRPr lang="en-US" altLang="zh-CN" smtClean="0"/>
          </a:p>
          <a:p>
            <a:r>
              <a:rPr lang="zh-CN" altLang="en-US" smtClean="0"/>
              <a:t>常用的写入</a:t>
            </a:r>
            <a:r>
              <a:rPr lang="en-US" altLang="zh-CN" smtClean="0"/>
              <a:t>/</a:t>
            </a:r>
            <a:r>
              <a:rPr lang="zh-CN" altLang="en-US" smtClean="0"/>
              <a:t>退出命令；</a:t>
            </a:r>
            <a:endParaRPr lang="en-US" altLang="zh-CN" smtClean="0"/>
          </a:p>
          <a:p>
            <a:pPr lvl="1"/>
            <a:r>
              <a:rPr lang="en-US" altLang="zh-CN" smtClean="0"/>
              <a:t>:w </a:t>
            </a:r>
            <a:r>
              <a:rPr lang="zh-CN" altLang="en-US" smtClean="0"/>
              <a:t> 把文件写入磁盘（保存）</a:t>
            </a:r>
            <a:endParaRPr lang="en-US" altLang="zh-CN" smtClean="0"/>
          </a:p>
          <a:p>
            <a:pPr lvl="1"/>
            <a:r>
              <a:rPr lang="en-US" altLang="zh-CN" smtClean="0"/>
              <a:t>:wq </a:t>
            </a:r>
            <a:r>
              <a:rPr lang="zh-CN" altLang="en-US" smtClean="0"/>
              <a:t>写入后退出</a:t>
            </a:r>
            <a:endParaRPr lang="en-US" altLang="zh-CN" smtClean="0"/>
          </a:p>
          <a:p>
            <a:pPr lvl="1"/>
            <a:r>
              <a:rPr lang="en-US" altLang="zh-CN" smtClean="0"/>
              <a:t>:q </a:t>
            </a:r>
            <a:r>
              <a:rPr lang="zh-CN" altLang="en-US" smtClean="0"/>
              <a:t>不保存而退出，所有改变都会消失 </a:t>
            </a:r>
            <a:endParaRPr lang="en-US" altLang="zh-CN" smtClean="0"/>
          </a:p>
          <a:p>
            <a:pPr lvl="1"/>
            <a:r>
              <a:rPr lang="en-US" altLang="zh-CN" smtClean="0"/>
              <a:t>:q! </a:t>
            </a:r>
            <a:r>
              <a:rPr lang="zh-CN" altLang="en-US" smtClean="0"/>
              <a:t>强制不保存退出</a:t>
            </a:r>
            <a:endParaRPr lang="en-US" altLang="zh-CN" smtClean="0"/>
          </a:p>
          <a:p>
            <a:pPr lvl="1"/>
            <a:r>
              <a:rPr lang="en-US" altLang="zh-CN" smtClean="0"/>
              <a:t>:x   </a:t>
            </a:r>
            <a:r>
              <a:rPr lang="zh-CN" altLang="en-US" smtClean="0"/>
              <a:t>退出，如果文件更改则保存</a:t>
            </a:r>
            <a:endParaRPr lang="en-US" altLang="zh-CN" smtClean="0"/>
          </a:p>
          <a:p>
            <a:pPr lvl="1"/>
            <a:r>
              <a:rPr lang="en-US" altLang="zh-CN" smtClean="0"/>
              <a:t>:X   </a:t>
            </a:r>
            <a:r>
              <a:rPr lang="zh-CN" altLang="en-US" smtClean="0"/>
              <a:t>加密碼保護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41732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1992313" y="908050"/>
            <a:ext cx="8229600" cy="1143000"/>
          </a:xfrm>
        </p:spPr>
        <p:txBody>
          <a:bodyPr/>
          <a:lstStyle/>
          <a:p>
            <a:r>
              <a:rPr lang="zh-CN" altLang="en-US" smtClean="0"/>
              <a:t>使用命令模式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1981200" y="1916113"/>
            <a:ext cx="8229600" cy="4210050"/>
          </a:xfrm>
        </p:spPr>
        <p:txBody>
          <a:bodyPr/>
          <a:lstStyle/>
          <a:p>
            <a:r>
              <a:rPr lang="en-US" altLang="zh-CN" smtClean="0"/>
              <a:t>vim</a:t>
            </a:r>
            <a:r>
              <a:rPr lang="zh-CN" altLang="en-US" smtClean="0"/>
              <a:t>的默认模式</a:t>
            </a:r>
            <a:endParaRPr lang="en-US" altLang="zh-CN" smtClean="0"/>
          </a:p>
          <a:p>
            <a:r>
              <a:rPr lang="zh-CN" altLang="en-US" smtClean="0"/>
              <a:t>描述移动文本和处理文本命令的键</a:t>
            </a:r>
            <a:endParaRPr lang="en-US" altLang="zh-CN" smtClean="0"/>
          </a:p>
          <a:p>
            <a:r>
              <a:rPr lang="zh-CN" altLang="en-US" smtClean="0"/>
              <a:t>若前面有一个数字</a:t>
            </a:r>
            <a:r>
              <a:rPr lang="en-US" altLang="zh-CN" smtClean="0"/>
              <a:t>N</a:t>
            </a:r>
            <a:r>
              <a:rPr lang="zh-CN" altLang="en-US" smtClean="0"/>
              <a:t>，命令就会重复</a:t>
            </a:r>
            <a:r>
              <a:rPr lang="en-US" altLang="zh-CN" smtClean="0"/>
              <a:t>N</a:t>
            </a:r>
            <a:r>
              <a:rPr lang="zh-CN" altLang="en-US" smtClean="0"/>
              <a:t>次</a:t>
            </a:r>
            <a:endParaRPr lang="en-US" altLang="zh-CN" smtClean="0"/>
          </a:p>
          <a:p>
            <a:r>
              <a:rPr lang="zh-CN" altLang="en-US" smtClean="0"/>
              <a:t>示例：</a:t>
            </a:r>
            <a:endParaRPr lang="en-US" altLang="zh-CN" smtClean="0"/>
          </a:p>
          <a:p>
            <a:pPr lvl="1"/>
            <a:r>
              <a:rPr lang="en-US" altLang="zh-CN" smtClean="0"/>
              <a:t>Right Arrow </a:t>
            </a:r>
            <a:r>
              <a:rPr lang="zh-CN" altLang="en-US" smtClean="0"/>
              <a:t>（向右箭头）会向右移动一个字符</a:t>
            </a:r>
            <a:endParaRPr lang="en-US" altLang="zh-CN" smtClean="0"/>
          </a:p>
          <a:p>
            <a:pPr lvl="1"/>
            <a:r>
              <a:rPr lang="en-US" altLang="zh-CN" smtClean="0"/>
              <a:t>5,Right Arrow </a:t>
            </a:r>
            <a:r>
              <a:rPr lang="zh-CN" altLang="en-US" smtClean="0"/>
              <a:t>会向右移动</a:t>
            </a:r>
            <a:r>
              <a:rPr lang="en-US" altLang="zh-CN" smtClean="0"/>
              <a:t>5</a:t>
            </a:r>
            <a:r>
              <a:rPr lang="zh-CN" altLang="en-US" smtClean="0"/>
              <a:t>个字符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4718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1919288" y="908050"/>
            <a:ext cx="8229600" cy="1143000"/>
          </a:xfrm>
        </p:spPr>
        <p:txBody>
          <a:bodyPr/>
          <a:lstStyle/>
          <a:p>
            <a:r>
              <a:rPr lang="zh-CN" altLang="en-US" smtClean="0"/>
              <a:t>移动命令模式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>
          <a:xfrm>
            <a:off x="1981200" y="1989139"/>
            <a:ext cx="8229600" cy="4137025"/>
          </a:xfrm>
        </p:spPr>
        <p:txBody>
          <a:bodyPr/>
          <a:lstStyle/>
          <a:p>
            <a:r>
              <a:rPr lang="zh-CN" altLang="en-US" smtClean="0"/>
              <a:t>按字符移动；箭头键、</a:t>
            </a:r>
            <a:r>
              <a:rPr lang="en-US" altLang="zh-CN" smtClean="0"/>
              <a:t>h</a:t>
            </a:r>
            <a:r>
              <a:rPr lang="zh-CN" altLang="en-US" smtClean="0"/>
              <a:t>、</a:t>
            </a:r>
            <a:r>
              <a:rPr lang="en-US" altLang="zh-CN" smtClean="0"/>
              <a:t>j</a:t>
            </a:r>
            <a:r>
              <a:rPr lang="zh-CN" altLang="en-US" smtClean="0"/>
              <a:t>、</a:t>
            </a:r>
            <a:r>
              <a:rPr lang="en-US" altLang="zh-CN" smtClean="0"/>
              <a:t>k</a:t>
            </a:r>
            <a:r>
              <a:rPr lang="zh-CN" altLang="en-US" smtClean="0"/>
              <a:t>、</a:t>
            </a:r>
            <a:r>
              <a:rPr lang="en-US" altLang="zh-CN" smtClean="0"/>
              <a:t>l</a:t>
            </a:r>
          </a:p>
          <a:p>
            <a:r>
              <a:rPr lang="zh-CN" altLang="en-US" smtClean="0"/>
              <a:t>按单词移动：</a:t>
            </a:r>
            <a:r>
              <a:rPr lang="en-US" altLang="zh-CN" smtClean="0"/>
              <a:t>w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</a:p>
          <a:p>
            <a:r>
              <a:rPr lang="zh-CN" altLang="en-US" smtClean="0"/>
              <a:t>按句移动：）、（</a:t>
            </a:r>
            <a:endParaRPr lang="en-US" altLang="zh-CN" smtClean="0"/>
          </a:p>
          <a:p>
            <a:r>
              <a:rPr lang="zh-CN" altLang="en-US" smtClean="0"/>
              <a:t>按段移动：</a:t>
            </a:r>
            <a:r>
              <a:rPr lang="en-US" altLang="zh-CN" smtClean="0"/>
              <a:t>}</a:t>
            </a:r>
            <a:r>
              <a:rPr lang="zh-CN" altLang="en-US" smtClean="0"/>
              <a:t>、</a:t>
            </a:r>
            <a:r>
              <a:rPr lang="en-US" altLang="zh-CN" smtClean="0"/>
              <a:t>{</a:t>
            </a:r>
          </a:p>
          <a:p>
            <a:r>
              <a:rPr lang="zh-CN" altLang="en-US" smtClean="0"/>
              <a:t>跳到第</a:t>
            </a:r>
            <a:r>
              <a:rPr lang="en-US" altLang="zh-CN" smtClean="0"/>
              <a:t>x</a:t>
            </a:r>
            <a:r>
              <a:rPr lang="zh-CN" altLang="en-US" smtClean="0"/>
              <a:t>行：</a:t>
            </a:r>
            <a:r>
              <a:rPr lang="en-US" altLang="zh-CN" smtClean="0"/>
              <a:t>xG</a:t>
            </a:r>
          </a:p>
          <a:p>
            <a:r>
              <a:rPr lang="zh-CN" altLang="en-US" smtClean="0"/>
              <a:t>跳到文件末尾：</a:t>
            </a:r>
            <a:r>
              <a:rPr lang="en-US" altLang="zh-CN" smtClean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xmlns="" val="32352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1992313" y="908050"/>
            <a:ext cx="8229600" cy="1143000"/>
          </a:xfrm>
        </p:spPr>
        <p:txBody>
          <a:bodyPr/>
          <a:lstStyle/>
          <a:p>
            <a:r>
              <a:rPr lang="zh-CN" altLang="en-US" smtClean="0"/>
              <a:t>搜索和替换命令模式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xfrm>
            <a:off x="1981200" y="1916113"/>
            <a:ext cx="8229600" cy="4210050"/>
          </a:xfrm>
        </p:spPr>
        <p:txBody>
          <a:bodyPr/>
          <a:lstStyle/>
          <a:p>
            <a:r>
              <a:rPr lang="zh-CN" altLang="en-US" smtClean="0"/>
              <a:t>像</a:t>
            </a:r>
            <a:r>
              <a:rPr lang="en-US" altLang="zh-CN" smtClean="0"/>
              <a:t>less</a:t>
            </a:r>
            <a:r>
              <a:rPr lang="zh-CN" altLang="en-US" smtClean="0"/>
              <a:t>命令一样的搜索</a:t>
            </a:r>
            <a:endParaRPr lang="en-US" altLang="zh-CN" smtClean="0"/>
          </a:p>
          <a:p>
            <a:pPr lvl="1"/>
            <a:r>
              <a:rPr lang="en-US" altLang="zh-CN" smtClean="0"/>
              <a:t>/</a:t>
            </a:r>
            <a:r>
              <a:rPr lang="zh-CN" altLang="en-US" smtClean="0"/>
              <a:t>、</a:t>
            </a:r>
            <a:r>
              <a:rPr lang="en-US" altLang="zh-CN" smtClean="0"/>
              <a:t>n</a:t>
            </a:r>
            <a:r>
              <a:rPr lang="zh-CN" altLang="en-US" smtClean="0"/>
              <a:t>、</a:t>
            </a:r>
            <a:r>
              <a:rPr lang="en-US" altLang="zh-CN" smtClean="0"/>
              <a:t>N</a:t>
            </a:r>
          </a:p>
          <a:p>
            <a:r>
              <a:rPr lang="zh-CN" altLang="en-US" smtClean="0"/>
              <a:t>像</a:t>
            </a:r>
            <a:r>
              <a:rPr lang="en-US" altLang="zh-CN" smtClean="0"/>
              <a:t>sed</a:t>
            </a:r>
            <a:r>
              <a:rPr lang="zh-CN" altLang="en-US" smtClean="0"/>
              <a:t>命令中的搜索</a:t>
            </a:r>
            <a:r>
              <a:rPr lang="en-US" altLang="zh-CN" smtClean="0"/>
              <a:t>/</a:t>
            </a:r>
            <a:r>
              <a:rPr lang="zh-CN" altLang="en-US" smtClean="0"/>
              <a:t>替换</a:t>
            </a:r>
            <a:endParaRPr lang="en-US" altLang="zh-CN" smtClean="0"/>
          </a:p>
          <a:p>
            <a:r>
              <a:rPr lang="zh-CN" altLang="en-US" smtClean="0"/>
              <a:t>默认只影响到当前所在行</a:t>
            </a:r>
            <a:endParaRPr lang="en-US" altLang="zh-CN" smtClean="0"/>
          </a:p>
          <a:p>
            <a:r>
              <a:rPr lang="zh-CN" altLang="en-US" smtClean="0"/>
              <a:t>使用</a:t>
            </a:r>
            <a:r>
              <a:rPr lang="en-US" altLang="zh-CN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y</a:t>
            </a:r>
            <a:r>
              <a:rPr lang="zh-CN" altLang="en-US" smtClean="0"/>
              <a:t>范围或用</a:t>
            </a:r>
            <a:r>
              <a:rPr lang="en-US" altLang="zh-CN" smtClean="0"/>
              <a:t>%</a:t>
            </a:r>
            <a:r>
              <a:rPr lang="zh-CN" altLang="en-US" smtClean="0"/>
              <a:t>在整个文件中搜索</a:t>
            </a:r>
            <a:endParaRPr lang="en-US" altLang="zh-CN" smtClean="0"/>
          </a:p>
          <a:p>
            <a:pPr lvl="1"/>
            <a:r>
              <a:rPr lang="en-US" altLang="zh-CN" b="1" smtClean="0"/>
              <a:t>:1,5s/cat/dog/</a:t>
            </a:r>
            <a:r>
              <a:rPr lang="en-US" altLang="zh-CN" smtClean="0"/>
              <a:t> </a:t>
            </a:r>
          </a:p>
          <a:p>
            <a:pPr lvl="1"/>
            <a:r>
              <a:rPr lang="en-US" altLang="zh-CN" b="1" smtClean="0"/>
              <a:t>:%s/cat/dog/c</a:t>
            </a:r>
            <a:endParaRPr lang="en-US" altLang="zh-CN" smtClean="0"/>
          </a:p>
          <a:p>
            <a:pPr lvl="1"/>
            <a:r>
              <a:rPr lang="en-US" altLang="zh-CN" smtClean="0"/>
              <a:t>:noh  </a:t>
            </a:r>
            <a:r>
              <a:rPr lang="zh-CN" altLang="en-US" smtClean="0"/>
              <a:t>去高亮显示</a:t>
            </a:r>
          </a:p>
          <a:p>
            <a:pPr lvl="1"/>
            <a:endParaRPr lang="en-US" altLang="zh-CN" smtClean="0"/>
          </a:p>
          <a:p>
            <a:pPr lvl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6223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访问安装程序</a:t>
            </a:r>
          </a:p>
        </p:txBody>
      </p:sp>
      <p:sp>
        <p:nvSpPr>
          <p:cNvPr id="241667" name="内容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图形界面安装</a:t>
            </a:r>
            <a:endParaRPr lang="en-US" altLang="zh-CN" sz="2000" dirty="0">
              <a:latin typeface="+mn-ea"/>
            </a:endParaRPr>
          </a:p>
          <a:p>
            <a:pPr lvl="1">
              <a:buFont typeface="Arial" charset="0"/>
              <a:buChar char="•"/>
            </a:pPr>
            <a:r>
              <a:rPr lang="zh-CN" altLang="en-US" sz="1800" dirty="0">
                <a:latin typeface="+mn-ea"/>
              </a:rPr>
              <a:t>默认安装类型</a:t>
            </a:r>
            <a:endParaRPr lang="en-US" altLang="zh-CN" sz="18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基于文本的安装</a:t>
            </a:r>
            <a:endParaRPr lang="en-US" altLang="zh-CN" sz="2000" dirty="0">
              <a:latin typeface="+mn-ea"/>
            </a:endParaRPr>
          </a:p>
          <a:p>
            <a:pPr lvl="1">
              <a:buFont typeface="Arial" charset="0"/>
              <a:buChar char="•"/>
            </a:pPr>
            <a:r>
              <a:rPr lang="zh-CN" altLang="en-US" sz="1800" dirty="0">
                <a:latin typeface="+mn-ea"/>
              </a:rPr>
              <a:t>使用</a:t>
            </a:r>
            <a:r>
              <a:rPr lang="en-US" altLang="zh-CN" sz="1800" dirty="0">
                <a:latin typeface="+mn-ea"/>
              </a:rPr>
              <a:t>text</a:t>
            </a:r>
            <a:r>
              <a:rPr lang="zh-CN" altLang="en-US" sz="1800" dirty="0">
                <a:latin typeface="+mn-ea"/>
              </a:rPr>
              <a:t>选项启动</a:t>
            </a:r>
            <a:endParaRPr lang="en-US" altLang="zh-CN" sz="1800" dirty="0">
              <a:latin typeface="+mn-ea"/>
            </a:endParaRPr>
          </a:p>
          <a:p>
            <a:pPr lvl="1">
              <a:buFont typeface="Arial" charset="0"/>
              <a:buChar char="•"/>
            </a:pPr>
            <a:r>
              <a:rPr lang="zh-CN" altLang="en-US" sz="1800" dirty="0">
                <a:latin typeface="+mn-ea"/>
              </a:rPr>
              <a:t>基于菜单的终端界面</a:t>
            </a:r>
            <a:endParaRPr lang="en-US" altLang="zh-CN" sz="18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串口安装</a:t>
            </a:r>
            <a:endParaRPr lang="en-US" altLang="zh-CN" sz="2000" dirty="0">
              <a:latin typeface="+mn-ea"/>
            </a:endParaRPr>
          </a:p>
          <a:p>
            <a:pPr lvl="1">
              <a:buFont typeface="Arial" charset="0"/>
              <a:buChar char="•"/>
            </a:pPr>
            <a:r>
              <a:rPr lang="zh-CN" altLang="en-US" sz="1800" dirty="0">
                <a:latin typeface="+mn-ea"/>
              </a:rPr>
              <a:t>当检测不到显卡时自动启动</a:t>
            </a:r>
            <a:endParaRPr lang="en-US" altLang="zh-CN" sz="1800" dirty="0">
              <a:latin typeface="+mn-ea"/>
            </a:endParaRPr>
          </a:p>
          <a:p>
            <a:pPr lvl="1">
              <a:buFont typeface="Arial" charset="0"/>
              <a:buChar char="•"/>
            </a:pPr>
            <a:r>
              <a:rPr lang="zh-CN" altLang="en-US" sz="1800" dirty="0">
                <a:latin typeface="+mn-ea"/>
              </a:rPr>
              <a:t>用</a:t>
            </a:r>
            <a:r>
              <a:rPr lang="en-US" altLang="zh-CN" sz="1800" dirty="0">
                <a:latin typeface="+mn-ea"/>
              </a:rPr>
              <a:t>serial=device</a:t>
            </a:r>
            <a:r>
              <a:rPr lang="zh-CN" altLang="en-US" sz="1800" dirty="0">
                <a:latin typeface="+mn-ea"/>
              </a:rPr>
              <a:t>启用</a:t>
            </a:r>
          </a:p>
        </p:txBody>
      </p:sp>
    </p:spTree>
    <p:extLst>
      <p:ext uri="{BB962C8B-B14F-4D97-AF65-F5344CB8AC3E}">
        <p14:creationId xmlns:p14="http://schemas.microsoft.com/office/powerpoint/2010/main" xmlns="" val="7204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1992313" y="692150"/>
            <a:ext cx="8229600" cy="1143000"/>
          </a:xfrm>
        </p:spPr>
        <p:txBody>
          <a:bodyPr/>
          <a:lstStyle/>
          <a:p>
            <a:r>
              <a:rPr lang="zh-CN" altLang="en-US" smtClean="0"/>
              <a:t>处理文本命令模式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81200" y="1641475"/>
          <a:ext cx="8229600" cy="292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6572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改变（替换）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删除（剪切）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拉出（复制）</a:t>
                      </a:r>
                      <a:endParaRPr lang="zh-CN" altLang="en-US" sz="1800" dirty="0"/>
                    </a:p>
                  </a:txBody>
                  <a:tcPr marT="45702" marB="45702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行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cc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dd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yy</a:t>
                      </a:r>
                      <a:endParaRPr lang="zh-CN" altLang="en-US" sz="1800" dirty="0"/>
                    </a:p>
                  </a:txBody>
                  <a:tcPr marT="45702" marB="45702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字母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cl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dl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yl</a:t>
                      </a:r>
                      <a:endParaRPr lang="zh-CN" altLang="en-US" sz="1800" dirty="0"/>
                    </a:p>
                  </a:txBody>
                  <a:tcPr marT="45702" marB="45702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单词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cw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dw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yw</a:t>
                      </a:r>
                      <a:endParaRPr lang="zh-CN" altLang="en-US" sz="1800" dirty="0"/>
                    </a:p>
                  </a:txBody>
                  <a:tcPr marT="45702" marB="45702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后面的句子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c)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d)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y)</a:t>
                      </a:r>
                    </a:p>
                  </a:txBody>
                  <a:tcPr marT="45702" marB="45702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前面的句子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c(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d(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y(</a:t>
                      </a:r>
                      <a:endParaRPr lang="zh-CN" altLang="en-US" sz="1800" dirty="0"/>
                    </a:p>
                  </a:txBody>
                  <a:tcPr marT="45702" marB="45702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上一段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c{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d{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y{</a:t>
                      </a:r>
                      <a:endParaRPr lang="zh-CN" altLang="en-US" sz="1800" dirty="0"/>
                    </a:p>
                  </a:txBody>
                  <a:tcPr marT="45702" marB="45702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下一段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c}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d}</a:t>
                      </a:r>
                      <a:endParaRPr lang="zh-CN" alt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y}</a:t>
                      </a:r>
                      <a:endParaRPr lang="zh-CN" altLang="en-US" sz="1800" dirty="0"/>
                    </a:p>
                  </a:txBody>
                  <a:tcPr marT="45702" marB="45702"/>
                </a:tc>
              </a:tr>
            </a:tbl>
          </a:graphicData>
        </a:graphic>
      </p:graphicFrame>
      <p:sp>
        <p:nvSpPr>
          <p:cNvPr id="73778" name="TextBox 4"/>
          <p:cNvSpPr txBox="1">
            <a:spLocks noChangeArrowheads="1"/>
          </p:cNvSpPr>
          <p:nvPr/>
        </p:nvSpPr>
        <p:spPr bwMode="auto">
          <a:xfrm>
            <a:off x="2024064" y="4857750"/>
            <a:ext cx="7000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prstClr val="black"/>
                </a:solidFill>
              </a:rPr>
              <a:t>dd   </a:t>
            </a:r>
            <a:r>
              <a:rPr lang="zh-CN" altLang="en-US">
                <a:solidFill>
                  <a:prstClr val="black"/>
                </a:solidFill>
              </a:rPr>
              <a:t>删除一行  </a:t>
            </a:r>
            <a:r>
              <a:rPr lang="en-US" altLang="zh-CN">
                <a:solidFill>
                  <a:prstClr val="black"/>
                </a:solidFill>
              </a:rPr>
              <a:t>yy</a:t>
            </a:r>
            <a:r>
              <a:rPr lang="zh-CN" altLang="en-US">
                <a:solidFill>
                  <a:prstClr val="black"/>
                </a:solidFill>
              </a:rPr>
              <a:t>拷贝一行</a:t>
            </a:r>
            <a:endParaRPr lang="en-US" altLang="zh-CN">
              <a:solidFill>
                <a:prstClr val="black"/>
              </a:solidFill>
            </a:endParaRPr>
          </a:p>
          <a:p>
            <a:pPr eaLnBrk="1" hangingPunct="1"/>
            <a:r>
              <a:rPr lang="en-US" altLang="zh-CN">
                <a:solidFill>
                  <a:prstClr val="black"/>
                </a:solidFill>
              </a:rPr>
              <a:t>5dd </a:t>
            </a:r>
            <a:r>
              <a:rPr lang="zh-CN" altLang="en-US">
                <a:solidFill>
                  <a:prstClr val="black"/>
                </a:solidFill>
              </a:rPr>
              <a:t>从当前行开始，删除</a:t>
            </a:r>
            <a:r>
              <a:rPr lang="en-US" altLang="zh-CN">
                <a:solidFill>
                  <a:prstClr val="black"/>
                </a:solidFill>
              </a:rPr>
              <a:t>5</a:t>
            </a:r>
            <a:r>
              <a:rPr lang="zh-CN" altLang="en-US">
                <a:solidFill>
                  <a:prstClr val="black"/>
                </a:solidFill>
              </a:rPr>
              <a:t>行</a:t>
            </a:r>
            <a:endParaRPr lang="en-US" altLang="zh-CN">
              <a:solidFill>
                <a:prstClr val="black"/>
              </a:solidFill>
            </a:endParaRPr>
          </a:p>
          <a:p>
            <a:pPr eaLnBrk="1" hangingPunct="1"/>
            <a:r>
              <a:rPr lang="en-US" altLang="zh-CN">
                <a:solidFill>
                  <a:prstClr val="black"/>
                </a:solidFill>
              </a:rPr>
              <a:t>5yy </a:t>
            </a:r>
            <a:r>
              <a:rPr lang="zh-CN" altLang="en-US">
                <a:solidFill>
                  <a:prstClr val="black"/>
                </a:solidFill>
              </a:rPr>
              <a:t>从当前行开始，拷贝</a:t>
            </a:r>
            <a:r>
              <a:rPr lang="en-US" altLang="zh-CN">
                <a:solidFill>
                  <a:prstClr val="black"/>
                </a:solidFill>
              </a:rPr>
              <a:t>5</a:t>
            </a:r>
            <a:r>
              <a:rPr lang="zh-CN" altLang="en-US">
                <a:solidFill>
                  <a:prstClr val="black"/>
                </a:solidFill>
              </a:rPr>
              <a:t>行  </a:t>
            </a:r>
            <a:endParaRPr lang="en-US" altLang="zh-CN">
              <a:solidFill>
                <a:prstClr val="black"/>
              </a:solidFill>
            </a:endParaRPr>
          </a:p>
          <a:p>
            <a:pPr eaLnBrk="1" hangingPunct="1"/>
            <a:r>
              <a:rPr lang="en-US" altLang="zh-CN">
                <a:solidFill>
                  <a:prstClr val="black"/>
                </a:solidFill>
              </a:rPr>
              <a:t>1</a:t>
            </a:r>
            <a:r>
              <a:rPr lang="zh-CN" altLang="en-US">
                <a:solidFill>
                  <a:prstClr val="black"/>
                </a:solidFill>
              </a:rPr>
              <a:t>，</a:t>
            </a:r>
            <a:r>
              <a:rPr lang="en-US" altLang="zh-CN">
                <a:solidFill>
                  <a:prstClr val="black"/>
                </a:solidFill>
              </a:rPr>
              <a:t>3d   </a:t>
            </a:r>
            <a:r>
              <a:rPr lang="zh-CN" altLang="en-US">
                <a:solidFill>
                  <a:prstClr val="black"/>
                </a:solidFill>
              </a:rPr>
              <a:t>删除</a:t>
            </a:r>
            <a:r>
              <a:rPr lang="en-US" altLang="zh-CN">
                <a:solidFill>
                  <a:prstClr val="black"/>
                </a:solidFill>
              </a:rPr>
              <a:t>1</a:t>
            </a:r>
            <a:r>
              <a:rPr lang="zh-CN" altLang="en-US">
                <a:solidFill>
                  <a:prstClr val="black"/>
                </a:solidFill>
              </a:rPr>
              <a:t>至</a:t>
            </a:r>
            <a:r>
              <a:rPr lang="en-US" altLang="zh-CN">
                <a:solidFill>
                  <a:prstClr val="black"/>
                </a:solidFill>
              </a:rPr>
              <a:t>3</a:t>
            </a:r>
            <a:r>
              <a:rPr lang="zh-CN" altLang="en-US">
                <a:solidFill>
                  <a:prstClr val="black"/>
                </a:solidFill>
              </a:rPr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xmlns="" val="612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1992313" y="765175"/>
            <a:ext cx="8229600" cy="1143000"/>
          </a:xfrm>
        </p:spPr>
        <p:txBody>
          <a:bodyPr/>
          <a:lstStyle/>
          <a:p>
            <a:r>
              <a:rPr lang="zh-CN" altLang="en-US" smtClean="0"/>
              <a:t>撤销改变命令模式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>
          <a:xfrm>
            <a:off x="1201269" y="182562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u </a:t>
            </a:r>
            <a:r>
              <a:rPr lang="zh-CN" altLang="en-US" dirty="0" smtClean="0"/>
              <a:t>会撤销最近的改变</a:t>
            </a:r>
            <a:endParaRPr lang="en-US" altLang="zh-CN" dirty="0" smtClean="0"/>
          </a:p>
          <a:p>
            <a:r>
              <a:rPr lang="en-US" altLang="zh-CN" dirty="0" smtClean="0"/>
              <a:t>U </a:t>
            </a:r>
            <a:r>
              <a:rPr lang="zh-CN" altLang="en-US" dirty="0" smtClean="0"/>
              <a:t>会撤销自光标被移到该行时对当前行进行的所有改变</a:t>
            </a:r>
            <a:endParaRPr lang="en-US" altLang="zh-CN" dirty="0" smtClean="0"/>
          </a:p>
          <a:p>
            <a:r>
              <a:rPr lang="en-US" altLang="zh-CN" dirty="0" smtClean="0"/>
              <a:t>Ctrl-r </a:t>
            </a:r>
            <a:r>
              <a:rPr lang="zh-CN" altLang="en-US" dirty="0" smtClean="0"/>
              <a:t>会重做上一个被“撤销”的改变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7677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xfrm>
            <a:off x="1919288" y="836613"/>
            <a:ext cx="8229600" cy="1143000"/>
          </a:xfrm>
        </p:spPr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vi </a:t>
            </a:r>
            <a:r>
              <a:rPr lang="zh-CN" altLang="en-US" smtClean="0"/>
              <a:t>和</a:t>
            </a:r>
            <a:r>
              <a:rPr lang="en-US" altLang="zh-CN" smtClean="0"/>
              <a:t>vim</a:t>
            </a:r>
            <a:endParaRPr lang="zh-CN" altLang="en-US" smtClean="0"/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>
          <a:xfrm>
            <a:off x="1981200" y="1714489"/>
            <a:ext cx="3829048" cy="39417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动态配置：</a:t>
            </a:r>
            <a:endParaRPr lang="en-US" altLang="zh-CN" sz="2000" dirty="0"/>
          </a:p>
          <a:p>
            <a:pPr lvl="1"/>
            <a:r>
              <a:rPr lang="en-US" altLang="zh-CN" sz="2000" dirty="0"/>
              <a:t>:set</a:t>
            </a:r>
            <a:r>
              <a:rPr lang="zh-CN" altLang="en-US" sz="2000" dirty="0"/>
              <a:t>或</a:t>
            </a:r>
            <a:r>
              <a:rPr lang="en-US" altLang="zh-CN" sz="2000" dirty="0"/>
              <a:t> :set all</a:t>
            </a:r>
          </a:p>
          <a:p>
            <a:r>
              <a:rPr lang="zh-CN" altLang="en-US" sz="2000" dirty="0"/>
              <a:t>永久配置</a:t>
            </a:r>
            <a:endParaRPr lang="en-US" altLang="zh-CN" sz="2000" dirty="0"/>
          </a:p>
          <a:p>
            <a:r>
              <a:rPr lang="en-US" altLang="zh-CN" sz="2000" dirty="0"/>
              <a:t>~./</a:t>
            </a:r>
            <a:r>
              <a:rPr lang="en-US" altLang="zh-CN" sz="2000" dirty="0" err="1"/>
              <a:t>vimrc</a:t>
            </a:r>
            <a:r>
              <a:rPr lang="zh-CN" altLang="en-US" sz="2000" dirty="0"/>
              <a:t>或</a:t>
            </a:r>
            <a:r>
              <a:rPr lang="en-US" altLang="zh-CN" sz="2000" dirty="0"/>
              <a:t>~/.</a:t>
            </a:r>
            <a:r>
              <a:rPr lang="en-US" altLang="zh-CN" sz="2000" dirty="0" err="1"/>
              <a:t>exrc</a:t>
            </a:r>
            <a:endParaRPr lang="en-US" altLang="zh-CN" sz="2000" dirty="0"/>
          </a:p>
          <a:p>
            <a:r>
              <a:rPr lang="zh-CN" altLang="en-US" sz="2000" dirty="0"/>
              <a:t>几个常用的配置项目</a:t>
            </a:r>
            <a:endParaRPr lang="en-US" altLang="zh-CN" sz="2000" dirty="0"/>
          </a:p>
          <a:p>
            <a:r>
              <a:rPr lang="en-US" altLang="zh-CN" sz="2000" dirty="0"/>
              <a:t>:set number  </a:t>
            </a:r>
            <a:r>
              <a:rPr lang="zh-CN" altLang="en-US" sz="2000" dirty="0"/>
              <a:t>显示行号</a:t>
            </a:r>
            <a:endParaRPr lang="en-US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881686" y="1928802"/>
            <a:ext cx="46394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</a:rPr>
              <a:t>:set </a:t>
            </a:r>
            <a:r>
              <a:rPr lang="en-US" altLang="zh-CN" sz="2000" dirty="0" err="1">
                <a:solidFill>
                  <a:prstClr val="black"/>
                </a:solidFill>
                <a:latin typeface="微软雅黑" pitchFamily="34" charset="-122"/>
              </a:rPr>
              <a:t>autoindent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</a:rPr>
              <a:t>  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</a:rPr>
              <a:t>自动缩进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</a:rPr>
              <a:t>:set </a:t>
            </a:r>
            <a:r>
              <a:rPr lang="en-US" altLang="zh-CN" sz="2000" dirty="0" err="1">
                <a:solidFill>
                  <a:prstClr val="black"/>
                </a:solidFill>
                <a:latin typeface="微软雅黑" pitchFamily="34" charset="-122"/>
              </a:rPr>
              <a:t>textwith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</a:rPr>
              <a:t>=65 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</a:rPr>
              <a:t>（仅用于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</a:rPr>
              <a:t>vim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</a:rPr>
              <a:t>）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</a:rPr>
              <a:t>:set </a:t>
            </a:r>
            <a:r>
              <a:rPr lang="en-US" altLang="zh-CN" sz="2000" dirty="0" err="1">
                <a:solidFill>
                  <a:prstClr val="black"/>
                </a:solidFill>
                <a:latin typeface="微软雅黑" pitchFamily="34" charset="-122"/>
              </a:rPr>
              <a:t>wrapmargin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</a:rPr>
              <a:t>=15</a:t>
            </a:r>
          </a:p>
          <a:p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</a:rPr>
              <a:t>:set </a:t>
            </a:r>
            <a:r>
              <a:rPr lang="en-US" altLang="zh-CN" sz="2000" dirty="0" err="1">
                <a:solidFill>
                  <a:prstClr val="black"/>
                </a:solidFill>
                <a:latin typeface="微软雅黑" pitchFamily="34" charset="-122"/>
              </a:rPr>
              <a:t>ignorecase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</a:endParaRPr>
          </a:p>
          <a:p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</a:rPr>
              <a:t>运行：</a:t>
            </a:r>
            <a:r>
              <a:rPr lang="en-US" altLang="zh-CN" sz="2000" dirty="0">
                <a:solidFill>
                  <a:prstClr val="black"/>
                </a:solidFill>
                <a:latin typeface="微软雅黑" pitchFamily="34" charset="-122"/>
              </a:rPr>
              <a:t>help option-list</a:t>
            </a:r>
            <a:r>
              <a:rPr lang="zh-CN" altLang="en-US" sz="2000" dirty="0">
                <a:solidFill>
                  <a:prstClr val="black"/>
                </a:solidFill>
                <a:latin typeface="微软雅黑" pitchFamily="34" charset="-122"/>
              </a:rPr>
              <a:t>来获取完整列表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5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管道和重定向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46320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158517" y="208849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solidFill>
                  <a:prstClr val="black"/>
                </a:solidFill>
                <a:latin typeface="Arial"/>
              </a:rPr>
              <a:t>重定向输出到一个文件或程序</a:t>
            </a:r>
            <a:endParaRPr sz="1524" b="1" dirty="0">
              <a:solidFill>
                <a:prstClr val="black"/>
              </a:solidFill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158517" y="1604571"/>
            <a:ext cx="9873894" cy="3976751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177" dirty="0" err="1">
                <a:solidFill>
                  <a:prstClr val="black"/>
                </a:solidFill>
                <a:latin typeface="Arial"/>
              </a:rPr>
              <a:t>标准输入，标准输出，标准</a:t>
            </a:r>
            <a:r>
              <a:rPr lang="zh-CN" altLang="en-US" sz="2177" dirty="0">
                <a:solidFill>
                  <a:prstClr val="black"/>
                </a:solidFill>
                <a:latin typeface="Arial"/>
              </a:rPr>
              <a:t>错误输出</a:t>
            </a:r>
            <a:endParaRPr sz="1959" dirty="0">
              <a:solidFill>
                <a:prstClr val="black"/>
              </a:solidFill>
            </a:endParaRPr>
          </a:p>
        </p:txBody>
      </p:sp>
      <p:pic>
        <p:nvPicPr>
          <p:cNvPr id="167" name="图片 16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9734" y="2128478"/>
            <a:ext cx="8271461" cy="292893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2329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086615" y="87967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solidFill>
                  <a:prstClr val="black"/>
                </a:solidFill>
                <a:latin typeface="Arial"/>
              </a:rPr>
              <a:t>重定向输出到一个文件或程序</a:t>
            </a:r>
            <a:endParaRPr sz="1524" b="1" dirty="0">
              <a:solidFill>
                <a:prstClr val="black"/>
              </a:solidFill>
            </a:endParaRPr>
          </a:p>
        </p:txBody>
      </p:sp>
      <p:pic>
        <p:nvPicPr>
          <p:cNvPr id="169" name="图片 16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6158" y="1791477"/>
            <a:ext cx="4589192" cy="1324800"/>
          </a:xfrm>
          <a:prstGeom prst="rect">
            <a:avLst/>
          </a:prstGeom>
          <a:ln>
            <a:noFill/>
          </a:ln>
        </p:spPr>
      </p:pic>
      <p:pic>
        <p:nvPicPr>
          <p:cNvPr id="170" name="图片 16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6158" y="3414857"/>
            <a:ext cx="4617404" cy="1262890"/>
          </a:xfrm>
          <a:prstGeom prst="rect">
            <a:avLst/>
          </a:prstGeom>
          <a:ln>
            <a:noFill/>
          </a:ln>
        </p:spPr>
      </p:pic>
      <p:pic>
        <p:nvPicPr>
          <p:cNvPr id="171" name="图片 17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6159" y="4976326"/>
            <a:ext cx="4578220" cy="1393371"/>
          </a:xfrm>
          <a:prstGeom prst="rect">
            <a:avLst/>
          </a:prstGeom>
          <a:ln>
            <a:noFill/>
          </a:ln>
        </p:spPr>
      </p:pic>
      <p:sp>
        <p:nvSpPr>
          <p:cNvPr id="172" name="TextShape 2"/>
          <p:cNvSpPr txBox="1"/>
          <p:nvPr/>
        </p:nvSpPr>
        <p:spPr>
          <a:xfrm>
            <a:off x="6681065" y="2090057"/>
            <a:ext cx="4014759" cy="425143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959" dirty="0">
                <a:solidFill>
                  <a:prstClr val="black"/>
                </a:solidFill>
                <a:latin typeface="Arial"/>
              </a:rPr>
              <a:t>&gt;  file (</a:t>
            </a:r>
            <a:r>
              <a:rPr lang="en-US" sz="1959" dirty="0" err="1">
                <a:solidFill>
                  <a:prstClr val="black"/>
                </a:solidFill>
                <a:latin typeface="Arial"/>
              </a:rPr>
              <a:t>重定向标准输出到文件</a:t>
            </a:r>
            <a:r>
              <a:rPr lang="en-US" sz="1959" dirty="0">
                <a:solidFill>
                  <a:prstClr val="black"/>
                </a:solidFill>
                <a:latin typeface="Arial"/>
              </a:rPr>
              <a:t>）</a:t>
            </a:r>
            <a:endParaRPr sz="1959" dirty="0">
              <a:solidFill>
                <a:prstClr val="black"/>
              </a:solidFill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6681064" y="3655053"/>
            <a:ext cx="4699690" cy="425535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959" dirty="0">
                <a:solidFill>
                  <a:prstClr val="black"/>
                </a:solidFill>
                <a:latin typeface="Arial"/>
              </a:rPr>
              <a:t>&gt;&gt;  file (</a:t>
            </a:r>
            <a:r>
              <a:rPr lang="en-US" sz="1959" dirty="0" err="1">
                <a:solidFill>
                  <a:prstClr val="black"/>
                </a:solidFill>
                <a:latin typeface="Arial"/>
              </a:rPr>
              <a:t>重定向标准输出追加到文件</a:t>
            </a:r>
            <a:r>
              <a:rPr lang="en-US" sz="1959" dirty="0">
                <a:solidFill>
                  <a:prstClr val="black"/>
                </a:solidFill>
                <a:latin typeface="Arial"/>
              </a:rPr>
              <a:t>）</a:t>
            </a:r>
            <a:endParaRPr sz="1959" dirty="0">
              <a:solidFill>
                <a:prstClr val="black"/>
              </a:solidFill>
            </a:endParaRPr>
          </a:p>
        </p:txBody>
      </p:sp>
      <p:sp>
        <p:nvSpPr>
          <p:cNvPr id="174" name="TextShape 4"/>
          <p:cNvSpPr txBox="1"/>
          <p:nvPr/>
        </p:nvSpPr>
        <p:spPr>
          <a:xfrm>
            <a:off x="6659122" y="5374432"/>
            <a:ext cx="4003004" cy="425535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959" dirty="0">
                <a:solidFill>
                  <a:prstClr val="black"/>
                </a:solidFill>
                <a:latin typeface="Arial"/>
              </a:rPr>
              <a:t>2&gt;  file (</a:t>
            </a:r>
            <a:r>
              <a:rPr lang="en-US" sz="1959" dirty="0" err="1">
                <a:solidFill>
                  <a:prstClr val="black"/>
                </a:solidFill>
                <a:latin typeface="Arial"/>
              </a:rPr>
              <a:t>重定向错误输出到文件</a:t>
            </a:r>
            <a:r>
              <a:rPr lang="en-US" sz="1959" dirty="0">
                <a:solidFill>
                  <a:prstClr val="black"/>
                </a:solidFill>
                <a:latin typeface="Arial"/>
              </a:rPr>
              <a:t>）</a:t>
            </a:r>
            <a:endParaRPr sz="195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86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155187" y="223347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solidFill>
                  <a:prstClr val="black"/>
                </a:solidFill>
                <a:latin typeface="Arial"/>
              </a:rPr>
              <a:t>重定向输出到一个文件或程序</a:t>
            </a:r>
            <a:endParaRPr sz="1524" b="1" dirty="0">
              <a:solidFill>
                <a:prstClr val="black"/>
              </a:solidFill>
            </a:endParaRPr>
          </a:p>
        </p:txBody>
      </p:sp>
      <p:pic>
        <p:nvPicPr>
          <p:cNvPr id="176" name="图片 17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4175" y="1332746"/>
            <a:ext cx="5424196" cy="1592424"/>
          </a:xfrm>
          <a:prstGeom prst="rect">
            <a:avLst/>
          </a:prstGeom>
          <a:ln>
            <a:noFill/>
          </a:ln>
        </p:spPr>
      </p:pic>
      <p:pic>
        <p:nvPicPr>
          <p:cNvPr id="177" name="图片 17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54175" y="2925170"/>
            <a:ext cx="5274906" cy="1492898"/>
          </a:xfrm>
          <a:prstGeom prst="rect">
            <a:avLst/>
          </a:prstGeom>
          <a:ln>
            <a:noFill/>
          </a:ln>
        </p:spPr>
      </p:pic>
      <p:pic>
        <p:nvPicPr>
          <p:cNvPr id="178" name="图片 17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54175" y="4592436"/>
            <a:ext cx="5473959" cy="1465469"/>
          </a:xfrm>
          <a:prstGeom prst="rect">
            <a:avLst/>
          </a:prstGeom>
          <a:ln>
            <a:noFill/>
          </a:ln>
        </p:spPr>
      </p:pic>
      <p:sp>
        <p:nvSpPr>
          <p:cNvPr id="179" name="TextShape 2"/>
          <p:cNvSpPr txBox="1"/>
          <p:nvPr/>
        </p:nvSpPr>
        <p:spPr>
          <a:xfrm>
            <a:off x="1106795" y="1791571"/>
            <a:ext cx="4678531" cy="703739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959" dirty="0">
                <a:solidFill>
                  <a:prstClr val="black"/>
                </a:solidFill>
                <a:latin typeface="Arial"/>
              </a:rPr>
              <a:t>2&gt;  /</a:t>
            </a:r>
            <a:r>
              <a:rPr lang="en-US" sz="1959" dirty="0" err="1">
                <a:solidFill>
                  <a:prstClr val="black"/>
                </a:solidFill>
                <a:latin typeface="Arial"/>
              </a:rPr>
              <a:t>dev</a:t>
            </a:r>
            <a:r>
              <a:rPr lang="en-US" sz="1959" dirty="0">
                <a:solidFill>
                  <a:prstClr val="black"/>
                </a:solidFill>
                <a:latin typeface="Arial"/>
              </a:rPr>
              <a:t>/null </a:t>
            </a:r>
            <a:endParaRPr sz="1959" dirty="0">
              <a:solidFill>
                <a:prstClr val="black"/>
              </a:solidFill>
            </a:endParaRPr>
          </a:p>
          <a:p>
            <a:r>
              <a:rPr lang="en-US" sz="1959" dirty="0" err="1">
                <a:solidFill>
                  <a:prstClr val="black"/>
                </a:solidFill>
                <a:latin typeface="Arial"/>
              </a:rPr>
              <a:t>错误消息的丢弃stderr重定向到</a:t>
            </a:r>
            <a:r>
              <a:rPr lang="en-US" sz="1959" dirty="0">
                <a:solidFill>
                  <a:prstClr val="black"/>
                </a:solidFill>
                <a:latin typeface="Arial"/>
              </a:rPr>
              <a:t>/</a:t>
            </a:r>
            <a:r>
              <a:rPr lang="en-US" sz="1959" dirty="0" err="1">
                <a:solidFill>
                  <a:prstClr val="black"/>
                </a:solidFill>
                <a:latin typeface="Arial"/>
              </a:rPr>
              <a:t>dev</a:t>
            </a:r>
            <a:r>
              <a:rPr lang="en-US" sz="1959" dirty="0">
                <a:solidFill>
                  <a:prstClr val="black"/>
                </a:solidFill>
                <a:latin typeface="Arial"/>
              </a:rPr>
              <a:t>/null</a:t>
            </a:r>
            <a:endParaRPr sz="1959" dirty="0">
              <a:solidFill>
                <a:prstClr val="black"/>
              </a:solidFill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1107579" y="3311363"/>
            <a:ext cx="3740473" cy="703739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959" dirty="0">
                <a:solidFill>
                  <a:prstClr val="black"/>
                </a:solidFill>
                <a:latin typeface="Arial"/>
              </a:rPr>
              <a:t>&amp;&gt;  file</a:t>
            </a:r>
            <a:endParaRPr sz="1959" dirty="0">
              <a:solidFill>
                <a:prstClr val="black"/>
              </a:solidFill>
            </a:endParaRPr>
          </a:p>
          <a:p>
            <a:r>
              <a:rPr lang="en-US" sz="1959" dirty="0" err="1">
                <a:solidFill>
                  <a:prstClr val="black"/>
                </a:solidFill>
                <a:latin typeface="Arial"/>
              </a:rPr>
              <a:t>结合stdout和stderr到一个文件</a:t>
            </a:r>
            <a:endParaRPr sz="1959" dirty="0">
              <a:solidFill>
                <a:prstClr val="black"/>
              </a:solidFill>
            </a:endParaRPr>
          </a:p>
        </p:txBody>
      </p:sp>
      <p:sp>
        <p:nvSpPr>
          <p:cNvPr id="181" name="TextShape 4"/>
          <p:cNvSpPr txBox="1"/>
          <p:nvPr/>
        </p:nvSpPr>
        <p:spPr>
          <a:xfrm>
            <a:off x="1026897" y="4767662"/>
            <a:ext cx="4984555" cy="703739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959" dirty="0">
                <a:solidFill>
                  <a:prstClr val="black"/>
                </a:solidFill>
                <a:latin typeface="Arial"/>
              </a:rPr>
              <a:t>&gt;&gt;  file  2&gt;&amp;1</a:t>
            </a:r>
            <a:endParaRPr sz="1959" dirty="0">
              <a:solidFill>
                <a:prstClr val="black"/>
              </a:solidFill>
            </a:endParaRPr>
          </a:p>
          <a:p>
            <a:r>
              <a:rPr lang="en-US" sz="1959" dirty="0" err="1">
                <a:solidFill>
                  <a:prstClr val="black"/>
                </a:solidFill>
                <a:latin typeface="Arial"/>
              </a:rPr>
              <a:t>结合stdout和stderr，附加到当前文件内容</a:t>
            </a:r>
            <a:endParaRPr sz="1959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265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158517" y="195526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solidFill>
                  <a:prstClr val="black"/>
                </a:solidFill>
                <a:latin typeface="Arial"/>
              </a:rPr>
              <a:t>构建管道</a:t>
            </a:r>
            <a:endParaRPr sz="1524" b="1" dirty="0">
              <a:solidFill>
                <a:prstClr val="black"/>
              </a:solidFill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767716" y="2829234"/>
            <a:ext cx="6705472" cy="579857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741" dirty="0" err="1">
                <a:solidFill>
                  <a:prstClr val="black"/>
                </a:solidFill>
                <a:latin typeface="Arial"/>
              </a:rPr>
              <a:t>重定向控制信道的输出或从文件时管道发送信道输出到另一个进程</a:t>
            </a:r>
            <a:endParaRPr sz="1524" dirty="0">
              <a:solidFill>
                <a:prstClr val="black"/>
              </a:solidFill>
            </a:endParaRPr>
          </a:p>
        </p:txBody>
      </p:sp>
      <p:pic>
        <p:nvPicPr>
          <p:cNvPr id="184" name="图片 18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9782" y="756255"/>
            <a:ext cx="7131365" cy="2202913"/>
          </a:xfrm>
          <a:prstGeom prst="rect">
            <a:avLst/>
          </a:prstGeom>
          <a:ln>
            <a:noFill/>
          </a:ln>
        </p:spPr>
      </p:pic>
      <p:sp>
        <p:nvSpPr>
          <p:cNvPr id="186" name="TextShape 4"/>
          <p:cNvSpPr txBox="1"/>
          <p:nvPr/>
        </p:nvSpPr>
        <p:spPr>
          <a:xfrm>
            <a:off x="1601638" y="3035448"/>
            <a:ext cx="3110593" cy="546651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524" b="1" dirty="0" err="1">
                <a:solidFill>
                  <a:prstClr val="black"/>
                </a:solidFill>
                <a:latin typeface="Arial"/>
              </a:rPr>
              <a:t>将一个命令的结果输出</a:t>
            </a:r>
            <a:endParaRPr sz="3483" b="1" dirty="0">
              <a:solidFill>
                <a:prstClr val="black"/>
              </a:solidFill>
            </a:endParaRPr>
          </a:p>
        </p:txBody>
      </p:sp>
      <p:pic>
        <p:nvPicPr>
          <p:cNvPr id="187" name="图片 18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1413" y="3408791"/>
            <a:ext cx="9145682" cy="462344"/>
          </a:xfrm>
          <a:prstGeom prst="rect">
            <a:avLst/>
          </a:prstGeom>
          <a:ln>
            <a:noFill/>
          </a:ln>
        </p:spPr>
      </p:pic>
      <p:pic>
        <p:nvPicPr>
          <p:cNvPr id="188" name="图片 18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2003" y="4158007"/>
            <a:ext cx="9324500" cy="582023"/>
          </a:xfrm>
          <a:prstGeom prst="rect">
            <a:avLst/>
          </a:prstGeom>
          <a:ln>
            <a:noFill/>
          </a:ln>
        </p:spPr>
      </p:pic>
      <p:pic>
        <p:nvPicPr>
          <p:cNvPr id="189" name="图片 18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7104" y="5037692"/>
            <a:ext cx="9214298" cy="522184"/>
          </a:xfrm>
          <a:prstGeom prst="rect">
            <a:avLst/>
          </a:prstGeom>
          <a:ln>
            <a:noFill/>
          </a:ln>
        </p:spPr>
      </p:pic>
      <p:sp>
        <p:nvSpPr>
          <p:cNvPr id="190" name="TextShape 5"/>
          <p:cNvSpPr txBox="1"/>
          <p:nvPr/>
        </p:nvSpPr>
        <p:spPr>
          <a:xfrm>
            <a:off x="1551412" y="3821114"/>
            <a:ext cx="4225082" cy="546651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524" b="1" dirty="0" err="1">
                <a:solidFill>
                  <a:prstClr val="black"/>
                </a:solidFill>
                <a:latin typeface="Arial"/>
              </a:rPr>
              <a:t>统计列出当前目录结果的行数重定向到文件</a:t>
            </a:r>
            <a:endParaRPr sz="3483" b="1" dirty="0">
              <a:solidFill>
                <a:prstClr val="black"/>
              </a:solidFill>
            </a:endParaRPr>
          </a:p>
        </p:txBody>
      </p:sp>
      <p:sp>
        <p:nvSpPr>
          <p:cNvPr id="191" name="TextShape 6"/>
          <p:cNvSpPr txBox="1"/>
          <p:nvPr/>
        </p:nvSpPr>
        <p:spPr>
          <a:xfrm>
            <a:off x="1601638" y="4645352"/>
            <a:ext cx="4225082" cy="546651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524" b="1" dirty="0">
                <a:solidFill>
                  <a:prstClr val="black"/>
                </a:solidFill>
                <a:latin typeface="Arial"/>
              </a:rPr>
              <a:t>列出当前目录结果的前10行，重定向到文件</a:t>
            </a:r>
            <a:endParaRPr sz="3483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38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146958" y="224522"/>
            <a:ext cx="9873894" cy="114494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483" b="1" dirty="0" err="1">
                <a:solidFill>
                  <a:prstClr val="black"/>
                </a:solidFill>
                <a:latin typeface="Arial"/>
              </a:rPr>
              <a:t>三通管道</a:t>
            </a:r>
            <a:endParaRPr sz="1524" b="1" dirty="0">
              <a:solidFill>
                <a:prstClr val="black"/>
              </a:solidFill>
            </a:endParaRPr>
          </a:p>
        </p:txBody>
      </p:sp>
      <p:pic>
        <p:nvPicPr>
          <p:cNvPr id="193" name="图片 19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3" y="1356021"/>
            <a:ext cx="6608929" cy="1747473"/>
          </a:xfrm>
          <a:prstGeom prst="rect">
            <a:avLst/>
          </a:prstGeom>
          <a:ln>
            <a:noFill/>
          </a:ln>
        </p:spPr>
      </p:pic>
      <p:sp>
        <p:nvSpPr>
          <p:cNvPr id="195" name="TextShape 3"/>
          <p:cNvSpPr txBox="1"/>
          <p:nvPr/>
        </p:nvSpPr>
        <p:spPr>
          <a:xfrm>
            <a:off x="1365781" y="3329077"/>
            <a:ext cx="8512373" cy="299954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524" dirty="0" err="1">
                <a:solidFill>
                  <a:prstClr val="black"/>
                </a:solidFill>
                <a:latin typeface="Arial"/>
              </a:rPr>
              <a:t>tee命令显示或重定向的中间结果通常抑制由于管道</a:t>
            </a:r>
            <a:r>
              <a:rPr lang="en-US" sz="1524" dirty="0">
                <a:solidFill>
                  <a:prstClr val="black"/>
                </a:solidFill>
                <a:latin typeface="Arial"/>
              </a:rPr>
              <a:t>。</a:t>
            </a:r>
            <a:endParaRPr sz="3483" dirty="0">
              <a:solidFill>
                <a:prstClr val="black"/>
              </a:solidFill>
            </a:endParaRPr>
          </a:p>
        </p:txBody>
      </p:sp>
      <p:pic>
        <p:nvPicPr>
          <p:cNvPr id="196" name="图片 19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0182" y="3664020"/>
            <a:ext cx="8607972" cy="419435"/>
          </a:xfrm>
          <a:prstGeom prst="rect">
            <a:avLst/>
          </a:prstGeom>
          <a:ln>
            <a:noFill/>
          </a:ln>
        </p:spPr>
      </p:pic>
      <p:pic>
        <p:nvPicPr>
          <p:cNvPr id="197" name="图片 19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5781" y="4687268"/>
            <a:ext cx="8939735" cy="909481"/>
          </a:xfrm>
          <a:prstGeom prst="rect">
            <a:avLst/>
          </a:prstGeom>
          <a:ln>
            <a:noFill/>
          </a:ln>
        </p:spPr>
      </p:pic>
      <p:sp>
        <p:nvSpPr>
          <p:cNvPr id="198" name="TextShape 4"/>
          <p:cNvSpPr txBox="1"/>
          <p:nvPr/>
        </p:nvSpPr>
        <p:spPr>
          <a:xfrm>
            <a:off x="1131005" y="4256025"/>
            <a:ext cx="5787928" cy="299954"/>
          </a:xfrm>
          <a:prstGeom prst="rect">
            <a:avLst/>
          </a:prstGeom>
        </p:spPr>
        <p:txBody>
          <a:bodyPr lIns="97959" tIns="48980" rIns="97959" bIns="48980"/>
          <a:lstStyle/>
          <a:p>
            <a:r>
              <a:rPr lang="en-US" sz="1306" dirty="0" err="1">
                <a:solidFill>
                  <a:prstClr val="black"/>
                </a:solidFill>
                <a:latin typeface="Arial"/>
              </a:rPr>
              <a:t>确定当前窗口的终端设备。结果发送邮件，在这个窗口中查看相同的结果</a:t>
            </a:r>
            <a:r>
              <a:rPr lang="en-US" sz="1306" dirty="0">
                <a:solidFill>
                  <a:prstClr val="black"/>
                </a:solidFill>
                <a:latin typeface="Arial"/>
              </a:rPr>
              <a:t>。</a:t>
            </a:r>
            <a:endParaRPr sz="3048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91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RHEL</a:t>
            </a:r>
            <a:r>
              <a:rPr lang="zh-CN" altLang="en-US" dirty="0" smtClean="0"/>
              <a:t>中获得帮助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76045874-C013-443C-B716-A57B0F80DAFB}" type="datetime1">
              <a:rPr lang="zh-CN" altLang="en-US" smtClean="0">
                <a:solidFill>
                  <a:prstClr val="black"/>
                </a:solidFill>
              </a:rPr>
              <a:pPr/>
              <a:t>2018/9/28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4648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EASTHOME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A8B0E7B-FA93-4FD8-9523-A0A396BB0D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32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配置文件系统</a:t>
            </a:r>
          </a:p>
        </p:txBody>
      </p:sp>
      <p:sp>
        <p:nvSpPr>
          <p:cNvPr id="24576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必须在安装程序中选择挂载点，分区大小和文件系统类型</a:t>
            </a:r>
            <a:endParaRPr lang="en-US" altLang="zh-CN" dirty="0" smtClean="0">
              <a:latin typeface="+mn-ea"/>
            </a:endParaRPr>
          </a:p>
          <a:p>
            <a:pPr lvl="1">
              <a:buFont typeface="Arial" charset="0"/>
              <a:buChar char="•"/>
            </a:pPr>
            <a:r>
              <a:rPr lang="zh-CN" altLang="en-US" dirty="0" smtClean="0">
                <a:latin typeface="+mn-ea"/>
              </a:rPr>
              <a:t>可以手动或者自动设置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有很多可用的布局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 smtClean="0">
                <a:latin typeface="+mn-ea"/>
              </a:rPr>
              <a:t>目录中必须包括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etc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/lib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/bin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sbin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交换</a:t>
            </a:r>
            <a:r>
              <a:rPr lang="zh-CN" altLang="en-US" smtClean="0">
                <a:latin typeface="+mn-ea"/>
              </a:rPr>
              <a:t>空间通常是物理内存</a:t>
            </a:r>
            <a:r>
              <a:rPr lang="zh-CN" altLang="en-US" dirty="0" smtClean="0">
                <a:latin typeface="+mn-ea"/>
              </a:rPr>
              <a:t>的两倍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典型的挂载点：</a:t>
            </a:r>
            <a:r>
              <a:rPr lang="en-US" altLang="zh-CN" dirty="0" smtClean="0">
                <a:latin typeface="+mn-ea"/>
              </a:rPr>
              <a:t>/boot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/home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usr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var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tmp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usr</a:t>
            </a:r>
            <a:r>
              <a:rPr lang="en-US" altLang="zh-CN" dirty="0" smtClean="0">
                <a:latin typeface="+mn-ea"/>
              </a:rPr>
              <a:t>/local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/opt</a:t>
            </a:r>
          </a:p>
          <a:p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84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981173" y="890642"/>
            <a:ext cx="8228763" cy="954183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903" b="1" dirty="0" err="1">
                <a:solidFill>
                  <a:prstClr val="black"/>
                </a:solidFill>
                <a:latin typeface="Arial"/>
              </a:rPr>
              <a:t>man命令</a:t>
            </a:r>
            <a:r>
              <a:rPr lang="en-US" sz="2903" b="1" dirty="0">
                <a:solidFill>
                  <a:prstClr val="black"/>
                </a:solidFill>
                <a:latin typeface="Arial"/>
              </a:rPr>
              <a:t>&amp; man-pages</a:t>
            </a:r>
            <a:endParaRPr sz="1089" b="1" dirty="0">
              <a:solidFill>
                <a:prstClr val="black"/>
              </a:solidFill>
            </a:endParaRPr>
          </a:p>
        </p:txBody>
      </p:sp>
      <p:graphicFrame>
        <p:nvGraphicFramePr>
          <p:cNvPr id="123" name="Table 2"/>
          <p:cNvGraphicFramePr/>
          <p:nvPr>
            <p:extLst/>
          </p:nvPr>
        </p:nvGraphicFramePr>
        <p:xfrm>
          <a:off x="2319816" y="1997184"/>
          <a:ext cx="8059017" cy="321816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01660"/>
                <a:gridCol w="2655743"/>
                <a:gridCol w="4401614"/>
              </a:tblGrid>
              <a:tr h="35757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可执行文件和程序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5757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系统调用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内核进程调用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5757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库函数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以程序库提供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5757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特殊的文件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如设备文件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5757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文件格式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许多配置文件和结构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5757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游戏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娱乐，节目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57574"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sz="1500" b="1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规范，标准，和杂项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协议，文件系统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5757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系统管理和特权命令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维修任务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35757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用户命令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内核调用</a:t>
                      </a:r>
                      <a:endParaRPr sz="15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2944" marR="82944" marT="41472" marB="41472"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987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981173" y="818634"/>
            <a:ext cx="8228763" cy="954183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903" b="1" dirty="0" err="1">
                <a:solidFill>
                  <a:prstClr val="black"/>
                </a:solidFill>
                <a:latin typeface="Arial"/>
              </a:rPr>
              <a:t>使用PINFO命令阅读帮助文档</a:t>
            </a:r>
            <a:endParaRPr sz="1270" b="1" dirty="0">
              <a:solidFill>
                <a:prstClr val="black"/>
              </a:solidFill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981173" y="1908547"/>
            <a:ext cx="8228763" cy="3314168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814" dirty="0" err="1">
                <a:solidFill>
                  <a:prstClr val="black"/>
                </a:solidFill>
                <a:latin typeface="Arial"/>
              </a:rPr>
              <a:t>man有一个有用的命令参考正式的格式，但不可作为通用的文件。对于这样的文件，GNU项目开发了一个不同的网络文件系统，称为GNU</a:t>
            </a:r>
            <a:r>
              <a:rPr lang="en-US" sz="1814" dirty="0">
                <a:solidFill>
                  <a:prstClr val="black"/>
                </a:solidFill>
                <a:latin typeface="Arial"/>
              </a:rPr>
              <a:t> info。</a:t>
            </a:r>
            <a:endParaRPr sz="1633" dirty="0">
              <a:solidFill>
                <a:prstClr val="black"/>
              </a:solidFill>
            </a:endParaRPr>
          </a:p>
        </p:txBody>
      </p:sp>
      <p:pic>
        <p:nvPicPr>
          <p:cNvPr id="126" name="图片 1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0496" y="3474360"/>
            <a:ext cx="5640192" cy="24883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7" name="图片 1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9376" y="2644920"/>
            <a:ext cx="5059584" cy="281552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8" name="CustomShape 3"/>
          <p:cNvSpPr/>
          <p:nvPr/>
        </p:nvSpPr>
        <p:spPr>
          <a:xfrm>
            <a:off x="3929376" y="4519977"/>
            <a:ext cx="3981312" cy="829440"/>
          </a:xfrm>
          <a:prstGeom prst="rect">
            <a:avLst/>
          </a:prstGeom>
          <a:noFill/>
          <a:ln>
            <a:solidFill>
              <a:srgbClr val="C5000B"/>
            </a:solidFill>
          </a:ln>
        </p:spPr>
      </p:sp>
      <p:sp>
        <p:nvSpPr>
          <p:cNvPr id="129" name="TextShape 4"/>
          <p:cNvSpPr txBox="1"/>
          <p:nvPr/>
        </p:nvSpPr>
        <p:spPr>
          <a:xfrm>
            <a:off x="7055451" y="4552632"/>
            <a:ext cx="855238" cy="264506"/>
          </a:xfrm>
          <a:prstGeom prst="rect">
            <a:avLst/>
          </a:prstGeom>
        </p:spPr>
        <p:txBody>
          <a:bodyPr lIns="81638" tIns="40819" rIns="81638" bIns="40819"/>
          <a:lstStyle/>
          <a:p>
            <a:r>
              <a:rPr lang="en-US" sz="1089">
                <a:solidFill>
                  <a:prstClr val="black"/>
                </a:solidFill>
                <a:latin typeface="Arial"/>
              </a:rPr>
              <a:t>提供了目录</a:t>
            </a:r>
            <a:endParaRPr sz="1633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73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中常见服务器配置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0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的文件共享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76045874-C013-443C-B716-A57B0F80DAFB}" type="datetime1">
              <a:rPr lang="zh-CN" altLang="en-US" smtClean="0">
                <a:solidFill>
                  <a:prstClr val="black"/>
                </a:solidFill>
              </a:rPr>
              <a:pPr/>
              <a:t>2018/9/28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A8B0E7B-FA93-4FD8-9523-A0A396BB0D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269576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82156F9-EBA6-4F92-8182-C93CBDD2766E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94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19172" name="Rectangle 4"/>
          <p:cNvSpPr>
            <a:spLocks noGrp="1" noChangeArrowheads="1"/>
          </p:cNvSpPr>
          <p:nvPr>
            <p:ph type="title"/>
          </p:nvPr>
        </p:nvSpPr>
        <p:spPr>
          <a:xfrm>
            <a:off x="4872038" y="1000109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FTP</a:t>
            </a:r>
            <a:r>
              <a:rPr lang="zh-CN" altLang="en-US" dirty="0" smtClean="0"/>
              <a:t>服务概述</a:t>
            </a:r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FTP</a:t>
            </a:r>
            <a:r>
              <a:rPr lang="zh-CN" altLang="en-US" dirty="0" smtClean="0"/>
              <a:t>用户的类型</a:t>
            </a:r>
          </a:p>
          <a:p>
            <a:pPr lvl="1" eaLnBrk="1" hangingPunct="1">
              <a:defRPr/>
            </a:pPr>
            <a:r>
              <a:rPr lang="zh-CN" altLang="en-US" dirty="0" smtClean="0"/>
              <a:t>匿名用户：</a:t>
            </a:r>
            <a:r>
              <a:rPr lang="en-US" altLang="zh-CN" dirty="0" smtClean="0"/>
              <a:t>anonymous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ftp</a:t>
            </a:r>
          </a:p>
          <a:p>
            <a:pPr lvl="1" eaLnBrk="1" hangingPunct="1">
              <a:defRPr/>
            </a:pPr>
            <a:r>
              <a:rPr lang="zh-CN" altLang="en-US" dirty="0" smtClean="0"/>
              <a:t>本地用户：</a:t>
            </a:r>
          </a:p>
          <a:p>
            <a:pPr lvl="2" eaLnBrk="1" hangingPunct="1">
              <a:defRPr/>
            </a:pPr>
            <a:r>
              <a:rPr lang="zh-CN" altLang="en-US" dirty="0" smtClean="0"/>
              <a:t> 帐号名称、密码等信息保存在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shadow</a:t>
            </a:r>
            <a:r>
              <a:rPr lang="zh-CN" altLang="en-US" dirty="0" smtClean="0"/>
              <a:t>文件中</a:t>
            </a:r>
          </a:p>
          <a:p>
            <a:pPr lvl="1" eaLnBrk="1" hangingPunct="1">
              <a:defRPr/>
            </a:pPr>
            <a:r>
              <a:rPr lang="zh-CN" altLang="en-US" dirty="0" smtClean="0"/>
              <a:t>虚拟用户：</a:t>
            </a:r>
          </a:p>
          <a:p>
            <a:pPr lvl="2" eaLnBrk="1" hangingPunct="1">
              <a:defRPr/>
            </a:pPr>
            <a:r>
              <a:rPr lang="zh-CN" altLang="en-US" dirty="0" smtClean="0"/>
              <a:t> 使用独立的帐号</a:t>
            </a:r>
            <a:r>
              <a:rPr lang="en-US" altLang="zh-CN" dirty="0" smtClean="0"/>
              <a:t>/</a:t>
            </a:r>
            <a:r>
              <a:rPr lang="zh-CN" altLang="en-US" dirty="0" smtClean="0"/>
              <a:t>密码数据文件或者数据库</a:t>
            </a:r>
          </a:p>
        </p:txBody>
      </p:sp>
    </p:spTree>
    <p:extLst>
      <p:ext uri="{BB962C8B-B14F-4D97-AF65-F5344CB8AC3E}">
        <p14:creationId xmlns:p14="http://schemas.microsoft.com/office/powerpoint/2010/main" xmlns="" val="28629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DC26FA-4D12-4E10-AC6A-10DB47287F3A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95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21222" name="Rectangle 6"/>
          <p:cNvSpPr>
            <a:spLocks noGrp="1" noChangeArrowheads="1"/>
          </p:cNvSpPr>
          <p:nvPr>
            <p:ph type="title"/>
          </p:nvPr>
        </p:nvSpPr>
        <p:spPr>
          <a:xfrm>
            <a:off x="1216819" y="1077903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vsftpd</a:t>
            </a:r>
            <a:r>
              <a:rPr lang="zh-CN" altLang="en-US" dirty="0" smtClean="0"/>
              <a:t>服务基础</a:t>
            </a:r>
          </a:p>
        </p:txBody>
      </p:sp>
      <p:sp>
        <p:nvSpPr>
          <p:cNvPr id="5212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81200" y="1857365"/>
            <a:ext cx="8229600" cy="42687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vsftpd</a:t>
            </a:r>
            <a:r>
              <a:rPr lang="zh-CN" altLang="en-US" dirty="0" smtClean="0"/>
              <a:t>软件包</a:t>
            </a:r>
          </a:p>
          <a:p>
            <a:pPr lvl="1" eaLnBrk="1" hangingPunct="1">
              <a:defRPr/>
            </a:pPr>
            <a:r>
              <a:rPr lang="zh-CN" altLang="en-US" dirty="0" smtClean="0"/>
              <a:t>官方站点</a:t>
            </a:r>
            <a:r>
              <a:rPr lang="en-US" altLang="zh-CN" dirty="0" smtClean="0"/>
              <a:t>:http://vsftpd.beasts.org/</a:t>
            </a:r>
          </a:p>
          <a:p>
            <a:pPr lvl="1" eaLnBrk="1" hangingPunct="1">
              <a:defRPr/>
            </a:pPr>
            <a:r>
              <a:rPr lang="zh-CN" altLang="en-US" dirty="0" smtClean="0"/>
              <a:t>主程序：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vsftpd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服务名：</a:t>
            </a:r>
            <a:r>
              <a:rPr lang="en-US" altLang="zh-CN" dirty="0" err="1" smtClean="0"/>
              <a:t>vsftpd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用户列表文件</a:t>
            </a:r>
          </a:p>
          <a:p>
            <a:pPr lvl="2" eaLnBrk="1" hangingPunct="1"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vsftpd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ftpusers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 /etc/</a:t>
            </a:r>
            <a:r>
              <a:rPr lang="en-US" altLang="zh-CN" dirty="0" err="1" smtClean="0"/>
              <a:t>vsftpd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user_list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主配置文件</a:t>
            </a:r>
          </a:p>
          <a:p>
            <a:pPr lvl="2" eaLnBrk="1" hangingPunct="1"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vsftpd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vsftpd.conf</a:t>
            </a: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96873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DHCP</a:t>
            </a:r>
            <a:r>
              <a:rPr lang="zh-CN" altLang="en-US" dirty="0" smtClean="0"/>
              <a:t>服务器配置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04529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EBAE27D-5341-4959-90DE-38D618366506}" type="slidenum">
              <a:rPr lang="en-US" altLang="zh-CN" sz="1400">
                <a:solidFill>
                  <a:prstClr val="white"/>
                </a:solidFill>
                <a:ea typeface="宋体" panose="02010600030101010101" pitchFamily="2" charset="-122"/>
              </a:rPr>
              <a:pPr eaLnBrk="1" hangingPunct="1"/>
              <a:t>97</a:t>
            </a:fld>
            <a:endParaRPr lang="en-US" altLang="zh-CN" sz="140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531460" name="Rectangle 4"/>
          <p:cNvSpPr>
            <a:spLocks noGrp="1" noChangeArrowheads="1"/>
          </p:cNvSpPr>
          <p:nvPr>
            <p:ph type="title"/>
          </p:nvPr>
        </p:nvSpPr>
        <p:spPr>
          <a:xfrm>
            <a:off x="1079966" y="376519"/>
            <a:ext cx="6974821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动态配置主机地址 </a:t>
            </a:r>
          </a:p>
        </p:txBody>
      </p:sp>
      <p:sp>
        <p:nvSpPr>
          <p:cNvPr id="531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DHCP</a:t>
            </a:r>
            <a:r>
              <a:rPr lang="zh-CN" altLang="en-US" smtClean="0"/>
              <a:t>服务</a:t>
            </a:r>
          </a:p>
          <a:p>
            <a:pPr lvl="1" eaLnBrk="1" hangingPunct="1">
              <a:defRPr/>
            </a:pPr>
            <a:r>
              <a:rPr lang="zh-CN" altLang="en-US" smtClean="0"/>
              <a:t>为大量客户机自动分配地址，提供集中管理</a:t>
            </a:r>
          </a:p>
          <a:p>
            <a:pPr lvl="1" eaLnBrk="1" hangingPunct="1">
              <a:defRPr/>
            </a:pPr>
            <a:r>
              <a:rPr lang="zh-CN" altLang="en-US" smtClean="0"/>
              <a:t>减轻管理和维护成本、提高网络配置效率</a:t>
            </a:r>
          </a:p>
          <a:p>
            <a:pPr eaLnBrk="1" hangingPunct="1">
              <a:defRPr/>
            </a:pPr>
            <a:r>
              <a:rPr lang="zh-CN" altLang="en-US" smtClean="0"/>
              <a:t>可分配的地址信息主要包括</a:t>
            </a:r>
          </a:p>
          <a:p>
            <a:pPr lvl="1" eaLnBrk="1" hangingPunct="1">
              <a:defRPr/>
            </a:pPr>
            <a:r>
              <a:rPr lang="zh-CN" altLang="en-US" smtClean="0"/>
              <a:t>网卡的</a:t>
            </a:r>
            <a:r>
              <a:rPr lang="en-US" altLang="zh-CN" smtClean="0"/>
              <a:t>IP</a:t>
            </a:r>
            <a:r>
              <a:rPr lang="zh-CN" altLang="en-US" smtClean="0"/>
              <a:t>地址、子网掩码</a:t>
            </a:r>
          </a:p>
          <a:p>
            <a:pPr lvl="1" eaLnBrk="1" hangingPunct="1">
              <a:defRPr/>
            </a:pPr>
            <a:r>
              <a:rPr lang="zh-CN" altLang="en-US" smtClean="0"/>
              <a:t>对应的网络地址、广播地址</a:t>
            </a:r>
          </a:p>
          <a:p>
            <a:pPr lvl="1" eaLnBrk="1" hangingPunct="1">
              <a:defRPr/>
            </a:pPr>
            <a:r>
              <a:rPr lang="zh-CN" altLang="en-US" smtClean="0"/>
              <a:t>缺省网关地址</a:t>
            </a:r>
          </a:p>
          <a:p>
            <a:pPr lvl="1" eaLnBrk="1" hangingPunct="1">
              <a:defRPr/>
            </a:pPr>
            <a:r>
              <a:rPr lang="en-US" altLang="zh-CN" smtClean="0"/>
              <a:t>DNS</a:t>
            </a:r>
            <a:r>
              <a:rPr lang="zh-CN" altLang="en-US" smtClean="0"/>
              <a:t>服务器地址</a:t>
            </a:r>
          </a:p>
        </p:txBody>
      </p:sp>
    </p:spTree>
    <p:extLst>
      <p:ext uri="{BB962C8B-B14F-4D97-AF65-F5344CB8AC3E}">
        <p14:creationId xmlns:p14="http://schemas.microsoft.com/office/powerpoint/2010/main" xmlns="" val="294025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9AF95BF-0DD3-4E36-A06C-20D4E86D365F}" type="slidenum">
              <a:rPr lang="en-US" altLang="zh-CN" sz="1400">
                <a:solidFill>
                  <a:prstClr val="white"/>
                </a:solidFill>
                <a:ea typeface="宋体" panose="02010600030101010101" pitchFamily="2" charset="-122"/>
              </a:rPr>
              <a:pPr eaLnBrk="1" hangingPunct="1"/>
              <a:t>98</a:t>
            </a:fld>
            <a:endParaRPr lang="en-US" altLang="zh-CN" sz="140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533510" name="Rectangle 6"/>
          <p:cNvSpPr>
            <a:spLocks noGrp="1" noChangeArrowheads="1"/>
          </p:cNvSpPr>
          <p:nvPr>
            <p:ph type="title"/>
          </p:nvPr>
        </p:nvSpPr>
        <p:spPr>
          <a:xfrm>
            <a:off x="945497" y="336177"/>
            <a:ext cx="5795962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mtClean="0"/>
              <a:t>安装</a:t>
            </a:r>
            <a:r>
              <a:rPr lang="en-US" altLang="zh-CN" smtClean="0"/>
              <a:t>DHCP</a:t>
            </a:r>
            <a:r>
              <a:rPr lang="zh-CN" altLang="en-US" smtClean="0"/>
              <a:t>服务器 </a:t>
            </a:r>
          </a:p>
        </p:txBody>
      </p:sp>
      <p:sp>
        <p:nvSpPr>
          <p:cNvPr id="5335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DHCP</a:t>
            </a:r>
            <a:r>
              <a:rPr lang="zh-CN" altLang="en-US" dirty="0" smtClean="0"/>
              <a:t>服务器软件</a:t>
            </a:r>
          </a:p>
          <a:p>
            <a:pPr lvl="1" eaLnBrk="1" hangingPunct="1">
              <a:defRPr/>
            </a:pPr>
            <a:r>
              <a:rPr lang="zh-CN" altLang="en-US" dirty="0" smtClean="0"/>
              <a:t>光盘中的 </a:t>
            </a:r>
            <a:r>
              <a:rPr lang="en-US" altLang="zh-CN" dirty="0" smtClean="0"/>
              <a:t>dhcp-3.0.5-3.el6.i386.rpm</a:t>
            </a:r>
          </a:p>
          <a:p>
            <a:pPr eaLnBrk="1" hangingPunct="1">
              <a:defRPr/>
            </a:pPr>
            <a:r>
              <a:rPr lang="en-US" altLang="zh-CN" dirty="0" err="1" smtClean="0"/>
              <a:t>dhcp</a:t>
            </a:r>
            <a:r>
              <a:rPr lang="zh-CN" altLang="en-US" dirty="0" smtClean="0"/>
              <a:t>软件包的主要文件</a:t>
            </a:r>
          </a:p>
          <a:p>
            <a:pPr lvl="1" eaLnBrk="1" hangingPunct="1">
              <a:defRPr/>
            </a:pPr>
            <a:r>
              <a:rPr lang="zh-CN" altLang="en-US" dirty="0" smtClean="0"/>
              <a:t>主配置文件：</a:t>
            </a:r>
            <a:r>
              <a:rPr lang="en-US" altLang="zh-CN" dirty="0" smtClean="0">
                <a:solidFill>
                  <a:srgbClr val="FF0000"/>
                </a:solidFill>
              </a:rPr>
              <a:t>/etc/</a:t>
            </a:r>
            <a:r>
              <a:rPr lang="en-US" altLang="zh-CN" dirty="0" err="1" smtClean="0">
                <a:solidFill>
                  <a:srgbClr val="FF0000"/>
                </a:solidFill>
              </a:rPr>
              <a:t>dhcp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dhcpd.conf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zh-CN" altLang="en-US" dirty="0" smtClean="0"/>
              <a:t>执行程序：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dhcpd</a:t>
            </a:r>
            <a:r>
              <a:rPr lang="zh-CN" altLang="en-US" dirty="0" smtClean="0">
                <a:solidFill>
                  <a:schemeClr val="folHlink"/>
                </a:solidFill>
              </a:rPr>
              <a:t>、</a:t>
            </a:r>
            <a:r>
              <a:rPr lang="en-US" altLang="zh-CN" dirty="0" smtClean="0">
                <a:solidFill>
                  <a:schemeClr val="folHlink"/>
                </a:solidFill>
              </a:rPr>
              <a:t>/</a:t>
            </a:r>
            <a:r>
              <a:rPr lang="en-US" altLang="zh-CN" dirty="0" err="1" smtClean="0">
                <a:solidFill>
                  <a:schemeClr val="folHlink"/>
                </a:solidFill>
              </a:rPr>
              <a:t>usr</a:t>
            </a:r>
            <a:r>
              <a:rPr lang="en-US" altLang="zh-CN" dirty="0" smtClean="0">
                <a:solidFill>
                  <a:schemeClr val="folHlink"/>
                </a:solidFill>
              </a:rPr>
              <a:t>/</a:t>
            </a:r>
            <a:r>
              <a:rPr lang="en-US" altLang="zh-CN" dirty="0" err="1" smtClean="0">
                <a:solidFill>
                  <a:schemeClr val="folHlink"/>
                </a:solidFill>
              </a:rPr>
              <a:t>sbin</a:t>
            </a:r>
            <a:r>
              <a:rPr lang="en-US" altLang="zh-CN" dirty="0" smtClean="0">
                <a:solidFill>
                  <a:schemeClr val="folHlink"/>
                </a:solidFill>
              </a:rPr>
              <a:t>/</a:t>
            </a:r>
            <a:r>
              <a:rPr lang="en-US" altLang="zh-CN" dirty="0" err="1" smtClean="0">
                <a:solidFill>
                  <a:schemeClr val="folHlink"/>
                </a:solidFill>
              </a:rPr>
              <a:t>dhcrelay</a:t>
            </a:r>
            <a:endParaRPr lang="en-US" altLang="zh-CN" dirty="0" smtClean="0">
              <a:solidFill>
                <a:schemeClr val="folHlink"/>
              </a:solidFill>
            </a:endParaRPr>
          </a:p>
          <a:p>
            <a:pPr lvl="1" eaLnBrk="1" hangingPunct="1">
              <a:defRPr/>
            </a:pPr>
            <a:r>
              <a:rPr lang="zh-CN" altLang="en-US" dirty="0" smtClean="0"/>
              <a:t>服务脚本：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dhcpd</a:t>
            </a:r>
            <a:r>
              <a:rPr lang="zh-CN" altLang="en-US" dirty="0" smtClean="0">
                <a:solidFill>
                  <a:schemeClr val="folHlink"/>
                </a:solidFill>
              </a:rPr>
              <a:t>、</a:t>
            </a:r>
            <a:r>
              <a:rPr lang="en-US" altLang="zh-CN" dirty="0" smtClean="0">
                <a:solidFill>
                  <a:schemeClr val="folHlink"/>
                </a:solidFill>
              </a:rPr>
              <a:t>/etc/</a:t>
            </a:r>
            <a:r>
              <a:rPr lang="en-US" altLang="zh-CN" dirty="0" err="1" smtClean="0">
                <a:solidFill>
                  <a:schemeClr val="folHlink"/>
                </a:solidFill>
              </a:rPr>
              <a:t>init.d</a:t>
            </a:r>
            <a:r>
              <a:rPr lang="en-US" altLang="zh-CN" dirty="0" smtClean="0">
                <a:solidFill>
                  <a:schemeClr val="folHlink"/>
                </a:solidFill>
              </a:rPr>
              <a:t>/</a:t>
            </a:r>
            <a:r>
              <a:rPr lang="en-US" altLang="zh-CN" dirty="0" err="1" smtClean="0">
                <a:solidFill>
                  <a:schemeClr val="folHlink"/>
                </a:solidFill>
              </a:rPr>
              <a:t>dhcrelay</a:t>
            </a:r>
            <a:endParaRPr lang="en-US" altLang="zh-CN" dirty="0" smtClean="0">
              <a:solidFill>
                <a:schemeClr val="folHlink"/>
              </a:solidFill>
            </a:endParaRPr>
          </a:p>
          <a:p>
            <a:pPr lvl="1" eaLnBrk="1" hangingPunct="1">
              <a:defRPr/>
            </a:pPr>
            <a:r>
              <a:rPr lang="zh-CN" altLang="en-US" dirty="0" smtClean="0"/>
              <a:t>执行参数配置：</a:t>
            </a:r>
            <a:r>
              <a:rPr lang="en-US" altLang="zh-CN" dirty="0" smtClean="0"/>
              <a:t>/etc/</a:t>
            </a:r>
            <a:r>
              <a:rPr lang="en-US" altLang="zh-CN" dirty="0" err="1" smtClean="0"/>
              <a:t>sysconfig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dhcpd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DHCP</a:t>
            </a:r>
            <a:r>
              <a:rPr lang="zh-CN" altLang="en-US" dirty="0" smtClean="0"/>
              <a:t>中继配置：</a:t>
            </a:r>
            <a:r>
              <a:rPr lang="en-US" altLang="zh-CN" dirty="0" smtClean="0">
                <a:solidFill>
                  <a:schemeClr val="folHlink"/>
                </a:solidFill>
              </a:rPr>
              <a:t>/etc/</a:t>
            </a:r>
            <a:r>
              <a:rPr lang="en-US" altLang="zh-CN" dirty="0" err="1" smtClean="0">
                <a:solidFill>
                  <a:schemeClr val="folHlink"/>
                </a:solidFill>
              </a:rPr>
              <a:t>sysconfig</a:t>
            </a:r>
            <a:r>
              <a:rPr lang="en-US" altLang="zh-CN" dirty="0" smtClean="0">
                <a:solidFill>
                  <a:schemeClr val="folHlink"/>
                </a:solidFill>
              </a:rPr>
              <a:t>/</a:t>
            </a:r>
            <a:r>
              <a:rPr lang="en-US" altLang="zh-CN" dirty="0" err="1" smtClean="0">
                <a:solidFill>
                  <a:schemeClr val="folHlink"/>
                </a:solidFill>
              </a:rPr>
              <a:t>dhcrelay</a:t>
            </a:r>
            <a:endParaRPr lang="en-US" altLang="zh-CN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17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3189" y="6597650"/>
            <a:ext cx="441325" cy="242888"/>
          </a:xfrm>
          <a:prstGeom prst="rect">
            <a:avLst/>
          </a:prstGeom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98A755C-89ED-4514-90E3-EAD5C9A84902}" type="slidenum">
              <a:rPr lang="en-US" altLang="zh-CN" sz="1400">
                <a:solidFill>
                  <a:prstClr val="white"/>
                </a:solidFill>
                <a:ea typeface="宋体" panose="02010600030101010101" pitchFamily="2" charset="-122"/>
              </a:rPr>
              <a:pPr eaLnBrk="1" hangingPunct="1"/>
              <a:t>99</a:t>
            </a:fld>
            <a:endParaRPr lang="en-US" altLang="zh-CN" sz="140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537604" name="Rectangle 4"/>
          <p:cNvSpPr>
            <a:spLocks noGrp="1" noChangeArrowheads="1"/>
          </p:cNvSpPr>
          <p:nvPr>
            <p:ph type="title"/>
          </p:nvPr>
        </p:nvSpPr>
        <p:spPr>
          <a:xfrm>
            <a:off x="703448" y="215154"/>
            <a:ext cx="6127657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主配置文件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dhcp.conf</a:t>
            </a:r>
            <a:endParaRPr lang="en-US" altLang="zh-CN" dirty="0" smtClean="0"/>
          </a:p>
        </p:txBody>
      </p:sp>
      <p:sp>
        <p:nvSpPr>
          <p:cNvPr id="5376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全局设置，作用于整个配置文件</a:t>
            </a:r>
          </a:p>
          <a:p>
            <a:pPr lvl="1" eaLnBrk="1" hangingPunct="1">
              <a:defRPr/>
            </a:pPr>
            <a:r>
              <a:rPr lang="en-US" altLang="zh-CN" smtClean="0">
                <a:solidFill>
                  <a:srgbClr val="FF0000"/>
                </a:solidFill>
              </a:rPr>
              <a:t>ddns-update-style</a:t>
            </a:r>
            <a:r>
              <a:rPr lang="en-US" altLang="zh-CN" smtClean="0"/>
              <a:t>  none;</a:t>
            </a:r>
          </a:p>
          <a:p>
            <a:pPr lvl="1" eaLnBrk="1" hangingPunct="1">
              <a:defRPr/>
            </a:pPr>
            <a:r>
              <a:rPr lang="en-US" altLang="zh-CN" smtClean="0">
                <a:solidFill>
                  <a:srgbClr val="FF0000"/>
                </a:solidFill>
              </a:rPr>
              <a:t>default-lease-time</a:t>
            </a:r>
            <a:r>
              <a:rPr lang="en-US" altLang="zh-CN" smtClean="0"/>
              <a:t>  21600;</a:t>
            </a:r>
          </a:p>
          <a:p>
            <a:pPr lvl="1" eaLnBrk="1" hangingPunct="1">
              <a:defRPr/>
            </a:pPr>
            <a:r>
              <a:rPr lang="en-US" altLang="zh-CN" smtClean="0">
                <a:solidFill>
                  <a:srgbClr val="FF0000"/>
                </a:solidFill>
              </a:rPr>
              <a:t>max-lease-time</a:t>
            </a:r>
            <a:r>
              <a:rPr lang="en-US" altLang="zh-CN" smtClean="0"/>
              <a:t>  43200;</a:t>
            </a:r>
          </a:p>
          <a:p>
            <a:pPr lvl="1" eaLnBrk="1" hangingPunct="1">
              <a:defRPr/>
            </a:pPr>
            <a:r>
              <a:rPr lang="en-US" altLang="zh-CN" smtClean="0">
                <a:solidFill>
                  <a:srgbClr val="FF0000"/>
                </a:solidFill>
              </a:rPr>
              <a:t>option domain-name</a:t>
            </a:r>
            <a:r>
              <a:rPr lang="en-US" altLang="zh-CN" smtClean="0"/>
              <a:t>  “domain.org”;</a:t>
            </a:r>
          </a:p>
          <a:p>
            <a:pPr lvl="1" eaLnBrk="1" hangingPunct="1">
              <a:defRPr/>
            </a:pPr>
            <a:r>
              <a:rPr lang="en-US" altLang="zh-CN" smtClean="0">
                <a:solidFill>
                  <a:srgbClr val="FF0000"/>
                </a:solidFill>
              </a:rPr>
              <a:t>option domain-name-servers</a:t>
            </a:r>
            <a:r>
              <a:rPr lang="en-US" altLang="zh-CN" smtClean="0"/>
              <a:t>  202.106.0.20;</a:t>
            </a:r>
          </a:p>
        </p:txBody>
      </p:sp>
    </p:spTree>
    <p:extLst>
      <p:ext uri="{BB962C8B-B14F-4D97-AF65-F5344CB8AC3E}">
        <p14:creationId xmlns:p14="http://schemas.microsoft.com/office/powerpoint/2010/main" xmlns="" val="2692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0.xml><?xml version="1.0" encoding="utf-8"?>
<a:theme xmlns:a="http://schemas.openxmlformats.org/drawingml/2006/main" name="9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1.xml><?xml version="1.0" encoding="utf-8"?>
<a:theme xmlns:a="http://schemas.openxmlformats.org/drawingml/2006/main" name="10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2.xml><?xml version="1.0" encoding="utf-8"?>
<a:theme xmlns:a="http://schemas.openxmlformats.org/drawingml/2006/main" name="10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3.xml><?xml version="1.0" encoding="utf-8"?>
<a:theme xmlns:a="http://schemas.openxmlformats.org/drawingml/2006/main" name="10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4.xml><?xml version="1.0" encoding="utf-8"?>
<a:theme xmlns:a="http://schemas.openxmlformats.org/drawingml/2006/main" name="10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5.xml><?xml version="1.0" encoding="utf-8"?>
<a:theme xmlns:a="http://schemas.openxmlformats.org/drawingml/2006/main" name="10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6.xml><?xml version="1.0" encoding="utf-8"?>
<a:theme xmlns:a="http://schemas.openxmlformats.org/drawingml/2006/main" name="10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7.xml><?xml version="1.0" encoding="utf-8"?>
<a:theme xmlns:a="http://schemas.openxmlformats.org/drawingml/2006/main" name="10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8.xml><?xml version="1.0" encoding="utf-8"?>
<a:theme xmlns:a="http://schemas.openxmlformats.org/drawingml/2006/main" name="10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9.xml><?xml version="1.0" encoding="utf-8"?>
<a:theme xmlns:a="http://schemas.openxmlformats.org/drawingml/2006/main" name="10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0.xml><?xml version="1.0" encoding="utf-8"?>
<a:theme xmlns:a="http://schemas.openxmlformats.org/drawingml/2006/main" name="10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1.xml><?xml version="1.0" encoding="utf-8"?>
<a:theme xmlns:a="http://schemas.openxmlformats.org/drawingml/2006/main" name="11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2.xml><?xml version="1.0" encoding="utf-8"?>
<a:theme xmlns:a="http://schemas.openxmlformats.org/drawingml/2006/main" name="11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3.xml><?xml version="1.0" encoding="utf-8"?>
<a:theme xmlns:a="http://schemas.openxmlformats.org/drawingml/2006/main" name="11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4.xml><?xml version="1.0" encoding="utf-8"?>
<a:theme xmlns:a="http://schemas.openxmlformats.org/drawingml/2006/main" name="11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5.xml><?xml version="1.0" encoding="utf-8"?>
<a:theme xmlns:a="http://schemas.openxmlformats.org/drawingml/2006/main" name="11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6.xml><?xml version="1.0" encoding="utf-8"?>
<a:theme xmlns:a="http://schemas.openxmlformats.org/drawingml/2006/main" name="11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7.xml><?xml version="1.0" encoding="utf-8"?>
<a:theme xmlns:a="http://schemas.openxmlformats.org/drawingml/2006/main" name="11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8.xml><?xml version="1.0" encoding="utf-8"?>
<a:theme xmlns:a="http://schemas.openxmlformats.org/drawingml/2006/main" name="11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9.xml><?xml version="1.0" encoding="utf-8"?>
<a:theme xmlns:a="http://schemas.openxmlformats.org/drawingml/2006/main" name="11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0.xml><?xml version="1.0" encoding="utf-8"?>
<a:theme xmlns:a="http://schemas.openxmlformats.org/drawingml/2006/main" name="11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1.xml><?xml version="1.0" encoding="utf-8"?>
<a:theme xmlns:a="http://schemas.openxmlformats.org/drawingml/2006/main" name="12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2.xml><?xml version="1.0" encoding="utf-8"?>
<a:theme xmlns:a="http://schemas.openxmlformats.org/drawingml/2006/main" name="12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3.xml><?xml version="1.0" encoding="utf-8"?>
<a:theme xmlns:a="http://schemas.openxmlformats.org/drawingml/2006/main" name="12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4.xml><?xml version="1.0" encoding="utf-8"?>
<a:theme xmlns:a="http://schemas.openxmlformats.org/drawingml/2006/main" name="12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5.xml><?xml version="1.0" encoding="utf-8"?>
<a:theme xmlns:a="http://schemas.openxmlformats.org/drawingml/2006/main" name="12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6.xml><?xml version="1.0" encoding="utf-8"?>
<a:theme xmlns:a="http://schemas.openxmlformats.org/drawingml/2006/main" name="12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7.xml><?xml version="1.0" encoding="utf-8"?>
<a:theme xmlns:a="http://schemas.openxmlformats.org/drawingml/2006/main" name="12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8.xml><?xml version="1.0" encoding="utf-8"?>
<a:theme xmlns:a="http://schemas.openxmlformats.org/drawingml/2006/main" name="12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9.xml><?xml version="1.0" encoding="utf-8"?>
<a:theme xmlns:a="http://schemas.openxmlformats.org/drawingml/2006/main" name="12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0.xml><?xml version="1.0" encoding="utf-8"?>
<a:theme xmlns:a="http://schemas.openxmlformats.org/drawingml/2006/main" name="12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1.xml><?xml version="1.0" encoding="utf-8"?>
<a:theme xmlns:a="http://schemas.openxmlformats.org/drawingml/2006/main" name="13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2.xml><?xml version="1.0" encoding="utf-8"?>
<a:theme xmlns:a="http://schemas.openxmlformats.org/drawingml/2006/main" name="13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3.xml><?xml version="1.0" encoding="utf-8"?>
<a:theme xmlns:a="http://schemas.openxmlformats.org/drawingml/2006/main" name="13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4.xml><?xml version="1.0" encoding="utf-8"?>
<a:theme xmlns:a="http://schemas.openxmlformats.org/drawingml/2006/main" name="13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5.xml><?xml version="1.0" encoding="utf-8"?>
<a:theme xmlns:a="http://schemas.openxmlformats.org/drawingml/2006/main" name="13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6.xml><?xml version="1.0" encoding="utf-8"?>
<a:theme xmlns:a="http://schemas.openxmlformats.org/drawingml/2006/main" name="13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7.xml><?xml version="1.0" encoding="utf-8"?>
<a:theme xmlns:a="http://schemas.openxmlformats.org/drawingml/2006/main" name="13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8.xml><?xml version="1.0" encoding="utf-8"?>
<a:theme xmlns:a="http://schemas.openxmlformats.org/drawingml/2006/main" name="13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9.xml><?xml version="1.0" encoding="utf-8"?>
<a:theme xmlns:a="http://schemas.openxmlformats.org/drawingml/2006/main" name="13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0.xml><?xml version="1.0" encoding="utf-8"?>
<a:theme xmlns:a="http://schemas.openxmlformats.org/drawingml/2006/main" name="13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1.xml><?xml version="1.0" encoding="utf-8"?>
<a:theme xmlns:a="http://schemas.openxmlformats.org/drawingml/2006/main" name="14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2.xml><?xml version="1.0" encoding="utf-8"?>
<a:theme xmlns:a="http://schemas.openxmlformats.org/drawingml/2006/main" name="14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3.xml><?xml version="1.0" encoding="utf-8"?>
<a:theme xmlns:a="http://schemas.openxmlformats.org/drawingml/2006/main" name="14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4.xml><?xml version="1.0" encoding="utf-8"?>
<a:theme xmlns:a="http://schemas.openxmlformats.org/drawingml/2006/main" name="14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5.xml><?xml version="1.0" encoding="utf-8"?>
<a:theme xmlns:a="http://schemas.openxmlformats.org/drawingml/2006/main" name="14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6.xml><?xml version="1.0" encoding="utf-8"?>
<a:theme xmlns:a="http://schemas.openxmlformats.org/drawingml/2006/main" name="14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7.xml><?xml version="1.0" encoding="utf-8"?>
<a:theme xmlns:a="http://schemas.openxmlformats.org/drawingml/2006/main" name="14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8.xml><?xml version="1.0" encoding="utf-8"?>
<a:theme xmlns:a="http://schemas.openxmlformats.org/drawingml/2006/main" name="14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9.xml><?xml version="1.0" encoding="utf-8"?>
<a:theme xmlns:a="http://schemas.openxmlformats.org/drawingml/2006/main" name="14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0.xml><?xml version="1.0" encoding="utf-8"?>
<a:theme xmlns:a="http://schemas.openxmlformats.org/drawingml/2006/main" name="14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1.xml><?xml version="1.0" encoding="utf-8"?>
<a:theme xmlns:a="http://schemas.openxmlformats.org/drawingml/2006/main" name="15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2.xml><?xml version="1.0" encoding="utf-8"?>
<a:theme xmlns:a="http://schemas.openxmlformats.org/drawingml/2006/main" name="15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3.xml><?xml version="1.0" encoding="utf-8"?>
<a:theme xmlns:a="http://schemas.openxmlformats.org/drawingml/2006/main" name="15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4.xml><?xml version="1.0" encoding="utf-8"?>
<a:theme xmlns:a="http://schemas.openxmlformats.org/drawingml/2006/main" name="15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5.xml><?xml version="1.0" encoding="utf-8"?>
<a:theme xmlns:a="http://schemas.openxmlformats.org/drawingml/2006/main" name="15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6.xml><?xml version="1.0" encoding="utf-8"?>
<a:theme xmlns:a="http://schemas.openxmlformats.org/drawingml/2006/main" name="15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7.xml><?xml version="1.0" encoding="utf-8"?>
<a:theme xmlns:a="http://schemas.openxmlformats.org/drawingml/2006/main" name="15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8.xml><?xml version="1.0" encoding="utf-8"?>
<a:theme xmlns:a="http://schemas.openxmlformats.org/drawingml/2006/main" name="15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9.xml><?xml version="1.0" encoding="utf-8"?>
<a:theme xmlns:a="http://schemas.openxmlformats.org/drawingml/2006/main" name="15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60.xml><?xml version="1.0" encoding="utf-8"?>
<a:theme xmlns:a="http://schemas.openxmlformats.org/drawingml/2006/main" name="15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61.xml><?xml version="1.0" encoding="utf-8"?>
<a:theme xmlns:a="http://schemas.openxmlformats.org/drawingml/2006/main" name="16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62.xml><?xml version="1.0" encoding="utf-8"?>
<a:theme xmlns:a="http://schemas.openxmlformats.org/drawingml/2006/main" name="16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63.xml><?xml version="1.0" encoding="utf-8"?>
<a:theme xmlns:a="http://schemas.openxmlformats.org/drawingml/2006/main" name="16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64.xml><?xml version="1.0" encoding="utf-8"?>
<a:theme xmlns:a="http://schemas.openxmlformats.org/drawingml/2006/main" name="16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65.xml><?xml version="1.0" encoding="utf-8"?>
<a:theme xmlns:a="http://schemas.openxmlformats.org/drawingml/2006/main" name="16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66.xml><?xml version="1.0" encoding="utf-8"?>
<a:theme xmlns:a="http://schemas.openxmlformats.org/drawingml/2006/main" name="16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67.xml><?xml version="1.0" encoding="utf-8"?>
<a:theme xmlns:a="http://schemas.openxmlformats.org/drawingml/2006/main" name="16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68.xml><?xml version="1.0" encoding="utf-8"?>
<a:theme xmlns:a="http://schemas.openxmlformats.org/drawingml/2006/main" name="16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69.xml><?xml version="1.0" encoding="utf-8"?>
<a:theme xmlns:a="http://schemas.openxmlformats.org/drawingml/2006/main" name="16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70.xml><?xml version="1.0" encoding="utf-8"?>
<a:theme xmlns:a="http://schemas.openxmlformats.org/drawingml/2006/main" name="16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71.xml><?xml version="1.0" encoding="utf-8"?>
<a:theme xmlns:a="http://schemas.openxmlformats.org/drawingml/2006/main" name="17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72.xml><?xml version="1.0" encoding="utf-8"?>
<a:theme xmlns:a="http://schemas.openxmlformats.org/drawingml/2006/main" name="17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73.xml><?xml version="1.0" encoding="utf-8"?>
<a:theme xmlns:a="http://schemas.openxmlformats.org/drawingml/2006/main" name="17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74.xml><?xml version="1.0" encoding="utf-8"?>
<a:theme xmlns:a="http://schemas.openxmlformats.org/drawingml/2006/main" name="17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75.xml><?xml version="1.0" encoding="utf-8"?>
<a:theme xmlns:a="http://schemas.openxmlformats.org/drawingml/2006/main" name="17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76.xml><?xml version="1.0" encoding="utf-8"?>
<a:theme xmlns:a="http://schemas.openxmlformats.org/drawingml/2006/main" name="17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77.xml><?xml version="1.0" encoding="utf-8"?>
<a:theme xmlns:a="http://schemas.openxmlformats.org/drawingml/2006/main" name="17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78.xml><?xml version="1.0" encoding="utf-8"?>
<a:theme xmlns:a="http://schemas.openxmlformats.org/drawingml/2006/main" name="17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79.xml><?xml version="1.0" encoding="utf-8"?>
<a:theme xmlns:a="http://schemas.openxmlformats.org/drawingml/2006/main" name="17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80.xml><?xml version="1.0" encoding="utf-8"?>
<a:theme xmlns:a="http://schemas.openxmlformats.org/drawingml/2006/main" name="17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81.xml><?xml version="1.0" encoding="utf-8"?>
<a:theme xmlns:a="http://schemas.openxmlformats.org/drawingml/2006/main" name="18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82.xml><?xml version="1.0" encoding="utf-8"?>
<a:theme xmlns:a="http://schemas.openxmlformats.org/drawingml/2006/main" name="18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83.xml><?xml version="1.0" encoding="utf-8"?>
<a:theme xmlns:a="http://schemas.openxmlformats.org/drawingml/2006/main" name="18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84.xml><?xml version="1.0" encoding="utf-8"?>
<a:theme xmlns:a="http://schemas.openxmlformats.org/drawingml/2006/main" name="18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8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3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3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3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3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3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4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4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4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4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4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4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4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4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4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4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5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5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5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5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5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5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5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5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5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5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6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6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3.xml><?xml version="1.0" encoding="utf-8"?>
<a:theme xmlns:a="http://schemas.openxmlformats.org/drawingml/2006/main" name="6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4.xml><?xml version="1.0" encoding="utf-8"?>
<a:theme xmlns:a="http://schemas.openxmlformats.org/drawingml/2006/main" name="6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5.xml><?xml version="1.0" encoding="utf-8"?>
<a:theme xmlns:a="http://schemas.openxmlformats.org/drawingml/2006/main" name="6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6.xml><?xml version="1.0" encoding="utf-8"?>
<a:theme xmlns:a="http://schemas.openxmlformats.org/drawingml/2006/main" name="6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7.xml><?xml version="1.0" encoding="utf-8"?>
<a:theme xmlns:a="http://schemas.openxmlformats.org/drawingml/2006/main" name="6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8.xml><?xml version="1.0" encoding="utf-8"?>
<a:theme xmlns:a="http://schemas.openxmlformats.org/drawingml/2006/main" name="6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9.xml><?xml version="1.0" encoding="utf-8"?>
<a:theme xmlns:a="http://schemas.openxmlformats.org/drawingml/2006/main" name="6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0.xml><?xml version="1.0" encoding="utf-8"?>
<a:theme xmlns:a="http://schemas.openxmlformats.org/drawingml/2006/main" name="6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1.xml><?xml version="1.0" encoding="utf-8"?>
<a:theme xmlns:a="http://schemas.openxmlformats.org/drawingml/2006/main" name="7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2.xml><?xml version="1.0" encoding="utf-8"?>
<a:theme xmlns:a="http://schemas.openxmlformats.org/drawingml/2006/main" name="7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3.xml><?xml version="1.0" encoding="utf-8"?>
<a:theme xmlns:a="http://schemas.openxmlformats.org/drawingml/2006/main" name="7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4.xml><?xml version="1.0" encoding="utf-8"?>
<a:theme xmlns:a="http://schemas.openxmlformats.org/drawingml/2006/main" name="7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5.xml><?xml version="1.0" encoding="utf-8"?>
<a:theme xmlns:a="http://schemas.openxmlformats.org/drawingml/2006/main" name="7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6.xml><?xml version="1.0" encoding="utf-8"?>
<a:theme xmlns:a="http://schemas.openxmlformats.org/drawingml/2006/main" name="7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7.xml><?xml version="1.0" encoding="utf-8"?>
<a:theme xmlns:a="http://schemas.openxmlformats.org/drawingml/2006/main" name="7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8.xml><?xml version="1.0" encoding="utf-8"?>
<a:theme xmlns:a="http://schemas.openxmlformats.org/drawingml/2006/main" name="7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9.xml><?xml version="1.0" encoding="utf-8"?>
<a:theme xmlns:a="http://schemas.openxmlformats.org/drawingml/2006/main" name="7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0.xml><?xml version="1.0" encoding="utf-8"?>
<a:theme xmlns:a="http://schemas.openxmlformats.org/drawingml/2006/main" name="7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1.xml><?xml version="1.0" encoding="utf-8"?>
<a:theme xmlns:a="http://schemas.openxmlformats.org/drawingml/2006/main" name="8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2.xml><?xml version="1.0" encoding="utf-8"?>
<a:theme xmlns:a="http://schemas.openxmlformats.org/drawingml/2006/main" name="8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3.xml><?xml version="1.0" encoding="utf-8"?>
<a:theme xmlns:a="http://schemas.openxmlformats.org/drawingml/2006/main" name="8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4.xml><?xml version="1.0" encoding="utf-8"?>
<a:theme xmlns:a="http://schemas.openxmlformats.org/drawingml/2006/main" name="8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5.xml><?xml version="1.0" encoding="utf-8"?>
<a:theme xmlns:a="http://schemas.openxmlformats.org/drawingml/2006/main" name="8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6.xml><?xml version="1.0" encoding="utf-8"?>
<a:theme xmlns:a="http://schemas.openxmlformats.org/drawingml/2006/main" name="8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7.xml><?xml version="1.0" encoding="utf-8"?>
<a:theme xmlns:a="http://schemas.openxmlformats.org/drawingml/2006/main" name="8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8.xml><?xml version="1.0" encoding="utf-8"?>
<a:theme xmlns:a="http://schemas.openxmlformats.org/drawingml/2006/main" name="8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9.xml><?xml version="1.0" encoding="utf-8"?>
<a:theme xmlns:a="http://schemas.openxmlformats.org/drawingml/2006/main" name="8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0.xml><?xml version="1.0" encoding="utf-8"?>
<a:theme xmlns:a="http://schemas.openxmlformats.org/drawingml/2006/main" name="8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1.xml><?xml version="1.0" encoding="utf-8"?>
<a:theme xmlns:a="http://schemas.openxmlformats.org/drawingml/2006/main" name="9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2.xml><?xml version="1.0" encoding="utf-8"?>
<a:theme xmlns:a="http://schemas.openxmlformats.org/drawingml/2006/main" name="9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3.xml><?xml version="1.0" encoding="utf-8"?>
<a:theme xmlns:a="http://schemas.openxmlformats.org/drawingml/2006/main" name="9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4.xml><?xml version="1.0" encoding="utf-8"?>
<a:theme xmlns:a="http://schemas.openxmlformats.org/drawingml/2006/main" name="9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5.xml><?xml version="1.0" encoding="utf-8"?>
<a:theme xmlns:a="http://schemas.openxmlformats.org/drawingml/2006/main" name="9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6.xml><?xml version="1.0" encoding="utf-8"?>
<a:theme xmlns:a="http://schemas.openxmlformats.org/drawingml/2006/main" name="9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7.xml><?xml version="1.0" encoding="utf-8"?>
<a:theme xmlns:a="http://schemas.openxmlformats.org/drawingml/2006/main" name="9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8.xml><?xml version="1.0" encoding="utf-8"?>
<a:theme xmlns:a="http://schemas.openxmlformats.org/drawingml/2006/main" name="9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9.xml><?xml version="1.0" encoding="utf-8"?>
<a:theme xmlns:a="http://schemas.openxmlformats.org/drawingml/2006/main" name="9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11492</Words>
  <Application>Microsoft Office PowerPoint</Application>
  <PresentationFormat>自定义</PresentationFormat>
  <Paragraphs>2023</Paragraphs>
  <Slides>228</Slides>
  <Notes>100</Notes>
  <HiddenSlides>0</HiddenSlides>
  <MMClips>0</MMClips>
  <ScaleCrop>false</ScaleCrop>
  <HeadingPairs>
    <vt:vector size="6" baseType="variant">
      <vt:variant>
        <vt:lpstr>主题</vt:lpstr>
      </vt:variant>
      <vt:variant>
        <vt:i4>184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228</vt:i4>
      </vt:variant>
    </vt:vector>
  </HeadingPairs>
  <TitlesOfParts>
    <vt:vector size="413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13_Office 主题</vt:lpstr>
      <vt:lpstr>14_Office 主题</vt:lpstr>
      <vt:lpstr>15_Office 主题</vt:lpstr>
      <vt:lpstr>16_Office 主题</vt:lpstr>
      <vt:lpstr>17_Office 主题</vt:lpstr>
      <vt:lpstr>18_Office 主题</vt:lpstr>
      <vt:lpstr>19_Office 主题</vt:lpstr>
      <vt:lpstr>20_Office 主题</vt:lpstr>
      <vt:lpstr>21_Office 主题</vt:lpstr>
      <vt:lpstr>22_Office 主题</vt:lpstr>
      <vt:lpstr>23_Office 主题</vt:lpstr>
      <vt:lpstr>24_Office 主题</vt:lpstr>
      <vt:lpstr>25_Office 主题</vt:lpstr>
      <vt:lpstr>26_Office 主题</vt:lpstr>
      <vt:lpstr>27_Office 主题</vt:lpstr>
      <vt:lpstr>28_Office 主题</vt:lpstr>
      <vt:lpstr>29_Office 主题</vt:lpstr>
      <vt:lpstr>30_Office 主题</vt:lpstr>
      <vt:lpstr>31_Office 主题</vt:lpstr>
      <vt:lpstr>32_Office 主题</vt:lpstr>
      <vt:lpstr>33_Office 主题</vt:lpstr>
      <vt:lpstr>34_Office 主题</vt:lpstr>
      <vt:lpstr>35_Office 主题</vt:lpstr>
      <vt:lpstr>36_Office 主题</vt:lpstr>
      <vt:lpstr>37_Office 主题</vt:lpstr>
      <vt:lpstr>38_Office 主题</vt:lpstr>
      <vt:lpstr>39_Office 主题</vt:lpstr>
      <vt:lpstr>40_Office 主题</vt:lpstr>
      <vt:lpstr>41_Office 主题</vt:lpstr>
      <vt:lpstr>42_Office 主题</vt:lpstr>
      <vt:lpstr>43_Office 主题</vt:lpstr>
      <vt:lpstr>44_Office 主题</vt:lpstr>
      <vt:lpstr>45_Office 主题</vt:lpstr>
      <vt:lpstr>46_Office 主题</vt:lpstr>
      <vt:lpstr>47_Office 主题</vt:lpstr>
      <vt:lpstr>48_Office 主题</vt:lpstr>
      <vt:lpstr>49_Office 主题</vt:lpstr>
      <vt:lpstr>50_Office 主题</vt:lpstr>
      <vt:lpstr>51_Office 主题</vt:lpstr>
      <vt:lpstr>52_Office 主题</vt:lpstr>
      <vt:lpstr>53_Office 主题</vt:lpstr>
      <vt:lpstr>54_Office 主题</vt:lpstr>
      <vt:lpstr>55_Office 主题</vt:lpstr>
      <vt:lpstr>56_Office 主题</vt:lpstr>
      <vt:lpstr>57_Office 主题</vt:lpstr>
      <vt:lpstr>58_Office 主题</vt:lpstr>
      <vt:lpstr>59_Office 主题</vt:lpstr>
      <vt:lpstr>60_Office 主题</vt:lpstr>
      <vt:lpstr>61_Office 主题</vt:lpstr>
      <vt:lpstr>62_Office 主题</vt:lpstr>
      <vt:lpstr>63_Office 主题</vt:lpstr>
      <vt:lpstr>64_Office 主题</vt:lpstr>
      <vt:lpstr>65_Office 主题</vt:lpstr>
      <vt:lpstr>66_Office 主题</vt:lpstr>
      <vt:lpstr>67_Office 主题</vt:lpstr>
      <vt:lpstr>68_Office 主题</vt:lpstr>
      <vt:lpstr>69_Office 主题</vt:lpstr>
      <vt:lpstr>70_Office 主题</vt:lpstr>
      <vt:lpstr>71_Office 主题</vt:lpstr>
      <vt:lpstr>72_Office 主题</vt:lpstr>
      <vt:lpstr>73_Office 主题</vt:lpstr>
      <vt:lpstr>74_Office 主题</vt:lpstr>
      <vt:lpstr>75_Office 主题</vt:lpstr>
      <vt:lpstr>76_Office 主题</vt:lpstr>
      <vt:lpstr>77_Office 主题</vt:lpstr>
      <vt:lpstr>78_Office 主题</vt:lpstr>
      <vt:lpstr>79_Office 主题</vt:lpstr>
      <vt:lpstr>80_Office 主题</vt:lpstr>
      <vt:lpstr>81_Office 主题</vt:lpstr>
      <vt:lpstr>82_Office 主题</vt:lpstr>
      <vt:lpstr>83_Office 主题</vt:lpstr>
      <vt:lpstr>84_Office 主题</vt:lpstr>
      <vt:lpstr>85_Office 主题</vt:lpstr>
      <vt:lpstr>86_Office 主题</vt:lpstr>
      <vt:lpstr>87_Office 主题</vt:lpstr>
      <vt:lpstr>88_Office 主题</vt:lpstr>
      <vt:lpstr>89_Office 主题</vt:lpstr>
      <vt:lpstr>90_Office 主题</vt:lpstr>
      <vt:lpstr>91_Office 主题</vt:lpstr>
      <vt:lpstr>92_Office 主题</vt:lpstr>
      <vt:lpstr>93_Office 主题</vt:lpstr>
      <vt:lpstr>94_Office 主题</vt:lpstr>
      <vt:lpstr>95_Office 主题</vt:lpstr>
      <vt:lpstr>96_Office 主题</vt:lpstr>
      <vt:lpstr>97_Office 主题</vt:lpstr>
      <vt:lpstr>98_Office 主题</vt:lpstr>
      <vt:lpstr>99_Office 主题</vt:lpstr>
      <vt:lpstr>100_Office 主题</vt:lpstr>
      <vt:lpstr>101_Office 主题</vt:lpstr>
      <vt:lpstr>102_Office 主题</vt:lpstr>
      <vt:lpstr>103_Office 主题</vt:lpstr>
      <vt:lpstr>104_Office 主题</vt:lpstr>
      <vt:lpstr>105_Office 主题</vt:lpstr>
      <vt:lpstr>106_Office 主题</vt:lpstr>
      <vt:lpstr>107_Office 主题</vt:lpstr>
      <vt:lpstr>108_Office 主题</vt:lpstr>
      <vt:lpstr>109_Office 主题</vt:lpstr>
      <vt:lpstr>110_Office 主题</vt:lpstr>
      <vt:lpstr>111_Office 主题</vt:lpstr>
      <vt:lpstr>112_Office 主题</vt:lpstr>
      <vt:lpstr>113_Office 主题</vt:lpstr>
      <vt:lpstr>114_Office 主题</vt:lpstr>
      <vt:lpstr>115_Office 主题</vt:lpstr>
      <vt:lpstr>116_Office 主题</vt:lpstr>
      <vt:lpstr>117_Office 主题</vt:lpstr>
      <vt:lpstr>118_Office 主题</vt:lpstr>
      <vt:lpstr>119_Office 主题</vt:lpstr>
      <vt:lpstr>120_Office 主题</vt:lpstr>
      <vt:lpstr>121_Office 主题</vt:lpstr>
      <vt:lpstr>122_Office 主题</vt:lpstr>
      <vt:lpstr>123_Office 主题</vt:lpstr>
      <vt:lpstr>124_Office 主题</vt:lpstr>
      <vt:lpstr>125_Office 主题</vt:lpstr>
      <vt:lpstr>126_Office 主题</vt:lpstr>
      <vt:lpstr>127_Office 主题</vt:lpstr>
      <vt:lpstr>128_Office 主题</vt:lpstr>
      <vt:lpstr>129_Office 主题</vt:lpstr>
      <vt:lpstr>130_Office 主题</vt:lpstr>
      <vt:lpstr>131_Office 主题</vt:lpstr>
      <vt:lpstr>132_Office 主题</vt:lpstr>
      <vt:lpstr>133_Office 主题</vt:lpstr>
      <vt:lpstr>134_Office 主题</vt:lpstr>
      <vt:lpstr>135_Office 主题</vt:lpstr>
      <vt:lpstr>136_Office 主题</vt:lpstr>
      <vt:lpstr>137_Office 主题</vt:lpstr>
      <vt:lpstr>138_Office 主题</vt:lpstr>
      <vt:lpstr>139_Office 主题</vt:lpstr>
      <vt:lpstr>140_Office 主题</vt:lpstr>
      <vt:lpstr>141_Office 主题</vt:lpstr>
      <vt:lpstr>142_Office 主题</vt:lpstr>
      <vt:lpstr>143_Office 主题</vt:lpstr>
      <vt:lpstr>144_Office 主题</vt:lpstr>
      <vt:lpstr>145_Office 主题</vt:lpstr>
      <vt:lpstr>146_Office 主题</vt:lpstr>
      <vt:lpstr>147_Office 主题</vt:lpstr>
      <vt:lpstr>148_Office 主题</vt:lpstr>
      <vt:lpstr>149_Office 主题</vt:lpstr>
      <vt:lpstr>150_Office 主题</vt:lpstr>
      <vt:lpstr>151_Office 主题</vt:lpstr>
      <vt:lpstr>152_Office 主题</vt:lpstr>
      <vt:lpstr>153_Office 主题</vt:lpstr>
      <vt:lpstr>154_Office 主题</vt:lpstr>
      <vt:lpstr>155_Office 主题</vt:lpstr>
      <vt:lpstr>156_Office 主题</vt:lpstr>
      <vt:lpstr>157_Office 主题</vt:lpstr>
      <vt:lpstr>158_Office 主题</vt:lpstr>
      <vt:lpstr>159_Office 主题</vt:lpstr>
      <vt:lpstr>160_Office 主题</vt:lpstr>
      <vt:lpstr>161_Office 主题</vt:lpstr>
      <vt:lpstr>162_Office 主题</vt:lpstr>
      <vt:lpstr>163_Office 主题</vt:lpstr>
      <vt:lpstr>164_Office 主题</vt:lpstr>
      <vt:lpstr>165_Office 主题</vt:lpstr>
      <vt:lpstr>166_Office 主题</vt:lpstr>
      <vt:lpstr>167_Office 主题</vt:lpstr>
      <vt:lpstr>168_Office 主题</vt:lpstr>
      <vt:lpstr>169_Office 主题</vt:lpstr>
      <vt:lpstr>170_Office 主题</vt:lpstr>
      <vt:lpstr>171_Office 主题</vt:lpstr>
      <vt:lpstr>172_Office 主题</vt:lpstr>
      <vt:lpstr>173_Office 主题</vt:lpstr>
      <vt:lpstr>174_Office 主题</vt:lpstr>
      <vt:lpstr>175_Office 主题</vt:lpstr>
      <vt:lpstr>176_Office 主题</vt:lpstr>
      <vt:lpstr>177_Office 主题</vt:lpstr>
      <vt:lpstr>178_Office 主题</vt:lpstr>
      <vt:lpstr>179_Office 主题</vt:lpstr>
      <vt:lpstr>180_Office 主题</vt:lpstr>
      <vt:lpstr>181_Office 主题</vt:lpstr>
      <vt:lpstr>182_Office 主题</vt:lpstr>
      <vt:lpstr>183_Office 主题</vt:lpstr>
      <vt:lpstr>包装程序外壳对象</vt:lpstr>
      <vt:lpstr>Linux基础</vt:lpstr>
      <vt:lpstr>Linux介绍</vt:lpstr>
      <vt:lpstr>Linux的起源和发展</vt:lpstr>
      <vt:lpstr>Linux内核版本</vt:lpstr>
      <vt:lpstr>Linux内核版本</vt:lpstr>
      <vt:lpstr>RHEL系统安装</vt:lpstr>
      <vt:lpstr>Anaconda，红帽企业版Linux安装程序</vt:lpstr>
      <vt:lpstr>访问安装程序</vt:lpstr>
      <vt:lpstr>配置文件系统</vt:lpstr>
      <vt:lpstr>软件包选择</vt:lpstr>
      <vt:lpstr>Linux中常用命令</vt:lpstr>
      <vt:lpstr>命令行界面</vt:lpstr>
      <vt:lpstr>简化命令行操作的通配符</vt:lpstr>
      <vt:lpstr>Linux文件结构概念</vt:lpstr>
      <vt:lpstr>当前工作目录</vt:lpstr>
      <vt:lpstr>绝对路径名和相对路径名</vt:lpstr>
      <vt:lpstr>改换目录</vt:lpstr>
      <vt:lpstr>列举目录内容</vt:lpstr>
      <vt:lpstr>复制文件和目录：目标</vt:lpstr>
      <vt:lpstr>复制文件和目录</vt:lpstr>
      <vt:lpstr>移动和重命名文件和目录</vt:lpstr>
      <vt:lpstr>创建和删除文件</vt:lpstr>
      <vt:lpstr>创建和删除目录</vt:lpstr>
      <vt:lpstr>Linux中文本文件管理</vt:lpstr>
      <vt:lpstr>管理RHEL网络</vt:lpstr>
      <vt:lpstr>管理RHEL网络</vt:lpstr>
      <vt:lpstr>TCP/IP网络配置</vt:lpstr>
      <vt:lpstr>管理以太网连接</vt:lpstr>
      <vt:lpstr>图形化网络配置 system-config-network</vt:lpstr>
      <vt:lpstr>测试网络连通性</vt:lpstr>
      <vt:lpstr>确定IP连接性</vt:lpstr>
      <vt:lpstr>Linux中用户和软件包管理</vt:lpstr>
      <vt:lpstr>用户管理</vt:lpstr>
      <vt:lpstr>用户和组帐号概述</vt:lpstr>
      <vt:lpstr>添加用户帐号</vt:lpstr>
      <vt:lpstr>设置/更改用户口令</vt:lpstr>
      <vt:lpstr>修改用户帐号的属性</vt:lpstr>
      <vt:lpstr>删除用户帐号</vt:lpstr>
      <vt:lpstr>添加组帐号</vt:lpstr>
      <vt:lpstr>删除组帐号</vt:lpstr>
      <vt:lpstr>权限管理</vt:lpstr>
      <vt:lpstr>文件/目录的权限和归属</vt:lpstr>
      <vt:lpstr>查看文件/目录的权限和归属</vt:lpstr>
      <vt:lpstr>设置文件/目录的权限</vt:lpstr>
      <vt:lpstr>设置文件/目录的归属</vt:lpstr>
      <vt:lpstr>软件包管理</vt:lpstr>
      <vt:lpstr>RPM软件包管理器（RPM Package Manager）</vt:lpstr>
      <vt:lpstr>安装和删除软件</vt:lpstr>
      <vt:lpstr>rpm查询</vt:lpstr>
      <vt:lpstr>关于yum</vt:lpstr>
      <vt:lpstr>yum软件包管理工具</vt:lpstr>
      <vt:lpstr>搜索软件包/文件</vt:lpstr>
      <vt:lpstr>配置额外的库</vt:lpstr>
      <vt:lpstr>定义本地主机名</vt:lpstr>
      <vt:lpstr>本地解析器</vt:lpstr>
      <vt:lpstr>远程解析器</vt:lpstr>
      <vt:lpstr>任务计划管理</vt:lpstr>
      <vt:lpstr>列举进程</vt:lpstr>
      <vt:lpstr>列举进程</vt:lpstr>
      <vt:lpstr>Crontab计划任务</vt:lpstr>
      <vt:lpstr>crontab 文件格式</vt:lpstr>
      <vt:lpstr>管理OpenSSH</vt:lpstr>
      <vt:lpstr>幻灯片 63</vt:lpstr>
      <vt:lpstr>幻灯片 64</vt:lpstr>
      <vt:lpstr>幻灯片 65</vt:lpstr>
      <vt:lpstr>幻灯片 66</vt:lpstr>
      <vt:lpstr>幻灯片 67</vt:lpstr>
      <vt:lpstr>scp：安全文件传输</vt:lpstr>
      <vt:lpstr>rsync：高效率的文件同步</vt:lpstr>
      <vt:lpstr>VIM使用</vt:lpstr>
      <vt:lpstr>vim 简介</vt:lpstr>
      <vt:lpstr>vim：一种“形式”编辑器</vt:lpstr>
      <vt:lpstr>vim基础</vt:lpstr>
      <vt:lpstr>在vim中打开文件</vt:lpstr>
      <vt:lpstr>修改文件插入模式</vt:lpstr>
      <vt:lpstr>保存文件，退出vim Ex模式</vt:lpstr>
      <vt:lpstr>使用命令模式</vt:lpstr>
      <vt:lpstr>移动命令模式</vt:lpstr>
      <vt:lpstr>搜索和替换命令模式</vt:lpstr>
      <vt:lpstr>处理文本命令模式</vt:lpstr>
      <vt:lpstr>撤销改变命令模式</vt:lpstr>
      <vt:lpstr>配置vi 和vim</vt:lpstr>
      <vt:lpstr>管道和重定向</vt:lpstr>
      <vt:lpstr>幻灯片 84</vt:lpstr>
      <vt:lpstr>幻灯片 85</vt:lpstr>
      <vt:lpstr>幻灯片 86</vt:lpstr>
      <vt:lpstr>幻灯片 87</vt:lpstr>
      <vt:lpstr>幻灯片 88</vt:lpstr>
      <vt:lpstr>在RHEL中获得帮助</vt:lpstr>
      <vt:lpstr>幻灯片 90</vt:lpstr>
      <vt:lpstr>幻灯片 91</vt:lpstr>
      <vt:lpstr>Linux中常见服务器配置</vt:lpstr>
      <vt:lpstr>基于FTP的文件共享</vt:lpstr>
      <vt:lpstr>FTP服务概述</vt:lpstr>
      <vt:lpstr>vsftpd服务基础</vt:lpstr>
      <vt:lpstr>DHCP服务器配置</vt:lpstr>
      <vt:lpstr>使用DHCP动态配置主机地址 </vt:lpstr>
      <vt:lpstr>安装DHCP服务器 </vt:lpstr>
      <vt:lpstr>主配置文件 /etc/dhcp.conf</vt:lpstr>
      <vt:lpstr>主配置文件 /etc/dhcp.conf</vt:lpstr>
      <vt:lpstr>配置DHCP服务器</vt:lpstr>
      <vt:lpstr>DNS服务器</vt:lpstr>
      <vt:lpstr>DNS系统概述</vt:lpstr>
      <vt:lpstr>DNS查询类型</vt:lpstr>
      <vt:lpstr>BIND域名服务基础</vt:lpstr>
      <vt:lpstr>BIND域名服务基础</vt:lpstr>
      <vt:lpstr>Apache服务器搭建</vt:lpstr>
      <vt:lpstr>Apache简介 </vt:lpstr>
      <vt:lpstr>Apache简介 </vt:lpstr>
      <vt:lpstr>安装httpd服务器 —— RPM安装</vt:lpstr>
      <vt:lpstr>httpd.conf配置文件</vt:lpstr>
      <vt:lpstr>httpd.conf配置文件</vt:lpstr>
      <vt:lpstr>Web站点的典型应用</vt:lpstr>
      <vt:lpstr>构建虚拟Web主机</vt:lpstr>
      <vt:lpstr>Linux中分区的管理</vt:lpstr>
      <vt:lpstr>综述：在文件系统树中添加新的文件系统</vt:lpstr>
      <vt:lpstr>管理分区</vt:lpstr>
      <vt:lpstr>创建文件系统</vt:lpstr>
      <vt:lpstr>LVM概述 </vt:lpstr>
      <vt:lpstr>LVM结构图</vt:lpstr>
      <vt:lpstr>创建逻辑卷</vt:lpstr>
      <vt:lpstr>灵活的控制逻辑卷</vt:lpstr>
      <vt:lpstr>RAID管理</vt:lpstr>
      <vt:lpstr>常见RAID管理方式</vt:lpstr>
      <vt:lpstr>Mdadm介绍</vt:lpstr>
      <vt:lpstr>创建RAID0</vt:lpstr>
      <vt:lpstr>创建RAID5</vt:lpstr>
      <vt:lpstr>RAID5修复</vt:lpstr>
      <vt:lpstr>启动故障修复</vt:lpstr>
      <vt:lpstr>引导过程的顺序</vt:lpstr>
      <vt:lpstr>Grub.conf</vt:lpstr>
      <vt:lpstr>Mount命令缺失</vt:lpstr>
      <vt:lpstr>内核文件缺失</vt:lpstr>
      <vt:lpstr>Linux正则表达式</vt:lpstr>
      <vt:lpstr>幻灯片 135</vt:lpstr>
      <vt:lpstr>基本通配符</vt:lpstr>
      <vt:lpstr>从文件中导入STDIN</vt:lpstr>
      <vt:lpstr>抽取文本的工具</vt:lpstr>
      <vt:lpstr>查看文件内容less和cat</vt:lpstr>
      <vt:lpstr>幻灯片 140</vt:lpstr>
      <vt:lpstr>按列抽取文本cut</vt:lpstr>
      <vt:lpstr>Shell变量</vt:lpstr>
      <vt:lpstr>Shell变量的应用</vt:lpstr>
      <vt:lpstr>变量的赋值与引用</vt:lpstr>
      <vt:lpstr>变量的赋值与引用</vt:lpstr>
      <vt:lpstr>数值变量的运算</vt:lpstr>
      <vt:lpstr>环境变量</vt:lpstr>
      <vt:lpstr>环境变量</vt:lpstr>
      <vt:lpstr>位置变量</vt:lpstr>
      <vt:lpstr>预定义变量 </vt:lpstr>
      <vt:lpstr>Shell脚本-1</vt:lpstr>
      <vt:lpstr>Shell脚本的概念 </vt:lpstr>
      <vt:lpstr>编写可执行的Shell脚本 </vt:lpstr>
      <vt:lpstr>运行Shell脚本程序</vt:lpstr>
      <vt:lpstr>条件测试操作</vt:lpstr>
      <vt:lpstr>条件测试操作</vt:lpstr>
      <vt:lpstr>条件测试操作</vt:lpstr>
      <vt:lpstr>条件测试操作</vt:lpstr>
      <vt:lpstr>条件测试操作</vt:lpstr>
      <vt:lpstr>if条件语句 —— 双分支</vt:lpstr>
      <vt:lpstr>if条件语句 —— 双分支</vt:lpstr>
      <vt:lpstr>if条件语句 —— 多分支</vt:lpstr>
      <vt:lpstr>for循环语句</vt:lpstr>
      <vt:lpstr>Shell脚本-2</vt:lpstr>
      <vt:lpstr>while循环语句</vt:lpstr>
      <vt:lpstr>while循环语句</vt:lpstr>
      <vt:lpstr>case多重分支语句</vt:lpstr>
      <vt:lpstr>case多重分支语句</vt:lpstr>
      <vt:lpstr>函数</vt:lpstr>
      <vt:lpstr>函数示例</vt:lpstr>
      <vt:lpstr>break</vt:lpstr>
      <vt:lpstr>Break示例</vt:lpstr>
      <vt:lpstr>continue</vt:lpstr>
      <vt:lpstr>Continue示例</vt:lpstr>
      <vt:lpstr>MySQL管理</vt:lpstr>
      <vt:lpstr>安装MySQL软件包</vt:lpstr>
      <vt:lpstr>MySQL的启动控制</vt:lpstr>
      <vt:lpstr>数据库基本管理</vt:lpstr>
      <vt:lpstr>登录及退出MySQL环境</vt:lpstr>
      <vt:lpstr>显示数据库结构</vt:lpstr>
      <vt:lpstr>数据库的创建与删除</vt:lpstr>
      <vt:lpstr>数据录入与维护</vt:lpstr>
      <vt:lpstr>数据录入与维护</vt:lpstr>
      <vt:lpstr>MySQL数据库基本管理</vt:lpstr>
      <vt:lpstr>维护数据库及用户权限</vt:lpstr>
      <vt:lpstr>维护数据库及用户权限</vt:lpstr>
      <vt:lpstr>Python简介和安装</vt:lpstr>
      <vt:lpstr>Python介绍</vt:lpstr>
      <vt:lpstr>Python的历史</vt:lpstr>
      <vt:lpstr>Python的起源</vt:lpstr>
      <vt:lpstr>什么是Python</vt:lpstr>
      <vt:lpstr>Python与其它语言的区别 (1)</vt:lpstr>
      <vt:lpstr>Python与其它语言的区别 (2)</vt:lpstr>
      <vt:lpstr>Python的开发环境</vt:lpstr>
      <vt:lpstr>Python的优点 (1)</vt:lpstr>
      <vt:lpstr>Python的优点 (2)</vt:lpstr>
      <vt:lpstr>Python的语法特点</vt:lpstr>
      <vt:lpstr>流行度排名</vt:lpstr>
      <vt:lpstr>Python2与python3的区别  (1)</vt:lpstr>
      <vt:lpstr>Python2与python3的区别 (2)</vt:lpstr>
      <vt:lpstr>Python的安装 (1)</vt:lpstr>
      <vt:lpstr>Python的安装 (2)</vt:lpstr>
      <vt:lpstr>Python的启动</vt:lpstr>
      <vt:lpstr>Python语法</vt:lpstr>
      <vt:lpstr>Python的程序执行</vt:lpstr>
      <vt:lpstr>Python注释</vt:lpstr>
      <vt:lpstr>Python的基础—变量</vt:lpstr>
      <vt:lpstr>Python变量类型</vt:lpstr>
      <vt:lpstr>Python输出格式和条件判断</vt:lpstr>
      <vt:lpstr>标示符</vt:lpstr>
      <vt:lpstr>Python的基础—标示符</vt:lpstr>
      <vt:lpstr>标识符命名规则</vt:lpstr>
      <vt:lpstr>关键字</vt:lpstr>
      <vt:lpstr>普通输出</vt:lpstr>
      <vt:lpstr>变量替换输出-1</vt:lpstr>
      <vt:lpstr>变量替换输出-2</vt:lpstr>
      <vt:lpstr>输入和运算符</vt:lpstr>
      <vt:lpstr>输入</vt:lpstr>
      <vt:lpstr>运算符</vt:lpstr>
      <vt:lpstr>复合赋值符号</vt:lpstr>
      <vt:lpstr>条件判断</vt:lpstr>
      <vt:lpstr>条件判断语法</vt:lpstr>
      <vt:lpstr>比较运算符</vt:lpstr>
      <vt:lpstr>逻辑运算符</vt:lpstr>
      <vt:lpstr>特殊的真和假</vt:lpstr>
      <vt:lpstr>常用的数据类型的转换</vt:lpstr>
      <vt:lpstr>练习题1</vt:lpstr>
      <vt:lpstr>练习题2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Administrator</cp:lastModifiedBy>
  <cp:revision>34</cp:revision>
  <dcterms:created xsi:type="dcterms:W3CDTF">2016-09-12T07:04:34Z</dcterms:created>
  <dcterms:modified xsi:type="dcterms:W3CDTF">2018-09-28T08:55:11Z</dcterms:modified>
</cp:coreProperties>
</file>