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10" r:id="rId3"/>
    <p:sldId id="315" r:id="rId4"/>
    <p:sldId id="399" r:id="rId5"/>
    <p:sldId id="400" r:id="rId6"/>
    <p:sldId id="401" r:id="rId7"/>
    <p:sldId id="402" r:id="rId8"/>
    <p:sldId id="398" r:id="rId9"/>
    <p:sldId id="404" r:id="rId10"/>
    <p:sldId id="316" r:id="rId11"/>
    <p:sldId id="405" r:id="rId12"/>
    <p:sldId id="317" r:id="rId13"/>
    <p:sldId id="403" r:id="rId14"/>
    <p:sldId id="406" r:id="rId15"/>
    <p:sldId id="298" r:id="rId16"/>
    <p:sldId id="299" r:id="rId17"/>
    <p:sldId id="300" r:id="rId18"/>
    <p:sldId id="301" r:id="rId19"/>
    <p:sldId id="303" r:id="rId20"/>
    <p:sldId id="407" r:id="rId21"/>
    <p:sldId id="408" r:id="rId22"/>
    <p:sldId id="40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7" autoAdjust="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498D-6B39-4129-A882-53390DF334A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00B-407C-40D3-8A67-E0816F89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300"/>
              </a:spcAft>
              <a:buClrTx/>
              <a:buSzPct val="70000"/>
              <a:buFont typeface="Wingdings" pitchFamily="2" charset="2"/>
              <a:buChar char="l"/>
              <a:tabLst/>
              <a:defRPr/>
            </a:pPr>
            <a:r>
              <a:rPr lang="en-US" altLang="zh-CN"/>
              <a:t>Python </a:t>
            </a:r>
            <a:r>
              <a:rPr lang="zh-CN" altLang="en-US"/>
              <a:t>编程中 </a:t>
            </a:r>
            <a:r>
              <a:rPr lang="en-US" altLang="zh-CN"/>
              <a:t>while </a:t>
            </a:r>
            <a:r>
              <a:rPr lang="zh-CN" altLang="en-US"/>
              <a:t>语句用于循环执行程序，即在某条件下，循环执行某段程序，以处理需要重复处理的相同任务。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语句是</a:t>
            </a:r>
            <a:r>
              <a:rPr lang="en-US" altLang="zh-CN"/>
              <a:t>python</a:t>
            </a:r>
            <a:r>
              <a:rPr lang="zh-CN" altLang="en-US"/>
              <a:t>中的循环控制语句。可用来遍历某一对象，还具有一个附带的可选的</a:t>
            </a:r>
            <a:r>
              <a:rPr lang="en-US" altLang="zh-CN"/>
              <a:t>else</a:t>
            </a:r>
            <a:r>
              <a:rPr lang="zh-CN" altLang="en-US"/>
              <a:t>块，主要用于处理</a:t>
            </a:r>
            <a:r>
              <a:rPr lang="en-US" altLang="zh-CN"/>
              <a:t>for</a:t>
            </a:r>
            <a:r>
              <a:rPr lang="zh-CN" altLang="en-US"/>
              <a:t>语句中包含的</a:t>
            </a:r>
            <a:r>
              <a:rPr lang="en-US" altLang="zh-CN"/>
              <a:t>break</a:t>
            </a:r>
            <a:r>
              <a:rPr lang="zh-CN" altLang="en-US"/>
              <a:t>语句。</a:t>
            </a:r>
          </a:p>
          <a:p>
            <a:r>
              <a:rPr lang="zh-CN" altLang="en-US"/>
              <a:t>如果</a:t>
            </a:r>
            <a:r>
              <a:rPr lang="en-US" altLang="zh-CN"/>
              <a:t>for</a:t>
            </a:r>
            <a:r>
              <a:rPr lang="zh-CN" altLang="en-US"/>
              <a:t>循环未被</a:t>
            </a:r>
            <a:r>
              <a:rPr lang="en-US" altLang="zh-CN"/>
              <a:t>break</a:t>
            </a:r>
            <a:r>
              <a:rPr lang="zh-CN" altLang="en-US"/>
              <a:t>终止，则执行</a:t>
            </a:r>
            <a:r>
              <a:rPr lang="en-US" altLang="zh-CN"/>
              <a:t>else</a:t>
            </a:r>
            <a:r>
              <a:rPr lang="zh-CN" altLang="en-US"/>
              <a:t>块中的语句。</a:t>
            </a:r>
          </a:p>
          <a:p>
            <a:r>
              <a:rPr lang="en-US" altLang="zh-CN"/>
              <a:t>break </a:t>
            </a:r>
            <a:r>
              <a:rPr lang="zh-CN" altLang="en-US"/>
              <a:t>在需要时终止</a:t>
            </a:r>
            <a:r>
              <a:rPr lang="en-US" altLang="zh-CN"/>
              <a:t>for</a:t>
            </a:r>
            <a:r>
              <a:rPr lang="zh-CN" altLang="en-US"/>
              <a:t>循环</a:t>
            </a:r>
          </a:p>
          <a:p>
            <a:r>
              <a:rPr lang="en-US" altLang="zh-CN"/>
              <a:t>continue </a:t>
            </a:r>
            <a:r>
              <a:rPr lang="zh-CN" altLang="en-US"/>
              <a:t>跳过位于其后的语句，开始下一轮循环。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6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768350"/>
            <a:ext cx="513238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语句时还有另外两个重要的命令 </a:t>
            </a:r>
            <a:r>
              <a:rPr lang="en-US" altLang="zh-CN" dirty="0"/>
              <a:t>continue</a:t>
            </a:r>
            <a:r>
              <a:rPr lang="zh-CN" altLang="en-US" dirty="0"/>
              <a:t>，</a:t>
            </a:r>
            <a:r>
              <a:rPr lang="en-US" altLang="zh-CN" dirty="0"/>
              <a:t>break </a:t>
            </a:r>
            <a:r>
              <a:rPr lang="zh-CN" altLang="en-US" dirty="0"/>
              <a:t>来跳过循环，</a:t>
            </a:r>
            <a:r>
              <a:rPr lang="en-US" altLang="zh-CN" dirty="0"/>
              <a:t>continue </a:t>
            </a:r>
            <a:r>
              <a:rPr lang="zh-CN" altLang="en-US" dirty="0"/>
              <a:t>用于跳过该次循环，</a:t>
            </a:r>
            <a:r>
              <a:rPr lang="en-US" altLang="zh-CN" dirty="0"/>
              <a:t>break </a:t>
            </a:r>
            <a:r>
              <a:rPr lang="zh-CN" altLang="en-US" dirty="0"/>
              <a:t>则是用于退出循环，此外</a:t>
            </a:r>
            <a:r>
              <a:rPr lang="en-US" altLang="zh-CN" dirty="0"/>
              <a:t>“</a:t>
            </a:r>
            <a:r>
              <a:rPr lang="zh-CN" altLang="en-US" dirty="0"/>
              <a:t>判断条件</a:t>
            </a:r>
            <a:r>
              <a:rPr lang="en-US" altLang="zh-CN" dirty="0"/>
              <a:t>”</a:t>
            </a:r>
            <a:r>
              <a:rPr lang="zh-CN" altLang="en-US" dirty="0"/>
              <a:t>还可以是个常值，表示循环必定成立。</a:t>
            </a:r>
          </a:p>
        </p:txBody>
      </p:sp>
    </p:spTree>
    <p:extLst>
      <p:ext uri="{BB962C8B-B14F-4D97-AF65-F5344CB8AC3E}">
        <p14:creationId xmlns:p14="http://schemas.microsoft.com/office/powerpoint/2010/main" val="340068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在实际使用</a:t>
            </a:r>
            <a:r>
              <a:rPr lang="en-US" altLang="zh-CN" dirty="0"/>
              <a:t>Python</a:t>
            </a:r>
            <a:r>
              <a:rPr lang="zh-CN" altLang="en-US" dirty="0"/>
              <a:t>的过程中，遇到了一个问题，就是定义一个数组，数组内容为对应类名字的字符串。</a:t>
            </a:r>
          </a:p>
          <a:p>
            <a:r>
              <a:rPr lang="zh-CN" altLang="en-US" dirty="0"/>
              <a:t>此时在调用对应的类，生成实例时，需要将字符串转化为相应的类，之后再进行实例化。</a:t>
            </a:r>
          </a:p>
        </p:txBody>
      </p:sp>
    </p:spTree>
    <p:extLst>
      <p:ext uri="{BB962C8B-B14F-4D97-AF65-F5344CB8AC3E}">
        <p14:creationId xmlns:p14="http://schemas.microsoft.com/office/powerpoint/2010/main" val="226000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768350"/>
            <a:ext cx="513238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8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1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2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序列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sequence , 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序列中每一个元素被分配一个序号，即元素的位置，也称为索引。</a:t>
            </a:r>
          </a:p>
          <a:p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从前往后，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0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1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2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3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，；从后往前，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-1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-2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-3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。</a:t>
            </a:r>
          </a:p>
          <a:p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python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包含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6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种内建的序列：列表，元组，字符串，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Unicode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字符串，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buffer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对象，</a:t>
            </a:r>
            <a:r>
              <a:rPr lang="en-US" altLang="zh-CN" sz="1100" kern="1200" dirty="0" err="1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xrange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对象。</a:t>
            </a:r>
          </a:p>
          <a:p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列表和元组的主要区别在于，列表可以修改，元组不能修改。</a:t>
            </a:r>
          </a:p>
          <a:p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列表的各个元素通过逗号分隔，写在方括号中。</a:t>
            </a:r>
          </a:p>
          <a:p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序列也可以包含其他的序列。</a:t>
            </a:r>
          </a:p>
          <a:p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序列（列表和元组）和字典（映射）是两类主要的容器。</a:t>
            </a:r>
          </a:p>
          <a:p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序列中的每个元素都有自己的序号。</a:t>
            </a:r>
          </a:p>
          <a:p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字典中的每个元素都有一个名字（也称为键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KEY</a:t>
            </a:r>
            <a:r>
              <a:rPr lang="zh-CN" altLang="en-US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26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实战微课，</a:t>
            </a:r>
            <a:r>
              <a:rPr lang="en-US" altLang="zh-CN" sz="4000" dirty="0"/>
              <a:t>5</a:t>
            </a:r>
            <a:r>
              <a:rPr lang="zh-CN" altLang="en-US" sz="4000" dirty="0"/>
              <a:t>分钟学</a:t>
            </a:r>
            <a:r>
              <a:rPr lang="en-US" altLang="zh-CN" sz="4000" dirty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51CTO</a:t>
            </a:r>
            <a:r>
              <a:rPr lang="zh-CN" altLang="en-US" sz="2800" dirty="0"/>
              <a:t>学院出品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65096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实战微课（</a:t>
            </a:r>
            <a:r>
              <a:rPr lang="en-US" altLang="zh-CN" dirty="0"/>
              <a:t>5</a:t>
            </a:r>
            <a:r>
              <a:rPr lang="zh-CN" altLang="en-US" dirty="0"/>
              <a:t>分钟学</a:t>
            </a:r>
            <a:r>
              <a:rPr lang="en-US" altLang="zh-CN" dirty="0"/>
              <a:t>IT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749778" y="1376364"/>
            <a:ext cx="8378473" cy="112976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Python </a:t>
            </a:r>
            <a:r>
              <a:rPr lang="zh-CN" altLang="en-US" sz="1800" dirty="0"/>
              <a:t>语言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循环可以遍历任何序列的项目，如一个列表，一个字典或者一个字符串。</a:t>
            </a:r>
            <a:endParaRPr lang="en-US" altLang="zh-CN" sz="1800" dirty="0"/>
          </a:p>
          <a:p>
            <a:r>
              <a:rPr lang="en-US" altLang="zh-CN" sz="1800" dirty="0"/>
              <a:t>for</a:t>
            </a:r>
            <a:r>
              <a:rPr lang="zh-CN" altLang="en-US" sz="1800" dirty="0"/>
              <a:t>语句与传统的</a:t>
            </a:r>
            <a:r>
              <a:rPr lang="en-US" altLang="zh-CN" sz="1800" dirty="0"/>
              <a:t>for</a:t>
            </a:r>
            <a:r>
              <a:rPr lang="zh-CN" altLang="en-US" sz="1800" dirty="0"/>
              <a:t>语句不太一样，它接受可迭代对象（例如序列或迭代器）作为其参数，每次迭代其中的一个元素。 </a:t>
            </a:r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44942"/>
              </p:ext>
            </p:extLst>
          </p:nvPr>
        </p:nvGraphicFramePr>
        <p:xfrm>
          <a:off x="2927648" y="3356992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临时变量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列表或者字符串等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循环满足条件时执行的代码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循环不满足条件时执行的代码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66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BC3CB-6CBE-4388-86AB-E31CE91D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62107-CC53-424F-9A81-3083BE8F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计算从</a:t>
            </a:r>
            <a:r>
              <a:rPr lang="en-US" altLang="zh-CN" dirty="0"/>
              <a:t>1</a:t>
            </a:r>
            <a:r>
              <a:rPr lang="zh-CN" altLang="en-US" dirty="0"/>
              <a:t>加到</a:t>
            </a:r>
            <a:r>
              <a:rPr lang="en-US" altLang="zh-CN" dirty="0"/>
              <a:t>100</a:t>
            </a:r>
            <a:r>
              <a:rPr lang="zh-CN" altLang="en-US" dirty="0"/>
              <a:t>的总和：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#encoding=UTF-8</a:t>
            </a:r>
          </a:p>
          <a:p>
            <a:pPr marL="914400" lvl="2" indent="0">
              <a:buNone/>
            </a:pPr>
            <a:r>
              <a:rPr lang="en-US" altLang="zh-CN" dirty="0"/>
              <a:t>sum=0</a:t>
            </a:r>
          </a:p>
          <a:p>
            <a:pPr marL="914400" lvl="2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range(1,101):</a:t>
            </a:r>
          </a:p>
          <a:p>
            <a:pPr marL="914400" lvl="2" indent="0">
              <a:buNone/>
            </a:pPr>
            <a:r>
              <a:rPr lang="en-US" altLang="zh-CN" dirty="0"/>
              <a:t>        sum=</a:t>
            </a:r>
            <a:r>
              <a:rPr lang="en-US" altLang="zh-CN" dirty="0" err="1"/>
              <a:t>sum+i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pPr marL="914400" lvl="2" indent="0">
              <a:buNone/>
            </a:pPr>
            <a:r>
              <a:rPr lang="en-US" altLang="zh-CN" dirty="0"/>
              <a:t>print("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加到</a:t>
            </a:r>
            <a:r>
              <a:rPr lang="en-US" altLang="zh-CN" dirty="0"/>
              <a:t>100</a:t>
            </a:r>
            <a:r>
              <a:rPr lang="zh-CN" altLang="en-US" dirty="0"/>
              <a:t>的总和是</a:t>
            </a:r>
            <a:r>
              <a:rPr lang="en-US" altLang="zh-CN" dirty="0"/>
              <a:t>:%</a:t>
            </a:r>
            <a:r>
              <a:rPr lang="en-US" altLang="zh-CN" dirty="0" err="1"/>
              <a:t>s"%sum</a:t>
            </a:r>
            <a:r>
              <a:rPr lang="en-US" altLang="zh-CN" dirty="0"/>
              <a:t>)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76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与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break </a:t>
            </a:r>
            <a:r>
              <a:rPr lang="zh-CN" altLang="en-US" sz="2000" dirty="0"/>
              <a:t>结束整个循环，如果触发了</a:t>
            </a:r>
            <a:r>
              <a:rPr lang="en-US" altLang="zh-CN" sz="2000" dirty="0"/>
              <a:t>break</a:t>
            </a:r>
            <a:r>
              <a:rPr lang="zh-CN" altLang="en-US" sz="2000" dirty="0"/>
              <a:t>，则循环的</a:t>
            </a:r>
            <a:r>
              <a:rPr lang="en-US" altLang="zh-CN" sz="2000" dirty="0"/>
              <a:t>else</a:t>
            </a:r>
            <a:r>
              <a:rPr lang="zh-CN" altLang="en-US" sz="2000" dirty="0"/>
              <a:t>不会执行。</a:t>
            </a:r>
          </a:p>
          <a:p>
            <a:r>
              <a:rPr lang="en-US" altLang="zh-CN" sz="2000" dirty="0"/>
              <a:t>continue </a:t>
            </a:r>
            <a:r>
              <a:rPr lang="zh-CN" altLang="en-US" sz="2000" dirty="0"/>
              <a:t>结束循环的当次迭代，开始下一轮迭代。</a:t>
            </a:r>
            <a:endParaRPr lang="en-US" altLang="zh-CN" sz="2000" dirty="0"/>
          </a:p>
          <a:p>
            <a:r>
              <a:rPr lang="zh-CN" altLang="en-US" sz="2000" dirty="0"/>
              <a:t>如果您使用嵌套循环，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语句将停止执行最深层的循环，并开始执行下一行代码。</a:t>
            </a:r>
          </a:p>
          <a:p>
            <a:r>
              <a:rPr lang="en-US" altLang="zh-CN" sz="2000" dirty="0"/>
              <a:t>continue </a:t>
            </a:r>
            <a:r>
              <a:rPr lang="zh-CN" altLang="en-US" sz="2000" dirty="0"/>
              <a:t>语句用来告诉</a:t>
            </a:r>
            <a:r>
              <a:rPr lang="en-US" altLang="zh-CN" sz="2000" dirty="0"/>
              <a:t>Python</a:t>
            </a:r>
            <a:r>
              <a:rPr lang="zh-CN" altLang="en-US" sz="2000" dirty="0"/>
              <a:t>跳过当前循环的剩余语句，然后继续进行下一轮循环。</a:t>
            </a:r>
          </a:p>
          <a:p>
            <a:r>
              <a:rPr lang="en-US" altLang="zh-CN" sz="2000" dirty="0"/>
              <a:t>break </a:t>
            </a:r>
            <a:r>
              <a:rPr lang="zh-CN" altLang="en-US" sz="2000" dirty="0"/>
              <a:t>和 </a:t>
            </a:r>
            <a:r>
              <a:rPr lang="en-US" altLang="zh-CN" sz="2000" dirty="0"/>
              <a:t>continue </a:t>
            </a:r>
            <a:r>
              <a:rPr lang="zh-CN" altLang="en-US" sz="2000" dirty="0"/>
              <a:t>语句都可用在</a:t>
            </a:r>
            <a:r>
              <a:rPr lang="en-US" altLang="zh-CN" sz="2000" dirty="0"/>
              <a:t>while</a:t>
            </a:r>
            <a:r>
              <a:rPr lang="zh-CN" altLang="en-US" sz="2000" dirty="0"/>
              <a:t>和</a:t>
            </a:r>
            <a:r>
              <a:rPr lang="en-US" altLang="zh-CN" sz="2000" dirty="0"/>
              <a:t>for</a:t>
            </a:r>
            <a:r>
              <a:rPr lang="zh-CN" altLang="en-US" sz="2000" dirty="0"/>
              <a:t>循环中。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962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4AB55-E095-4A80-83CD-D32CCFAA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B357A-ABA8-4FEA-8FEB-3E5711F8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使用*打印一个倒三角形，要求三角形为等边三角形，行数用户自定义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03D077-E4D6-47A0-8764-E4652A54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29" y="2817812"/>
            <a:ext cx="4014729" cy="1539699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114B06A-F399-463C-8AE8-DB349F2BB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37642"/>
              </p:ext>
            </p:extLst>
          </p:nvPr>
        </p:nvGraphicFramePr>
        <p:xfrm>
          <a:off x="7079897" y="4607630"/>
          <a:ext cx="7889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4" imgW="789120" imgH="575640" progId="Package">
                  <p:embed/>
                </p:oleObj>
              </mc:Choice>
              <mc:Fallback>
                <p:oleObj name="包装程序外壳对象" showAsIcon="1" r:id="rId4" imgW="789120" imgH="575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79897" y="4607630"/>
                        <a:ext cx="788988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4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DEB5A-9EA6-4701-A1F6-20BFA3F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C4523-5BF3-4F23-971D-9742952CC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2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090614" y="1398940"/>
            <a:ext cx="7920037" cy="4608922"/>
          </a:xfrm>
        </p:spPr>
        <p:txBody>
          <a:bodyPr/>
          <a:lstStyle/>
          <a:p>
            <a:r>
              <a:rPr lang="en-US" altLang="zh-CN" sz="2000" dirty="0"/>
              <a:t>Python</a:t>
            </a:r>
            <a:r>
              <a:rPr lang="zh-CN" altLang="en-US" sz="2000" dirty="0"/>
              <a:t>中的字符串是零个或多个的字符所组成的序列，字符串是</a:t>
            </a:r>
            <a:r>
              <a:rPr lang="en-US" altLang="zh-CN" sz="2000" dirty="0"/>
              <a:t>Python</a:t>
            </a:r>
            <a:r>
              <a:rPr lang="zh-CN" altLang="en-US" sz="2000" dirty="0"/>
              <a:t>内建的几种序列之一；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Python</a:t>
            </a:r>
            <a:r>
              <a:rPr lang="zh-CN" altLang="en-US" sz="2000" dirty="0"/>
              <a:t>中字符串是不可变的，即我们在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C++</a:t>
            </a:r>
            <a:r>
              <a:rPr lang="zh-CN" altLang="en-US" sz="2000" dirty="0"/>
              <a:t>语言中常说的字符串常量。</a:t>
            </a:r>
            <a:endParaRPr lang="en-US" altLang="zh-CN" sz="2000" dirty="0"/>
          </a:p>
          <a:p>
            <a:r>
              <a:rPr lang="en-US" altLang="zh-CN" sz="2000" dirty="0"/>
              <a:t>Python</a:t>
            </a:r>
            <a:r>
              <a:rPr lang="zh-CN" altLang="en-US" sz="2000" dirty="0"/>
              <a:t>的字符串表示有单引号，双引号和三引号，还有转义字符、原始字符串等。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lvl="1"/>
            <a:r>
              <a:rPr lang="zh-CN" altLang="en-US" sz="1800" dirty="0"/>
              <a:t>请思考下面的区别</a:t>
            </a:r>
            <a:endParaRPr lang="en-US" altLang="zh-CN" sz="1800" dirty="0"/>
          </a:p>
          <a:p>
            <a:pPr lvl="1"/>
            <a:r>
              <a:rPr lang="en-US" altLang="zh-CN" sz="1800" dirty="0"/>
              <a:t>A=100</a:t>
            </a:r>
          </a:p>
          <a:p>
            <a:pPr lvl="1"/>
            <a:r>
              <a:rPr lang="en-US" altLang="zh-CN" sz="1800" dirty="0"/>
              <a:t>B=“100”</a:t>
            </a:r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占用地址空间不同</a:t>
            </a:r>
            <a:endParaRPr lang="en-US" altLang="zh-CN" sz="1800" dirty="0"/>
          </a:p>
          <a:p>
            <a:pPr lvl="1"/>
            <a:r>
              <a:rPr lang="zh-CN" altLang="en-US" sz="1800" dirty="0"/>
              <a:t>字符串可以和字符串相加，数字可以和数字相加，不能混加</a:t>
            </a:r>
          </a:p>
        </p:txBody>
      </p:sp>
    </p:spTree>
    <p:extLst>
      <p:ext uri="{BB962C8B-B14F-4D97-AF65-F5344CB8AC3E}">
        <p14:creationId xmlns:p14="http://schemas.microsoft.com/office/powerpoint/2010/main" val="323553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Python </a:t>
            </a:r>
            <a:r>
              <a:rPr lang="zh-CN" altLang="en-US" sz="2000" dirty="0"/>
              <a:t>支持格式化字符串的输出 。尽管这样可能会用到非常复杂的表达式，但最基本的用法是将一个值插入到一个有字符串格式符 </a:t>
            </a:r>
            <a:r>
              <a:rPr lang="en-US" altLang="zh-CN" sz="2000" dirty="0"/>
              <a:t>%s </a:t>
            </a:r>
            <a:r>
              <a:rPr lang="zh-CN" altLang="en-US" sz="2000" dirty="0"/>
              <a:t>的字符串中。</a:t>
            </a:r>
            <a:endParaRPr lang="en-US" altLang="zh-CN" sz="2000" dirty="0"/>
          </a:p>
          <a:p>
            <a:r>
              <a:rPr lang="en-US" altLang="zh-CN" sz="2000" dirty="0"/>
              <a:t>Python</a:t>
            </a:r>
            <a:r>
              <a:rPr lang="zh-CN" altLang="en-US" sz="2000" dirty="0"/>
              <a:t>中的字符串格式化是通过字符串格式化操作符（百分号</a:t>
            </a:r>
            <a:r>
              <a:rPr lang="en-US" altLang="zh-CN" sz="2000" dirty="0"/>
              <a:t>%</a:t>
            </a:r>
            <a:r>
              <a:rPr lang="zh-CN" altLang="en-US" sz="2000" dirty="0"/>
              <a:t>）来实现的，其字符串转换类型表及其格式化操作符辅助指令如后续表格所示。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675842" y="4425297"/>
          <a:ext cx="6984776" cy="98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输入：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print(“My name is %s and age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%d !” %(‘AI', 63)) 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输出：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name is AI and age is 63 !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1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208214" y="1318222"/>
            <a:ext cx="7920037" cy="382587"/>
          </a:xfrm>
        </p:spPr>
        <p:txBody>
          <a:bodyPr/>
          <a:lstStyle/>
          <a:p>
            <a:r>
              <a:rPr lang="zh-CN" altLang="en-US" sz="2000" dirty="0"/>
              <a:t>字符串格式转换类型：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21358"/>
              </p:ext>
            </p:extLst>
          </p:nvPr>
        </p:nvGraphicFramePr>
        <p:xfrm>
          <a:off x="1514142" y="1778152"/>
          <a:ext cx="7740786" cy="3805606"/>
        </p:xfrm>
        <a:graphic>
          <a:graphicData uri="http://schemas.openxmlformats.org/drawingml/2006/table">
            <a:tbl>
              <a:tblPr firstRow="1" bandRow="1"/>
              <a:tblGrid>
                <a:gridCol w="305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4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格式</a:t>
                      </a:r>
                      <a:endParaRPr lang="zh-CN" altLang="en-US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格式符描述</a:t>
                      </a:r>
                      <a:endParaRPr lang="zh-CN" altLang="en-US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字符及其</a:t>
                      </a:r>
                      <a:r>
                        <a:rPr lang="en-US" sz="1400" dirty="0">
                          <a:effectLst/>
                        </a:rPr>
                        <a:t>ASCII</a:t>
                      </a:r>
                      <a:r>
                        <a:rPr lang="zh-CN" altLang="en-US" sz="1400" dirty="0">
                          <a:effectLst/>
                        </a:rPr>
                        <a:t>码。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字符串。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有符号整数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十进制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%u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无符号整数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十进制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无符号整数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八进制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无符号整数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十六进制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%X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无符号整数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十六进制大写字符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%e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浮点数字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科学计数法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%E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浮点数字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科学计数法，用</a:t>
                      </a:r>
                      <a:r>
                        <a:rPr lang="en-US" altLang="zh-CN" sz="1400" dirty="0">
                          <a:effectLst/>
                        </a:rPr>
                        <a:t>E</a:t>
                      </a:r>
                      <a:r>
                        <a:rPr lang="zh-CN" altLang="en-US" sz="1400" dirty="0">
                          <a:effectLst/>
                        </a:rPr>
                        <a:t>代替</a:t>
                      </a:r>
                      <a:r>
                        <a:rPr lang="en-US" altLang="zh-CN" sz="1400" dirty="0">
                          <a:effectLst/>
                        </a:rPr>
                        <a:t>e)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%f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浮点数字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用小数点符号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%g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浮点数字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根据值的大小采用</a:t>
                      </a:r>
                      <a:r>
                        <a:rPr lang="en-US" altLang="zh-CN" sz="1400" dirty="0">
                          <a:effectLst/>
                        </a:rPr>
                        <a:t>%e</a:t>
                      </a:r>
                      <a:r>
                        <a:rPr lang="zh-CN" altLang="en-US" sz="1400" dirty="0">
                          <a:effectLst/>
                        </a:rPr>
                        <a:t>或</a:t>
                      </a:r>
                      <a:r>
                        <a:rPr lang="en-US" altLang="zh-CN" sz="1400" dirty="0">
                          <a:effectLst/>
                        </a:rPr>
                        <a:t>%f)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%G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浮点数字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类似于</a:t>
                      </a:r>
                      <a:r>
                        <a:rPr lang="en-US" altLang="zh-CN" sz="1400" dirty="0">
                          <a:effectLst/>
                        </a:rPr>
                        <a:t>%g)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指针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用十六进制打印值的内存地址</a:t>
                      </a:r>
                      <a:r>
                        <a:rPr lang="en-US" altLang="zh-CN" sz="1400" dirty="0"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208214" y="1376364"/>
            <a:ext cx="7920037" cy="396453"/>
          </a:xfrm>
        </p:spPr>
        <p:txBody>
          <a:bodyPr/>
          <a:lstStyle/>
          <a:p>
            <a:r>
              <a:rPr lang="zh-CN" altLang="en-US" sz="2000" dirty="0"/>
              <a:t>格式化操作符辅助指令：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55102793"/>
              </p:ext>
            </p:extLst>
          </p:nvPr>
        </p:nvGraphicFramePr>
        <p:xfrm>
          <a:off x="2243931" y="1844220"/>
          <a:ext cx="7848599" cy="3708400"/>
        </p:xfrm>
        <a:graphic>
          <a:graphicData uri="http://schemas.openxmlformats.org/drawingml/2006/table">
            <a:tbl>
              <a:tblPr firstRow="1" bandRow="1"/>
              <a:tblGrid>
                <a:gridCol w="104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符号</a:t>
                      </a:r>
                      <a:endParaRPr lang="zh-CN" altLang="en-US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作用</a:t>
                      </a:r>
                      <a:endParaRPr lang="zh-CN" altLang="en-US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*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定义宽度或者小数点精度。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-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用作左对齐。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+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在正数前面显示加号（</a:t>
                      </a:r>
                      <a:r>
                        <a:rPr lang="en-US" altLang="zh-CN" sz="1400" dirty="0">
                          <a:effectLst/>
                        </a:rPr>
                        <a:t>+</a:t>
                      </a:r>
                      <a:r>
                        <a:rPr lang="zh-CN" altLang="en-US" sz="1400" dirty="0">
                          <a:effectLst/>
                        </a:rPr>
                        <a:t>）。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sp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在正数前面显示空格。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#</a:t>
                      </a:r>
                      <a:endParaRPr lang="zh-CN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在八进制数前面显示零（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  <a:r>
                        <a:rPr lang="zh-CN" altLang="en-US" sz="1400" dirty="0">
                          <a:effectLst/>
                        </a:rPr>
                        <a:t>），在十六进制前面显示</a:t>
                      </a:r>
                      <a:r>
                        <a:rPr lang="en-US" altLang="zh-CN" sz="1400" dirty="0">
                          <a:effectLst/>
                        </a:rPr>
                        <a:t>0x</a:t>
                      </a:r>
                      <a:r>
                        <a:rPr lang="zh-CN" altLang="en-US" sz="1400" dirty="0">
                          <a:effectLst/>
                        </a:rPr>
                        <a:t>或者</a:t>
                      </a:r>
                      <a:r>
                        <a:rPr lang="en-US" altLang="zh-CN" sz="1400" dirty="0">
                          <a:effectLst/>
                        </a:rPr>
                        <a:t>0X</a:t>
                      </a:r>
                      <a:r>
                        <a:rPr lang="zh-CN" altLang="en-US" sz="1400" dirty="0">
                          <a:effectLst/>
                        </a:rPr>
                        <a:t>（取决于用的是</a:t>
                      </a:r>
                      <a:r>
                        <a:rPr lang="en-US" altLang="zh-CN" sz="1400" dirty="0">
                          <a:effectLst/>
                        </a:rPr>
                        <a:t>x</a:t>
                      </a:r>
                      <a:r>
                        <a:rPr lang="zh-CN" altLang="en-US" sz="1400" dirty="0">
                          <a:effectLst/>
                        </a:rPr>
                        <a:t>还是</a:t>
                      </a:r>
                      <a:r>
                        <a:rPr lang="en-US" altLang="zh-CN" sz="1400" dirty="0">
                          <a:effectLst/>
                        </a:rPr>
                        <a:t>X</a:t>
                      </a:r>
                      <a:r>
                        <a:rPr lang="zh-CN" altLang="en-US" sz="1400" dirty="0">
                          <a:effectLst/>
                        </a:rPr>
                        <a:t>）。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0</a:t>
                      </a:r>
                      <a:endParaRPr lang="zh-CN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显示的数字前面填充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  <a:r>
                        <a:rPr lang="zh-CN" altLang="en-US" sz="1400" dirty="0">
                          <a:effectLst/>
                        </a:rPr>
                        <a:t>而不是默认的空格。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%</a:t>
                      </a:r>
                      <a:endParaRPr lang="zh-CN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%%</a:t>
                      </a:r>
                      <a:r>
                        <a:rPr lang="zh-CN" altLang="en-US" sz="1400" dirty="0">
                          <a:effectLst/>
                        </a:rPr>
                        <a:t>输出一个单一的</a:t>
                      </a:r>
                      <a:r>
                        <a:rPr lang="en-US" altLang="zh-CN" sz="1400" dirty="0">
                          <a:effectLst/>
                        </a:rPr>
                        <a:t>%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(var)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映射变量（字典参数）。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m.n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m</a:t>
                      </a:r>
                      <a:r>
                        <a:rPr lang="zh-CN" altLang="en-US" sz="1400" dirty="0">
                          <a:effectLst/>
                        </a:rPr>
                        <a:t>是显示的最小总宽度，</a:t>
                      </a:r>
                      <a:r>
                        <a:rPr lang="en-US" altLang="zh-CN" sz="1400" dirty="0">
                          <a:effectLst/>
                        </a:rPr>
                        <a:t>n</a:t>
                      </a:r>
                      <a:r>
                        <a:rPr lang="zh-CN" altLang="en-US" sz="1400" dirty="0">
                          <a:effectLst/>
                        </a:rPr>
                        <a:t>是小数点后的位数。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5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912285" y="1376363"/>
            <a:ext cx="10560049" cy="443741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中没有专门的</a:t>
            </a:r>
            <a:r>
              <a:rPr lang="en-US" altLang="zh-CN" dirty="0"/>
              <a:t>Char</a:t>
            </a:r>
            <a:r>
              <a:rPr lang="zh-CN" altLang="en-US" dirty="0"/>
              <a:t>类型，一个字符就是长度为</a:t>
            </a:r>
            <a:r>
              <a:rPr lang="en-US" altLang="zh-CN" dirty="0"/>
              <a:t>1</a:t>
            </a:r>
            <a:r>
              <a:rPr lang="zh-CN" altLang="en-US" dirty="0"/>
              <a:t>的字符串，同时</a:t>
            </a:r>
            <a:r>
              <a:rPr lang="en-US" altLang="zh-CN" dirty="0"/>
              <a:t>Python</a:t>
            </a:r>
            <a:r>
              <a:rPr lang="zh-CN" altLang="en-US" dirty="0"/>
              <a:t>的字符串是不可改变的，并且</a:t>
            </a:r>
            <a:r>
              <a:rPr lang="en-US" altLang="zh-CN" dirty="0"/>
              <a:t>Python</a:t>
            </a:r>
            <a:r>
              <a:rPr lang="zh-CN" altLang="en-US" dirty="0"/>
              <a:t>字符串后是没有’</a:t>
            </a:r>
            <a:r>
              <a:rPr lang="en-US" altLang="zh-CN" dirty="0"/>
              <a:t>\0’</a:t>
            </a:r>
            <a:r>
              <a:rPr lang="zh-CN" altLang="en-US" dirty="0"/>
              <a:t>结尾的。</a:t>
            </a:r>
            <a:r>
              <a:rPr lang="en-US" altLang="zh-CN" dirty="0"/>
              <a:t>Python</a:t>
            </a:r>
            <a:r>
              <a:rPr lang="zh-CN" altLang="en-US" dirty="0"/>
              <a:t>中字符串是一个字符的序列，在内存的存放如下表所示：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中字符串下标从</a:t>
            </a:r>
            <a:r>
              <a:rPr lang="en-US" altLang="zh-CN" dirty="0"/>
              <a:t>0</a:t>
            </a:r>
            <a:r>
              <a:rPr lang="zh-CN" altLang="en-US" dirty="0"/>
              <a:t>开始，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-1</a:t>
            </a:r>
            <a:r>
              <a:rPr lang="zh-CN" altLang="en-US" dirty="0"/>
              <a:t>表示序列中最后一个值的下标，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表示第二个字符的下标，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-2</a:t>
            </a:r>
            <a:r>
              <a:rPr lang="zh-CN" altLang="en-US" dirty="0"/>
              <a:t>表示倒数第二字符的下标，以此类推。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98730"/>
              </p:ext>
            </p:extLst>
          </p:nvPr>
        </p:nvGraphicFramePr>
        <p:xfrm>
          <a:off x="3789279" y="2643949"/>
          <a:ext cx="6095999" cy="111252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　</a:t>
                      </a:r>
                      <a:endParaRPr lang="zh-CN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h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o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dirty="0">
                          <a:effectLst/>
                        </a:rPr>
                        <a:t>下标</a:t>
                      </a:r>
                      <a:endParaRPr lang="zh-CN" altLang="en-US" sz="2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0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>
                          <a:effectLst/>
                        </a:rPr>
                        <a:t>1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>
                          <a:effectLst/>
                        </a:rPr>
                        <a:t>2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>
                          <a:effectLst/>
                        </a:rPr>
                        <a:t>3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>
                          <a:effectLst/>
                        </a:rPr>
                        <a:t>4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5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dirty="0">
                          <a:effectLst/>
                        </a:rPr>
                        <a:t>下标</a:t>
                      </a:r>
                      <a:endParaRPr lang="zh-CN" altLang="en-US" sz="2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-6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-5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-4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-3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-2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-1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233A9F-DB4D-4B62-ADE4-DFF27507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128" y="3756469"/>
            <a:ext cx="19621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1D288-0A71-487A-B865-3B62E2F4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44E96-3154-4041-B3EB-BE30AC7E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72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08986-C762-4DE5-910D-49442DA6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1ABD5-2065-4A5E-96E0-DAF3C8E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对操作对象截取一部分，字符串、列表、元组都支持切片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切片的语法：</a:t>
            </a:r>
            <a:r>
              <a:rPr lang="en-US" altLang="zh-CN" dirty="0"/>
              <a:t>[</a:t>
            </a:r>
            <a:r>
              <a:rPr lang="zh-CN" altLang="en-US" dirty="0"/>
              <a:t>起始</a:t>
            </a:r>
            <a:r>
              <a:rPr lang="en-US" altLang="zh-CN" dirty="0"/>
              <a:t>:</a:t>
            </a:r>
            <a:r>
              <a:rPr lang="zh-CN" altLang="en-US" dirty="0"/>
              <a:t>结束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chemeClr val="accent2"/>
                </a:solidFill>
              </a:rPr>
              <a:t>步长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name=“</a:t>
            </a:r>
            <a:r>
              <a:rPr lang="en-US" altLang="zh-CN" dirty="0" err="1"/>
              <a:t>abcdefghijk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name[0:2]</a:t>
            </a:r>
          </a:p>
          <a:p>
            <a:pPr lvl="1"/>
            <a:r>
              <a:rPr lang="en-US" altLang="zh-CN" dirty="0"/>
              <a:t>name[0:-1]</a:t>
            </a:r>
          </a:p>
          <a:p>
            <a:pPr lvl="1"/>
            <a:r>
              <a:rPr lang="en-US" altLang="zh-CN" dirty="0"/>
              <a:t>name[:-1]</a:t>
            </a:r>
          </a:p>
          <a:p>
            <a:pPr lvl="1"/>
            <a:r>
              <a:rPr lang="en-US" altLang="zh-CN" dirty="0"/>
              <a:t>name[2:]</a:t>
            </a:r>
          </a:p>
          <a:p>
            <a:pPr lvl="1"/>
            <a:r>
              <a:rPr lang="en-US" altLang="zh-CN" dirty="0"/>
              <a:t>name[0::2]</a:t>
            </a:r>
          </a:p>
          <a:p>
            <a:pPr lvl="1"/>
            <a:r>
              <a:rPr lang="en-US" altLang="zh-CN" dirty="0"/>
              <a:t>name[-1::-1]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DA2769-9749-4AE4-AFA3-1FB2CD5A1F1F}"/>
              </a:ext>
            </a:extLst>
          </p:cNvPr>
          <p:cNvSpPr txBox="1"/>
          <p:nvPr/>
        </p:nvSpPr>
        <p:spPr>
          <a:xfrm>
            <a:off x="5920358" y="34155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包头不包尾</a:t>
            </a:r>
          </a:p>
        </p:txBody>
      </p:sp>
      <p:sp>
        <p:nvSpPr>
          <p:cNvPr id="6" name="箭头: 虚尾 5">
            <a:extLst>
              <a:ext uri="{FF2B5EF4-FFF2-40B4-BE49-F238E27FC236}">
                <a16:creationId xmlns:a16="http://schemas.microsoft.com/office/drawing/2014/main" id="{7D558E36-85BC-4D2B-8F68-0C3B400F0B84}"/>
              </a:ext>
            </a:extLst>
          </p:cNvPr>
          <p:cNvSpPr/>
          <p:nvPr/>
        </p:nvSpPr>
        <p:spPr>
          <a:xfrm>
            <a:off x="5161964" y="3496780"/>
            <a:ext cx="440266" cy="2068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8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BAAC7-B6B5-44CB-B25C-7344A7C2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字符串常见函数操作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FBC81-E80C-4249-8EFA-C17A47AC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24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查找字符串：</a:t>
            </a:r>
            <a:endParaRPr lang="en-US" altLang="zh-CN" dirty="0"/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从字符串中找到相应内容，返回第一个字符所在的下标位，如果找不到直接返回</a:t>
            </a:r>
            <a:r>
              <a:rPr lang="en-US" altLang="zh-CN" dirty="0"/>
              <a:t>-1</a:t>
            </a:r>
            <a:r>
              <a:rPr lang="zh-CN" altLang="en-US" dirty="0"/>
              <a:t>，默认只能查找一次从左往右</a:t>
            </a:r>
            <a:r>
              <a:rPr lang="en-US" altLang="zh-CN" dirty="0" err="1"/>
              <a:t>rfind</a:t>
            </a:r>
            <a:r>
              <a:rPr lang="zh-CN" altLang="en-US" dirty="0"/>
              <a:t>就是右边往左查找</a:t>
            </a:r>
            <a:endParaRPr lang="en-US" altLang="zh-CN" dirty="0"/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默认也是从左往右开始查找，如果找不到直接报错，</a:t>
            </a:r>
            <a:r>
              <a:rPr lang="en-US" altLang="zh-CN" dirty="0" err="1"/>
              <a:t>rindex</a:t>
            </a:r>
            <a:r>
              <a:rPr lang="zh-CN" altLang="en-US" dirty="0"/>
              <a:t>从右往左开始查找</a:t>
            </a:r>
            <a:endParaRPr lang="en-US" altLang="zh-CN" dirty="0"/>
          </a:p>
          <a:p>
            <a:r>
              <a:rPr lang="en-US" altLang="zh-CN" dirty="0"/>
              <a:t>count</a:t>
            </a:r>
            <a:r>
              <a:rPr lang="zh-CN" altLang="en-US" dirty="0"/>
              <a:t>统计字符的次数，可以统计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en-US" altLang="zh-CN" dirty="0"/>
              <a:t>replace</a:t>
            </a:r>
            <a:r>
              <a:rPr lang="zh-CN" altLang="en-US" dirty="0"/>
              <a:t>替换，把前面字符串替换为后面，可以指定替换次数，默认替换所有</a:t>
            </a:r>
            <a:endParaRPr lang="en-US" altLang="zh-CN" dirty="0"/>
          </a:p>
          <a:p>
            <a:r>
              <a:rPr lang="en-US" altLang="zh-CN" dirty="0"/>
              <a:t>split</a:t>
            </a:r>
            <a:r>
              <a:rPr lang="zh-CN" altLang="en-US" dirty="0"/>
              <a:t>按照某个分隔符进行分隔，分隔后分成一个列表，可以指定分为多个段</a:t>
            </a:r>
            <a:endParaRPr lang="en-US" altLang="zh-CN" dirty="0"/>
          </a:p>
          <a:p>
            <a:r>
              <a:rPr lang="en-US" altLang="zh-CN" dirty="0"/>
              <a:t>partition</a:t>
            </a:r>
            <a:r>
              <a:rPr lang="zh-CN" altLang="en-US" dirty="0"/>
              <a:t>分隔字符串，把自己本身也当做一个元素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95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62280-E52E-45BF-AE31-A4CE0FC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字符串常见函数操作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92A5D-D235-4797-AAEA-FA1BDBBC9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432"/>
            <a:ext cx="10515600" cy="3892525"/>
          </a:xfrm>
        </p:spPr>
        <p:txBody>
          <a:bodyPr numCol="2">
            <a:normAutofit fontScale="92500" lnSpcReduction="10000"/>
          </a:bodyPr>
          <a:lstStyle/>
          <a:p>
            <a:r>
              <a:rPr lang="en-US" altLang="zh-CN" sz="2000" dirty="0"/>
              <a:t>capitalize</a:t>
            </a:r>
            <a:r>
              <a:rPr lang="zh-CN" altLang="en-US" sz="2000" dirty="0"/>
              <a:t>将字符串第一个字符大写</a:t>
            </a:r>
            <a:endParaRPr lang="en-US" altLang="zh-CN" sz="2000" dirty="0"/>
          </a:p>
          <a:p>
            <a:r>
              <a:rPr lang="en-US" altLang="zh-CN" sz="2000" dirty="0"/>
              <a:t>title</a:t>
            </a:r>
            <a:r>
              <a:rPr lang="zh-CN" altLang="en-US" sz="2000" dirty="0"/>
              <a:t>将字符串每个单词首字母大写</a:t>
            </a:r>
            <a:endParaRPr lang="en-US" altLang="zh-CN" sz="2000" dirty="0"/>
          </a:p>
          <a:p>
            <a:r>
              <a:rPr lang="en-US" altLang="zh-CN" sz="2000" dirty="0" err="1"/>
              <a:t>startswith</a:t>
            </a:r>
            <a:r>
              <a:rPr lang="zh-CN" altLang="en-US" sz="2000" dirty="0"/>
              <a:t>以什么开头，是返回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</a:p>
          <a:p>
            <a:r>
              <a:rPr lang="en-US" altLang="zh-CN" sz="2000" dirty="0" err="1"/>
              <a:t>endswith</a:t>
            </a:r>
            <a:r>
              <a:rPr lang="zh-CN" altLang="en-US" sz="2000" dirty="0"/>
              <a:t>以什么结尾，是返回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</a:p>
          <a:p>
            <a:r>
              <a:rPr lang="en-US" altLang="zh-CN" sz="2000" dirty="0"/>
              <a:t>lower</a:t>
            </a:r>
            <a:r>
              <a:rPr lang="zh-CN" altLang="en-US" sz="2000" dirty="0"/>
              <a:t>所有大写改为小写</a:t>
            </a:r>
            <a:endParaRPr lang="en-US" altLang="zh-CN" sz="2000" dirty="0"/>
          </a:p>
          <a:p>
            <a:r>
              <a:rPr lang="en-US" altLang="zh-CN" sz="2000" dirty="0"/>
              <a:t>upper</a:t>
            </a:r>
            <a:r>
              <a:rPr lang="zh-CN" altLang="en-US" sz="2000" dirty="0"/>
              <a:t>所有小写改为大写</a:t>
            </a:r>
            <a:endParaRPr lang="en-US" altLang="zh-CN" sz="2000" dirty="0"/>
          </a:p>
          <a:p>
            <a:r>
              <a:rPr lang="en-US" altLang="zh-CN" sz="2000" dirty="0" err="1"/>
              <a:t>ljust</a:t>
            </a:r>
            <a:r>
              <a:rPr lang="zh-CN" altLang="en-US" sz="2000" dirty="0"/>
              <a:t>返回一个原字符串左对齐，可以填充至指定长度</a:t>
            </a:r>
            <a:endParaRPr lang="en-US" altLang="zh-CN" sz="2000" dirty="0"/>
          </a:p>
          <a:p>
            <a:r>
              <a:rPr lang="en-US" altLang="zh-CN" sz="2000" dirty="0" err="1"/>
              <a:t>rjust</a:t>
            </a:r>
            <a:r>
              <a:rPr lang="zh-CN" altLang="en-US" sz="2000" dirty="0"/>
              <a:t>返回一个原字符串右对齐，可以填充至指定长度</a:t>
            </a:r>
            <a:endParaRPr lang="en-US" altLang="zh-CN" sz="2000" dirty="0"/>
          </a:p>
          <a:p>
            <a:r>
              <a:rPr lang="en-US" altLang="zh-CN" sz="2000" dirty="0"/>
              <a:t>center</a:t>
            </a:r>
            <a:r>
              <a:rPr lang="zh-CN" altLang="en-US" sz="2000" dirty="0"/>
              <a:t>返回一个原字符串居中，可以填充至指定长度</a:t>
            </a:r>
            <a:endParaRPr lang="en-US" altLang="zh-CN" sz="2000" dirty="0"/>
          </a:p>
          <a:p>
            <a:r>
              <a:rPr lang="en-US" altLang="zh-CN" sz="2000" dirty="0" err="1"/>
              <a:t>splitlines</a:t>
            </a:r>
            <a:r>
              <a:rPr lang="zh-CN" altLang="en-US" sz="2000" dirty="0"/>
              <a:t>按照换行符分隔，返回包含各个元素的列表</a:t>
            </a:r>
            <a:endParaRPr lang="en-US" altLang="zh-CN" sz="2000" dirty="0"/>
          </a:p>
          <a:p>
            <a:r>
              <a:rPr lang="en-US" altLang="zh-CN" sz="2000" dirty="0" err="1"/>
              <a:t>isalpha</a:t>
            </a:r>
            <a:r>
              <a:rPr lang="zh-CN" altLang="en-US" sz="2000" dirty="0"/>
              <a:t>是否所有字符都是字母，是返回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</a:p>
          <a:p>
            <a:r>
              <a:rPr lang="en-US" altLang="zh-CN" sz="2000" dirty="0" err="1"/>
              <a:t>isdigit</a:t>
            </a:r>
            <a:r>
              <a:rPr lang="zh-CN" altLang="en-US" sz="2000" dirty="0"/>
              <a:t>是否所有字符都是数字，是返回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</a:p>
          <a:p>
            <a:r>
              <a:rPr lang="en-US" altLang="zh-CN" sz="2000" dirty="0" err="1"/>
              <a:t>isalnum</a:t>
            </a:r>
            <a:r>
              <a:rPr lang="zh-CN" altLang="en-US" sz="2000" dirty="0"/>
              <a:t>是否所有字符都是数字或字母</a:t>
            </a:r>
            <a:endParaRPr lang="en-US" altLang="zh-CN" sz="2000" dirty="0"/>
          </a:p>
          <a:p>
            <a:r>
              <a:rPr lang="en-US" altLang="zh-CN" sz="2000" dirty="0" err="1"/>
              <a:t>isspace</a:t>
            </a:r>
            <a:r>
              <a:rPr lang="zh-CN" altLang="en-US" sz="2000" dirty="0"/>
              <a:t>是否只包含空格</a:t>
            </a:r>
            <a:endParaRPr lang="en-US" altLang="zh-CN" sz="2000" dirty="0"/>
          </a:p>
          <a:p>
            <a:r>
              <a:rPr lang="en-US" altLang="zh-CN" sz="2000" dirty="0"/>
              <a:t>j</a:t>
            </a:r>
            <a:r>
              <a:rPr lang="en-US" altLang="zh-CN" sz="2000"/>
              <a:t>oin</a:t>
            </a:r>
            <a:r>
              <a:rPr lang="zh-CN" altLang="en-US" sz="2000" dirty="0"/>
              <a:t>在每个字符后面插入指定内容，生成新的字符串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449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693334" y="1376364"/>
            <a:ext cx="8434918" cy="162648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Python </a:t>
            </a:r>
            <a:r>
              <a:rPr lang="zh-CN" altLang="en-US" sz="1800" dirty="0"/>
              <a:t>语言中 </a:t>
            </a:r>
            <a:r>
              <a:rPr lang="en-US" altLang="zh-CN" sz="1800" dirty="0"/>
              <a:t>while </a:t>
            </a:r>
            <a:r>
              <a:rPr lang="zh-CN" altLang="en-US" sz="1800" dirty="0"/>
              <a:t>语句用于执行循环程序，在某条件下，循环执行某段程序，以处理需要重复处理的相同任务。</a:t>
            </a:r>
            <a:endParaRPr lang="en-US" altLang="zh-CN" sz="1800" dirty="0"/>
          </a:p>
          <a:p>
            <a:r>
              <a:rPr lang="zh-CN" altLang="en-US" sz="1800" dirty="0"/>
              <a:t>当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语句的条件永远不会为布尔假时，循环将永远不会结束，形成无限循环，也称死循环。可以在循环体内使用</a:t>
            </a:r>
            <a:r>
              <a:rPr lang="en-US" altLang="zh-CN" sz="1800" dirty="0"/>
              <a:t>break</a:t>
            </a:r>
            <a:r>
              <a:rPr lang="zh-CN" altLang="en-US" sz="1800" dirty="0"/>
              <a:t>语句强制结束死循环。</a:t>
            </a:r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语句的用法：</a:t>
            </a:r>
            <a:endParaRPr lang="en-US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17687"/>
              </p:ext>
            </p:extLst>
          </p:nvPr>
        </p:nvGraphicFramePr>
        <p:xfrm>
          <a:off x="3188778" y="3267613"/>
          <a:ext cx="4536504" cy="1973012"/>
        </p:xfrm>
        <a:graphic>
          <a:graphicData uri="http://schemas.openxmlformats.org/drawingml/2006/table">
            <a:tbl>
              <a:tblPr firstRow="1" bandRow="1"/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3012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条件满足时，做的事情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条件满足时，做的事情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条件满足时，做的事情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条件满足时，做的事情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…   </a:t>
                      </a:r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44643-7376-4388-AA4B-C52488B1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3199F-7E37-4A81-9457-C06A58C0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while</a:t>
            </a:r>
            <a:r>
              <a:rPr lang="zh-CN" altLang="en-US" dirty="0"/>
              <a:t>循环计算</a:t>
            </a:r>
            <a:r>
              <a:rPr lang="en-US" altLang="zh-CN" dirty="0"/>
              <a:t>1+2+3+4…+100</a:t>
            </a:r>
            <a:r>
              <a:rPr lang="zh-CN" altLang="en-US" dirty="0"/>
              <a:t>的数值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#encoding=UTF-8</a:t>
            </a:r>
          </a:p>
          <a:p>
            <a:pPr marL="914400" lvl="2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</a:p>
          <a:p>
            <a:pPr marL="914400" lvl="2" indent="0">
              <a:buNone/>
            </a:pPr>
            <a:r>
              <a:rPr lang="en-US" altLang="zh-CN" dirty="0"/>
              <a:t>sum=0</a:t>
            </a:r>
          </a:p>
          <a:p>
            <a:pPr marL="914400" lvl="2" indent="0">
              <a:buNone/>
            </a:pPr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&lt;=100:</a:t>
            </a:r>
          </a:p>
          <a:p>
            <a:pPr marL="914400" lvl="2" indent="0">
              <a:buNone/>
            </a:pPr>
            <a:r>
              <a:rPr lang="en-US" altLang="zh-CN" dirty="0"/>
              <a:t>        sum=</a:t>
            </a:r>
            <a:r>
              <a:rPr lang="en-US" altLang="zh-CN" dirty="0" err="1"/>
              <a:t>sum+i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pPr marL="914400" lvl="2" indent="0">
              <a:buNone/>
            </a:pPr>
            <a:r>
              <a:rPr lang="en-US" altLang="zh-CN" dirty="0"/>
              <a:t>print("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加到</a:t>
            </a:r>
            <a:r>
              <a:rPr lang="en-US" altLang="zh-CN" dirty="0"/>
              <a:t>100</a:t>
            </a:r>
            <a:r>
              <a:rPr lang="zh-CN" altLang="en-US" dirty="0"/>
              <a:t>的总和是</a:t>
            </a:r>
            <a:r>
              <a:rPr lang="en-US" altLang="zh-CN" dirty="0"/>
              <a:t>:%</a:t>
            </a:r>
            <a:r>
              <a:rPr lang="en-US" altLang="zh-CN" dirty="0" err="1"/>
              <a:t>s"%sum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88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D65B-67B0-4A89-B491-6DE6EF4F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E9D6D-4081-4418-8C3F-71E45636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666"/>
            <a:ext cx="10515600" cy="4351338"/>
          </a:xfrm>
        </p:spPr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1—100</a:t>
            </a:r>
            <a:r>
              <a:rPr lang="zh-CN" altLang="en-US" dirty="0"/>
              <a:t>之间偶数的和，</a:t>
            </a:r>
            <a:r>
              <a:rPr lang="en-US" altLang="zh-CN" dirty="0"/>
              <a:t>while</a:t>
            </a:r>
            <a:r>
              <a:rPr lang="zh-CN" altLang="en-US" dirty="0"/>
              <a:t>中可以嵌套其他语句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#encoding=UTF-8</a:t>
            </a:r>
          </a:p>
          <a:p>
            <a:pPr marL="914400" lvl="2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</a:p>
          <a:p>
            <a:pPr marL="914400" lvl="2" indent="0">
              <a:buNone/>
            </a:pPr>
            <a:r>
              <a:rPr lang="en-US" altLang="zh-CN" dirty="0"/>
              <a:t>sum=0</a:t>
            </a:r>
          </a:p>
          <a:p>
            <a:pPr marL="914400" lvl="2" indent="0">
              <a:buNone/>
            </a:pPr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&lt;=100:</a:t>
            </a:r>
          </a:p>
          <a:p>
            <a:pPr marL="914400" lvl="2" indent="0">
              <a:buNone/>
            </a:pPr>
            <a:r>
              <a:rPr lang="en-US" altLang="zh-CN" dirty="0"/>
              <a:t>        if i%2==0:</a:t>
            </a:r>
          </a:p>
          <a:p>
            <a:pPr marL="914400" lvl="2" indent="0">
              <a:buNone/>
            </a:pPr>
            <a:r>
              <a:rPr lang="en-US" altLang="zh-CN" dirty="0"/>
              <a:t>                sum=</a:t>
            </a:r>
            <a:r>
              <a:rPr lang="en-US" altLang="zh-CN" dirty="0" err="1"/>
              <a:t>sum+i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      else:</a:t>
            </a:r>
          </a:p>
          <a:p>
            <a:pPr marL="914400" lvl="2" indent="0">
              <a:buNone/>
            </a:pPr>
            <a:r>
              <a:rPr lang="en-US" altLang="zh-CN" dirty="0"/>
              <a:t>                pass</a:t>
            </a:r>
          </a:p>
          <a:p>
            <a:pPr marL="91440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pPr marL="914400" lvl="2" indent="0">
              <a:buNone/>
            </a:pPr>
            <a:r>
              <a:rPr lang="en-US" altLang="zh-CN" dirty="0"/>
              <a:t>print("1--100</a:t>
            </a:r>
            <a:r>
              <a:rPr lang="zh-CN" altLang="en-US" dirty="0"/>
              <a:t>中偶数的和是</a:t>
            </a:r>
            <a:r>
              <a:rPr lang="en-US" altLang="zh-CN" dirty="0"/>
              <a:t>:%</a:t>
            </a:r>
            <a:r>
              <a:rPr lang="en-US" altLang="zh-CN" dirty="0" err="1"/>
              <a:t>s"%sum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84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7F32E-C5B3-4E01-B5D2-D7B5DF7A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3B64A-87EB-44DE-9F0E-5208171B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4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*</a:t>
            </a:r>
            <a:r>
              <a:rPr lang="zh-CN" altLang="en-US" dirty="0"/>
              <a:t>打印一个矩形，可以使用</a:t>
            </a:r>
            <a:r>
              <a:rPr lang="en-US" altLang="zh-CN" dirty="0"/>
              <a:t>while</a:t>
            </a:r>
            <a:r>
              <a:rPr lang="zh-CN" altLang="en-US" dirty="0"/>
              <a:t>的嵌套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sz="1700" dirty="0"/>
              <a:t>#encoding=UTF-8</a:t>
            </a:r>
          </a:p>
          <a:p>
            <a:pPr marL="914400" lvl="2" indent="0">
              <a:buNone/>
            </a:pPr>
            <a:r>
              <a:rPr lang="en-US" altLang="zh-CN" sz="1700" dirty="0"/>
              <a:t>x=int(input("</a:t>
            </a:r>
            <a:r>
              <a:rPr lang="zh-CN" altLang="en-US" sz="1700" dirty="0"/>
              <a:t>请输入矩形的长</a:t>
            </a:r>
            <a:r>
              <a:rPr lang="en-US" altLang="zh-CN" sz="1700" dirty="0"/>
              <a:t>:"))</a:t>
            </a:r>
          </a:p>
          <a:p>
            <a:pPr marL="914400" lvl="2" indent="0">
              <a:buNone/>
            </a:pPr>
            <a:r>
              <a:rPr lang="en-US" altLang="zh-CN" sz="1700" dirty="0"/>
              <a:t>y=int(input("</a:t>
            </a:r>
            <a:r>
              <a:rPr lang="zh-CN" altLang="en-US" sz="1700" dirty="0"/>
              <a:t>请输入矩形的宽</a:t>
            </a:r>
            <a:r>
              <a:rPr lang="en-US" altLang="zh-CN" sz="1700" dirty="0"/>
              <a:t>:"))</a:t>
            </a:r>
          </a:p>
          <a:p>
            <a:pPr marL="914400" lvl="2" indent="0">
              <a:buNone/>
            </a:pPr>
            <a:r>
              <a:rPr lang="en-US" altLang="zh-CN" sz="1700" dirty="0"/>
              <a:t>Y=1</a:t>
            </a:r>
          </a:p>
          <a:p>
            <a:pPr marL="914400" lvl="2" indent="0">
              <a:buNone/>
            </a:pPr>
            <a:r>
              <a:rPr lang="en-US" altLang="zh-CN" sz="1700" dirty="0"/>
              <a:t>print("---</a:t>
            </a:r>
            <a:r>
              <a:rPr lang="zh-CN" altLang="en-US" sz="1700" dirty="0"/>
              <a:t>开始输出</a:t>
            </a:r>
            <a:r>
              <a:rPr lang="en-US" altLang="zh-CN" sz="1700" dirty="0"/>
              <a:t>---")</a:t>
            </a:r>
          </a:p>
          <a:p>
            <a:pPr marL="914400" lvl="2" indent="0">
              <a:buNone/>
            </a:pPr>
            <a:r>
              <a:rPr lang="en-US" altLang="zh-CN" sz="1700" dirty="0"/>
              <a:t>while Y &lt;=y:</a:t>
            </a:r>
          </a:p>
          <a:p>
            <a:pPr marL="914400" lvl="2" indent="0">
              <a:buNone/>
            </a:pPr>
            <a:r>
              <a:rPr lang="en-US" altLang="zh-CN" sz="1700" dirty="0"/>
              <a:t>        X=1</a:t>
            </a:r>
          </a:p>
          <a:p>
            <a:pPr marL="914400" lvl="2" indent="0">
              <a:buNone/>
            </a:pPr>
            <a:r>
              <a:rPr lang="en-US" altLang="zh-CN" sz="1700" dirty="0"/>
              <a:t>        while X&lt;=x:</a:t>
            </a:r>
          </a:p>
          <a:p>
            <a:pPr marL="914400" lvl="2" indent="0">
              <a:buNone/>
            </a:pPr>
            <a:r>
              <a:rPr lang="en-US" altLang="zh-CN" sz="1700" dirty="0"/>
              <a:t>                print("*",end="")</a:t>
            </a:r>
          </a:p>
          <a:p>
            <a:pPr marL="914400" lvl="2" indent="0">
              <a:buNone/>
            </a:pPr>
            <a:r>
              <a:rPr lang="en-US" altLang="zh-CN" sz="1700" dirty="0"/>
              <a:t>                X+=1</a:t>
            </a:r>
          </a:p>
          <a:p>
            <a:pPr marL="914400" lvl="2" indent="0">
              <a:buNone/>
            </a:pPr>
            <a:r>
              <a:rPr lang="en-US" altLang="zh-CN" sz="1700" dirty="0"/>
              <a:t>        print("")</a:t>
            </a:r>
          </a:p>
          <a:p>
            <a:pPr marL="914400" lvl="2" indent="0">
              <a:buNone/>
            </a:pPr>
            <a:r>
              <a:rPr lang="en-US" altLang="zh-CN" sz="1700" dirty="0"/>
              <a:t>        Y+=1</a:t>
            </a:r>
          </a:p>
          <a:p>
            <a:pPr marL="914400" lvl="2" indent="0">
              <a:buNone/>
            </a:pPr>
            <a:r>
              <a:rPr lang="en-US" altLang="zh-CN" sz="1700" dirty="0"/>
              <a:t>print("---</a:t>
            </a:r>
            <a:r>
              <a:rPr lang="zh-CN" altLang="en-US" sz="1700" dirty="0"/>
              <a:t>完成输出</a:t>
            </a:r>
            <a:r>
              <a:rPr lang="en-US" altLang="zh-CN" sz="1700" dirty="0"/>
              <a:t>---")</a:t>
            </a:r>
          </a:p>
          <a:p>
            <a:pPr marL="914400" lvl="2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C28EBB-19C0-464C-9209-717AB89B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1" y="3778603"/>
            <a:ext cx="1485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7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EA39-699F-4E0E-83CD-269CD504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ADA99-B2F2-49FE-9238-7795F3F0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53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输出打印九九乘法表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sz="1600" dirty="0"/>
              <a:t>#encoding=UTF-8</a:t>
            </a:r>
          </a:p>
          <a:p>
            <a:pPr marL="914400" lvl="2" indent="0">
              <a:buNone/>
            </a:pPr>
            <a:r>
              <a:rPr lang="en-US" altLang="zh-CN" sz="1600" dirty="0"/>
              <a:t>print("---</a:t>
            </a:r>
            <a:r>
              <a:rPr lang="zh-CN" altLang="en-US" sz="1600" dirty="0"/>
              <a:t>开始输出</a:t>
            </a:r>
            <a:r>
              <a:rPr lang="en-US" altLang="zh-CN" sz="1600" dirty="0"/>
              <a:t>---")</a:t>
            </a:r>
          </a:p>
          <a:p>
            <a:pPr marL="914400" lvl="2" indent="0">
              <a:buNone/>
            </a:pPr>
            <a:r>
              <a:rPr lang="en-US" altLang="zh-CN" sz="1600" dirty="0"/>
              <a:t>a=1</a:t>
            </a:r>
          </a:p>
          <a:p>
            <a:pPr marL="914400" lvl="2" indent="0">
              <a:buNone/>
            </a:pPr>
            <a:r>
              <a:rPr lang="en-US" altLang="zh-CN" sz="1600" dirty="0"/>
              <a:t>while a&lt;=9:</a:t>
            </a:r>
          </a:p>
          <a:p>
            <a:pPr marL="914400" lvl="2" indent="0">
              <a:buNone/>
            </a:pPr>
            <a:r>
              <a:rPr lang="en-US" altLang="zh-CN" sz="1600" dirty="0"/>
              <a:t>        b=1</a:t>
            </a:r>
          </a:p>
          <a:p>
            <a:pPr marL="914400" lvl="2" indent="0">
              <a:buNone/>
            </a:pPr>
            <a:r>
              <a:rPr lang="en-US" altLang="zh-CN" sz="1600" dirty="0"/>
              <a:t>        while b&lt;=a:</a:t>
            </a:r>
          </a:p>
          <a:p>
            <a:pPr marL="914400" lvl="2" indent="0">
              <a:buNone/>
            </a:pPr>
            <a:r>
              <a:rPr lang="en-US" altLang="zh-CN" sz="1600" dirty="0"/>
              <a:t>                print("%d*%d=%d\t"%(</a:t>
            </a:r>
            <a:r>
              <a:rPr lang="en-US" altLang="zh-CN" sz="1600" dirty="0" err="1"/>
              <a:t>b,a,a</a:t>
            </a:r>
            <a:r>
              <a:rPr lang="en-US" altLang="zh-CN" sz="1600" dirty="0"/>
              <a:t>*b),end="") #\t</a:t>
            </a:r>
            <a:r>
              <a:rPr lang="zh-CN" altLang="en-US" sz="1600" dirty="0"/>
              <a:t>代表制表符</a:t>
            </a:r>
          </a:p>
          <a:p>
            <a:pPr marL="914400" lvl="2" indent="0">
              <a:buNone/>
            </a:pPr>
            <a:r>
              <a:rPr lang="zh-CN" altLang="en-US" sz="1600" dirty="0"/>
              <a:t>                </a:t>
            </a:r>
            <a:r>
              <a:rPr lang="en-US" altLang="zh-CN" sz="1600" dirty="0"/>
              <a:t>b+=1</a:t>
            </a:r>
          </a:p>
          <a:p>
            <a:pPr marL="914400" lvl="2" indent="0">
              <a:buNone/>
            </a:pPr>
            <a:r>
              <a:rPr lang="en-US" altLang="zh-CN" sz="1600" dirty="0"/>
              <a:t>        print("")</a:t>
            </a:r>
          </a:p>
          <a:p>
            <a:pPr marL="914400" lvl="2" indent="0">
              <a:buNone/>
            </a:pPr>
            <a:r>
              <a:rPr lang="en-US" altLang="zh-CN" sz="1600" dirty="0"/>
              <a:t>        a+=1</a:t>
            </a:r>
          </a:p>
          <a:p>
            <a:pPr marL="914400" lvl="2" indent="0">
              <a:buNone/>
            </a:pPr>
            <a:r>
              <a:rPr lang="en-US" altLang="zh-CN" sz="1600" dirty="0"/>
              <a:t>print("---</a:t>
            </a:r>
            <a:r>
              <a:rPr lang="zh-CN" altLang="en-US" sz="1600" dirty="0"/>
              <a:t>输出完成</a:t>
            </a:r>
            <a:r>
              <a:rPr lang="en-US" altLang="zh-CN" sz="1600" dirty="0"/>
              <a:t>---")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208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6" cy="4680929"/>
          </a:xfrm>
        </p:spPr>
        <p:txBody>
          <a:bodyPr/>
          <a:lstStyle/>
          <a:p>
            <a:r>
              <a:rPr lang="en-US" altLang="zh-CN" sz="2000" dirty="0"/>
              <a:t>Python </a:t>
            </a:r>
            <a:r>
              <a:rPr lang="zh-CN" altLang="en-US" sz="2000" dirty="0"/>
              <a:t>语言允许在一个循环体里面嵌入另一个循环体。</a:t>
            </a:r>
            <a:endParaRPr lang="en-US" altLang="zh-CN" sz="2000" dirty="0"/>
          </a:p>
          <a:p>
            <a:r>
              <a:rPr lang="en-US" altLang="zh-CN" sz="2000" dirty="0"/>
              <a:t>Python for </a:t>
            </a:r>
            <a:r>
              <a:rPr lang="zh-CN" altLang="en-US" sz="2000" dirty="0"/>
              <a:t>循环嵌套语法：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Python while </a:t>
            </a:r>
            <a:r>
              <a:rPr lang="zh-CN" altLang="en-US" sz="2000" dirty="0"/>
              <a:t>循环嵌套语法：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1235"/>
              </p:ext>
            </p:extLst>
          </p:nvPr>
        </p:nvGraphicFramePr>
        <p:xfrm>
          <a:off x="2923022" y="2117036"/>
          <a:ext cx="4932548" cy="1188720"/>
        </p:xfrm>
        <a:graphic>
          <a:graphicData uri="http://schemas.openxmlformats.org/drawingml/2006/table">
            <a:tbl>
              <a:tblPr firstRow="1" bandRow="1"/>
              <a:tblGrid>
                <a:gridCol w="493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altLang="zh-CN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iterating_var</a:t>
                      </a:r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sequence: </a:t>
                      </a:r>
                    </a:p>
                    <a:p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altLang="zh-CN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iterating_var</a:t>
                      </a:r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sequence: </a:t>
                      </a:r>
                    </a:p>
                    <a:p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statements(s) </a:t>
                      </a:r>
                    </a:p>
                    <a:p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statements(s)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76702"/>
              </p:ext>
            </p:extLst>
          </p:nvPr>
        </p:nvGraphicFramePr>
        <p:xfrm>
          <a:off x="2923022" y="3914117"/>
          <a:ext cx="4932548" cy="1263244"/>
        </p:xfrm>
        <a:graphic>
          <a:graphicData uri="http://schemas.openxmlformats.org/drawingml/2006/table">
            <a:tbl>
              <a:tblPr firstRow="1" bandRow="1"/>
              <a:tblGrid>
                <a:gridCol w="493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324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expression: 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expression: 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statement(s) 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statement(s)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23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F392A-5A7C-4177-B352-A6719241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中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E75C8-8996-45C7-A8A7-CA2B0D77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语句中也可以使用</a:t>
            </a:r>
            <a:r>
              <a:rPr lang="en-US" altLang="zh-CN" dirty="0"/>
              <a:t>else</a:t>
            </a:r>
          </a:p>
          <a:p>
            <a:pPr marL="914400" lvl="2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pPr marL="914400" lvl="2" indent="0">
              <a:buNone/>
            </a:pPr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&lt;=10:</a:t>
            </a:r>
          </a:p>
          <a:p>
            <a:pPr marL="91440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pPr marL="914400" lvl="2" indent="0">
              <a:buNone/>
            </a:pPr>
            <a:r>
              <a:rPr lang="en-US" altLang="zh-CN" dirty="0"/>
              <a:t>        if i%2==0:</a:t>
            </a:r>
          </a:p>
          <a:p>
            <a:pPr marL="914400" lvl="2" indent="0">
              <a:buNone/>
            </a:pPr>
            <a:r>
              <a:rPr lang="en-US" altLang="zh-CN" dirty="0"/>
              <a:t>                print("%d</a:t>
            </a:r>
            <a:r>
              <a:rPr lang="zh-CN" altLang="en-US" dirty="0"/>
              <a:t>是偶数</a:t>
            </a:r>
            <a:r>
              <a:rPr lang="en-US" altLang="zh-CN" dirty="0"/>
              <a:t>"%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914400" lvl="2" indent="0">
              <a:buNone/>
            </a:pPr>
            <a:r>
              <a:rPr lang="en-US" altLang="zh-CN" dirty="0"/>
              <a:t>                continue</a:t>
            </a:r>
          </a:p>
          <a:p>
            <a:pPr marL="914400" lvl="2" indent="0">
              <a:buNone/>
            </a:pPr>
            <a:r>
              <a:rPr lang="en-US" altLang="zh-CN" dirty="0"/>
              <a:t>        print("</a:t>
            </a:r>
            <a:r>
              <a:rPr lang="zh-CN" altLang="en-US" dirty="0"/>
              <a:t>当前</a:t>
            </a:r>
            <a:r>
              <a:rPr lang="en-US" altLang="zh-CN" dirty="0" err="1"/>
              <a:t>i</a:t>
            </a:r>
            <a:r>
              <a:rPr lang="zh-CN" altLang="en-US" dirty="0"/>
              <a:t>的值是</a:t>
            </a:r>
            <a:r>
              <a:rPr lang="en-US" altLang="zh-CN" dirty="0"/>
              <a:t>:%d"%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914400" lvl="2" indent="0">
              <a:buNone/>
            </a:pPr>
            <a:r>
              <a:rPr lang="en-US" altLang="zh-CN" dirty="0"/>
              <a:t>else:</a:t>
            </a:r>
          </a:p>
          <a:p>
            <a:pPr marL="914400" lvl="2" indent="0">
              <a:buNone/>
            </a:pPr>
            <a:r>
              <a:rPr lang="en-US" altLang="zh-CN" dirty="0"/>
              <a:t>        print("else</a:t>
            </a:r>
            <a:r>
              <a:rPr lang="zh-CN" altLang="en-US" dirty="0"/>
              <a:t>表示不满足条件的时候调用的代码</a:t>
            </a:r>
            <a:r>
              <a:rPr lang="en-US" altLang="zh-CN" dirty="0"/>
              <a:t>")</a:t>
            </a:r>
          </a:p>
          <a:p>
            <a:pPr marL="914400" lvl="2" indent="0">
              <a:buNone/>
            </a:pPr>
            <a:r>
              <a:rPr lang="en-US" altLang="zh-CN" dirty="0"/>
              <a:t>print("---</a:t>
            </a:r>
            <a:r>
              <a:rPr lang="zh-CN" altLang="en-US" dirty="0"/>
              <a:t>输出结束</a:t>
            </a:r>
            <a:r>
              <a:rPr lang="en-US" altLang="zh-CN" dirty="0"/>
              <a:t>---")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62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2128</Words>
  <Application>Microsoft Office PowerPoint</Application>
  <PresentationFormat>宽屏</PresentationFormat>
  <Paragraphs>266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FrutigerNext LT Regular</vt:lpstr>
      <vt:lpstr>华文细黑</vt:lpstr>
      <vt:lpstr>宋体</vt:lpstr>
      <vt:lpstr>微软雅黑</vt:lpstr>
      <vt:lpstr>Arial</vt:lpstr>
      <vt:lpstr>Calibri</vt:lpstr>
      <vt:lpstr>Courier New</vt:lpstr>
      <vt:lpstr>Times New Roman</vt:lpstr>
      <vt:lpstr>Tw Cen MT</vt:lpstr>
      <vt:lpstr>Wingdings</vt:lpstr>
      <vt:lpstr>Office 主题</vt:lpstr>
      <vt:lpstr>包装程序外壳对象</vt:lpstr>
      <vt:lpstr>Python语句</vt:lpstr>
      <vt:lpstr>循环语句</vt:lpstr>
      <vt:lpstr>While语句</vt:lpstr>
      <vt:lpstr>While练习1</vt:lpstr>
      <vt:lpstr>While练习2</vt:lpstr>
      <vt:lpstr>While练习3</vt:lpstr>
      <vt:lpstr>While练习4</vt:lpstr>
      <vt:lpstr>循环嵌套</vt:lpstr>
      <vt:lpstr>While中else</vt:lpstr>
      <vt:lpstr>for语句</vt:lpstr>
      <vt:lpstr>For循环</vt:lpstr>
      <vt:lpstr>Break与continue</vt:lpstr>
      <vt:lpstr>作业</vt:lpstr>
      <vt:lpstr>字符串</vt:lpstr>
      <vt:lpstr>字符串定义</vt:lpstr>
      <vt:lpstr>字符串格式化 (1)</vt:lpstr>
      <vt:lpstr>字符串格式化 (2)</vt:lpstr>
      <vt:lpstr>字符串格式化 (3)</vt:lpstr>
      <vt:lpstr>字符串操作符</vt:lpstr>
      <vt:lpstr>切片</vt:lpstr>
      <vt:lpstr>字符串常见函数操作1</vt:lpstr>
      <vt:lpstr>字符串常见函数操作2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53</cp:revision>
  <dcterms:created xsi:type="dcterms:W3CDTF">2016-09-12T07:04:34Z</dcterms:created>
  <dcterms:modified xsi:type="dcterms:W3CDTF">2018-09-19T08:26:10Z</dcterms:modified>
</cp:coreProperties>
</file>