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362" r:id="rId19"/>
    <p:sldId id="279" r:id="rId20"/>
    <p:sldId id="363" r:id="rId21"/>
    <p:sldId id="359" r:id="rId22"/>
    <p:sldId id="3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ming zhu" initials="wz" lastIdx="1" clrIdx="0">
    <p:extLst>
      <p:ext uri="{19B8F6BF-5375-455C-9EA6-DF929625EA0E}">
        <p15:presenceInfo xmlns:p15="http://schemas.microsoft.com/office/powerpoint/2012/main" userId="95af64cce10743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87611" autoAdjust="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indent="-180975"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的创始人为</a:t>
            </a:r>
            <a:r>
              <a:rPr lang="en-US" altLang="zh-CN" dirty="0"/>
              <a:t>Guido van Rossum</a:t>
            </a:r>
            <a:r>
              <a:rPr lang="zh-CN" altLang="en-US" dirty="0"/>
              <a:t>。</a:t>
            </a:r>
            <a:r>
              <a:rPr lang="en-US" altLang="zh-CN" dirty="0"/>
              <a:t>1989</a:t>
            </a:r>
            <a:r>
              <a:rPr lang="zh-CN" altLang="en-US" dirty="0"/>
              <a:t>年圣诞节期间，在阿姆斯特丹，</a:t>
            </a:r>
            <a:r>
              <a:rPr lang="en-US" altLang="zh-CN" dirty="0"/>
              <a:t>Guido</a:t>
            </a:r>
            <a:r>
              <a:rPr lang="zh-CN" altLang="en-US" dirty="0"/>
              <a:t>为了打发圣诞节的无趣，决心开发一个新的脚本解释程序，做为 </a:t>
            </a:r>
            <a:r>
              <a:rPr lang="en-US" altLang="zh-CN" dirty="0"/>
              <a:t>ABC </a:t>
            </a:r>
            <a:r>
              <a:rPr lang="zh-CN" altLang="en-US" dirty="0"/>
              <a:t>语言的一种继承。之所以选中 </a:t>
            </a:r>
            <a:r>
              <a:rPr lang="en-US" altLang="zh-CN" dirty="0"/>
              <a:t>Python</a:t>
            </a:r>
            <a:r>
              <a:rPr lang="zh-CN" altLang="en-US" dirty="0"/>
              <a:t>（大蟒蛇的意思）作为程序的名字，是因为他是一个</a:t>
            </a:r>
            <a:r>
              <a:rPr lang="en-US" altLang="zh-CN" dirty="0"/>
              <a:t>Monty Python</a:t>
            </a:r>
            <a:r>
              <a:rPr lang="zh-CN" altLang="en-US" dirty="0"/>
              <a:t>的飞行马戏团的爱好者。 </a:t>
            </a:r>
            <a:r>
              <a:rPr lang="en-US" altLang="zh-CN" dirty="0"/>
              <a:t>ABC</a:t>
            </a:r>
            <a:r>
              <a:rPr lang="zh-CN" altLang="en-US" dirty="0"/>
              <a:t>是由</a:t>
            </a:r>
            <a:r>
              <a:rPr lang="en-US" altLang="zh-CN" dirty="0"/>
              <a:t>Guido</a:t>
            </a:r>
            <a:r>
              <a:rPr lang="zh-CN" altLang="en-US" dirty="0"/>
              <a:t>参加设计的一种教学语言。就</a:t>
            </a:r>
            <a:r>
              <a:rPr lang="en-US" altLang="zh-CN" dirty="0"/>
              <a:t>Guido</a:t>
            </a:r>
            <a:r>
              <a:rPr lang="zh-CN" altLang="en-US" dirty="0"/>
              <a:t>本人看来，</a:t>
            </a:r>
            <a:r>
              <a:rPr lang="en-US" altLang="zh-CN" dirty="0"/>
              <a:t>ABC </a:t>
            </a:r>
            <a:r>
              <a:rPr lang="zh-CN" altLang="en-US" dirty="0"/>
              <a:t>这种语言非常优美和强大，是专门为非专业程序员设计的。但是</a:t>
            </a:r>
            <a:r>
              <a:rPr lang="en-US" altLang="zh-CN" dirty="0"/>
              <a:t>ABC</a:t>
            </a:r>
            <a:r>
              <a:rPr lang="zh-CN" altLang="en-US" dirty="0"/>
              <a:t>语言并没有成功，究其原因，</a:t>
            </a:r>
            <a:r>
              <a:rPr lang="en-US" altLang="zh-CN" dirty="0"/>
              <a:t>Guido </a:t>
            </a:r>
            <a:r>
              <a:rPr lang="zh-CN" altLang="en-US" dirty="0"/>
              <a:t>认为是非开放造成的。</a:t>
            </a:r>
            <a:r>
              <a:rPr lang="en-US" altLang="zh-CN" dirty="0"/>
              <a:t>Guido </a:t>
            </a:r>
            <a:r>
              <a:rPr lang="zh-CN" altLang="en-US" dirty="0"/>
              <a:t>决心在 </a:t>
            </a:r>
            <a:r>
              <a:rPr lang="en-US" altLang="zh-CN" dirty="0"/>
              <a:t>Python </a:t>
            </a:r>
            <a:r>
              <a:rPr lang="zh-CN" altLang="en-US" dirty="0"/>
              <a:t>中避免这一错误（的确如此，</a:t>
            </a:r>
            <a:r>
              <a:rPr lang="en-US" altLang="zh-CN" dirty="0"/>
              <a:t>Python </a:t>
            </a:r>
            <a:r>
              <a:rPr lang="zh-CN" altLang="en-US" dirty="0"/>
              <a:t>与其它的语言如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结合的非常好）。同时，他还想实现在 </a:t>
            </a:r>
            <a:r>
              <a:rPr lang="en-US" altLang="zh-CN" dirty="0"/>
              <a:t>ABC </a:t>
            </a:r>
            <a:r>
              <a:rPr lang="zh-CN" altLang="en-US" dirty="0"/>
              <a:t>中闪现过但未曾实现的东西。 就这样，</a:t>
            </a:r>
            <a:r>
              <a:rPr lang="en-US" altLang="zh-CN" dirty="0"/>
              <a:t>Python</a:t>
            </a:r>
            <a:r>
              <a:rPr lang="zh-CN" altLang="en-US" dirty="0"/>
              <a:t>在</a:t>
            </a:r>
            <a:r>
              <a:rPr lang="en-US" altLang="zh-CN" dirty="0"/>
              <a:t>Guido</a:t>
            </a:r>
            <a:r>
              <a:rPr lang="zh-CN" altLang="en-US" dirty="0"/>
              <a:t>手中诞生了。实际上，第一个实现是在</a:t>
            </a:r>
            <a:r>
              <a:rPr lang="en-US" altLang="zh-CN" dirty="0"/>
              <a:t>Mac</a:t>
            </a:r>
            <a:r>
              <a:rPr lang="zh-CN" altLang="en-US" dirty="0"/>
              <a:t>机上。可以说，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ABC</a:t>
            </a:r>
            <a:r>
              <a:rPr lang="zh-CN" altLang="en-US" dirty="0"/>
              <a:t>发展起来，主要受到了</a:t>
            </a:r>
            <a:r>
              <a:rPr lang="en-US" altLang="zh-CN" dirty="0"/>
              <a:t>Modula-3</a:t>
            </a:r>
            <a:r>
              <a:rPr lang="zh-CN" altLang="en-US" dirty="0"/>
              <a:t>（另一种相当优美且强大的语言，为小型团体所设计的）的影响。并且结合了</a:t>
            </a:r>
            <a:r>
              <a:rPr lang="en-US" altLang="zh-CN" dirty="0"/>
              <a:t>Unix shell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的习惯。</a:t>
            </a:r>
            <a:endParaRPr lang="en-US" altLang="zh-CN" dirty="0"/>
          </a:p>
          <a:p>
            <a:pPr marL="180975" indent="-180975">
              <a:buFont typeface="Wingdings" panose="05000000000000000000" pitchFamily="2" charset="2"/>
              <a:buChar char="l"/>
            </a:pP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根据自由软件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基金会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的定义，</a:t>
            </a:r>
            <a:r>
              <a:rPr lang="zh-CN" altLang="en-US" sz="1100" b="1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自由软件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是一种可以不受限制地自由使用、复制、研究、修改和分发的软件。可以买卖。这方面的不受限制正是自由软件最重要的本质。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4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TIOBE </a:t>
            </a:r>
            <a:r>
              <a:rPr lang="zh-CN" altLang="en-US"/>
              <a:t>编程语言社区排行榜是编程语言流行趋势的一个指标，每月更新，这份排行榜排名基于互联网上有经验的程序员、课程和第三方厂商的数量。排名使用著名的搜索引擎（诸如 </a:t>
            </a:r>
            <a:r>
              <a:rPr lang="en-US" altLang="zh-CN"/>
              <a:t>Google</a:t>
            </a:r>
            <a:r>
              <a:rPr lang="zh-CN" altLang="en-US"/>
              <a:t>、</a:t>
            </a:r>
            <a:r>
              <a:rPr lang="en-US" altLang="zh-CN"/>
              <a:t>MSN</a:t>
            </a:r>
            <a:r>
              <a:rPr lang="zh-CN" altLang="en-US"/>
              <a:t>、</a:t>
            </a:r>
            <a:r>
              <a:rPr lang="en-US" altLang="zh-CN"/>
              <a:t>Yahoo!</a:t>
            </a:r>
            <a:r>
              <a:rPr lang="zh-CN" altLang="en-US"/>
              <a:t>、</a:t>
            </a:r>
            <a:r>
              <a:rPr lang="en-US" altLang="zh-CN"/>
              <a:t>Wikipedia</a:t>
            </a:r>
            <a:r>
              <a:rPr lang="zh-CN" altLang="en-US"/>
              <a:t>、</a:t>
            </a:r>
            <a:r>
              <a:rPr lang="en-US" altLang="zh-CN"/>
              <a:t>YouTube </a:t>
            </a:r>
            <a:r>
              <a:rPr lang="zh-CN" altLang="en-US"/>
              <a:t>以及 </a:t>
            </a:r>
            <a:r>
              <a:rPr lang="en-US" altLang="zh-CN"/>
              <a:t>Baidu </a:t>
            </a:r>
            <a:r>
              <a:rPr lang="zh-CN" altLang="en-US"/>
              <a:t>等）进行计算。请注意这个排行榜只是反映某个编程语言的热门程度，并不能说明一门编程语言好不好，或者一门语言所编写的代码数量多少。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</p:spTree>
    <p:extLst>
      <p:ext uri="{BB962C8B-B14F-4D97-AF65-F5344CB8AC3E}">
        <p14:creationId xmlns:p14="http://schemas.microsoft.com/office/powerpoint/2010/main" val="316287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  <a:r>
              <a:rPr lang="zh-CN" altLang="en-US" dirty="0"/>
              <a:t>与</a:t>
            </a:r>
            <a:r>
              <a:rPr lang="en-US" altLang="zh-CN" dirty="0"/>
              <a:t>python3</a:t>
            </a:r>
            <a:r>
              <a:rPr lang="zh-CN" altLang="en-US" dirty="0"/>
              <a:t>的区别，请查看链接：</a:t>
            </a:r>
            <a:r>
              <a:rPr lang="en-US" altLang="zh-CN" dirty="0"/>
              <a:t>https://www.cnblogs.com/codingmylife/archive/2010/06/06/1752807.html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9475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Python 2 </a:t>
            </a:r>
            <a:r>
              <a:rPr lang="zh-CN" altLang="en-US" dirty="0"/>
              <a:t>有 </a:t>
            </a:r>
            <a:r>
              <a:rPr lang="en-US" altLang="zh-CN" dirty="0"/>
              <a:t>ASCII </a:t>
            </a:r>
            <a:r>
              <a:rPr lang="en-US" altLang="zh-CN" dirty="0" err="1"/>
              <a:t>str</a:t>
            </a:r>
            <a:r>
              <a:rPr lang="en-US" altLang="zh-CN" dirty="0"/>
              <a:t>() </a:t>
            </a:r>
            <a:r>
              <a:rPr lang="zh-CN" altLang="en-US" dirty="0"/>
              <a:t>类型，</a:t>
            </a:r>
            <a:r>
              <a:rPr lang="en-US" altLang="zh-CN" dirty="0" err="1"/>
              <a:t>unicode</a:t>
            </a:r>
            <a:r>
              <a:rPr lang="en-US" altLang="zh-CN" dirty="0"/>
              <a:t>() </a:t>
            </a:r>
            <a:r>
              <a:rPr lang="zh-CN" altLang="en-US" dirty="0"/>
              <a:t>是单独的，不是 </a:t>
            </a:r>
            <a:r>
              <a:rPr lang="en-US" altLang="zh-CN" dirty="0"/>
              <a:t>byte </a:t>
            </a:r>
            <a:r>
              <a:rPr lang="zh-CN" altLang="en-US" dirty="0"/>
              <a:t>类型。现在， 在 </a:t>
            </a:r>
            <a:r>
              <a:rPr lang="en-US" altLang="zh-CN" dirty="0"/>
              <a:t>Python 3</a:t>
            </a:r>
            <a:r>
              <a:rPr lang="zh-CN" altLang="en-US" dirty="0"/>
              <a:t>，我们最终有了 </a:t>
            </a:r>
            <a:r>
              <a:rPr lang="en-US" altLang="zh-CN" dirty="0"/>
              <a:t>Unicode (utf-8) </a:t>
            </a:r>
            <a:r>
              <a:rPr lang="zh-CN" altLang="en-US" dirty="0"/>
              <a:t>字符串，以及一个字节类：</a:t>
            </a:r>
            <a:r>
              <a:rPr lang="en-US" altLang="zh-CN" dirty="0"/>
              <a:t>byte </a:t>
            </a:r>
            <a:r>
              <a:rPr lang="zh-CN" altLang="en-US" dirty="0"/>
              <a:t>和 </a:t>
            </a:r>
            <a:r>
              <a:rPr lang="en-US" altLang="zh-CN" dirty="0" err="1"/>
              <a:t>bytearrays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 2.x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除法就跟我们熟悉的大多数语言，比如</a:t>
            </a:r>
            <a:r>
              <a:rPr lang="en-US" altLang="zh-CN" dirty="0"/>
              <a:t>Java</a:t>
            </a:r>
            <a:r>
              <a:rPr lang="zh-CN" altLang="en-US" dirty="0"/>
              <a:t>啊</a:t>
            </a:r>
            <a:r>
              <a:rPr lang="en-US" altLang="zh-CN" dirty="0"/>
              <a:t>C</a:t>
            </a:r>
            <a:r>
              <a:rPr lang="zh-CN" altLang="en-US" dirty="0"/>
              <a:t>啊差不多，整数相除的结果是一个整数，把小数部分完全忽略掉，浮点数除法会保留小数点的部分得到一个浮点数的结果。在</a:t>
            </a:r>
            <a:r>
              <a:rPr lang="en-US" altLang="zh-CN" dirty="0"/>
              <a:t>python 3.x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除法不再这么做了，对于整数之间的相除，结果也会是浮点数。 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3 </a:t>
            </a:r>
            <a:r>
              <a:rPr lang="zh-CN" altLang="en-US" dirty="0"/>
              <a:t>中处理异常也轻微的改变了，在 </a:t>
            </a:r>
            <a:r>
              <a:rPr lang="en-US" altLang="zh-CN" dirty="0"/>
              <a:t>Python 3 </a:t>
            </a:r>
            <a:r>
              <a:rPr lang="zh-CN" altLang="en-US" dirty="0"/>
              <a:t>中我们现在使用 </a:t>
            </a:r>
            <a:r>
              <a:rPr lang="en-US" altLang="zh-CN" dirty="0"/>
              <a:t>as </a:t>
            </a:r>
            <a:r>
              <a:rPr lang="zh-CN" altLang="en-US" dirty="0"/>
              <a:t>作为关键词。捕获异常的语法由 </a:t>
            </a:r>
            <a:r>
              <a:rPr lang="en-US" altLang="zh-CN" b="1" dirty="0"/>
              <a:t>except </a:t>
            </a:r>
            <a:r>
              <a:rPr lang="en-US" altLang="zh-CN" b="1" dirty="0" err="1"/>
              <a:t>exc</a:t>
            </a:r>
            <a:r>
              <a:rPr lang="en-US" altLang="zh-CN" b="1" dirty="0"/>
              <a:t>, </a:t>
            </a:r>
            <a:r>
              <a:rPr lang="en-US" altLang="zh-CN" b="1" dirty="0" err="1"/>
              <a:t>var</a:t>
            </a:r>
            <a:r>
              <a:rPr lang="zh-CN" altLang="en-US" dirty="0"/>
              <a:t> 改为 </a:t>
            </a:r>
            <a:r>
              <a:rPr lang="en-US" altLang="zh-CN" b="1" dirty="0"/>
              <a:t>except </a:t>
            </a:r>
            <a:r>
              <a:rPr lang="en-US" altLang="zh-CN" b="1" dirty="0" err="1"/>
              <a:t>exc</a:t>
            </a:r>
            <a:r>
              <a:rPr lang="en-US" altLang="zh-CN" b="1" dirty="0"/>
              <a:t> as </a:t>
            </a:r>
            <a:r>
              <a:rPr lang="en-US" altLang="zh-CN" b="1" dirty="0" err="1"/>
              <a:t>var</a:t>
            </a:r>
            <a:r>
              <a:rPr lang="zh-CN" altLang="en-US" dirty="0"/>
              <a:t>。在</a:t>
            </a:r>
            <a:r>
              <a:rPr lang="en-US" altLang="zh-CN" dirty="0"/>
              <a:t>2.x</a:t>
            </a:r>
            <a:r>
              <a:rPr lang="zh-CN" altLang="en-US" dirty="0"/>
              <a:t>时代，异常在代码中除了表示程序错误，还经常做一些普通控制结构应该做的事情，在</a:t>
            </a:r>
            <a:r>
              <a:rPr lang="en-US" altLang="zh-CN" dirty="0"/>
              <a:t>3.x</a:t>
            </a:r>
            <a:r>
              <a:rPr lang="zh-CN" altLang="en-US" dirty="0"/>
              <a:t>中可以看出，设计者让异常变的更加专一，只有在错误发生的情况才能去用异常捕获语句来处理。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3 </a:t>
            </a:r>
            <a:r>
              <a:rPr lang="zh-CN" altLang="en-US" dirty="0"/>
              <a:t>中，</a:t>
            </a:r>
            <a:r>
              <a:rPr lang="en-US" altLang="zh-CN" dirty="0"/>
              <a:t>range() </a:t>
            </a:r>
            <a:r>
              <a:rPr lang="zh-CN" altLang="en-US" dirty="0"/>
              <a:t>是像 </a:t>
            </a:r>
            <a:r>
              <a:rPr lang="en-US" altLang="zh-CN" dirty="0" err="1"/>
              <a:t>xrange</a:t>
            </a:r>
            <a:r>
              <a:rPr lang="en-US" altLang="zh-CN" dirty="0"/>
              <a:t>() </a:t>
            </a:r>
            <a:r>
              <a:rPr lang="zh-CN" altLang="en-US" dirty="0"/>
              <a:t>那样实现以至于一个专门的 </a:t>
            </a:r>
            <a:r>
              <a:rPr lang="en-US" altLang="zh-CN" dirty="0" err="1"/>
              <a:t>xrange</a:t>
            </a:r>
            <a:r>
              <a:rPr lang="en-US" altLang="zh-CN" dirty="0"/>
              <a:t>() </a:t>
            </a:r>
            <a:r>
              <a:rPr lang="zh-CN" altLang="en-US" dirty="0"/>
              <a:t>函数都不再存在（在 </a:t>
            </a:r>
            <a:r>
              <a:rPr lang="en-US" altLang="zh-CN" dirty="0"/>
              <a:t>Python 3 </a:t>
            </a:r>
            <a:r>
              <a:rPr lang="zh-CN" altLang="en-US" dirty="0"/>
              <a:t>中 </a:t>
            </a:r>
            <a:r>
              <a:rPr lang="en-US" altLang="zh-CN" dirty="0" err="1"/>
              <a:t>xrange</a:t>
            </a:r>
            <a:r>
              <a:rPr lang="en-US" altLang="zh-CN" dirty="0"/>
              <a:t>() </a:t>
            </a:r>
            <a:r>
              <a:rPr lang="zh-CN" altLang="en-US" dirty="0"/>
              <a:t>会抛出命名异常）。</a:t>
            </a:r>
            <a:endParaRPr lang="en-US" altLang="zh-CN" dirty="0"/>
          </a:p>
          <a:p>
            <a:r>
              <a:rPr lang="en-US" altLang="zh-CN" dirty="0"/>
              <a:t>Py3.X</a:t>
            </a:r>
            <a:r>
              <a:rPr lang="zh-CN" altLang="en-US" dirty="0"/>
              <a:t>去除了</a:t>
            </a:r>
            <a:r>
              <a:rPr lang="en-US" altLang="zh-CN" dirty="0"/>
              <a:t>long</a:t>
            </a:r>
            <a:r>
              <a:rPr lang="zh-CN" altLang="en-US" dirty="0"/>
              <a:t>类型，现在只有一种整型</a:t>
            </a:r>
            <a:r>
              <a:rPr lang="en-US" altLang="zh-CN" dirty="0"/>
              <a:t>——</a:t>
            </a:r>
            <a:r>
              <a:rPr lang="en-US" altLang="zh-CN" dirty="0" err="1"/>
              <a:t>int</a:t>
            </a:r>
            <a:r>
              <a:rPr lang="zh-CN" altLang="en-US" dirty="0"/>
              <a:t>，但它的行为就像</a:t>
            </a:r>
            <a:r>
              <a:rPr lang="en-US" altLang="zh-CN" dirty="0"/>
              <a:t>2.X</a:t>
            </a:r>
            <a:r>
              <a:rPr lang="zh-CN" altLang="en-US" dirty="0"/>
              <a:t>版本的</a:t>
            </a:r>
            <a:r>
              <a:rPr lang="en-US" altLang="zh-CN" dirty="0"/>
              <a:t>long</a:t>
            </a:r>
            <a:r>
              <a:rPr lang="zh-CN" altLang="en-US" dirty="0"/>
              <a:t>，新增了</a:t>
            </a:r>
            <a:r>
              <a:rPr lang="en-US" altLang="zh-CN" dirty="0"/>
              <a:t>bytes</a:t>
            </a:r>
            <a:r>
              <a:rPr lang="zh-CN" altLang="en-US" dirty="0"/>
              <a:t>类型。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3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61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44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： </a:t>
            </a:r>
            <a:r>
              <a:rPr lang="en-US" altLang="zh-CN" dirty="0" err="1"/>
              <a:t>ctrl+d</a:t>
            </a:r>
            <a:r>
              <a:rPr lang="en-US" altLang="zh-CN" dirty="0"/>
              <a:t> </a:t>
            </a:r>
            <a:r>
              <a:rPr lang="zh-CN" altLang="en-US" dirty="0"/>
              <a:t>提出</a:t>
            </a:r>
            <a:r>
              <a:rPr lang="en-US" altLang="zh-CN" dirty="0"/>
              <a:t>python</a:t>
            </a:r>
            <a:r>
              <a:rPr lang="zh-CN" altLang="en-US" dirty="0"/>
              <a:t>编辑环境。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zh-CN" altLang="en-US" dirty="0"/>
              <a:t>：</a:t>
            </a:r>
            <a:r>
              <a:rPr lang="en-US" altLang="zh-CN" dirty="0" err="1"/>
              <a:t>Ctrl+z</a:t>
            </a:r>
            <a:r>
              <a:rPr lang="en-US" altLang="zh-CN" dirty="0"/>
              <a:t> </a:t>
            </a:r>
            <a:r>
              <a:rPr lang="zh-CN" altLang="en-US" dirty="0"/>
              <a:t>退出</a:t>
            </a:r>
            <a:r>
              <a:rPr lang="en-US" altLang="zh-CN" dirty="0"/>
              <a:t>python</a:t>
            </a:r>
            <a:r>
              <a:rPr lang="zh-CN" altLang="en-US" dirty="0"/>
              <a:t>编辑环境。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7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8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FD1404B3-6B22-4610-8462-CEDF8DE86048}" type="slidenum">
              <a:rPr lang="en-US" altLang="zh-CN"/>
              <a:pPr>
                <a:spcBef>
                  <a:spcPct val="0"/>
                </a:spcBef>
                <a:defRPr/>
              </a:pPr>
              <a:t>21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Arial" panose="020B0604020202020204" pitchFamily="34" charset="0"/>
              </a:rPr>
              <a:t>变量的赋值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zh-CN" altLang="en-US">
                <a:latin typeface="Arial" panose="020B0604020202020204" pitchFamily="34" charset="0"/>
              </a:rPr>
              <a:t>是变量声明和定义的过程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a=1  id(a)</a:t>
            </a:r>
            <a:r>
              <a:rPr lang="zh-CN" altLang="en-US">
                <a:latin typeface="Arial" panose="020B0604020202020204" pitchFamily="34" charset="0"/>
              </a:rPr>
              <a:t>查看内存地址</a:t>
            </a:r>
            <a:r>
              <a:rPr lang="en-US" altLang="zh-CN">
                <a:latin typeface="Arial" panose="020B0604020202020204" pitchFamily="34" charset="0"/>
              </a:rPr>
              <a:t>,</a:t>
            </a:r>
            <a:r>
              <a:rPr lang="zh-CN" altLang="en-US">
                <a:latin typeface="Arial" panose="020B0604020202020204" pitchFamily="34" charset="0"/>
              </a:rPr>
              <a:t>重新赋值指向的内存数据发生变化。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>
                <a:latin typeface="Arial" panose="020B0604020202020204" pitchFamily="34" charset="0"/>
              </a:rPr>
              <a:t>小结：掌握变量命名规则以及赋值方法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0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Guido van Rossum</a:t>
            </a:r>
            <a:r>
              <a:rPr lang="zh-CN" altLang="en-US"/>
              <a:t>（吉多</a:t>
            </a:r>
            <a:r>
              <a:rPr lang="en-US" altLang="zh-CN"/>
              <a:t>·</a:t>
            </a:r>
            <a:r>
              <a:rPr lang="zh-CN" altLang="en-US"/>
              <a:t>范罗苏姆）</a:t>
            </a:r>
            <a:r>
              <a:rPr lang="en-US" altLang="zh-CN"/>
              <a:t>1982</a:t>
            </a:r>
            <a:r>
              <a:rPr lang="zh-CN" altLang="en-US"/>
              <a:t>年获得阿姆斯特丹大学的数学和计算机科学的硕士学位，并于同年加入一个多媒体组织</a:t>
            </a:r>
            <a:r>
              <a:rPr lang="en-US" altLang="zh-CN"/>
              <a:t>CWI</a:t>
            </a:r>
            <a:r>
              <a:rPr lang="zh-CN" altLang="en-US"/>
              <a:t>，做调研员。</a:t>
            </a:r>
            <a:r>
              <a:rPr lang="en-US" altLang="zh-CN"/>
              <a:t>1989</a:t>
            </a:r>
            <a:r>
              <a:rPr lang="zh-CN" altLang="en-US"/>
              <a:t>年，他创立了</a:t>
            </a:r>
            <a:r>
              <a:rPr lang="en-US" altLang="zh-CN"/>
              <a:t>Python</a:t>
            </a:r>
            <a:r>
              <a:rPr lang="zh-CN" altLang="en-US"/>
              <a:t>语言。那时，他还在荷兰的</a:t>
            </a:r>
            <a:r>
              <a:rPr lang="en-US" altLang="zh-CN"/>
              <a:t>CWI</a:t>
            </a:r>
            <a:r>
              <a:rPr lang="zh-CN" altLang="en-US"/>
              <a:t>（</a:t>
            </a:r>
            <a:r>
              <a:rPr lang="en-US" altLang="zh-CN"/>
              <a:t>Centrum voor Wiskunde en Informatica</a:t>
            </a:r>
            <a:r>
              <a:rPr lang="zh-CN" altLang="en-US"/>
              <a:t>，国家数学和计算机科学研究院）。</a:t>
            </a:r>
            <a:r>
              <a:rPr lang="en-US" altLang="zh-CN"/>
              <a:t>1991</a:t>
            </a:r>
            <a:r>
              <a:rPr lang="zh-CN" altLang="en-US"/>
              <a:t>年初，</a:t>
            </a:r>
            <a:r>
              <a:rPr lang="en-US" altLang="zh-CN"/>
              <a:t>Python</a:t>
            </a:r>
            <a:r>
              <a:rPr lang="zh-CN" altLang="en-US"/>
              <a:t>发布了第一个公开发行版。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12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具有丰富和强大的库。它常被昵称为胶水语言，能够把用其他语言制作的各种模块（尤其是</a:t>
            </a:r>
            <a:r>
              <a:rPr lang="en-US" altLang="zh-CN" dirty="0"/>
              <a:t>C/C++</a:t>
            </a:r>
            <a:r>
              <a:rPr lang="zh-CN" altLang="en-US" dirty="0"/>
              <a:t>）很轻松地联结在一起。常见的一种应用情形是，使用</a:t>
            </a:r>
            <a:r>
              <a:rPr lang="en-US" altLang="zh-CN" dirty="0"/>
              <a:t>Python</a:t>
            </a:r>
            <a:r>
              <a:rPr lang="zh-CN" altLang="en-US" dirty="0"/>
              <a:t>快速生成程序的原型（有时甚至是程序的最终界面），然后对其中</a:t>
            </a:r>
            <a:r>
              <a:rPr lang="en-US" altLang="zh-CN" dirty="0"/>
              <a:t>[3]  </a:t>
            </a:r>
            <a:r>
              <a:rPr lang="zh-CN" altLang="en-US" dirty="0"/>
              <a:t>有特别要求的部分，用更合适的语言改写，比如</a:t>
            </a:r>
            <a:r>
              <a:rPr lang="en-US" altLang="zh-CN" dirty="0"/>
              <a:t>3D</a:t>
            </a:r>
            <a:r>
              <a:rPr lang="zh-CN" altLang="en-US" dirty="0"/>
              <a:t>游戏中的图形渲染模块，性能要求特别高，就可以用</a:t>
            </a:r>
            <a:r>
              <a:rPr lang="en-US" altLang="zh-CN" dirty="0"/>
              <a:t>C/C++</a:t>
            </a:r>
            <a:r>
              <a:rPr lang="zh-CN" altLang="en-US" dirty="0"/>
              <a:t>重写，而后封装为</a:t>
            </a:r>
            <a:r>
              <a:rPr lang="en-US" altLang="zh-CN" dirty="0"/>
              <a:t>Python</a:t>
            </a:r>
            <a:r>
              <a:rPr lang="zh-CN" altLang="en-US" dirty="0"/>
              <a:t>可以调用的扩展类库。需要注意的是在您使用扩展类库时可能需要考虑平台问题，某些可能不提供跨平台的实现。</a:t>
            </a:r>
            <a:endParaRPr lang="en-US" altLang="zh-CN" dirty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数据科学包括数据分析，数据挖掘，机器学习，自然语言处理，人工智能等；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179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动态编译的可执行文件需要附带一个的动态链接库，在执行时，需要调用其对应动态链接库中的命令。</a:t>
            </a:r>
            <a:endParaRPr lang="en-US" altLang="zh-CN" dirty="0"/>
          </a:p>
          <a:p>
            <a:pPr lvl="1"/>
            <a:r>
              <a:rPr lang="zh-CN" altLang="en-US" dirty="0"/>
              <a:t>所以其优点一方面是缩小了执行文件本身的体积，另一方面是加快了编译速度，节省了系统资源。</a:t>
            </a:r>
            <a:endParaRPr lang="en-US" altLang="zh-CN" dirty="0"/>
          </a:p>
          <a:p>
            <a:pPr lvl="1"/>
            <a:r>
              <a:rPr lang="zh-CN" altLang="en-US" dirty="0"/>
              <a:t>缺点一是哪怕是很简单的程序，只用到了链接库中的一两条命令，也需要附带一个相对庞大的链接库；二是如果其他计算机上没有安装对应的运行库，则用动态编译的可执行文件就不能运行。</a:t>
            </a:r>
            <a:endParaRPr lang="en-US" altLang="zh-CN" dirty="0"/>
          </a:p>
          <a:p>
            <a:r>
              <a:rPr lang="zh-CN" altLang="en-US" dirty="0"/>
              <a:t>静态编译就是编译器在编译可执行文件的时候，将可执行文件需要调用的对应动态链接库</a:t>
            </a:r>
            <a:r>
              <a:rPr lang="en-US" altLang="zh-CN" dirty="0"/>
              <a:t>(.so)</a:t>
            </a:r>
            <a:r>
              <a:rPr lang="zh-CN" altLang="en-US" dirty="0"/>
              <a:t>中的部分提取出来，链接到可执行文件中去，使可执行文件在运行的时候不依赖于动态链接库。</a:t>
            </a:r>
            <a:endParaRPr lang="en-US" altLang="zh-CN" dirty="0"/>
          </a:p>
          <a:p>
            <a:pPr lvl="1"/>
            <a:r>
              <a:rPr lang="zh-CN" altLang="en-US" dirty="0"/>
              <a:t>所以其优缺点与动态编译的可执行文件正好互补。</a:t>
            </a:r>
          </a:p>
        </p:txBody>
      </p:sp>
    </p:spTree>
    <p:extLst>
      <p:ext uri="{BB962C8B-B14F-4D97-AF65-F5344CB8AC3E}">
        <p14:creationId xmlns:p14="http://schemas.microsoft.com/office/powerpoint/2010/main" val="52821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38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3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编码型语言：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endParaRPr lang="en-US" altLang="zh-CN" dirty="0"/>
          </a:p>
          <a:p>
            <a:pPr marL="180975" lvl="0" indent="-180975">
              <a:buFont typeface="Wingdings" panose="05000000000000000000" pitchFamily="2" charset="2"/>
              <a:buChar char="l"/>
            </a:pPr>
            <a:r>
              <a:rPr lang="zh-CN" altLang="en-US" dirty="0"/>
              <a:t>源代码</a:t>
            </a:r>
            <a:r>
              <a:rPr lang="en-US" altLang="zh-CN" dirty="0"/>
              <a:t>&gt;</a:t>
            </a:r>
            <a:r>
              <a:rPr lang="zh-CN" altLang="en-US" dirty="0"/>
              <a:t>编译</a:t>
            </a:r>
            <a:r>
              <a:rPr lang="en-US" altLang="zh-CN" dirty="0"/>
              <a:t>&gt;</a:t>
            </a:r>
            <a:r>
              <a:rPr lang="zh-CN" altLang="en-US" dirty="0"/>
              <a:t>目标代码</a:t>
            </a:r>
            <a:r>
              <a:rPr lang="en-US" altLang="zh-CN" dirty="0"/>
              <a:t>&gt;</a:t>
            </a:r>
            <a:r>
              <a:rPr lang="zh-CN" altLang="en-US" dirty="0"/>
              <a:t>执行</a:t>
            </a:r>
            <a:r>
              <a:rPr lang="en-US" altLang="zh-CN" dirty="0"/>
              <a:t>&gt;</a:t>
            </a:r>
            <a:r>
              <a:rPr lang="zh-CN" altLang="en-US" dirty="0"/>
              <a:t>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0" dirty="0"/>
              <a:t>函数式编程</a:t>
            </a:r>
            <a:r>
              <a:rPr lang="en-US" altLang="zh-CN" b="0" dirty="0"/>
              <a:t>(FP)</a:t>
            </a:r>
            <a:r>
              <a:rPr lang="zh-CN" altLang="en-US" dirty="0"/>
              <a:t>中一个思想是，函数调用应该没有“副作用”，就是不能依赖于状态，也没法修改状态。这样做的一个好处是每个函数都很容易理解，可读性好。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09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实战微课，</a:t>
            </a:r>
            <a:r>
              <a:rPr lang="en-US" altLang="zh-CN" sz="4000" dirty="0"/>
              <a:t>5</a:t>
            </a:r>
            <a:r>
              <a:rPr lang="zh-CN" altLang="en-US" sz="4000" dirty="0"/>
              <a:t>分钟学</a:t>
            </a:r>
            <a:r>
              <a:rPr lang="en-US" altLang="zh-CN" sz="4000" dirty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51CTO</a:t>
            </a:r>
            <a:r>
              <a:rPr lang="zh-CN" altLang="en-US" sz="2800" dirty="0"/>
              <a:t>学院出品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746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773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实战微课（</a:t>
            </a:r>
            <a:r>
              <a:rPr lang="en-US" altLang="zh-CN" dirty="0"/>
              <a:t>5</a:t>
            </a:r>
            <a:r>
              <a:rPr lang="zh-CN" altLang="en-US" dirty="0"/>
              <a:t>分钟学</a:t>
            </a:r>
            <a:r>
              <a:rPr lang="en-US" altLang="zh-CN" dirty="0"/>
              <a:t>IT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63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简介和安装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的优点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06886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高级语言</a:t>
            </a:r>
            <a:r>
              <a:rPr lang="en-US" altLang="zh-CN" sz="2000" dirty="0"/>
              <a:t> - </a:t>
            </a:r>
            <a:r>
              <a:rPr lang="zh-CN" altLang="en-US" sz="2000" dirty="0"/>
              <a:t>当你用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语言编写程序的时候，你无需考虑诸如如何管理你的程序使用的内存一类的底层细节。</a:t>
            </a:r>
            <a:endParaRPr lang="en-US" altLang="zh-CN" sz="2000" dirty="0"/>
          </a:p>
          <a:p>
            <a:r>
              <a:rPr lang="zh-CN" altLang="en-US" sz="2000" dirty="0"/>
              <a:t>可嵌入性 </a:t>
            </a:r>
            <a:r>
              <a:rPr lang="en-US" altLang="zh-CN" sz="2000" dirty="0"/>
              <a:t>- </a:t>
            </a:r>
            <a:r>
              <a:rPr lang="zh-CN" altLang="en-US" sz="2000" dirty="0"/>
              <a:t>可以把</a:t>
            </a:r>
            <a:r>
              <a:rPr lang="en-US" altLang="zh-CN" sz="2000" dirty="0"/>
              <a:t>Python</a:t>
            </a:r>
            <a:r>
              <a:rPr lang="zh-CN" altLang="en-US" sz="2000" dirty="0"/>
              <a:t>嵌入</a:t>
            </a:r>
            <a:r>
              <a:rPr lang="en-US" altLang="zh-CN" sz="2000" dirty="0"/>
              <a:t>C/C++</a:t>
            </a:r>
            <a:r>
              <a:rPr lang="zh-CN" altLang="en-US" sz="2000" dirty="0"/>
              <a:t>程序，从而向程序用户提供脚本功能。</a:t>
            </a:r>
            <a:endParaRPr lang="en-US" altLang="zh-CN" sz="2000" dirty="0"/>
          </a:p>
          <a:p>
            <a:pPr lvl="0"/>
            <a:r>
              <a:rPr lang="zh-CN" altLang="en-US" sz="2000" dirty="0"/>
              <a:t>面向对象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既支持面向过程的编程也支持面向对象的编程。在</a:t>
            </a:r>
            <a:r>
              <a:rPr lang="en-US" altLang="zh-CN" sz="2000" dirty="0"/>
              <a:t>“</a:t>
            </a:r>
            <a:r>
              <a:rPr lang="zh-CN" altLang="en-US" sz="2000" dirty="0"/>
              <a:t>面向过程</a:t>
            </a:r>
            <a:r>
              <a:rPr lang="en-US" altLang="zh-CN" sz="2000" dirty="0"/>
              <a:t>”</a:t>
            </a:r>
            <a:r>
              <a:rPr lang="zh-CN" altLang="en-US" sz="2000" dirty="0"/>
              <a:t>的语言中，程序是由过程或仅仅是可重用代码的函数构建起来的。在</a:t>
            </a:r>
            <a:r>
              <a:rPr lang="en-US" altLang="zh-CN" sz="2000" dirty="0"/>
              <a:t>“</a:t>
            </a:r>
            <a:r>
              <a:rPr lang="zh-CN" altLang="en-US" sz="2000" dirty="0"/>
              <a:t>面向对象</a:t>
            </a:r>
            <a:r>
              <a:rPr lang="en-US" altLang="zh-CN" sz="2000" dirty="0"/>
              <a:t>”</a:t>
            </a:r>
            <a:r>
              <a:rPr lang="zh-CN" altLang="en-US" sz="2000" dirty="0"/>
              <a:t>的语言中，程序由数据和功能组合而成的对象构建而来。</a:t>
            </a:r>
            <a:endParaRPr lang="en-US" altLang="zh-CN" sz="2000" dirty="0"/>
          </a:p>
          <a:p>
            <a:pPr lvl="0"/>
            <a:r>
              <a:rPr lang="zh-CN" altLang="en-US" sz="2000" dirty="0"/>
              <a:t>丰富的库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标准库确实很庞大。它可以帮助你处理各种工作，包括正则表达式、文档生成、单元测试、线程、数据库、网页浏览器、</a:t>
            </a:r>
            <a:r>
              <a:rPr lang="en-US" altLang="zh-CN" sz="2000" dirty="0"/>
              <a:t>CGI</a:t>
            </a:r>
            <a:r>
              <a:rPr lang="zh-CN" altLang="en-US" sz="2000" dirty="0"/>
              <a:t>、</a:t>
            </a:r>
            <a:r>
              <a:rPr lang="en-US" altLang="zh-CN" sz="2000" dirty="0"/>
              <a:t>FTP</a:t>
            </a:r>
            <a:r>
              <a:rPr lang="zh-CN" altLang="en-US" sz="2000" dirty="0"/>
              <a:t>、电子邮件、</a:t>
            </a:r>
            <a:r>
              <a:rPr lang="en-US" altLang="zh-CN" sz="2000" dirty="0"/>
              <a:t>XML</a:t>
            </a:r>
            <a:r>
              <a:rPr lang="zh-CN" altLang="en-US" sz="2000" dirty="0"/>
              <a:t>、</a:t>
            </a:r>
            <a:r>
              <a:rPr lang="en-US" altLang="zh-CN" sz="2000" dirty="0"/>
              <a:t>XML-RPC</a:t>
            </a:r>
            <a:r>
              <a:rPr lang="zh-CN" altLang="en-US" sz="2000" dirty="0"/>
              <a:t>、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WAV</a:t>
            </a:r>
            <a:r>
              <a:rPr lang="zh-CN" altLang="en-US" sz="2000" dirty="0"/>
              <a:t>文件、密码系统、</a:t>
            </a:r>
            <a:r>
              <a:rPr lang="en-US" altLang="zh-CN" sz="2000" dirty="0"/>
              <a:t>GUI</a:t>
            </a:r>
            <a:r>
              <a:rPr lang="zh-CN" altLang="en-US" sz="2000" dirty="0"/>
              <a:t>（图形用户界面）、</a:t>
            </a:r>
            <a:r>
              <a:rPr lang="en-US" altLang="zh-CN" sz="2000" dirty="0" err="1"/>
              <a:t>Tk</a:t>
            </a:r>
            <a:r>
              <a:rPr lang="zh-CN" altLang="en-US" sz="2000" dirty="0"/>
              <a:t>和其他与系统有关的操作。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399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的语法特点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208213" y="1376363"/>
            <a:ext cx="7920000" cy="3924300"/>
          </a:xfrm>
        </p:spPr>
        <p:txBody>
          <a:bodyPr/>
          <a:lstStyle/>
          <a:p>
            <a:pPr lvl="0"/>
            <a:r>
              <a:rPr lang="zh-CN" altLang="en-US" dirty="0"/>
              <a:t>动态语言特性，可在运行时改变对象本身</a:t>
            </a:r>
            <a:r>
              <a:rPr lang="en-US" altLang="zh-CN" dirty="0"/>
              <a:t>(</a:t>
            </a:r>
            <a:r>
              <a:rPr lang="zh-CN" altLang="en-US" dirty="0"/>
              <a:t>属性和方法等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en-US" altLang="zh-CN" dirty="0"/>
              <a:t>Python</a:t>
            </a:r>
            <a:r>
              <a:rPr lang="zh-CN" altLang="en-US" dirty="0"/>
              <a:t>使用缩进，而不是一对花括号</a:t>
            </a:r>
            <a:r>
              <a:rPr lang="en-US" altLang="zh-CN" dirty="0"/>
              <a:t>{}</a:t>
            </a:r>
            <a:r>
              <a:rPr lang="zh-CN" altLang="en-US" dirty="0"/>
              <a:t>来划分语句块。</a:t>
            </a:r>
            <a:endParaRPr lang="en-US" altLang="zh-CN" dirty="0"/>
          </a:p>
          <a:p>
            <a:pPr lvl="0"/>
            <a:r>
              <a:rPr lang="zh-CN" altLang="en-US" dirty="0"/>
              <a:t>多个语句在一行使用“</a:t>
            </a:r>
            <a:r>
              <a:rPr lang="en-US" altLang="zh-CN" dirty="0"/>
              <a:t>;</a:t>
            </a:r>
            <a:r>
              <a:rPr lang="zh-CN" altLang="en-US" dirty="0"/>
              <a:t>”分隔。</a:t>
            </a:r>
            <a:endParaRPr lang="en-US" altLang="zh-CN" dirty="0"/>
          </a:p>
          <a:p>
            <a:pPr lvl="0"/>
            <a:r>
              <a:rPr lang="zh-CN" altLang="en-US" dirty="0"/>
              <a:t>注释符是</a:t>
            </a:r>
            <a:r>
              <a:rPr lang="en-US" altLang="zh-CN" dirty="0"/>
              <a:t>#</a:t>
            </a:r>
            <a:r>
              <a:rPr lang="zh-CN" altLang="en-US" dirty="0"/>
              <a:t>，注释多行使用</a:t>
            </a:r>
            <a:r>
              <a:rPr lang="en-US" altLang="zh-CN" dirty="0"/>
              <a:t>doc string(</a:t>
            </a:r>
            <a:r>
              <a:rPr lang="zh-CN" altLang="en-US" dirty="0"/>
              <a:t>‘‘‘</a:t>
            </a:r>
            <a:r>
              <a:rPr lang="en-US" altLang="zh-CN" dirty="0"/>
              <a:t>...’’’)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zh-CN" altLang="en-US" dirty="0"/>
              <a:t>变量无需类型定义。</a:t>
            </a:r>
            <a:endParaRPr lang="en-US" altLang="zh-CN" dirty="0"/>
          </a:p>
          <a:p>
            <a:pPr lvl="0"/>
            <a:r>
              <a:rPr lang="zh-CN" altLang="en-US" dirty="0"/>
              <a:t>可进行函数式编程（</a:t>
            </a:r>
            <a:r>
              <a:rPr lang="en-US" altLang="zh-CN" dirty="0"/>
              <a:t>FP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51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流行度排名</a:t>
            </a:r>
          </a:p>
        </p:txBody>
      </p:sp>
      <p:pic>
        <p:nvPicPr>
          <p:cNvPr id="5" name="内容占位符 6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t="-8240" b="-8240"/>
          <a:stretch>
            <a:fillRect/>
          </a:stretch>
        </p:blipFill>
        <p:spPr>
          <a:xfrm>
            <a:off x="2354262" y="1556792"/>
            <a:ext cx="7627937" cy="4195762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6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  <a:r>
              <a:rPr lang="zh-CN" altLang="en-US" dirty="0"/>
              <a:t>与</a:t>
            </a:r>
            <a:r>
              <a:rPr lang="en-US" altLang="zh-CN" dirty="0"/>
              <a:t>python3</a:t>
            </a:r>
            <a:r>
              <a:rPr lang="zh-CN" altLang="en-US" dirty="0"/>
              <a:t>的区别 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 3</a:t>
            </a:r>
            <a:r>
              <a:rPr lang="zh-CN" altLang="en-US" dirty="0"/>
              <a:t>不能向后兼容 </a:t>
            </a:r>
            <a:r>
              <a:rPr lang="en-US" altLang="zh-CN" dirty="0"/>
              <a:t>Python 2</a:t>
            </a:r>
            <a:r>
              <a:rPr lang="zh-CN" altLang="en-US" dirty="0"/>
              <a:t>，这就需要人们决定该使用哪个版本的语言。</a:t>
            </a:r>
            <a:endParaRPr lang="en-US" altLang="zh-CN" dirty="0"/>
          </a:p>
          <a:p>
            <a:r>
              <a:rPr lang="zh-CN" altLang="en-US" dirty="0"/>
              <a:t>许多封装库只适用于 </a:t>
            </a:r>
            <a:r>
              <a:rPr lang="en-US" altLang="zh-CN" dirty="0"/>
              <a:t>Python 2</a:t>
            </a:r>
            <a:r>
              <a:rPr lang="zh-CN" altLang="en-US" dirty="0"/>
              <a:t>，但是由于 </a:t>
            </a:r>
            <a:r>
              <a:rPr lang="en-US" altLang="zh-CN" dirty="0"/>
              <a:t>Python 3 </a:t>
            </a:r>
            <a:r>
              <a:rPr lang="zh-CN" altLang="en-US" dirty="0"/>
              <a:t>背后的开发团队重申了终止对 </a:t>
            </a:r>
            <a:r>
              <a:rPr lang="en-US" altLang="zh-CN" dirty="0"/>
              <a:t>Python 2 </a:t>
            </a:r>
            <a:r>
              <a:rPr lang="zh-CN" altLang="en-US" dirty="0"/>
              <a:t>的支持，促使更多的库被移植到 </a:t>
            </a:r>
            <a:r>
              <a:rPr lang="en-US" altLang="zh-CN" dirty="0"/>
              <a:t>Python 3 </a:t>
            </a:r>
            <a:r>
              <a:rPr lang="zh-CN" altLang="en-US" dirty="0"/>
              <a:t>上来。</a:t>
            </a:r>
            <a:endParaRPr lang="en-US" altLang="zh-CN" dirty="0"/>
          </a:p>
          <a:p>
            <a:r>
              <a:rPr lang="zh-CN" altLang="en-US" dirty="0"/>
              <a:t>从对 </a:t>
            </a:r>
            <a:r>
              <a:rPr lang="en-US" altLang="zh-CN" dirty="0"/>
              <a:t>Python 3 </a:t>
            </a:r>
            <a:r>
              <a:rPr lang="zh-CN" altLang="en-US" dirty="0"/>
              <a:t>提供支持的</a:t>
            </a:r>
            <a:r>
              <a:rPr lang="en-US" altLang="zh-CN" dirty="0"/>
              <a:t>Python</a:t>
            </a:r>
            <a:r>
              <a:rPr lang="zh-CN" altLang="en-US" dirty="0"/>
              <a:t>包的数量来看出，</a:t>
            </a:r>
            <a:r>
              <a:rPr lang="en-US" altLang="zh-CN" dirty="0"/>
              <a:t>Python 3 </a:t>
            </a:r>
            <a:r>
              <a:rPr lang="zh-CN" altLang="en-US" dirty="0"/>
              <a:t>已得到越来越多的采用。</a:t>
            </a:r>
          </a:p>
        </p:txBody>
      </p:sp>
    </p:spTree>
    <p:extLst>
      <p:ext uri="{BB962C8B-B14F-4D97-AF65-F5344CB8AC3E}">
        <p14:creationId xmlns:p14="http://schemas.microsoft.com/office/powerpoint/2010/main" val="421392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Python2</a:t>
            </a:r>
            <a:r>
              <a:rPr lang="zh-CN" altLang="en-US"/>
              <a:t>与</a:t>
            </a:r>
            <a:r>
              <a:rPr lang="en-US" altLang="zh-CN"/>
              <a:t>python3</a:t>
            </a:r>
            <a:r>
              <a:rPr lang="zh-CN" altLang="en-US"/>
              <a:t>的区别 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Unicode</a:t>
            </a:r>
          </a:p>
          <a:p>
            <a:r>
              <a:rPr lang="zh-CN" altLang="en-US" dirty="0"/>
              <a:t>除法运算</a:t>
            </a:r>
            <a:endParaRPr lang="en-US" altLang="zh-CN" dirty="0"/>
          </a:p>
          <a:p>
            <a:r>
              <a:rPr lang="zh-CN" altLang="en-US" dirty="0"/>
              <a:t>异常</a:t>
            </a:r>
            <a:endParaRPr lang="en-US" altLang="zh-CN" dirty="0"/>
          </a:p>
          <a:p>
            <a:r>
              <a:rPr lang="en-US" altLang="zh-CN" dirty="0" err="1"/>
              <a:t>Xrange</a:t>
            </a:r>
            <a:endParaRPr lang="en-US" altLang="zh-CN" dirty="0"/>
          </a:p>
          <a:p>
            <a:r>
              <a:rPr lang="zh-CN" altLang="en-US" dirty="0"/>
              <a:t>数据类型 </a:t>
            </a:r>
            <a:endParaRPr lang="en-US" altLang="zh-CN" dirty="0"/>
          </a:p>
          <a:p>
            <a:r>
              <a:rPr lang="zh-CN" altLang="en-US" dirty="0"/>
              <a:t>不等运算符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6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860925"/>
          </a:xfrm>
        </p:spPr>
        <p:txBody>
          <a:bodyPr/>
          <a:lstStyle/>
          <a:p>
            <a:pPr lvl="0"/>
            <a:r>
              <a:rPr lang="en-US" altLang="zh-CN" sz="2000" dirty="0"/>
              <a:t>Linux</a:t>
            </a:r>
            <a:r>
              <a:rPr lang="zh-CN" altLang="en-US" sz="2000" dirty="0"/>
              <a:t>用户：</a:t>
            </a:r>
            <a:endParaRPr lang="en-US" altLang="zh-CN" sz="2000" dirty="0"/>
          </a:p>
          <a:p>
            <a:pPr lvl="1"/>
            <a:r>
              <a:rPr lang="zh-CN" altLang="en-US" sz="1800" dirty="0"/>
              <a:t>下载</a:t>
            </a:r>
            <a:r>
              <a:rPr lang="en-US" altLang="zh-CN" sz="1800" dirty="0"/>
              <a:t>Python</a:t>
            </a:r>
            <a:r>
              <a:rPr lang="zh-CN" altLang="en-US" sz="1800" dirty="0"/>
              <a:t>包，并安装。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建立软连接。</a:t>
            </a:r>
            <a:endParaRPr lang="en-US" altLang="zh-CN" sz="1800" dirty="0"/>
          </a:p>
          <a:p>
            <a:pPr marL="401637" lvl="1" indent="0">
              <a:buNone/>
            </a:pP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配置变量。</a:t>
            </a:r>
            <a:endParaRPr lang="en-US" altLang="zh-CN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40653"/>
              </p:ext>
            </p:extLst>
          </p:nvPr>
        </p:nvGraphicFramePr>
        <p:xfrm>
          <a:off x="1379263" y="2098416"/>
          <a:ext cx="8544685" cy="1752600"/>
        </p:xfrm>
        <a:graphic>
          <a:graphicData uri="http://schemas.openxmlformats.org/drawingml/2006/table">
            <a:tbl>
              <a:tblPr firstRow="1" bandRow="1"/>
              <a:tblGrid>
                <a:gridCol w="854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yum install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zlib-devel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openssl-devel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libffi-devel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xf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Python-3.7.0.tar.xz –C 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/Python3.7.0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./configure –prefix=/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/local/Python3 --enable-optimizations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 &amp;&amp; make install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71627"/>
              </p:ext>
            </p:extLst>
          </p:nvPr>
        </p:nvGraphicFramePr>
        <p:xfrm>
          <a:off x="2943710" y="4185084"/>
          <a:ext cx="6096000" cy="128524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/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/local/Python3/bin &gt;&gt; /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/profile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 /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/profile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927648" y="5615305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$python –V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213FB61-42E0-486B-B414-FC5838033745}"/>
              </a:ext>
            </a:extLst>
          </p:cNvPr>
          <p:cNvSpPr txBox="1"/>
          <p:nvPr/>
        </p:nvSpPr>
        <p:spPr>
          <a:xfrm>
            <a:off x="6168232" y="1325199"/>
            <a:ext cx="316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libffi-devel</a:t>
            </a:r>
            <a:r>
              <a:rPr lang="zh-CN" altLang="en-US" sz="1200" dirty="0"/>
              <a:t>需要借助于网络或者下载本地安装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AE6A350-045E-433D-8E59-7162E0D2785E}"/>
              </a:ext>
            </a:extLst>
          </p:cNvPr>
          <p:cNvSpPr/>
          <p:nvPr/>
        </p:nvSpPr>
        <p:spPr>
          <a:xfrm>
            <a:off x="7193280" y="1602198"/>
            <a:ext cx="292608" cy="5070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5285CC-5FEF-4691-9C45-D7A2015EA501}"/>
              </a:ext>
            </a:extLst>
          </p:cNvPr>
          <p:cNvSpPr txBox="1"/>
          <p:nvPr/>
        </p:nvSpPr>
        <p:spPr>
          <a:xfrm>
            <a:off x="8309256" y="388770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3.7.0</a:t>
            </a:r>
            <a:r>
              <a:rPr lang="zh-CN" altLang="en-US" sz="1400" dirty="0"/>
              <a:t>需要</a:t>
            </a:r>
            <a:r>
              <a:rPr lang="en-US" altLang="zh-CN" sz="1400" dirty="0"/>
              <a:t>--with-</a:t>
            </a:r>
            <a:r>
              <a:rPr lang="en-US" altLang="zh-CN" sz="1400" dirty="0" err="1"/>
              <a:t>openssl</a:t>
            </a:r>
            <a:endParaRPr lang="zh-CN" altLang="en-US" sz="1400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4E8BF21D-33CE-4E70-9B6B-A318BADCA33A}"/>
              </a:ext>
            </a:extLst>
          </p:cNvPr>
          <p:cNvSpPr/>
          <p:nvPr/>
        </p:nvSpPr>
        <p:spPr>
          <a:xfrm>
            <a:off x="9156192" y="3377184"/>
            <a:ext cx="109728" cy="49821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7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428901"/>
          </a:xfrm>
        </p:spPr>
        <p:txBody>
          <a:bodyPr/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用户：</a:t>
            </a:r>
            <a:endParaRPr lang="en-US" altLang="zh-CN" dirty="0"/>
          </a:p>
          <a:p>
            <a:pPr lvl="1"/>
            <a:r>
              <a:rPr lang="zh-CN" altLang="en-US" dirty="0"/>
              <a:t>下载 </a:t>
            </a:r>
            <a:r>
              <a:rPr lang="en-US" altLang="zh-CN" dirty="0"/>
              <a:t>Python</a:t>
            </a:r>
            <a:r>
              <a:rPr lang="zh-CN" altLang="en-US" dirty="0"/>
              <a:t>官方发布的 </a:t>
            </a:r>
            <a:r>
              <a:rPr lang="en-US" altLang="zh-CN" dirty="0"/>
              <a:t>Python </a:t>
            </a:r>
            <a:r>
              <a:rPr lang="zh-CN" altLang="en-US" dirty="0"/>
              <a:t>安装程序。</a:t>
            </a:r>
            <a:endParaRPr lang="en-US" altLang="zh-CN" dirty="0"/>
          </a:p>
          <a:p>
            <a:pPr lvl="1"/>
            <a:r>
              <a:rPr lang="zh-CN" altLang="en-US" dirty="0"/>
              <a:t>选择最新的 </a:t>
            </a:r>
            <a:r>
              <a:rPr lang="en-US" altLang="zh-CN" dirty="0"/>
              <a:t>Python Windows </a:t>
            </a:r>
            <a:r>
              <a:rPr lang="zh-CN" altLang="en-US" dirty="0"/>
              <a:t>安装程序，下载 </a:t>
            </a:r>
            <a:r>
              <a:rPr lang="en-US" altLang="zh-CN" dirty="0"/>
              <a:t>.exe </a:t>
            </a:r>
            <a:r>
              <a:rPr lang="zh-CN" altLang="en-US" dirty="0"/>
              <a:t>安装文件。 </a:t>
            </a:r>
          </a:p>
          <a:p>
            <a:pPr lvl="1"/>
            <a:r>
              <a:rPr lang="zh-CN" altLang="en-US" dirty="0"/>
              <a:t>双击安装程序 </a:t>
            </a:r>
            <a:r>
              <a:rPr lang="en-US" altLang="zh-CN" dirty="0"/>
              <a:t>Python-3.x.exe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增加环境变量：右键“我的电脑”</a:t>
            </a:r>
            <a:r>
              <a:rPr lang="en-US" altLang="zh-CN" dirty="0"/>
              <a:t>&gt;“</a:t>
            </a:r>
            <a:r>
              <a:rPr lang="zh-CN" altLang="en-US" dirty="0"/>
              <a:t>属性”</a:t>
            </a:r>
            <a:r>
              <a:rPr lang="en-US" altLang="zh-CN" dirty="0"/>
              <a:t>&gt;“</a:t>
            </a:r>
            <a:r>
              <a:rPr lang="zh-CN" altLang="en-US" dirty="0"/>
              <a:t>高级”</a:t>
            </a:r>
            <a:r>
              <a:rPr lang="en-US" altLang="zh-CN" dirty="0"/>
              <a:t>&gt;“</a:t>
            </a:r>
            <a:r>
              <a:rPr lang="zh-CN" altLang="en-US" dirty="0"/>
              <a:t>环境变量”，在</a:t>
            </a:r>
            <a:r>
              <a:rPr lang="en-US" altLang="zh-CN" dirty="0"/>
              <a:t>path</a:t>
            </a:r>
            <a:r>
              <a:rPr lang="zh-CN" altLang="en-US" dirty="0"/>
              <a:t>里输入你的</a:t>
            </a:r>
            <a:r>
              <a:rPr lang="en-US" altLang="zh-CN" dirty="0"/>
              <a:t>python</a:t>
            </a:r>
            <a:r>
              <a:rPr lang="zh-CN" altLang="en-US" dirty="0"/>
              <a:t>安装位置。</a:t>
            </a:r>
          </a:p>
          <a:p>
            <a:pPr lvl="1"/>
            <a:r>
              <a:rPr lang="zh-CN" altLang="en-US" dirty="0"/>
              <a:t>测试是否安装成功：开始</a:t>
            </a:r>
            <a:r>
              <a:rPr lang="en-US" altLang="zh-CN" dirty="0"/>
              <a:t>&gt;</a:t>
            </a:r>
            <a:r>
              <a:rPr lang="zh-CN" altLang="en-US" dirty="0"/>
              <a:t>程序</a:t>
            </a:r>
            <a:r>
              <a:rPr lang="en-US" altLang="zh-CN" dirty="0"/>
              <a:t>&gt;python 3.x&gt;</a:t>
            </a:r>
            <a:r>
              <a:rPr lang="zh-CN" altLang="en-US" dirty="0"/>
              <a:t>启动 </a:t>
            </a:r>
            <a:r>
              <a:rPr lang="en-US" altLang="zh-CN" dirty="0"/>
              <a:t>Python command line，</a:t>
            </a:r>
            <a:r>
              <a:rPr lang="zh-CN" altLang="en-US" dirty="0"/>
              <a:t>然后输入：</a:t>
            </a:r>
            <a:r>
              <a:rPr lang="en-US" altLang="zh-CN" dirty="0"/>
              <a:t>print("Hello World“)，</a:t>
            </a:r>
            <a:r>
              <a:rPr lang="zh-CN" altLang="en-US" dirty="0"/>
              <a:t>如果输出</a:t>
            </a:r>
            <a:r>
              <a:rPr lang="en-US" altLang="zh-CN" dirty="0"/>
              <a:t>"Hello World"，</a:t>
            </a:r>
            <a:r>
              <a:rPr lang="zh-CN" altLang="en-US" dirty="0"/>
              <a:t>那就表明安装成功了。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52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的启动</a:t>
            </a:r>
          </a:p>
        </p:txBody>
      </p:sp>
      <p:sp>
        <p:nvSpPr>
          <p:cNvPr id="9" name="内容占位符 2"/>
          <p:cNvSpPr txBox="1">
            <a:spLocks noGrp="1"/>
          </p:cNvSpPr>
          <p:nvPr>
            <p:ph type="body" sz="quarter" idx="10"/>
          </p:nvPr>
        </p:nvSpPr>
        <p:spPr>
          <a:xfrm>
            <a:off x="2208214" y="1376364"/>
            <a:ext cx="7920037" cy="3960849"/>
          </a:xfrm>
        </p:spPr>
        <p:txBody>
          <a:bodyPr/>
          <a:lstStyle/>
          <a:p>
            <a:pPr lvl="0"/>
            <a:r>
              <a:rPr lang="en-US" altLang="zh-CN" noProof="0" dirty="0"/>
              <a:t>Linux</a:t>
            </a:r>
            <a:r>
              <a:rPr lang="zh-CN" altLang="en-US" noProof="0" dirty="0"/>
              <a:t>启动</a:t>
            </a:r>
            <a:r>
              <a:rPr lang="en-US" altLang="zh-CN" noProof="0" dirty="0"/>
              <a:t>python</a:t>
            </a:r>
            <a:r>
              <a:rPr lang="zh-CN" altLang="en-US" noProof="0" dirty="0"/>
              <a:t>：</a:t>
            </a:r>
            <a:endParaRPr lang="en-US" altLang="zh-CN" noProof="0" dirty="0"/>
          </a:p>
          <a:p>
            <a:pPr lvl="0"/>
            <a:endParaRPr lang="en-US" altLang="zh-CN" noProof="0" dirty="0"/>
          </a:p>
          <a:p>
            <a:pPr lvl="0"/>
            <a:endParaRPr lang="en-US" altLang="zh-CN" dirty="0"/>
          </a:p>
          <a:p>
            <a:pPr lvl="0"/>
            <a:r>
              <a:rPr lang="en-US" altLang="zh-CN" noProof="0" dirty="0"/>
              <a:t>Windows</a:t>
            </a:r>
            <a:r>
              <a:rPr lang="zh-CN" altLang="en-US" noProof="0" dirty="0"/>
              <a:t>启动</a:t>
            </a:r>
            <a:r>
              <a:rPr lang="en-US" altLang="zh-CN" noProof="0" dirty="0"/>
              <a:t>python</a:t>
            </a:r>
            <a:r>
              <a:rPr lang="zh-CN" altLang="en-US" noProof="0" dirty="0"/>
              <a:t>：</a:t>
            </a:r>
            <a:endParaRPr lang="en-US" altLang="zh-CN" noProof="0" dirty="0"/>
          </a:p>
          <a:p>
            <a:pPr lvl="0"/>
            <a:endParaRPr lang="en-US" altLang="zh-CN" noProof="0" dirty="0"/>
          </a:p>
          <a:p>
            <a:pPr marL="0" indent="0">
              <a:buNone/>
            </a:pPr>
            <a:endParaRPr lang="en-US" altLang="zh-CN" noProof="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288" y="2024844"/>
            <a:ext cx="6762001" cy="900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288" y="3807312"/>
            <a:ext cx="6762001" cy="8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3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7AFC-A33A-4CA6-BB38-43ECF487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AB03-2B8F-4AE5-BCA6-41E2301E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不能顶行写，需要制表位缩进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print(“Hello World”)</a:t>
            </a:r>
          </a:p>
          <a:p>
            <a:pPr marL="0" indent="0">
              <a:buNone/>
            </a:pPr>
            <a:r>
              <a:rPr lang="en-US" altLang="zh-CN" dirty="0"/>
              <a:t>def main ():</a:t>
            </a:r>
          </a:p>
          <a:p>
            <a:pPr marL="0" indent="0">
              <a:buNone/>
            </a:pPr>
            <a:r>
              <a:rPr lang="en-US" altLang="zh-CN" dirty="0"/>
              <a:t>print(“This is a test”)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86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024034" y="1142986"/>
            <a:ext cx="8186766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320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的程序执行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3552836"/>
          </a:xfrm>
        </p:spPr>
        <p:txBody>
          <a:bodyPr/>
          <a:lstStyle/>
          <a:p>
            <a:pPr lvl="0"/>
            <a:r>
              <a:rPr lang="zh-CN" altLang="en-US" dirty="0"/>
              <a:t>命令行模式：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命令行输入</a:t>
            </a:r>
            <a:r>
              <a:rPr lang="en-US" altLang="zh-CN" dirty="0"/>
              <a:t>Python</a:t>
            </a:r>
            <a:r>
              <a:rPr lang="zh-CN" altLang="en-US" dirty="0"/>
              <a:t>命令。</a:t>
            </a:r>
            <a:endParaRPr lang="en-US" altLang="zh-CN" dirty="0"/>
          </a:p>
          <a:p>
            <a:pPr lvl="1"/>
            <a:r>
              <a:rPr lang="en-US" altLang="zh-CN" dirty="0"/>
              <a:t>Window 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dos</a:t>
            </a:r>
            <a:r>
              <a:rPr lang="zh-CN" altLang="en-US" dirty="0"/>
              <a:t>提示符下输入</a:t>
            </a:r>
            <a:r>
              <a:rPr lang="en-US" altLang="zh-CN" dirty="0"/>
              <a:t>Python</a:t>
            </a:r>
            <a:r>
              <a:rPr lang="zh-CN" altLang="en-US" dirty="0"/>
              <a:t>命令。</a:t>
            </a:r>
            <a:endParaRPr lang="en-US" altLang="zh-CN" dirty="0"/>
          </a:p>
          <a:p>
            <a:pPr lvl="0"/>
            <a:r>
              <a:rPr lang="zh-CN" altLang="en-US" dirty="0"/>
              <a:t>脚本模式：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Python</a:t>
            </a:r>
            <a:r>
              <a:rPr lang="zh-CN" altLang="en-US" dirty="0"/>
              <a:t>语句存入脚本文件，在命令行中执行它。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27648" y="51044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输入：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hello.py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输出：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 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491F-CDA1-4B94-AEEA-3445B3A4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3432A-3F8B-4A2B-B53B-D4760F10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483108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注释是不当做代码执行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#</a:t>
            </a:r>
            <a:r>
              <a:rPr lang="zh-CN" altLang="en-US" dirty="0"/>
              <a:t>单行注释</a:t>
            </a:r>
            <a:endParaRPr lang="en-US" altLang="zh-CN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’’’</a:t>
            </a:r>
            <a:r>
              <a:rPr lang="zh-CN" altLang="en-US" sz="2000" dirty="0"/>
              <a:t>多行注释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定义一个函数，函数的名字为</a:t>
            </a:r>
            <a:r>
              <a:rPr lang="en-US" altLang="zh-CN" sz="1400" dirty="0"/>
              <a:t>main----</a:t>
            </a:r>
            <a:r>
              <a:rPr lang="zh-CN" altLang="en-US" sz="1400" dirty="0"/>
              <a:t>这是单行注释</a:t>
            </a:r>
          </a:p>
          <a:p>
            <a:pPr marL="457200" lvl="1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这个函数没有参数</a:t>
            </a:r>
            <a:r>
              <a:rPr lang="en-US" altLang="zh-CN" sz="1400" dirty="0"/>
              <a:t>----</a:t>
            </a:r>
            <a:r>
              <a:rPr lang="zh-CN" altLang="en-US" sz="1400" dirty="0"/>
              <a:t>这是第二行注释</a:t>
            </a:r>
          </a:p>
          <a:p>
            <a:pPr marL="457200" lvl="1" indent="0">
              <a:buNone/>
            </a:pPr>
            <a:r>
              <a:rPr lang="en-US" altLang="zh-CN" sz="1400" dirty="0"/>
              <a:t>def main ():</a:t>
            </a:r>
          </a:p>
          <a:p>
            <a:pPr marL="457200" lvl="1" indent="0">
              <a:buNone/>
            </a:pPr>
            <a:r>
              <a:rPr lang="en-US" altLang="zh-CN" sz="1400" dirty="0"/>
              <a:t>        '''</a:t>
            </a:r>
          </a:p>
          <a:p>
            <a:pPr marL="457200" lvl="1" indent="0">
              <a:buNone/>
            </a:pPr>
            <a:r>
              <a:rPr lang="en-US" altLang="zh-CN" sz="1400" dirty="0"/>
              <a:t>        print</a:t>
            </a:r>
            <a:r>
              <a:rPr lang="zh-CN" altLang="en-US" sz="1400" dirty="0"/>
              <a:t>是打印一句话</a:t>
            </a:r>
          </a:p>
          <a:p>
            <a:pPr marL="457200" lvl="1" indent="0">
              <a:buNone/>
            </a:pPr>
            <a:r>
              <a:rPr lang="zh-CN" altLang="en-US" sz="1400" dirty="0"/>
              <a:t>        这是多行注释，中间所有的内容</a:t>
            </a:r>
          </a:p>
          <a:p>
            <a:pPr marL="457200" lvl="1" indent="0">
              <a:buNone/>
            </a:pPr>
            <a:r>
              <a:rPr lang="zh-CN" altLang="en-US" sz="1400" dirty="0"/>
              <a:t>        都是不会执行的</a:t>
            </a:r>
          </a:p>
          <a:p>
            <a:pPr marL="457200" lvl="1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'''</a:t>
            </a:r>
          </a:p>
          <a:p>
            <a:pPr marL="457200" lvl="1" indent="0">
              <a:buNone/>
            </a:pPr>
            <a:r>
              <a:rPr lang="en-US" altLang="zh-CN" sz="1400" dirty="0"/>
              <a:t>        print('Hello’)</a:t>
            </a:r>
          </a:p>
          <a:p>
            <a:pPr marL="457200" lvl="1" indent="0">
              <a:buNone/>
            </a:pPr>
            <a:r>
              <a:rPr lang="en-US" altLang="zh-CN" sz="1400" dirty="0"/>
              <a:t>Main()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583406-0B4C-4C17-ABAD-934DAF044C98}"/>
              </a:ext>
            </a:extLst>
          </p:cNvPr>
          <p:cNvSpPr txBox="1">
            <a:spLocks/>
          </p:cNvSpPr>
          <p:nvPr/>
        </p:nvSpPr>
        <p:spPr>
          <a:xfrm>
            <a:off x="6208776" y="1481074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Python3</a:t>
            </a:r>
            <a:r>
              <a:rPr lang="zh-CN" altLang="en-US" sz="2000" dirty="0"/>
              <a:t>默认支持中文编码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Python2</a:t>
            </a:r>
            <a:r>
              <a:rPr lang="zh-CN" altLang="en-US" sz="2000" dirty="0"/>
              <a:t>默认不支持中文编码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1600" dirty="0"/>
              <a:t>ASCII</a:t>
            </a:r>
            <a:r>
              <a:rPr lang="zh-CN" altLang="en-US" sz="1600" dirty="0"/>
              <a:t>是美国信息交换标准代码</a:t>
            </a:r>
            <a:r>
              <a:rPr lang="en-US" altLang="zh-CN" sz="1600" dirty="0"/>
              <a:t>127</a:t>
            </a:r>
            <a:r>
              <a:rPr lang="zh-CN" altLang="en-US" sz="1600" dirty="0"/>
              <a:t>个字符就可以表示所有内容（大小写字母</a:t>
            </a:r>
            <a:r>
              <a:rPr lang="en-US" altLang="zh-CN" sz="1600" dirty="0"/>
              <a:t>+</a:t>
            </a:r>
            <a:r>
              <a:rPr lang="zh-CN" altLang="en-US" sz="1600" dirty="0"/>
              <a:t>特殊符号），计算机使用</a:t>
            </a:r>
            <a:r>
              <a:rPr lang="en-US" altLang="zh-CN" sz="1600" dirty="0"/>
              <a:t>7</a:t>
            </a:r>
            <a:r>
              <a:rPr lang="zh-CN" altLang="en-US" sz="1600" dirty="0"/>
              <a:t>位来记录</a:t>
            </a:r>
            <a:r>
              <a:rPr lang="en-US" altLang="zh-CN" sz="1600" dirty="0"/>
              <a:t>127</a:t>
            </a:r>
            <a:r>
              <a:rPr lang="zh-CN" altLang="en-US" sz="1600" dirty="0"/>
              <a:t>种字符，一般使用</a:t>
            </a:r>
            <a:r>
              <a:rPr lang="en-US" altLang="zh-CN" sz="1600" dirty="0"/>
              <a:t>1</a:t>
            </a:r>
            <a:r>
              <a:rPr lang="zh-CN" altLang="en-US" sz="1600" dirty="0"/>
              <a:t>字节来保存</a:t>
            </a:r>
            <a:r>
              <a:rPr lang="en-US" altLang="zh-CN" sz="1600" dirty="0"/>
              <a:t>127</a:t>
            </a:r>
            <a:r>
              <a:rPr lang="zh-CN" altLang="en-US" sz="1600" dirty="0"/>
              <a:t>个字符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中文中大概有上万字（</a:t>
            </a:r>
            <a:r>
              <a:rPr lang="en-US" altLang="zh-CN" sz="1600" dirty="0"/>
              <a:t>7445</a:t>
            </a:r>
            <a:r>
              <a:rPr lang="zh-CN" altLang="en-US" sz="1600" dirty="0"/>
              <a:t>）来表示，至少需要</a:t>
            </a:r>
            <a:r>
              <a:rPr lang="en-US" altLang="zh-CN" sz="1600" dirty="0"/>
              <a:t>2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其他国家和地区还有很多语言，使用</a:t>
            </a:r>
            <a:r>
              <a:rPr lang="en-US" altLang="zh-CN" sz="1600" dirty="0"/>
              <a:t>4</a:t>
            </a:r>
            <a:r>
              <a:rPr lang="zh-CN" altLang="en-US" sz="1600" dirty="0"/>
              <a:t>字节来存储所有常用语言符号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国际上使用</a:t>
            </a:r>
            <a:r>
              <a:rPr lang="en-US" altLang="zh-CN" sz="1600" dirty="0"/>
              <a:t>UTF-8</a:t>
            </a:r>
            <a:r>
              <a:rPr lang="zh-CN" altLang="en-US" sz="1600" dirty="0"/>
              <a:t>（</a:t>
            </a:r>
            <a:r>
              <a:rPr lang="en-US" altLang="zh-CN" sz="1600" dirty="0"/>
              <a:t>8-bit Unicode Transformation Format</a:t>
            </a:r>
            <a:r>
              <a:rPr lang="zh-CN" altLang="en-US" sz="1600" dirty="0"/>
              <a:t>）是一种针对</a:t>
            </a:r>
            <a:r>
              <a:rPr lang="en-US" altLang="zh-CN" sz="1600" dirty="0"/>
              <a:t>Unicode</a:t>
            </a:r>
            <a:r>
              <a:rPr lang="zh-CN" altLang="en-US" sz="1600" dirty="0"/>
              <a:t>的可变长度字符编码，又称万国码。</a:t>
            </a:r>
            <a:r>
              <a:rPr lang="en-US" altLang="zh-CN" sz="1600" dirty="0"/>
              <a:t>UTF-8</a:t>
            </a:r>
            <a:r>
              <a:rPr lang="zh-CN" altLang="en-US" sz="1600" dirty="0"/>
              <a:t>用</a:t>
            </a:r>
            <a:r>
              <a:rPr lang="en-US" altLang="zh-CN" sz="1600" dirty="0"/>
              <a:t>1</a:t>
            </a:r>
            <a:r>
              <a:rPr lang="zh-CN" altLang="en-US" sz="1600" dirty="0"/>
              <a:t>到</a:t>
            </a:r>
            <a:r>
              <a:rPr lang="en-US" altLang="zh-CN" sz="1600" dirty="0"/>
              <a:t>6</a:t>
            </a:r>
            <a:r>
              <a:rPr lang="zh-CN" altLang="en-US" sz="1600" dirty="0"/>
              <a:t>个字节编码</a:t>
            </a:r>
            <a:r>
              <a:rPr lang="en-US" altLang="zh-CN" sz="1600" dirty="0"/>
              <a:t>Unicode</a:t>
            </a:r>
            <a:r>
              <a:rPr lang="zh-CN" altLang="en-US" sz="1600" dirty="0"/>
              <a:t>字符。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Python3</a:t>
            </a:r>
            <a:r>
              <a:rPr lang="zh-CN" altLang="en-US" sz="1600" dirty="0"/>
              <a:t>默认就是</a:t>
            </a:r>
            <a:r>
              <a:rPr lang="en-US" altLang="zh-CN" sz="1600" dirty="0"/>
              <a:t>UTF8</a:t>
            </a:r>
            <a:r>
              <a:rPr lang="zh-CN" altLang="en-US" sz="1600" dirty="0"/>
              <a:t>编码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Python2</a:t>
            </a:r>
            <a:r>
              <a:rPr lang="zh-CN" altLang="en-US" sz="1600" dirty="0"/>
              <a:t>需要添加</a:t>
            </a:r>
            <a:r>
              <a:rPr lang="en-US" altLang="zh-CN" sz="1600" dirty="0"/>
              <a:t>#encoding=UTF-8</a:t>
            </a:r>
            <a:r>
              <a:rPr lang="zh-CN" altLang="en-US" sz="1600" dirty="0"/>
              <a:t>或</a:t>
            </a:r>
            <a:r>
              <a:rPr lang="en-US" altLang="zh-CN" sz="1600" dirty="0"/>
              <a:t># -*- coding: utf-8 -*-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7744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的基础</a:t>
            </a:r>
            <a:r>
              <a:rPr lang="en-US" altLang="zh-CN" dirty="0"/>
              <a:t>—</a:t>
            </a:r>
            <a:r>
              <a:rPr lang="zh-CN" altLang="en-US" dirty="0"/>
              <a:t>变量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中使用变量存储一个数据</a:t>
            </a:r>
          </a:p>
          <a:p>
            <a:pPr lvl="1" eaLnBrk="1" hangingPunct="1"/>
            <a:r>
              <a:rPr lang="zh-CN" altLang="en-US" dirty="0"/>
              <a:t>变量的三要素</a:t>
            </a:r>
            <a:endParaRPr lang="en-US" altLang="zh-CN" dirty="0"/>
          </a:p>
          <a:p>
            <a:pPr lvl="2"/>
            <a:r>
              <a:rPr lang="zh-CN" altLang="en-US" dirty="0"/>
              <a:t>变量名</a:t>
            </a:r>
            <a:endParaRPr lang="en-US" altLang="zh-CN" dirty="0"/>
          </a:p>
          <a:p>
            <a:pPr lvl="2"/>
            <a:r>
              <a:rPr lang="zh-CN" altLang="en-US" dirty="0"/>
              <a:t>变量类型</a:t>
            </a:r>
            <a:r>
              <a:rPr lang="en-US" altLang="zh-CN" dirty="0"/>
              <a:t>—Python</a:t>
            </a:r>
            <a:r>
              <a:rPr lang="zh-CN" altLang="en-US" dirty="0"/>
              <a:t>中变量属于弱类型，不需要指定类型</a:t>
            </a:r>
            <a:endParaRPr lang="en-US" altLang="zh-CN" dirty="0"/>
          </a:p>
          <a:p>
            <a:pPr lvl="2"/>
            <a:r>
              <a:rPr lang="zh-CN" altLang="en-US" dirty="0"/>
              <a:t>变量值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内存的分类</a:t>
            </a:r>
            <a:endParaRPr lang="en-US" altLang="zh-CN" dirty="0"/>
          </a:p>
          <a:p>
            <a:pPr lvl="2"/>
            <a:r>
              <a:rPr lang="zh-CN" altLang="en-US" dirty="0"/>
              <a:t>栈内存</a:t>
            </a:r>
            <a:endParaRPr lang="en-US" altLang="zh-CN" dirty="0"/>
          </a:p>
          <a:p>
            <a:pPr lvl="2"/>
            <a:r>
              <a:rPr lang="zh-CN" altLang="en-US" dirty="0"/>
              <a:t>堆内存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 eaLnBrk="1" hangingPunct="1"/>
            <a:endParaRPr lang="en-US" altLang="zh-CN" b="1" dirty="0"/>
          </a:p>
        </p:txBody>
      </p:sp>
      <p:pic>
        <p:nvPicPr>
          <p:cNvPr id="52228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2F51455-DEAF-45FC-BAFF-07A9489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738" y="2165541"/>
            <a:ext cx="2512824" cy="21482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095FC6-B71B-44B3-AA9D-831CE5AE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738" y="4807236"/>
            <a:ext cx="1457325" cy="438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90ACDA-AEAA-474D-94BD-6684D21E6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236" y="3506502"/>
            <a:ext cx="1628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E756-6F6F-4A80-91E9-A4A4056F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92E73-C2AD-403A-A72D-E33FF730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8"/>
            <a:ext cx="2904744" cy="4351338"/>
          </a:xfrm>
        </p:spPr>
        <p:txBody>
          <a:bodyPr/>
          <a:lstStyle/>
          <a:p>
            <a:r>
              <a:rPr lang="zh-CN" altLang="en-US" sz="1800" dirty="0"/>
              <a:t>变量类型：简单类型（基本类型）、复杂类型</a:t>
            </a:r>
          </a:p>
          <a:p>
            <a:r>
              <a:rPr lang="zh-CN" altLang="en-US" sz="1800" dirty="0"/>
              <a:t>基本类型：数值类型、字符串</a:t>
            </a:r>
          </a:p>
          <a:p>
            <a:r>
              <a:rPr lang="zh-CN" altLang="en-US" sz="1800" dirty="0"/>
              <a:t>数值类型：浮点型、布尔型（</a:t>
            </a:r>
            <a:r>
              <a:rPr lang="en-US" altLang="zh-CN" sz="1800" dirty="0"/>
              <a:t>True or False</a:t>
            </a:r>
            <a:r>
              <a:rPr lang="zh-CN" altLang="en-US" sz="1800" dirty="0"/>
              <a:t>，首字母大写，不能加引号，否则变为字符串）、整数（无小数点）</a:t>
            </a:r>
          </a:p>
          <a:p>
            <a:r>
              <a:rPr lang="zh-CN" altLang="en-US" sz="1800" dirty="0"/>
              <a:t>字符串类型：支持单引号也支持双引号</a:t>
            </a:r>
            <a:endParaRPr lang="en-US" altLang="zh-CN" sz="1800" dirty="0"/>
          </a:p>
          <a:p>
            <a:r>
              <a:rPr lang="zh-CN" altLang="en-US" sz="1800" dirty="0"/>
              <a:t>空值：用</a:t>
            </a:r>
            <a:r>
              <a:rPr lang="en-US" altLang="zh-CN" sz="1800" dirty="0"/>
              <a:t>None</a:t>
            </a:r>
            <a:r>
              <a:rPr lang="zh-CN" altLang="en-US" sz="1800" dirty="0"/>
              <a:t>表示，不是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D2F34-C804-47DA-9CE2-C00C3A31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89" y="1312068"/>
            <a:ext cx="8125649" cy="48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的历史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208214" y="1376364"/>
            <a:ext cx="7920037" cy="684485"/>
          </a:xfrm>
        </p:spPr>
        <p:txBody>
          <a:bodyPr>
            <a:noAutofit/>
          </a:bodyPr>
          <a:lstStyle/>
          <a:p>
            <a:pPr lvl="0"/>
            <a:r>
              <a:rPr lang="en-US" altLang="zh-CN" sz="2000" dirty="0"/>
              <a:t>Python</a:t>
            </a:r>
            <a:r>
              <a:rPr lang="zh-CN" altLang="en-US" sz="2000" dirty="0"/>
              <a:t>是自由软件的丰硕成果之一。</a:t>
            </a:r>
            <a:endParaRPr lang="en-US" altLang="zh-CN" sz="2000" dirty="0"/>
          </a:p>
          <a:p>
            <a:r>
              <a:rPr lang="en-US" altLang="zh-CN" sz="2000" dirty="0"/>
              <a:t>Python</a:t>
            </a:r>
            <a:r>
              <a:rPr lang="zh-CN" altLang="en-US" sz="2000" dirty="0"/>
              <a:t>是纯粹的自由软件， 源代码和解释器都遵循 </a:t>
            </a:r>
            <a:r>
              <a:rPr lang="en-US" altLang="zh-CN" sz="2000" dirty="0"/>
              <a:t>GPL(GNU General Public License)</a:t>
            </a:r>
            <a:r>
              <a:rPr lang="zh-CN" altLang="en-US" sz="2000" dirty="0"/>
              <a:t>协议。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495601" y="3429000"/>
          <a:ext cx="7068295" cy="21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创始人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Guido van Rossum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1989</a:t>
                      </a:r>
                      <a:r>
                        <a:rPr lang="zh-CN" altLang="en-US" dirty="0"/>
                        <a:t>年圣诞期间在阿姆斯特丹创造。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名字来源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大蟒蛇飞行马戏团的爱好者。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渊源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从</a:t>
                      </a:r>
                      <a:r>
                        <a:rPr lang="en-US" altLang="zh-CN" sz="1800" dirty="0"/>
                        <a:t>ABC</a:t>
                      </a:r>
                      <a:r>
                        <a:rPr lang="zh-CN" altLang="en-US" sz="1800" dirty="0"/>
                        <a:t>发展而来主要受</a:t>
                      </a:r>
                      <a:r>
                        <a:rPr lang="en-US" altLang="zh-CN" sz="1800" dirty="0"/>
                        <a:t>Modula-3</a:t>
                      </a:r>
                      <a:r>
                        <a:rPr lang="zh-CN" altLang="en-US" sz="1800" dirty="0"/>
                        <a:t>的影响，结合了</a:t>
                      </a:r>
                      <a:r>
                        <a:rPr lang="en-US" altLang="zh-CN" sz="1800" dirty="0"/>
                        <a:t>Unix shell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/>
                        <a:t>C</a:t>
                      </a:r>
                      <a:r>
                        <a:rPr lang="zh-CN" altLang="en-US" sz="1800" dirty="0"/>
                        <a:t>的习惯。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4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的起源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altLang="zh-CN" dirty="0"/>
              <a:t>Guido van Rossum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数学硕士</a:t>
            </a:r>
            <a:endParaRPr lang="en-US" altLang="zh-CN" dirty="0"/>
          </a:p>
          <a:p>
            <a:pPr lvl="1"/>
            <a:r>
              <a:rPr lang="zh-CN" altLang="en-US" dirty="0"/>
              <a:t>计算机硕士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哲学：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是工程，不是艺术。</a:t>
            </a:r>
            <a:endParaRPr lang="en-US" altLang="zh-CN" dirty="0"/>
          </a:p>
          <a:p>
            <a:pPr lvl="1"/>
            <a:r>
              <a:rPr lang="zh-CN" altLang="en-US" dirty="0"/>
              <a:t>解决一种问题只有一个办法。</a:t>
            </a:r>
          </a:p>
          <a:p>
            <a:pPr lvl="1"/>
            <a:r>
              <a:rPr lang="zh-CN" altLang="en-US" dirty="0"/>
              <a:t>简单优于繁复</a:t>
            </a:r>
            <a:r>
              <a:rPr lang="zh-CN" altLang="zh-CN" dirty="0"/>
              <a:t>，</a:t>
            </a:r>
            <a:r>
              <a:rPr lang="zh-CN" altLang="en-US" dirty="0"/>
              <a:t>明确优于晦涩。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628800"/>
            <a:ext cx="2556284" cy="3505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356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172408" y="1376773"/>
            <a:ext cx="7920037" cy="4356893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是一种编程语言。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是一种通用的高级编程语言。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能用于多种领域的程序开发：</a:t>
            </a:r>
          </a:p>
          <a:p>
            <a:pPr lvl="1"/>
            <a:r>
              <a:rPr lang="zh-CN" altLang="en-US" dirty="0"/>
              <a:t>数据科学</a:t>
            </a:r>
            <a:endParaRPr lang="en-US" altLang="zh-CN" dirty="0"/>
          </a:p>
          <a:p>
            <a:pPr lvl="1"/>
            <a:r>
              <a:rPr lang="zh-CN" altLang="en-US" dirty="0"/>
              <a:t>编写系统工具</a:t>
            </a:r>
          </a:p>
          <a:p>
            <a:pPr lvl="1"/>
            <a:r>
              <a:rPr lang="zh-CN" altLang="en-US" dirty="0"/>
              <a:t>开发图形界面的应用</a:t>
            </a:r>
          </a:p>
          <a:p>
            <a:pPr lvl="1"/>
            <a:r>
              <a:rPr lang="zh-CN" altLang="en-US" dirty="0"/>
              <a:t>写基于网络的软件</a:t>
            </a:r>
          </a:p>
          <a:p>
            <a:pPr lvl="1"/>
            <a:r>
              <a:rPr lang="zh-CN" altLang="en-US" dirty="0"/>
              <a:t>与数据库交互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09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与其它语言的区别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64492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Python &amp; 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是动态编译语言，</a:t>
            </a:r>
            <a:r>
              <a:rPr lang="en-US" altLang="zh-CN" sz="2000" dirty="0"/>
              <a:t>C</a:t>
            </a:r>
            <a:r>
              <a:rPr lang="zh-CN" altLang="en-US" sz="2000" dirty="0"/>
              <a:t>是静态编译语言。</a:t>
            </a:r>
            <a:endParaRPr lang="en-US" altLang="zh-CN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中内存管理是由开发者管理，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中内存问题由</a:t>
            </a:r>
            <a:r>
              <a:rPr lang="en-US" altLang="zh-CN" sz="2000" dirty="0"/>
              <a:t>Python</a:t>
            </a:r>
            <a:r>
              <a:rPr lang="zh-CN" altLang="en-US" sz="2000" dirty="0"/>
              <a:t>解释器负责。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有很多第三方库。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语言中对于混杂数组（</a:t>
            </a:r>
            <a:r>
              <a:rPr lang="en-US" altLang="zh-CN" sz="2000" dirty="0"/>
              <a:t>Python</a:t>
            </a:r>
            <a:r>
              <a:rPr lang="zh-CN" altLang="en-US" sz="2000" dirty="0"/>
              <a:t>中的列表）和哈希表（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中得字典）还没有相应的标准库。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不能用来写内核。</a:t>
            </a:r>
            <a:r>
              <a:rPr lang="en-US" altLang="zh-CN" sz="2000" dirty="0"/>
              <a:t>C</a:t>
            </a:r>
            <a:r>
              <a:rPr lang="zh-CN" altLang="en-US" sz="2000" dirty="0"/>
              <a:t>可以。</a:t>
            </a:r>
            <a:endParaRPr lang="en-US" altLang="zh-CN" sz="2000" dirty="0"/>
          </a:p>
          <a:p>
            <a:pPr lvl="1"/>
            <a:r>
              <a:rPr lang="zh-CN" altLang="en-US" sz="2000" dirty="0"/>
              <a:t>借助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，使用</a:t>
            </a:r>
            <a:r>
              <a:rPr lang="en-US" altLang="zh-CN" sz="2000" dirty="0"/>
              <a:t>C</a:t>
            </a:r>
            <a:r>
              <a:rPr lang="zh-CN" altLang="en-US" sz="2000" dirty="0"/>
              <a:t>或者</a:t>
            </a:r>
            <a:r>
              <a:rPr lang="en-US" altLang="zh-CN" sz="2000" dirty="0"/>
              <a:t>C++</a:t>
            </a:r>
            <a:r>
              <a:rPr lang="zh-CN" altLang="en-US" sz="2000" dirty="0"/>
              <a:t>来对</a:t>
            </a:r>
            <a:r>
              <a:rPr lang="en-US" altLang="zh-CN" sz="2000" dirty="0"/>
              <a:t>Python</a:t>
            </a:r>
            <a:r>
              <a:rPr lang="zh-CN" altLang="en-US" sz="2000" dirty="0"/>
              <a:t>进行功能性扩展。</a:t>
            </a:r>
            <a:endParaRPr lang="en-US" altLang="zh-CN" sz="2000" dirty="0"/>
          </a:p>
          <a:p>
            <a:r>
              <a:rPr lang="en-US" altLang="zh-CN" sz="2400" dirty="0"/>
              <a:t>Python &amp; SHELL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语法简单，可移植性好。</a:t>
            </a:r>
            <a:endParaRPr lang="en-US" altLang="zh-CN" sz="2000" dirty="0"/>
          </a:p>
          <a:p>
            <a:pPr lvl="1"/>
            <a:r>
              <a:rPr lang="en-US" altLang="zh-CN" sz="2000" dirty="0"/>
              <a:t>Shell</a:t>
            </a:r>
            <a:r>
              <a:rPr lang="zh-CN" altLang="en-US" sz="2000" dirty="0"/>
              <a:t>代码写出来的脚本较长。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可以重用代码，提倡简洁的代码设计，高级的数据库结构和模块化组件。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720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与其它语言的区别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Python &amp; Java 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是动态编译语言，</a:t>
            </a:r>
            <a:r>
              <a:rPr lang="en-US" altLang="zh-CN" dirty="0"/>
              <a:t>Java</a:t>
            </a:r>
            <a:r>
              <a:rPr lang="zh-CN" altLang="en-US" dirty="0"/>
              <a:t>是静态编辑语言。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支持面向对象和函数编程方式。</a:t>
            </a:r>
            <a:r>
              <a:rPr lang="en-US" altLang="zh-CN" dirty="0"/>
              <a:t>Java</a:t>
            </a:r>
            <a:r>
              <a:rPr lang="zh-CN" altLang="en-US" dirty="0"/>
              <a:t>支持面向对象。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比</a:t>
            </a:r>
            <a:r>
              <a:rPr lang="en-US" altLang="zh-CN" dirty="0"/>
              <a:t>Java</a:t>
            </a:r>
            <a:r>
              <a:rPr lang="zh-CN" altLang="en-US" dirty="0"/>
              <a:t>要简单，非常适合构造快速原型。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适合多名程序员以渐进方式协同开发大型项目。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68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的开发环境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644925"/>
          </a:xfrm>
        </p:spPr>
        <p:txBody>
          <a:bodyPr/>
          <a:lstStyle/>
          <a:p>
            <a:r>
              <a:rPr lang="en-US" altLang="zh-CN" dirty="0"/>
              <a:t>VIM - </a:t>
            </a:r>
            <a:r>
              <a:rPr lang="zh-CN" altLang="en-US" dirty="0"/>
              <a:t>主要在</a:t>
            </a:r>
            <a:r>
              <a:rPr lang="en-US" altLang="zh-CN" dirty="0" err="1"/>
              <a:t>linux</a:t>
            </a:r>
            <a:r>
              <a:rPr lang="zh-CN" altLang="en-US" dirty="0"/>
              <a:t>下使用。</a:t>
            </a:r>
            <a:endParaRPr lang="en-US" altLang="zh-CN" dirty="0"/>
          </a:p>
          <a:p>
            <a:pPr lvl="0"/>
            <a:r>
              <a:rPr lang="en-US" altLang="zh-CN" dirty="0"/>
              <a:t>IDLE - </a:t>
            </a:r>
            <a:r>
              <a:rPr lang="zh-CN" altLang="en-US" dirty="0"/>
              <a:t>集成开发环境。</a:t>
            </a:r>
            <a:endParaRPr lang="en-US" altLang="zh-CN" dirty="0"/>
          </a:p>
          <a:p>
            <a:pPr lvl="0"/>
            <a:r>
              <a:rPr lang="en-US" altLang="zh-CN" dirty="0"/>
              <a:t>Sublime Text - </a:t>
            </a:r>
            <a:r>
              <a:rPr lang="zh-CN" altLang="en-US" dirty="0"/>
              <a:t>轻量级的编辑工具。</a:t>
            </a:r>
            <a:endParaRPr lang="en-US" altLang="zh-CN" dirty="0"/>
          </a:p>
          <a:p>
            <a:pPr lvl="0"/>
            <a:r>
              <a:rPr lang="en-US" altLang="zh-CN" dirty="0"/>
              <a:t>Eclipse - </a:t>
            </a:r>
            <a:r>
              <a:rPr lang="zh-CN" altLang="en-US" dirty="0"/>
              <a:t>收费的。</a:t>
            </a:r>
            <a:endParaRPr lang="en-US" altLang="zh-CN" dirty="0"/>
          </a:p>
          <a:p>
            <a:pPr lvl="0"/>
            <a:r>
              <a:rPr lang="en-US" altLang="zh-CN" dirty="0"/>
              <a:t>Eric4 - </a:t>
            </a:r>
            <a:r>
              <a:rPr lang="zh-CN" altLang="en-US" dirty="0"/>
              <a:t>基于</a:t>
            </a:r>
            <a:r>
              <a:rPr lang="en-US" altLang="zh-CN" dirty="0"/>
              <a:t>PyQT4</a:t>
            </a:r>
            <a:r>
              <a:rPr lang="zh-CN" altLang="en-US" dirty="0"/>
              <a:t>，功能强大。</a:t>
            </a:r>
            <a:endParaRPr lang="en-US" altLang="zh-CN" dirty="0"/>
          </a:p>
          <a:p>
            <a:pPr lvl="0"/>
            <a:r>
              <a:rPr lang="en-US" altLang="zh-CN" dirty="0"/>
              <a:t>Boa  - </a:t>
            </a:r>
            <a:r>
              <a:rPr lang="zh-CN" altLang="en-US" dirty="0"/>
              <a:t>类似于</a:t>
            </a:r>
            <a:r>
              <a:rPr lang="en-US" altLang="zh-CN" dirty="0" err="1"/>
              <a:t>delphi</a:t>
            </a:r>
            <a:r>
              <a:rPr lang="zh-CN" altLang="en-US" dirty="0"/>
              <a:t>的</a:t>
            </a:r>
            <a:r>
              <a:rPr lang="en-US" altLang="zh-CN" dirty="0"/>
              <a:t>IDE(</a:t>
            </a:r>
            <a:r>
              <a:rPr lang="en-US" altLang="zh-CN" dirty="0" err="1"/>
              <a:t>wxPython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en-US" altLang="zh-CN" dirty="0" err="1"/>
              <a:t>WingIDE</a:t>
            </a:r>
            <a:r>
              <a:rPr lang="en-US" altLang="zh-CN" dirty="0"/>
              <a:t> - </a:t>
            </a:r>
            <a:r>
              <a:rPr lang="zh-CN" altLang="en-US" dirty="0"/>
              <a:t>共享软件 。</a:t>
            </a:r>
            <a:endParaRPr lang="en-US" altLang="zh-CN" dirty="0"/>
          </a:p>
          <a:p>
            <a:pPr lvl="0"/>
            <a:r>
              <a:rPr lang="zh-CN" altLang="en-US" dirty="0"/>
              <a:t>其它编辑器 ：</a:t>
            </a:r>
            <a:r>
              <a:rPr lang="en-US" altLang="zh-CN" dirty="0"/>
              <a:t>notepad++</a:t>
            </a:r>
            <a:r>
              <a:rPr lang="zh-CN" altLang="en-US" dirty="0"/>
              <a:t>，</a:t>
            </a:r>
            <a:r>
              <a:rPr lang="en-US" altLang="zh-CN" dirty="0" err="1"/>
              <a:t>editplus</a:t>
            </a:r>
            <a:r>
              <a:rPr lang="en-US" altLang="zh-CN" dirty="0"/>
              <a:t> 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17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的优点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2"/>
            <a:ext cx="7920037" cy="4572918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/>
              <a:t>简单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是一种代表简单主义思想的语言。</a:t>
            </a:r>
            <a:endParaRPr lang="en-US" altLang="zh-CN" sz="2000" dirty="0"/>
          </a:p>
          <a:p>
            <a:pPr lvl="0"/>
            <a:r>
              <a:rPr lang="zh-CN" altLang="en-US" sz="2000" dirty="0"/>
              <a:t>易学</a:t>
            </a:r>
            <a:r>
              <a:rPr lang="en-US" altLang="zh-CN" sz="2000" dirty="0"/>
              <a:t> - </a:t>
            </a:r>
            <a:r>
              <a:rPr lang="zh-CN" altLang="en-US" sz="2000" dirty="0"/>
              <a:t>关键字少</a:t>
            </a:r>
            <a:r>
              <a:rPr lang="en-US" altLang="zh-CN" sz="2000" dirty="0"/>
              <a:t>,</a:t>
            </a:r>
            <a:r>
              <a:rPr lang="zh-CN" altLang="en-US" sz="2000" dirty="0"/>
              <a:t>结构简单</a:t>
            </a:r>
            <a:r>
              <a:rPr lang="en-US" altLang="zh-CN" sz="2000" dirty="0"/>
              <a:t>,</a:t>
            </a:r>
            <a:r>
              <a:rPr lang="zh-CN" altLang="en-US" sz="2000" dirty="0"/>
              <a:t>语法清晰。</a:t>
            </a:r>
            <a:endParaRPr lang="en-US" altLang="zh-CN" sz="2000" dirty="0"/>
          </a:p>
          <a:p>
            <a:pPr lvl="0"/>
            <a:r>
              <a:rPr lang="zh-CN" altLang="en-US" sz="2000" dirty="0"/>
              <a:t>开源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是</a:t>
            </a:r>
            <a:r>
              <a:rPr lang="en-US" altLang="zh-CN" sz="2000" dirty="0"/>
              <a:t>FLOSS</a:t>
            </a:r>
            <a:r>
              <a:rPr lang="zh-CN" altLang="en-US" sz="2000" dirty="0"/>
              <a:t>（自由</a:t>
            </a:r>
            <a:r>
              <a:rPr lang="en-US" altLang="zh-CN" sz="2000" dirty="0"/>
              <a:t>/</a:t>
            </a:r>
            <a:r>
              <a:rPr lang="zh-CN" altLang="en-US" sz="2000" dirty="0"/>
              <a:t>开放源码软件）之一。</a:t>
            </a:r>
            <a:endParaRPr lang="en-US" altLang="zh-CN" sz="2000" dirty="0"/>
          </a:p>
          <a:p>
            <a:pPr lvl="0"/>
            <a:r>
              <a:rPr lang="zh-CN" altLang="en-US" sz="2000" dirty="0"/>
              <a:t>可解释性</a:t>
            </a:r>
            <a:r>
              <a:rPr lang="en-US" altLang="zh-CN" sz="2000" dirty="0"/>
              <a:t> - Python</a:t>
            </a:r>
            <a:r>
              <a:rPr lang="zh-CN" altLang="en-US" sz="2000" dirty="0"/>
              <a:t>语言写的程序不需要编译成二进制代码，可以直接从源代码运行程序。</a:t>
            </a:r>
            <a:endParaRPr lang="en-US" altLang="zh-CN" sz="2000" dirty="0"/>
          </a:p>
          <a:p>
            <a:pPr lvl="0"/>
            <a:r>
              <a:rPr lang="zh-CN" altLang="en-US" sz="2000" dirty="0"/>
              <a:t>可移植性</a:t>
            </a:r>
            <a:r>
              <a:rPr lang="en-US" altLang="zh-CN" sz="2000" dirty="0"/>
              <a:t> - </a:t>
            </a:r>
            <a:r>
              <a:rPr lang="zh-CN" altLang="en-US" sz="2000" dirty="0"/>
              <a:t>由于它的开源本质，</a:t>
            </a:r>
            <a:r>
              <a:rPr lang="en-US" altLang="zh-CN" sz="2000" dirty="0"/>
              <a:t>Python</a:t>
            </a:r>
            <a:r>
              <a:rPr lang="zh-CN" altLang="en-US" sz="2000" dirty="0"/>
              <a:t>已经被移植在许多平台上。</a:t>
            </a:r>
            <a:r>
              <a:rPr lang="en-US" altLang="zh-CN" sz="2000" dirty="0"/>
              <a:t>	</a:t>
            </a:r>
          </a:p>
          <a:p>
            <a:pPr lvl="1"/>
            <a:r>
              <a:rPr lang="zh-CN" altLang="en-US" sz="1800" dirty="0"/>
              <a:t>这些平台包括</a:t>
            </a:r>
            <a:r>
              <a:rPr lang="en-US" altLang="zh-CN" sz="1800" dirty="0"/>
              <a:t>:Linux</a:t>
            </a:r>
            <a:r>
              <a:rPr lang="zh-CN" altLang="en-US" sz="1800" dirty="0"/>
              <a:t>、</a:t>
            </a:r>
            <a:r>
              <a:rPr lang="en-US" altLang="zh-CN" sz="1800" dirty="0"/>
              <a:t>Windows</a:t>
            </a:r>
            <a:r>
              <a:rPr lang="zh-CN" altLang="en-US" sz="1800" dirty="0"/>
              <a:t>、</a:t>
            </a:r>
            <a:r>
              <a:rPr lang="en-US" altLang="zh-CN" sz="1800" dirty="0"/>
              <a:t>FreeBSD</a:t>
            </a:r>
            <a:r>
              <a:rPr lang="zh-CN" altLang="en-US" sz="1800" dirty="0"/>
              <a:t>、</a:t>
            </a:r>
            <a:r>
              <a:rPr lang="en-US" altLang="zh-CN" sz="1800" dirty="0"/>
              <a:t>Macintosh</a:t>
            </a:r>
            <a:r>
              <a:rPr lang="zh-CN" altLang="en-US" sz="1800" dirty="0"/>
              <a:t>、</a:t>
            </a:r>
            <a:r>
              <a:rPr lang="en-US" altLang="zh-CN" sz="1800" dirty="0"/>
              <a:t>Solaris</a:t>
            </a:r>
            <a:r>
              <a:rPr lang="zh-CN" altLang="en-US" sz="1800" dirty="0"/>
              <a:t>、</a:t>
            </a:r>
            <a:r>
              <a:rPr lang="en-US" altLang="zh-CN" sz="1800" dirty="0"/>
              <a:t>OS/2</a:t>
            </a:r>
            <a:r>
              <a:rPr lang="zh-CN" altLang="en-US" sz="1800" dirty="0"/>
              <a:t>、</a:t>
            </a:r>
            <a:r>
              <a:rPr lang="en-US" altLang="zh-CN" sz="1800" dirty="0"/>
              <a:t>Amiga</a:t>
            </a:r>
            <a:r>
              <a:rPr lang="zh-CN" altLang="en-US" sz="1800" dirty="0"/>
              <a:t>、</a:t>
            </a:r>
            <a:r>
              <a:rPr lang="en-US" altLang="zh-CN" sz="1800" dirty="0"/>
              <a:t>AROS</a:t>
            </a:r>
            <a:r>
              <a:rPr lang="zh-CN" altLang="en-US" sz="1800" dirty="0"/>
              <a:t>、</a:t>
            </a:r>
            <a:r>
              <a:rPr lang="en-US" altLang="zh-CN" sz="1800" dirty="0"/>
              <a:t>AS/400</a:t>
            </a:r>
            <a:r>
              <a:rPr lang="zh-CN" altLang="en-US" sz="1800" dirty="0"/>
              <a:t>、</a:t>
            </a:r>
            <a:r>
              <a:rPr lang="en-US" altLang="zh-CN" sz="1800" dirty="0"/>
              <a:t>BeOS</a:t>
            </a:r>
            <a:r>
              <a:rPr lang="zh-CN" altLang="en-US" sz="1800" dirty="0"/>
              <a:t>、</a:t>
            </a:r>
            <a:r>
              <a:rPr lang="en-US" altLang="zh-CN" sz="1800" dirty="0"/>
              <a:t>OS/390</a:t>
            </a:r>
            <a:r>
              <a:rPr lang="zh-CN" altLang="en-US" sz="1800" dirty="0"/>
              <a:t>、</a:t>
            </a:r>
            <a:r>
              <a:rPr lang="en-US" altLang="zh-CN" sz="1800" dirty="0"/>
              <a:t>z/OS</a:t>
            </a:r>
            <a:r>
              <a:rPr lang="zh-CN" altLang="en-US" sz="1800" dirty="0"/>
              <a:t>、</a:t>
            </a:r>
            <a:r>
              <a:rPr lang="en-US" altLang="zh-CN" sz="1800" dirty="0"/>
              <a:t>Palm OS</a:t>
            </a:r>
            <a:r>
              <a:rPr lang="zh-CN" altLang="en-US" sz="1800" dirty="0"/>
              <a:t>、</a:t>
            </a:r>
            <a:r>
              <a:rPr lang="en-US" altLang="zh-CN" sz="1800" dirty="0"/>
              <a:t>QNX</a:t>
            </a:r>
            <a:r>
              <a:rPr lang="zh-CN" altLang="en-US" sz="1800" dirty="0"/>
              <a:t>、</a:t>
            </a:r>
            <a:r>
              <a:rPr lang="en-US" altLang="zh-CN" sz="1800" dirty="0"/>
              <a:t>VMS</a:t>
            </a:r>
            <a:r>
              <a:rPr lang="zh-CN" altLang="en-US" sz="1800" dirty="0"/>
              <a:t>、</a:t>
            </a:r>
            <a:r>
              <a:rPr lang="en-US" altLang="zh-CN" sz="1800" dirty="0"/>
              <a:t>Psion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Acom</a:t>
            </a:r>
            <a:r>
              <a:rPr lang="en-US" altLang="zh-CN" sz="1800" dirty="0"/>
              <a:t> RISC OS</a:t>
            </a:r>
            <a:r>
              <a:rPr lang="zh-CN" altLang="en-US" sz="1800" dirty="0"/>
              <a:t>、</a:t>
            </a:r>
            <a:r>
              <a:rPr lang="en-US" altLang="zh-CN" sz="1800" dirty="0"/>
              <a:t>VxWorks</a:t>
            </a:r>
            <a:r>
              <a:rPr lang="zh-CN" altLang="en-US" sz="1800" dirty="0"/>
              <a:t>、</a:t>
            </a:r>
            <a:r>
              <a:rPr lang="en-US" altLang="zh-CN" sz="1800" dirty="0"/>
              <a:t>PlayStation</a:t>
            </a:r>
            <a:r>
              <a:rPr lang="zh-CN" altLang="en-US" sz="1800" dirty="0"/>
              <a:t>、</a:t>
            </a:r>
            <a:r>
              <a:rPr lang="en-US" altLang="zh-CN" sz="1800" dirty="0"/>
              <a:t>Sharp </a:t>
            </a:r>
            <a:r>
              <a:rPr lang="en-US" altLang="zh-CN" sz="1800" dirty="0" err="1"/>
              <a:t>Zaurus</a:t>
            </a:r>
            <a:r>
              <a:rPr lang="zh-CN" altLang="en-US" sz="1800" dirty="0"/>
              <a:t>、</a:t>
            </a:r>
            <a:r>
              <a:rPr lang="en-US" altLang="zh-CN" sz="1800" dirty="0"/>
              <a:t>Windows CE</a:t>
            </a:r>
            <a:r>
              <a:rPr lang="zh-CN" altLang="en-US" sz="1800" dirty="0"/>
              <a:t>甚至还有</a:t>
            </a:r>
            <a:r>
              <a:rPr lang="en-US" altLang="zh-CN" sz="1800" dirty="0"/>
              <a:t>Symbian</a:t>
            </a:r>
            <a:r>
              <a:rPr lang="zh-CN" altLang="en-US" sz="1800" dirty="0"/>
              <a:t>和</a:t>
            </a:r>
            <a:r>
              <a:rPr lang="en-US" altLang="zh-CN" sz="1800" dirty="0"/>
              <a:t>Google</a:t>
            </a:r>
            <a:r>
              <a:rPr lang="zh-CN" altLang="en-US" sz="1800" dirty="0"/>
              <a:t>基于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开发的</a:t>
            </a:r>
            <a:r>
              <a:rPr lang="en-US" altLang="zh-CN" sz="1800" dirty="0"/>
              <a:t>android</a:t>
            </a:r>
            <a:r>
              <a:rPr lang="zh-CN" altLang="en-US" sz="1800" dirty="0"/>
              <a:t>平台。</a:t>
            </a:r>
            <a:endParaRPr lang="en-US" altLang="zh-CN" sz="1800" dirty="0"/>
          </a:p>
          <a:p>
            <a:r>
              <a:rPr lang="zh-CN" altLang="en-US" sz="2000" dirty="0"/>
              <a:t>可扩展性 </a:t>
            </a:r>
            <a:r>
              <a:rPr lang="en-US" altLang="zh-CN" sz="2000" dirty="0"/>
              <a:t>- </a:t>
            </a:r>
            <a:r>
              <a:rPr lang="zh-CN" altLang="en-US" sz="2000" dirty="0"/>
              <a:t>如果需要一段关键代码运行得更快或者希望某些算法不公开，可以部分程序用</a:t>
            </a:r>
            <a:r>
              <a:rPr lang="en-US" altLang="zh-CN" sz="2000" dirty="0"/>
              <a:t>C</a:t>
            </a:r>
            <a:r>
              <a:rPr lang="zh-CN" altLang="en-US" sz="2000" dirty="0"/>
              <a:t>或</a:t>
            </a:r>
            <a:r>
              <a:rPr lang="en-US" altLang="zh-CN" sz="2000" dirty="0"/>
              <a:t>C++</a:t>
            </a:r>
            <a:r>
              <a:rPr lang="zh-CN" altLang="en-US" sz="2000" dirty="0"/>
              <a:t>编写，然后在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程序中使用它们。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45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2707</Words>
  <Application>Microsoft Office PowerPoint</Application>
  <PresentationFormat>宽屏</PresentationFormat>
  <Paragraphs>208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FrutigerNext LT Regular</vt:lpstr>
      <vt:lpstr>华文细黑</vt:lpstr>
      <vt:lpstr>宋体</vt:lpstr>
      <vt:lpstr>微软雅黑</vt:lpstr>
      <vt:lpstr>Arial</vt:lpstr>
      <vt:lpstr>Calibri</vt:lpstr>
      <vt:lpstr>Courier New</vt:lpstr>
      <vt:lpstr>Tw Cen MT</vt:lpstr>
      <vt:lpstr>Wingdings</vt:lpstr>
      <vt:lpstr>Office 主题</vt:lpstr>
      <vt:lpstr>Python简介和安装</vt:lpstr>
      <vt:lpstr>Python介绍</vt:lpstr>
      <vt:lpstr>Python的历史</vt:lpstr>
      <vt:lpstr>Python的起源</vt:lpstr>
      <vt:lpstr>什么是Python</vt:lpstr>
      <vt:lpstr>Python与其它语言的区别 (1)</vt:lpstr>
      <vt:lpstr>Python与其它语言的区别 (2)</vt:lpstr>
      <vt:lpstr>Python的开发环境</vt:lpstr>
      <vt:lpstr>Python的优点 (1)</vt:lpstr>
      <vt:lpstr>Python的优点 (2)</vt:lpstr>
      <vt:lpstr>Python的语法特点</vt:lpstr>
      <vt:lpstr>流行度排名</vt:lpstr>
      <vt:lpstr>Python2与python3的区别  (1)</vt:lpstr>
      <vt:lpstr>Python2与python3的区别 (2)</vt:lpstr>
      <vt:lpstr>Python的安装 (1)</vt:lpstr>
      <vt:lpstr>Python的安装 (2)</vt:lpstr>
      <vt:lpstr>Python的启动</vt:lpstr>
      <vt:lpstr>Python语法</vt:lpstr>
      <vt:lpstr>Python的程序执行</vt:lpstr>
      <vt:lpstr>Python注释</vt:lpstr>
      <vt:lpstr>Python的基础—变量</vt:lpstr>
      <vt:lpstr>Python变量类型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48</cp:revision>
  <dcterms:created xsi:type="dcterms:W3CDTF">2016-09-12T07:04:34Z</dcterms:created>
  <dcterms:modified xsi:type="dcterms:W3CDTF">2018-09-18T12:51:47Z</dcterms:modified>
</cp:coreProperties>
</file>