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71" r:id="rId3"/>
    <p:sldId id="360" r:id="rId4"/>
    <p:sldId id="365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7" r:id="rId14"/>
    <p:sldId id="376" r:id="rId15"/>
    <p:sldId id="379" r:id="rId16"/>
    <p:sldId id="380" r:id="rId17"/>
    <p:sldId id="381" r:id="rId18"/>
    <p:sldId id="383" r:id="rId19"/>
    <p:sldId id="382" r:id="rId20"/>
    <p:sldId id="3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ph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变量：给数据起个名字，变量是计算内存中的一块区域，变量可以存储规定范围内的值，而且值可以改变。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 </a:t>
            </a:r>
            <a:r>
              <a:rPr lang="en-US" altLang="zh-CN" b="1">
                <a:latin typeface="Arial" panose="020B0604020202020204" pitchFamily="34" charset="0"/>
                <a:hlinkClick r:id="rId3" tooltip="PHP知识库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中大小写不敏感</a:t>
            </a: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　　奇怪特征：在很多编程语言中的标识符都是大小写敏感的，但在</a:t>
            </a:r>
            <a:r>
              <a:rPr lang="en-US" altLang="zh-CN">
                <a:latin typeface="Arial" panose="020B0604020202020204" pitchFamily="34" charset="0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的函数和类名中，大小写是不敏感的。这还好，但最让程序员困惑的是</a:t>
            </a:r>
            <a:r>
              <a:rPr lang="en-US" altLang="zh-CN">
                <a:latin typeface="Arial" panose="020B0604020202020204" pitchFamily="34" charset="0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的变量名、常量和类属性却是大小写敏感的。</a:t>
            </a: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　　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2AD4C83-E863-4E8B-B124-E1C655F8F474}" type="slidenum">
              <a:rPr lang="en-US" altLang="zh-CN" sz="1200" b="0" i="0"/>
              <a:pPr>
                <a:defRPr/>
              </a:pPr>
              <a:t>3</a:t>
            </a:fld>
            <a:endParaRPr lang="en-US" altLang="zh-CN" sz="1200" b="0" i="0"/>
          </a:p>
        </p:txBody>
      </p:sp>
    </p:spTree>
    <p:extLst>
      <p:ext uri="{BB962C8B-B14F-4D97-AF65-F5344CB8AC3E}">
        <p14:creationId xmlns:p14="http://schemas.microsoft.com/office/powerpoint/2010/main" val="131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000B-407C-40D3-8A67-E0816F8939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0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实战微课，</a:t>
            </a:r>
            <a:r>
              <a:rPr lang="en-US" altLang="zh-CN" sz="4000" dirty="0"/>
              <a:t>5</a:t>
            </a:r>
            <a:r>
              <a:rPr lang="zh-CN" altLang="en-US" sz="4000" dirty="0"/>
              <a:t>分钟学</a:t>
            </a:r>
            <a:r>
              <a:rPr lang="en-US" altLang="zh-CN" sz="4000" dirty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51CTO</a:t>
            </a:r>
            <a:r>
              <a:rPr lang="zh-CN" altLang="en-US" sz="2800" dirty="0"/>
              <a:t>学院出品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实战微课（</a:t>
            </a:r>
            <a:r>
              <a:rPr lang="en-US" altLang="zh-CN" dirty="0"/>
              <a:t>5</a:t>
            </a:r>
            <a:r>
              <a:rPr lang="zh-CN" altLang="en-US" dirty="0"/>
              <a:t>分钟学</a:t>
            </a:r>
            <a:r>
              <a:rPr lang="en-US" altLang="zh-CN" dirty="0"/>
              <a:t>IT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/>
              <a:t>输出格式和条件判断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1A2D6-6E4E-45D5-A173-99FF19F3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352E9-D6F0-40FD-A212-A61C4A6C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如果希望用户从电脑输入一些字符，</a:t>
            </a:r>
            <a:r>
              <a:rPr lang="en-US" altLang="zh-CN" dirty="0"/>
              <a:t>Python</a:t>
            </a:r>
            <a:r>
              <a:rPr lang="zh-CN" altLang="en-US" dirty="0"/>
              <a:t>提供了</a:t>
            </a:r>
            <a:r>
              <a:rPr lang="en-US" altLang="zh-CN" dirty="0"/>
              <a:t>input()</a:t>
            </a:r>
            <a:r>
              <a:rPr lang="zh-CN" altLang="en-US" dirty="0"/>
              <a:t>，可以让用户输入字符串</a:t>
            </a:r>
            <a:endParaRPr lang="en-US" altLang="zh-CN" dirty="0"/>
          </a:p>
          <a:p>
            <a:pPr lvl="1"/>
            <a:r>
              <a:rPr lang="en-US" altLang="zh-CN" dirty="0"/>
              <a:t>Python2</a:t>
            </a:r>
            <a:r>
              <a:rPr lang="zh-CN" altLang="en-US" dirty="0"/>
              <a:t>中专有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Python3</a:t>
            </a:r>
            <a:r>
              <a:rPr lang="zh-CN" altLang="en-US" dirty="0">
                <a:solidFill>
                  <a:srgbClr val="FF0000"/>
                </a:solidFill>
              </a:rPr>
              <a:t>不支持）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input()</a:t>
            </a:r>
            <a:r>
              <a:rPr lang="zh-CN" altLang="en-US" dirty="0"/>
              <a:t>是</a:t>
            </a:r>
            <a:r>
              <a:rPr lang="en-US" altLang="zh-CN" dirty="0"/>
              <a:t>Python2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都支持，意义不同，</a:t>
            </a:r>
            <a:r>
              <a:rPr lang="en-US" altLang="zh-CN" dirty="0"/>
              <a:t>Python2</a:t>
            </a:r>
            <a:r>
              <a:rPr lang="zh-CN" altLang="en-US" dirty="0"/>
              <a:t>中当做表达式，</a:t>
            </a:r>
            <a:r>
              <a:rPr lang="en-US" altLang="zh-CN" dirty="0"/>
              <a:t>Python3</a:t>
            </a:r>
            <a:r>
              <a:rPr lang="zh-CN" altLang="en-US" dirty="0"/>
              <a:t>中当做字符串，</a:t>
            </a:r>
            <a:r>
              <a:rPr lang="en-US" altLang="zh-CN" dirty="0"/>
              <a:t>Python2</a:t>
            </a:r>
            <a:r>
              <a:rPr lang="zh-CN" altLang="en-US" dirty="0"/>
              <a:t>中字符串需要</a:t>
            </a:r>
            <a:r>
              <a:rPr lang="en-US" altLang="zh-CN" dirty="0" err="1"/>
              <a:t>raw_input</a:t>
            </a:r>
            <a:endParaRPr lang="en-US" altLang="zh-CN" dirty="0"/>
          </a:p>
          <a:p>
            <a:pPr lvl="1"/>
            <a:r>
              <a:rPr lang="en-US" altLang="zh-CN" dirty="0"/>
              <a:t>Input()</a:t>
            </a:r>
            <a:r>
              <a:rPr lang="zh-CN" altLang="en-US" dirty="0"/>
              <a:t>输入内容都是字符串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</a:t>
            </a:r>
            <a:r>
              <a:rPr lang="en-US" altLang="zh-CN" dirty="0"/>
              <a:t>input()</a:t>
            </a:r>
            <a:r>
              <a:rPr lang="zh-CN" altLang="en-US" dirty="0"/>
              <a:t>和</a:t>
            </a:r>
            <a:r>
              <a:rPr lang="en-US" altLang="zh-CN" dirty="0"/>
              <a:t>Python2</a:t>
            </a:r>
            <a:r>
              <a:rPr lang="zh-CN" altLang="en-US" dirty="0"/>
              <a:t>中的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功能一样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FDC23-4C5E-4D99-8335-15905685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79" y="5162504"/>
            <a:ext cx="6101042" cy="10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DE36-F608-419C-95A3-7F95E01F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A0945-0E6A-435D-99B2-094D2F77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赋值运算符“</a:t>
            </a:r>
            <a:r>
              <a:rPr lang="en-US" altLang="zh-CN" sz="2000" dirty="0"/>
              <a:t>=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/>
            <a:r>
              <a:rPr lang="zh-CN" altLang="en-US" sz="1600" dirty="0"/>
              <a:t>将右边的结果给左边赋值右边支持字符串也支持表达式</a:t>
            </a:r>
            <a:endParaRPr lang="en-US" altLang="zh-CN" sz="1600" dirty="0"/>
          </a:p>
          <a:p>
            <a:r>
              <a:rPr lang="zh-CN" altLang="en-US" sz="2000" dirty="0"/>
              <a:t>其他常用运算符：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1123FB71-3906-4A6E-A0ED-FC8ECBDDE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71968"/>
              </p:ext>
            </p:extLst>
          </p:nvPr>
        </p:nvGraphicFramePr>
        <p:xfrm>
          <a:off x="917222" y="2548112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2">
                  <a:extLst>
                    <a:ext uri="{9D8B030D-6E8A-4147-A177-3AD203B41FA5}">
                      <a16:colId xmlns:a16="http://schemas.microsoft.com/office/drawing/2014/main" val="2867063118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794599363"/>
                    </a:ext>
                  </a:extLst>
                </a:gridCol>
                <a:gridCol w="8664388">
                  <a:extLst>
                    <a:ext uri="{9D8B030D-6E8A-4147-A177-3AD203B41FA5}">
                      <a16:colId xmlns:a16="http://schemas.microsoft.com/office/drawing/2014/main" val="13018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前后两个对象相加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7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前面的对象减去后面的对象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前后两个对象相乘或是返回一个被重复若干次的字符串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前面对象除以后面对象，结果只要整数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前面对象除以后面对象，结果重要余数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9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前面对象的后面对象多少次幂</a:t>
                      </a:r>
                      <a:r>
                        <a:rPr lang="en-US" altLang="zh-CN" dirty="0"/>
                        <a:t>a**b</a:t>
                      </a:r>
                      <a:r>
                        <a:rPr lang="zh-CN" altLang="en-US" dirty="0"/>
                        <a:t>代表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次方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6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7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B59D-00C0-4B30-8FE3-AA8D9B6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复合赋值符号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5863F-9F1B-4EE8-AC48-1ACA36DC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复合赋值运算符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EAE153-131A-4BAE-B4C3-B3EFADF9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77725"/>
              </p:ext>
            </p:extLst>
          </p:nvPr>
        </p:nvGraphicFramePr>
        <p:xfrm>
          <a:off x="2122310" y="2484067"/>
          <a:ext cx="58702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06">
                  <a:extLst>
                    <a:ext uri="{9D8B030D-6E8A-4147-A177-3AD203B41FA5}">
                      <a16:colId xmlns:a16="http://schemas.microsoft.com/office/drawing/2014/main" val="1225655198"/>
                    </a:ext>
                  </a:extLst>
                </a:gridCol>
                <a:gridCol w="2020344">
                  <a:extLst>
                    <a:ext uri="{9D8B030D-6E8A-4147-A177-3AD203B41FA5}">
                      <a16:colId xmlns:a16="http://schemas.microsoft.com/office/drawing/2014/main" val="4222174915"/>
                    </a:ext>
                  </a:extLst>
                </a:gridCol>
                <a:gridCol w="2963173">
                  <a:extLst>
                    <a:ext uri="{9D8B030D-6E8A-4147-A177-3AD203B41FA5}">
                      <a16:colId xmlns:a16="http://schemas.microsoft.com/office/drawing/2014/main" val="2296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</a:t>
                      </a:r>
                      <a:r>
                        <a:rPr lang="en-US" altLang="zh-CN" dirty="0" err="1"/>
                        <a:t>a+b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a-=b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4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取模赋值运算符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a%b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</a:t>
                      </a:r>
                      <a:r>
                        <a:rPr lang="en-US" altLang="zh-CN" dirty="0" err="1"/>
                        <a:t>a%b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幂赋值运算符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a**=b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a=a**b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取整除赋值运算符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a//b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a=a//b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134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A76C33A-61FE-47A8-8C83-2E2EC6E6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5679899"/>
            <a:ext cx="1749955" cy="561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AF9E66-54A8-4550-90CC-75667D7F4551}"/>
              </a:ext>
            </a:extLst>
          </p:cNvPr>
          <p:cNvSpPr txBox="1"/>
          <p:nvPr/>
        </p:nvSpPr>
        <p:spPr>
          <a:xfrm>
            <a:off x="5508974" y="582506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</a:t>
            </a:r>
            <a:r>
              <a:rPr lang="zh-CN" altLang="en-US" sz="1200" dirty="0"/>
              <a:t>的数值为多少？</a:t>
            </a:r>
            <a:endParaRPr lang="en-US" altLang="zh-CN" sz="1200" dirty="0"/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765E0D89-AA3D-4F77-BF07-BDCB7F8F70B4}"/>
              </a:ext>
            </a:extLst>
          </p:cNvPr>
          <p:cNvSpPr/>
          <p:nvPr/>
        </p:nvSpPr>
        <p:spPr>
          <a:xfrm>
            <a:off x="5317067" y="6141016"/>
            <a:ext cx="873364" cy="3299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ECDB-25FA-40F8-9232-A26A7532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FAE0B-9157-47D3-8594-40FA4A797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2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8DDE-498D-40D9-A30A-6F4FC78E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条件判断语法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8BBF6-A3CD-4DBB-A7DD-E8D6DCB4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计算机通过条件判断可以执行很多自动化任务</a:t>
            </a:r>
            <a:endParaRPr lang="en-US" altLang="zh-CN" sz="2400" dirty="0"/>
          </a:p>
          <a:p>
            <a:r>
              <a:rPr lang="zh-CN" altLang="en-US" sz="2400" dirty="0"/>
              <a:t>条件判断的语法：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461BC8-7B6E-4222-BF64-3205BB48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96" y="2691532"/>
            <a:ext cx="3222136" cy="2619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74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0FA1A-FDAD-4D79-A744-20E662B6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366C7-A8C0-44DA-AD45-70F3B2DA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中的比较运算符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3A29F7-5409-43F4-A067-C17B98E7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89378"/>
              </p:ext>
            </p:extLst>
          </p:nvPr>
        </p:nvGraphicFramePr>
        <p:xfrm>
          <a:off x="1456266" y="2232377"/>
          <a:ext cx="8432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52">
                  <a:extLst>
                    <a:ext uri="{9D8B030D-6E8A-4147-A177-3AD203B41FA5}">
                      <a16:colId xmlns:a16="http://schemas.microsoft.com/office/drawing/2014/main" val="1377833611"/>
                    </a:ext>
                  </a:extLst>
                </a:gridCol>
                <a:gridCol w="5481321">
                  <a:extLst>
                    <a:ext uri="{9D8B030D-6E8A-4147-A177-3AD203B41FA5}">
                      <a16:colId xmlns:a16="http://schemas.microsoft.com/office/drawing/2014/main" val="3248292494"/>
                    </a:ext>
                  </a:extLst>
                </a:gridCol>
                <a:gridCol w="1944228">
                  <a:extLst>
                    <a:ext uri="{9D8B030D-6E8A-4147-A177-3AD203B41FA5}">
                      <a16:colId xmlns:a16="http://schemas.microsoft.com/office/drawing/2014/main" val="3981195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示例</a:t>
                      </a:r>
                      <a:r>
                        <a:rPr lang="en-US" altLang="zh-CN" sz="1600" dirty="0"/>
                        <a:t>(a=1,b=2)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a==b,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!=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判断两个操作数是否相等，如果否条件为真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a!=b,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1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判断两个操作数是否相等，如果否条件为真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a&lt;&gt;b,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8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左边数值是否大于右边，如果是条件为真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a&gt;b,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2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左边数值是否小于右边，如果是条件为真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左边数值是否大于或等于右边，如果是条件为真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a&gt;=b,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左边数值是否小于或等于右边，如果是条件为真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0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5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64D05-30BF-40D0-85EE-37F3A8F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09E96-B77F-43C9-BD3D-E31094EA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if</a:t>
            </a:r>
            <a:r>
              <a:rPr lang="zh-CN" altLang="en-US" sz="2400" dirty="0"/>
              <a:t>一条分支中有多个条件判断使用逻辑运算符</a:t>
            </a:r>
            <a:endParaRPr lang="en-US" altLang="zh-CN" sz="24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代表条件测试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8BA3C9-657C-4C61-937A-34CB4F9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00715"/>
              </p:ext>
            </p:extLst>
          </p:nvPr>
        </p:nvGraphicFramePr>
        <p:xfrm>
          <a:off x="1388533" y="30937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45">
                  <a:extLst>
                    <a:ext uri="{9D8B030D-6E8A-4147-A177-3AD203B41FA5}">
                      <a16:colId xmlns:a16="http://schemas.microsoft.com/office/drawing/2014/main" val="213934411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765722079"/>
                    </a:ext>
                  </a:extLst>
                </a:gridCol>
                <a:gridCol w="5904089">
                  <a:extLst>
                    <a:ext uri="{9D8B030D-6E8A-4147-A177-3AD203B41FA5}">
                      <a16:colId xmlns:a16="http://schemas.microsoft.com/office/drawing/2014/main" val="114973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and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布尔“与”，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条件都是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才返回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7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or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布尔“或”，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任一个是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就返回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3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布尔“非”，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条件为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才返回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49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0335823-BAE4-4180-9B76-92BFBE13F725}"/>
              </a:ext>
            </a:extLst>
          </p:cNvPr>
          <p:cNvSpPr txBox="1"/>
          <p:nvPr/>
        </p:nvSpPr>
        <p:spPr>
          <a:xfrm>
            <a:off x="1924753" y="5007691"/>
            <a:ext cx="60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(x and y)</a:t>
            </a:r>
            <a:r>
              <a:rPr lang="zh-CN" altLang="en-US" dirty="0"/>
              <a:t>和</a:t>
            </a:r>
            <a:r>
              <a:rPr lang="en-US" altLang="zh-CN" dirty="0"/>
              <a:t>not (x or y)</a:t>
            </a:r>
            <a:r>
              <a:rPr lang="zh-CN" altLang="en-US" dirty="0"/>
              <a:t>分别代表什么含义？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CF3ADA-E0DB-4D46-953A-5D0F9925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39" y="4799522"/>
            <a:ext cx="778114" cy="7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30BC-F163-4F02-BDEB-F158B2B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特殊的真和假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88778-608B-46DE-9FD5-4A4A24F3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中的特殊真和假表示</a:t>
            </a:r>
            <a:endParaRPr lang="en-US" altLang="zh-CN" sz="2400" dirty="0"/>
          </a:p>
          <a:p>
            <a:pPr lvl="1"/>
            <a:r>
              <a:rPr lang="zh-CN" altLang="en-US" sz="2000" dirty="0"/>
              <a:t>脚本输入下面内容：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age=int(input("</a:t>
            </a:r>
            <a:r>
              <a:rPr lang="zh-CN" altLang="en-US" sz="2000" dirty="0"/>
              <a:t>请输入您的年龄</a:t>
            </a:r>
            <a:r>
              <a:rPr lang="en-US" altLang="zh-CN" sz="2000" dirty="0"/>
              <a:t>:"))</a:t>
            </a:r>
          </a:p>
          <a:p>
            <a:pPr marL="457200" lvl="1" indent="0">
              <a:buNone/>
            </a:pPr>
            <a:r>
              <a:rPr lang="en-US" altLang="zh-CN" sz="2000" dirty="0"/>
              <a:t>if age:</a:t>
            </a:r>
          </a:p>
          <a:p>
            <a:pPr marL="457200" lvl="1" indent="0">
              <a:buNone/>
            </a:pPr>
            <a:r>
              <a:rPr lang="en-US" altLang="zh-CN" sz="2000" dirty="0"/>
              <a:t>        print ("age</a:t>
            </a:r>
            <a:r>
              <a:rPr lang="zh-CN" altLang="en-US" sz="2000" dirty="0"/>
              <a:t>非</a:t>
            </a:r>
            <a:r>
              <a:rPr lang="en-US" altLang="zh-CN" sz="2000" dirty="0"/>
              <a:t>0")</a:t>
            </a:r>
          </a:p>
          <a:p>
            <a:pPr marL="457200" lvl="1" indent="0">
              <a:buNone/>
            </a:pPr>
            <a:r>
              <a:rPr lang="en-US" altLang="zh-CN" sz="2000" dirty="0"/>
              <a:t>else:</a:t>
            </a:r>
          </a:p>
          <a:p>
            <a:pPr marL="457200" lvl="1" indent="0">
              <a:buNone/>
            </a:pPr>
            <a:r>
              <a:rPr lang="en-US" altLang="zh-CN" sz="2000" dirty="0"/>
              <a:t>        print("age</a:t>
            </a:r>
            <a:r>
              <a:rPr lang="zh-CN" altLang="en-US" sz="2000" dirty="0"/>
              <a:t>为</a:t>
            </a:r>
            <a:r>
              <a:rPr lang="en-US" altLang="zh-CN" sz="2000" dirty="0"/>
              <a:t>0")</a:t>
            </a:r>
            <a:endParaRPr lang="zh-CN" altLang="en-US" sz="2000" dirty="0"/>
          </a:p>
          <a:p>
            <a:pPr lvl="1"/>
            <a:r>
              <a:rPr lang="en-US" altLang="zh-CN" sz="2000" dirty="0"/>
              <a:t>name=“”		</a:t>
            </a:r>
            <a:r>
              <a:rPr lang="zh-CN" altLang="en-US" sz="2000" dirty="0"/>
              <a:t>定义一个空变量</a:t>
            </a:r>
            <a:endParaRPr lang="en-US" altLang="zh-CN" sz="2000" dirty="0"/>
          </a:p>
          <a:p>
            <a:pPr lvl="1"/>
            <a:r>
              <a:rPr lang="en-US" altLang="zh-CN" sz="2000" dirty="0"/>
              <a:t>[]</a:t>
            </a:r>
            <a:r>
              <a:rPr lang="zh-CN" altLang="en-US" sz="2000" dirty="0"/>
              <a:t>、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{}</a:t>
            </a:r>
            <a:r>
              <a:rPr lang="zh-CN" altLang="en-US" sz="2000" dirty="0"/>
              <a:t>后面的列表、元组、字典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会用到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30AE42-5E23-4E1B-BD7A-0CCC5C0D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32534"/>
              </p:ext>
            </p:extLst>
          </p:nvPr>
        </p:nvGraphicFramePr>
        <p:xfrm>
          <a:off x="6795911" y="2517934"/>
          <a:ext cx="27319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56">
                  <a:extLst>
                    <a:ext uri="{9D8B030D-6E8A-4147-A177-3AD203B41FA5}">
                      <a16:colId xmlns:a16="http://schemas.microsoft.com/office/drawing/2014/main" val="4233020854"/>
                    </a:ext>
                  </a:extLst>
                </a:gridCol>
                <a:gridCol w="1365956">
                  <a:extLst>
                    <a:ext uri="{9D8B030D-6E8A-4147-A177-3AD203B41FA5}">
                      <a16:colId xmlns:a16="http://schemas.microsoft.com/office/drawing/2014/main" val="390038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真和假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1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9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9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1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3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1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5BD8F-AEA8-47AA-B411-F88262EA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常用的数据类型的转换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C5255-08B7-4D8D-8A08-A07D5AE1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数据类型转换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61D5564-2E86-4D63-A3E7-C6A80A71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97483"/>
              </p:ext>
            </p:extLst>
          </p:nvPr>
        </p:nvGraphicFramePr>
        <p:xfrm>
          <a:off x="657579" y="2383314"/>
          <a:ext cx="562751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65">
                  <a:extLst>
                    <a:ext uri="{9D8B030D-6E8A-4147-A177-3AD203B41FA5}">
                      <a16:colId xmlns:a16="http://schemas.microsoft.com/office/drawing/2014/main" val="3417940204"/>
                    </a:ext>
                  </a:extLst>
                </a:gridCol>
                <a:gridCol w="3475645">
                  <a:extLst>
                    <a:ext uri="{9D8B030D-6E8A-4147-A177-3AD203B41FA5}">
                      <a16:colId xmlns:a16="http://schemas.microsoft.com/office/drawing/2014/main" val="28099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1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int(x[,base])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log(x[,base])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转换为一个长整数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float(x)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complex(real[,</a:t>
                      </a:r>
                      <a:r>
                        <a:rPr lang="en-US" altLang="zh-CN" sz="1600" dirty="0" err="1"/>
                        <a:t>imag</a:t>
                      </a:r>
                      <a:r>
                        <a:rPr lang="en-US" altLang="zh-CN" sz="1600" dirty="0"/>
                        <a:t>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创建一个复数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将对象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repr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将对象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转换为表达式字符串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eval(str)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用来计算在字符串中的有效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表达式，并返回一个对象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833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A6F21-8369-4705-A8FD-7D52387D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17884"/>
              </p:ext>
            </p:extLst>
          </p:nvPr>
        </p:nvGraphicFramePr>
        <p:xfrm>
          <a:off x="6465710" y="2383314"/>
          <a:ext cx="506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79">
                  <a:extLst>
                    <a:ext uri="{9D8B030D-6E8A-4147-A177-3AD203B41FA5}">
                      <a16:colId xmlns:a16="http://schemas.microsoft.com/office/drawing/2014/main" val="3417940204"/>
                    </a:ext>
                  </a:extLst>
                </a:gridCol>
                <a:gridCol w="4004732">
                  <a:extLst>
                    <a:ext uri="{9D8B030D-6E8A-4147-A177-3AD203B41FA5}">
                      <a16:colId xmlns:a16="http://schemas.microsoft.com/office/drawing/2014/main" val="28099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1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tuple(s)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unichar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</a:t>
                      </a:r>
                      <a:r>
                        <a:rPr lang="en-US" altLang="zh-CN" sz="1600" dirty="0"/>
                        <a:t>Unicode</a:t>
                      </a:r>
                      <a:r>
                        <a:rPr lang="zh-CN" altLang="en-US" sz="1600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将一个字符转换为它的整数值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hex(x)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将一个整数转换为一个十六进制字符串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oct(x)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将一个整数转换为一个八进制字符串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8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0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C4AA-5343-46EB-84A9-FBBFD6F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DFCFF-494D-4839-B46F-95E39ECE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请写一个通过用户输入身高和体重计算</a:t>
            </a:r>
            <a:r>
              <a:rPr lang="en-US" altLang="zh-CN" dirty="0"/>
              <a:t>BMI</a:t>
            </a:r>
            <a:r>
              <a:rPr lang="zh-CN" altLang="en-US" dirty="0"/>
              <a:t>指数的脚本</a:t>
            </a:r>
            <a:endParaRPr lang="en-US" altLang="zh-CN" dirty="0"/>
          </a:p>
          <a:p>
            <a:pPr lvl="1"/>
            <a:r>
              <a:rPr lang="en-US" altLang="zh-CN" dirty="0"/>
              <a:t>BMI</a:t>
            </a:r>
            <a:r>
              <a:rPr lang="zh-CN" altLang="en-US" dirty="0"/>
              <a:t>指数信息：</a:t>
            </a:r>
            <a:endParaRPr lang="en-US" altLang="zh-CN" dirty="0"/>
          </a:p>
          <a:p>
            <a:pPr lvl="2"/>
            <a:r>
              <a:rPr lang="zh-CN" altLang="en-US" dirty="0"/>
              <a:t>低于</a:t>
            </a:r>
            <a:r>
              <a:rPr lang="en-US" altLang="zh-CN" dirty="0"/>
              <a:t>18.5</a:t>
            </a:r>
            <a:r>
              <a:rPr lang="zh-CN" altLang="en-US" dirty="0"/>
              <a:t>：过轻</a:t>
            </a:r>
            <a:endParaRPr lang="en-US" altLang="zh-CN" dirty="0"/>
          </a:p>
          <a:p>
            <a:pPr lvl="2"/>
            <a:r>
              <a:rPr lang="en-US" altLang="zh-CN" dirty="0"/>
              <a:t>18.5-25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r>
              <a:rPr lang="en-US" altLang="zh-CN" dirty="0"/>
              <a:t>25-28</a:t>
            </a:r>
            <a:r>
              <a:rPr lang="zh-CN" altLang="en-US" dirty="0"/>
              <a:t>：过重</a:t>
            </a:r>
            <a:endParaRPr lang="en-US" altLang="zh-CN" dirty="0"/>
          </a:p>
          <a:p>
            <a:pPr lvl="2"/>
            <a:r>
              <a:rPr lang="en-US" altLang="zh-CN" dirty="0"/>
              <a:t>28-32</a:t>
            </a:r>
            <a:r>
              <a:rPr lang="zh-CN" altLang="en-US" dirty="0"/>
              <a:t>：肥胖</a:t>
            </a:r>
            <a:endParaRPr lang="en-US" altLang="zh-CN" dirty="0"/>
          </a:p>
          <a:p>
            <a:pPr lvl="2"/>
            <a:r>
              <a:rPr lang="zh-CN" altLang="en-US" dirty="0"/>
              <a:t>高于</a:t>
            </a:r>
            <a:r>
              <a:rPr lang="en-US" altLang="zh-CN" dirty="0"/>
              <a:t>32</a:t>
            </a:r>
            <a:r>
              <a:rPr lang="zh-CN" altLang="en-US" dirty="0"/>
              <a:t>：严重肥胖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写一个判断脚本。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1800" dirty="0"/>
              <a:t>体质指数（</a:t>
            </a:r>
            <a:r>
              <a:rPr lang="en-US" altLang="zh-CN" sz="1800" dirty="0"/>
              <a:t>BMI</a:t>
            </a:r>
            <a:r>
              <a:rPr lang="zh-CN" altLang="en-US" sz="1800" dirty="0"/>
              <a:t>）</a:t>
            </a:r>
            <a:r>
              <a:rPr lang="en-US" altLang="zh-CN" sz="1800" dirty="0"/>
              <a:t>=</a:t>
            </a:r>
            <a:r>
              <a:rPr lang="zh-CN" altLang="en-US" sz="1800" dirty="0"/>
              <a:t>体重（</a:t>
            </a:r>
            <a:r>
              <a:rPr lang="en-US" altLang="zh-CN" sz="1800" dirty="0"/>
              <a:t>kg</a:t>
            </a:r>
            <a:r>
              <a:rPr lang="zh-CN" altLang="en-US" sz="1800" dirty="0"/>
              <a:t>）</a:t>
            </a:r>
            <a:r>
              <a:rPr lang="en-US" altLang="zh-CN" sz="1800" dirty="0"/>
              <a:t>÷</a:t>
            </a:r>
            <a:r>
              <a:rPr lang="zh-CN" altLang="en-US" sz="1800" dirty="0"/>
              <a:t>身高</a:t>
            </a:r>
            <a:r>
              <a:rPr lang="en-US" altLang="zh-CN" sz="1800" dirty="0"/>
              <a:t>^2</a:t>
            </a:r>
            <a:r>
              <a:rPr lang="zh-CN" altLang="en-US" sz="1800" dirty="0"/>
              <a:t>（</a:t>
            </a:r>
            <a:r>
              <a:rPr lang="en-US" altLang="zh-CN" sz="1800" dirty="0"/>
              <a:t>m</a:t>
            </a:r>
            <a:r>
              <a:rPr lang="zh-CN" altLang="en-US" sz="1800" dirty="0"/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863FDDE-7EB6-450A-B47D-212990E09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9707"/>
              </p:ext>
            </p:extLst>
          </p:nvPr>
        </p:nvGraphicFramePr>
        <p:xfrm>
          <a:off x="8276519" y="3851275"/>
          <a:ext cx="512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3" imgW="512640" imgH="575640" progId="Package">
                  <p:embed/>
                </p:oleObj>
              </mc:Choice>
              <mc:Fallback>
                <p:oleObj name="包装程序外壳对象" showAsIcon="1" r:id="rId3" imgW="512640" imgH="575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6519" y="3851275"/>
                        <a:ext cx="5127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36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3A670-1782-499D-8DE2-20F4E27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标示符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68B84-A103-459D-9401-2F6D935A9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1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D5927-9F7A-4F84-9E61-76A5D660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19D9B-DD5B-4CB4-8C1D-2E92059A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公交车乘车场景，提示用户输入公交卡余额和当前乘车乘客数量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公交车单次乘坐金额</a:t>
            </a:r>
            <a:r>
              <a:rPr lang="en-US" altLang="zh-CN" sz="2000" dirty="0"/>
              <a:t>2</a:t>
            </a:r>
            <a:r>
              <a:rPr lang="zh-CN" altLang="en-US" sz="2000" dirty="0"/>
              <a:t>元</a:t>
            </a:r>
            <a:endParaRPr lang="en-US" altLang="zh-CN" sz="2000" dirty="0"/>
          </a:p>
          <a:p>
            <a:pPr lvl="2"/>
            <a:r>
              <a:rPr lang="zh-CN" altLang="en-US" sz="1600" dirty="0"/>
              <a:t>金额不足提示乘客下车</a:t>
            </a:r>
            <a:endParaRPr lang="en-US" altLang="zh-CN" sz="1600" dirty="0"/>
          </a:p>
          <a:p>
            <a:pPr lvl="2"/>
            <a:r>
              <a:rPr lang="zh-CN" altLang="en-US" sz="1600" dirty="0"/>
              <a:t>金额足够可以乘车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公交车共有</a:t>
            </a:r>
            <a:r>
              <a:rPr lang="en-US" altLang="zh-CN" sz="2000" dirty="0"/>
              <a:t>32</a:t>
            </a:r>
            <a:r>
              <a:rPr lang="zh-CN" altLang="en-US" sz="2000" dirty="0"/>
              <a:t>个乘客座位</a:t>
            </a:r>
            <a:endParaRPr lang="en-US" altLang="zh-CN" sz="2000" dirty="0"/>
          </a:p>
          <a:p>
            <a:pPr lvl="2"/>
            <a:r>
              <a:rPr lang="zh-CN" altLang="en-US" sz="1600" dirty="0"/>
              <a:t>如果有空余座位，乘客可以坐下</a:t>
            </a:r>
            <a:endParaRPr lang="en-US" altLang="zh-CN" sz="1600" dirty="0"/>
          </a:p>
          <a:p>
            <a:pPr lvl="2"/>
            <a:r>
              <a:rPr lang="zh-CN" altLang="en-US" sz="1600" dirty="0"/>
              <a:t>没有空余座位，乘客只能站着乘车</a:t>
            </a:r>
            <a:endParaRPr lang="en-US" altLang="zh-CN" sz="1600" dirty="0"/>
          </a:p>
          <a:p>
            <a:pPr lvl="1"/>
            <a:endParaRPr lang="zh-CN" altLang="en-US" sz="2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D13D5DD-D223-4C39-B0B4-315E2D1DC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03657"/>
              </p:ext>
            </p:extLst>
          </p:nvPr>
        </p:nvGraphicFramePr>
        <p:xfrm>
          <a:off x="7903987" y="4867275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包装程序外壳对象" showAsIcon="1" r:id="rId3" imgW="492120" imgH="575640" progId="Package">
                  <p:embed/>
                </p:oleObj>
              </mc:Choice>
              <mc:Fallback>
                <p:oleObj name="包装程序外壳对象" showAsIcon="1" r:id="rId3" imgW="492120" imgH="575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3987" y="4867275"/>
                        <a:ext cx="492125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07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j-ea"/>
              </a:rPr>
              <a:t>Python</a:t>
            </a:r>
            <a:r>
              <a:rPr lang="zh-CN" altLang="en-US" b="1" dirty="0">
                <a:latin typeface="+mj-ea"/>
              </a:rPr>
              <a:t>的基础</a:t>
            </a:r>
            <a:r>
              <a:rPr lang="en-US" altLang="zh-CN" b="1" dirty="0">
                <a:latin typeface="+mj-ea"/>
              </a:rPr>
              <a:t>—</a:t>
            </a:r>
            <a:r>
              <a:rPr lang="zh-CN" altLang="en-US" b="1" dirty="0">
                <a:latin typeface="+mj-ea"/>
              </a:rPr>
              <a:t>标示符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第一个字符必须是字母或下划线</a:t>
            </a:r>
            <a:r>
              <a:rPr lang="en-US" altLang="zh-CN" sz="2400" dirty="0"/>
              <a:t>_</a:t>
            </a:r>
          </a:p>
          <a:p>
            <a:pPr eaLnBrk="1" hangingPunct="1"/>
            <a:r>
              <a:rPr lang="zh-CN" altLang="en-US" sz="2400" dirty="0"/>
              <a:t>其他字符可以是字母、数字或下划线</a:t>
            </a:r>
          </a:p>
          <a:p>
            <a:pPr eaLnBrk="1" hangingPunct="1"/>
            <a:r>
              <a:rPr lang="zh-CN" altLang="en-US" sz="2400" dirty="0"/>
              <a:t>大小写敏感</a:t>
            </a:r>
          </a:p>
          <a:p>
            <a:pPr eaLnBrk="1" hangingPunct="1"/>
            <a:r>
              <a:rPr lang="zh-CN" altLang="en-US" sz="2400" dirty="0"/>
              <a:t>关键字：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pic>
        <p:nvPicPr>
          <p:cNvPr id="54276" name="Picture 5" descr="MQ{ZK5NY@M47T${Z3ACL3`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979057"/>
            <a:ext cx="5991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4D31-EEEC-43F6-87D1-81ECFCF0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标识符命名规则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32FA5-533A-4E5A-8CD4-20067368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6629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见名知意</a:t>
            </a:r>
            <a:endParaRPr lang="en-US" altLang="zh-CN" sz="2400" dirty="0"/>
          </a:p>
          <a:p>
            <a:pPr lvl="1"/>
            <a:r>
              <a:rPr lang="zh-CN" altLang="en-US" sz="2000" dirty="0"/>
              <a:t>取有意义的名字，尽量做到看一眼就知道是什么意思（提高代码可读性）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驼峰命名法</a:t>
            </a:r>
            <a:endParaRPr lang="en-US" altLang="zh-CN" sz="2400" dirty="0"/>
          </a:p>
          <a:p>
            <a:pPr lvl="1"/>
            <a:r>
              <a:rPr lang="zh-CN" altLang="en-US" sz="2000" dirty="0"/>
              <a:t>小驼峰：第一个单词首字母小写，第二个单词首字母大写，比如</a:t>
            </a:r>
            <a:r>
              <a:rPr lang="en-US" altLang="zh-CN" sz="2000" dirty="0" err="1"/>
              <a:t>myName</a:t>
            </a:r>
            <a:endParaRPr lang="en-US" altLang="zh-CN" sz="2000" dirty="0"/>
          </a:p>
          <a:p>
            <a:pPr lvl="1"/>
            <a:r>
              <a:rPr lang="zh-CN" altLang="en-US" sz="2000" dirty="0"/>
              <a:t>大驼峰：每一个单词首字母采用大写，比如</a:t>
            </a:r>
            <a:r>
              <a:rPr lang="en-US" altLang="zh-CN" sz="2000" dirty="0" err="1"/>
              <a:t>MyName</a:t>
            </a:r>
            <a:endParaRPr lang="en-US" altLang="zh-CN" sz="2000" dirty="0"/>
          </a:p>
          <a:p>
            <a:pPr lvl="1"/>
            <a:r>
              <a:rPr lang="en-US" altLang="zh-CN" sz="2000" dirty="0"/>
              <a:t>_</a:t>
            </a:r>
            <a:r>
              <a:rPr lang="zh-CN" altLang="en-US" sz="2000" dirty="0"/>
              <a:t>用法：单词之间使用</a:t>
            </a:r>
            <a:r>
              <a:rPr lang="en-US" altLang="zh-CN" sz="2000" dirty="0"/>
              <a:t>_</a:t>
            </a:r>
            <a:r>
              <a:rPr lang="zh-CN" altLang="en-US" sz="2000" dirty="0"/>
              <a:t>分隔，比如</a:t>
            </a:r>
            <a:r>
              <a:rPr lang="en-US" altLang="zh-CN" sz="2000" dirty="0" err="1"/>
              <a:t>my_name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E2158F-4572-4B54-A964-B61CED9B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7" y="2766493"/>
            <a:ext cx="4114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6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6A27-1D40-46E5-87CF-9CC20CC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E2A23-C634-4CEA-AFA0-F54C9E96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关键字（保留字）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一些具有特殊功能的标示符，不允许开发者自己定义和关键字相同名字的标示符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A2B99C-A2F5-431A-ABE2-67E3291D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4190"/>
              </p:ext>
            </p:extLst>
          </p:nvPr>
        </p:nvGraphicFramePr>
        <p:xfrm>
          <a:off x="2014071" y="3032559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82988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2409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79403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474537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70423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1701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5385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776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1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elif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lambda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4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2600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2F3B5A7-F5E0-4D9A-89D0-C1ACB148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55" y="4650856"/>
            <a:ext cx="7162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16C8B-ECBA-4CBD-BEF8-CC94F39D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7D26-8434-4543-9DE9-9C407BCF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43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print</a:t>
            </a:r>
            <a:r>
              <a:rPr lang="zh-CN" altLang="en-US" sz="2400" dirty="0"/>
              <a:t>打印输出</a:t>
            </a:r>
            <a:endParaRPr lang="en-US" altLang="zh-CN" sz="2400" dirty="0"/>
          </a:p>
          <a:p>
            <a:r>
              <a:rPr lang="en-US" altLang="zh-CN" sz="2400" dirty="0"/>
              <a:t>print()</a:t>
            </a:r>
            <a:r>
              <a:rPr lang="zh-CN" altLang="en-US" sz="2400" dirty="0"/>
              <a:t>函数也可以接受多个字符串，使用</a:t>
            </a:r>
            <a:r>
              <a:rPr lang="en-US" altLang="zh-CN" sz="2400" dirty="0"/>
              <a:t>,</a:t>
            </a:r>
            <a:r>
              <a:rPr lang="zh-CN" altLang="en-US" sz="2400" dirty="0"/>
              <a:t>隔开，可以连成一串输出</a:t>
            </a:r>
            <a:endParaRPr lang="en-US" altLang="zh-CN" sz="2400" dirty="0"/>
          </a:p>
          <a:p>
            <a:r>
              <a:rPr lang="zh-CN" altLang="en-US" sz="2400" dirty="0"/>
              <a:t>如果含有表达式，先执行表达式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89118E-272A-4F7B-B25D-07CB3CA1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90" y="2209800"/>
            <a:ext cx="2724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CBF5-C537-4290-9DF7-63DA5A7B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变量替换输出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A1BD5-7B98-4D90-A0C4-77B45AF2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print()</a:t>
            </a:r>
            <a:r>
              <a:rPr lang="zh-CN" altLang="en-US" sz="2400" dirty="0"/>
              <a:t>中可以使用变量进行输出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%d(</a:t>
            </a:r>
            <a:r>
              <a:rPr lang="zh-CN" altLang="en-US" sz="2400" dirty="0"/>
              <a:t>数字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%s</a:t>
            </a:r>
            <a:r>
              <a:rPr lang="zh-CN" altLang="en-US" sz="2400" dirty="0"/>
              <a:t>（字符）</a:t>
            </a:r>
            <a:endParaRPr lang="en-US" altLang="zh-CN" sz="2400" dirty="0"/>
          </a:p>
          <a:p>
            <a:r>
              <a:rPr lang="zh-CN" altLang="en-US" sz="2400" dirty="0"/>
              <a:t>多个变量替换使用</a:t>
            </a:r>
            <a:r>
              <a:rPr lang="en-US" altLang="zh-CN" sz="2400" dirty="0"/>
              <a:t>%(</a:t>
            </a:r>
            <a:r>
              <a:rPr lang="zh-CN" altLang="en-US" sz="2400" dirty="0"/>
              <a:t>变量</a:t>
            </a:r>
            <a:r>
              <a:rPr lang="en-US" altLang="zh-CN" sz="2400" dirty="0"/>
              <a:t>1,</a:t>
            </a:r>
            <a:r>
              <a:rPr lang="zh-CN" altLang="en-US" sz="2400" dirty="0"/>
              <a:t>变量</a:t>
            </a:r>
            <a:r>
              <a:rPr lang="en-US" altLang="zh-CN" sz="2400" dirty="0"/>
              <a:t>2)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C70F5-E58C-454A-B02A-5564AB9A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67" y="2399973"/>
            <a:ext cx="3989275" cy="2620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CDD3B0-98B0-4B1B-84CA-848C0A69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69" y="4615952"/>
            <a:ext cx="4248150" cy="876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B5171B-315E-4B61-AA90-F097F902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29779"/>
              </p:ext>
            </p:extLst>
          </p:nvPr>
        </p:nvGraphicFramePr>
        <p:xfrm>
          <a:off x="1834057" y="3164201"/>
          <a:ext cx="3178210" cy="13281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9105">
                  <a:extLst>
                    <a:ext uri="{9D8B030D-6E8A-4147-A177-3AD203B41FA5}">
                      <a16:colId xmlns:a16="http://schemas.microsoft.com/office/drawing/2014/main" val="795918931"/>
                    </a:ext>
                  </a:extLst>
                </a:gridCol>
                <a:gridCol w="1589105">
                  <a:extLst>
                    <a:ext uri="{9D8B030D-6E8A-4147-A177-3AD203B41FA5}">
                      <a16:colId xmlns:a16="http://schemas.microsoft.com/office/drawing/2014/main" val="943597116"/>
                    </a:ext>
                  </a:extLst>
                </a:gridCol>
              </a:tblGrid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%d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17555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%f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16789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%s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6769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十六进制整数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0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1767-0CEF-434F-8735-642B9975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变量替换输出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0AC18-BB58-47C9-8B0D-98C47822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格式化整数和浮点数还可以指定是否补</a:t>
            </a:r>
            <a:r>
              <a:rPr lang="en-US" altLang="zh-CN" dirty="0"/>
              <a:t>0</a:t>
            </a:r>
            <a:r>
              <a:rPr lang="zh-CN" altLang="en-US" dirty="0"/>
              <a:t>和整数与小数的位数：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&gt;&gt;&gt; '%2d-%02d' %(3,1)</a:t>
            </a:r>
          </a:p>
          <a:p>
            <a:pPr marL="457200" lvl="1" indent="0">
              <a:buNone/>
            </a:pPr>
            <a:r>
              <a:rPr lang="en-US" altLang="zh-CN" dirty="0"/>
              <a:t>' 3-01’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&gt;&gt;&gt; '%.2f' %3.1415926</a:t>
            </a:r>
          </a:p>
          <a:p>
            <a:pPr marL="457200" lvl="1" indent="0">
              <a:buNone/>
            </a:pPr>
            <a:r>
              <a:rPr lang="en-US" altLang="zh-CN" dirty="0"/>
              <a:t>‘3.14’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不确定类型的时候使用</a:t>
            </a:r>
            <a:r>
              <a:rPr lang="en-US" altLang="zh-CN" dirty="0"/>
              <a:t>%s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979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6400-09C0-4B2C-95B3-942474AD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输入和运算符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CB7C2-156D-4DBD-A42E-5B99BF984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1295</Words>
  <Application>Microsoft Office PowerPoint</Application>
  <PresentationFormat>宽屏</PresentationFormat>
  <Paragraphs>272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Tw Cen MT</vt:lpstr>
      <vt:lpstr>Office 主题</vt:lpstr>
      <vt:lpstr>包装程序外壳对象</vt:lpstr>
      <vt:lpstr>Python输出格式和条件判断</vt:lpstr>
      <vt:lpstr>标示符</vt:lpstr>
      <vt:lpstr>Python的基础—标示符</vt:lpstr>
      <vt:lpstr>标识符命名规则</vt:lpstr>
      <vt:lpstr>关键字</vt:lpstr>
      <vt:lpstr>普通输出</vt:lpstr>
      <vt:lpstr>变量替换输出-1</vt:lpstr>
      <vt:lpstr>变量替换输出-2</vt:lpstr>
      <vt:lpstr>输入和运算符</vt:lpstr>
      <vt:lpstr>输入</vt:lpstr>
      <vt:lpstr>运算符</vt:lpstr>
      <vt:lpstr>复合赋值符号</vt:lpstr>
      <vt:lpstr>条件判断</vt:lpstr>
      <vt:lpstr>条件判断语法</vt:lpstr>
      <vt:lpstr>比较运算符</vt:lpstr>
      <vt:lpstr>逻辑运算符</vt:lpstr>
      <vt:lpstr>特殊的真和假</vt:lpstr>
      <vt:lpstr>常用的数据类型的转换</vt:lpstr>
      <vt:lpstr>练习题1</vt:lpstr>
      <vt:lpstr>练习题2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59</cp:revision>
  <dcterms:created xsi:type="dcterms:W3CDTF">2016-09-12T07:04:34Z</dcterms:created>
  <dcterms:modified xsi:type="dcterms:W3CDTF">2018-09-19T03:49:41Z</dcterms:modified>
</cp:coreProperties>
</file>