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C498D-6B39-4129-A882-53390DF334A4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000B-407C-40D3-8A67-E0816F89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AD16F14-DE66-4828-A9D4-F7877F288325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1741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20ABA9C-6B1A-4AFC-8B50-37142F12DF15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9889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2609352-1D8D-4084-9A47-C36DED079A40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/>
          </a:p>
        </p:txBody>
      </p:sp>
    </p:spTree>
    <p:extLst>
      <p:ext uri="{BB962C8B-B14F-4D97-AF65-F5344CB8AC3E}">
        <p14:creationId xmlns:p14="http://schemas.microsoft.com/office/powerpoint/2010/main" val="1075345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2EAAB3B-F04F-4413-998C-D0A6A10FDE7C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62567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F7B5973-2FEA-4652-97BB-7812D42CD712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5734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4884D4C-C626-4586-93DE-E2A9CB75457A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14281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D36C1E3-6255-469C-B009-EC14EA33DB81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048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832E9DEB-C841-4E74-92A2-A97303C1092D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10455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F911A31-D64C-487C-8DE9-1D448771F474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6784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1EEF855-54BD-48CB-85FF-5353EAB7CADD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22587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FBE97E3-BDC3-4170-8242-713E783634F3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554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8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687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4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617" y="527007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376363"/>
            <a:ext cx="10560051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775520" y="548681"/>
            <a:ext cx="2736304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63287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204" name="Rectangle 28"/>
          <p:cNvSpPr>
            <a:spLocks noGrp="1" noChangeArrowheads="1"/>
          </p:cNvSpPr>
          <p:nvPr>
            <p:ph type="title"/>
          </p:nvPr>
        </p:nvSpPr>
        <p:spPr>
          <a:xfrm>
            <a:off x="1524000" y="61214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MySQL</a:t>
            </a:r>
            <a:r>
              <a:rPr lang="zh-CN" altLang="en-US" dirty="0" smtClean="0"/>
              <a:t>数据库基本管理</a:t>
            </a:r>
          </a:p>
        </p:txBody>
      </p:sp>
      <p:graphicFrame>
        <p:nvGraphicFramePr>
          <p:cNvPr id="562209" name="Group 33"/>
          <p:cNvGraphicFramePr>
            <a:graphicFrameLocks noGrp="1"/>
          </p:cNvGraphicFramePr>
          <p:nvPr>
            <p:ph idx="1"/>
          </p:nvPr>
        </p:nvGraphicFramePr>
        <p:xfrm>
          <a:off x="3184525" y="2565400"/>
          <a:ext cx="4711700" cy="1295400"/>
        </p:xfrm>
        <a:graphic>
          <a:graphicData uri="http://schemas.openxmlformats.org/drawingml/2006/table">
            <a:tbl>
              <a:tblPr/>
              <a:tblGrid>
                <a:gridCol w="2355850"/>
                <a:gridCol w="235585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user_name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user_passwd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zhangsan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123456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lisi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654321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B282151-CFB2-4F6A-A4A1-082556CE027C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62205" name="Rectangle 2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079034"/>
            <a:ext cx="8229600" cy="5076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应用示例：</a:t>
            </a:r>
          </a:p>
          <a:p>
            <a:pPr lvl="1" eaLnBrk="1" hangingPunct="1">
              <a:defRPr/>
            </a:pPr>
            <a:r>
              <a:rPr lang="zh-CN" altLang="en-US" dirty="0" smtClean="0"/>
              <a:t>新建一个名为</a:t>
            </a:r>
            <a:r>
              <a:rPr lang="en-US" altLang="zh-CN" dirty="0" err="1" smtClean="0"/>
              <a:t>auth</a:t>
            </a:r>
            <a:r>
              <a:rPr lang="zh-CN" altLang="en-US" dirty="0" smtClean="0"/>
              <a:t>的数据库</a:t>
            </a:r>
          </a:p>
          <a:p>
            <a:pPr lvl="1" eaLnBrk="1" hangingPunct="1">
              <a:defRPr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auth</a:t>
            </a:r>
            <a:r>
              <a:rPr lang="zh-CN" altLang="en-US" dirty="0" smtClean="0"/>
              <a:t>库中新建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表，包含数据如下：</a:t>
            </a:r>
          </a:p>
          <a:p>
            <a:pPr lvl="1" eaLnBrk="1" hangingPunct="1">
              <a:defRPr/>
            </a:pPr>
            <a:endParaRPr lang="zh-CN" altLang="en-US" dirty="0" smtClean="0"/>
          </a:p>
          <a:p>
            <a:pPr lvl="1" eaLnBrk="1" hangingPunct="1">
              <a:defRPr/>
            </a:pPr>
            <a:endParaRPr lang="zh-CN" altLang="en-US" dirty="0" smtClean="0"/>
          </a:p>
          <a:p>
            <a:pPr lvl="1" eaLnBrk="1" hangingPunct="1">
              <a:defRPr/>
            </a:pPr>
            <a:endParaRPr lang="zh-CN" altLang="en-US" dirty="0" smtClean="0"/>
          </a:p>
          <a:p>
            <a:pPr lvl="1" eaLnBrk="1" hangingPunct="1">
              <a:defRPr/>
            </a:pP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查看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表的结构，以及所有记录内容</a:t>
            </a:r>
          </a:p>
        </p:txBody>
      </p:sp>
    </p:spTree>
    <p:extLst>
      <p:ext uri="{BB962C8B-B14F-4D97-AF65-F5344CB8AC3E}">
        <p14:creationId xmlns:p14="http://schemas.microsoft.com/office/powerpoint/2010/main" val="706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215154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维护数据库及用户权限</a:t>
            </a:r>
          </a:p>
        </p:txBody>
      </p:sp>
      <p:sp>
        <p:nvSpPr>
          <p:cNvPr id="5150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数据库的备份与恢复</a:t>
            </a:r>
          </a:p>
          <a:p>
            <a:pPr lvl="1" eaLnBrk="1" hangingPunct="1">
              <a:defRPr/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：可直接备份目录 </a:t>
            </a:r>
            <a:r>
              <a:rPr lang="en-US" altLang="zh-CN" smtClean="0"/>
              <a:t>/var/local/mysql/var</a:t>
            </a:r>
          </a:p>
          <a:p>
            <a:pPr lvl="1" eaLnBrk="1" hangingPunct="1">
              <a:defRPr/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：使用专用备份工具 </a:t>
            </a:r>
            <a:r>
              <a:rPr lang="en-US" altLang="zh-CN" smtClean="0">
                <a:solidFill>
                  <a:srgbClr val="FF0000"/>
                </a:solidFill>
              </a:rPr>
              <a:t>mysqldump</a:t>
            </a:r>
          </a:p>
          <a:p>
            <a:pPr eaLnBrk="1" hangingPunct="1">
              <a:defRPr/>
            </a:pPr>
            <a:r>
              <a:rPr lang="zh-CN" altLang="en-US" smtClean="0"/>
              <a:t>备份操作</a:t>
            </a:r>
          </a:p>
          <a:p>
            <a:pPr lvl="1" eaLnBrk="1" hangingPunct="1">
              <a:defRPr/>
            </a:pPr>
            <a:r>
              <a:rPr lang="en-US" altLang="zh-CN" smtClean="0">
                <a:solidFill>
                  <a:srgbClr val="FF0000"/>
                </a:solidFill>
              </a:rPr>
              <a:t>mysqldump</a:t>
            </a:r>
            <a:r>
              <a:rPr lang="en-US" altLang="zh-CN" smtClean="0"/>
              <a:t> -u </a:t>
            </a:r>
            <a:r>
              <a:rPr lang="zh-CN" altLang="en-US" smtClean="0"/>
              <a:t>用户名 </a:t>
            </a:r>
            <a:r>
              <a:rPr lang="en-US" altLang="zh-CN" smtClean="0"/>
              <a:t>-p [</a:t>
            </a:r>
            <a:r>
              <a:rPr lang="zh-CN" altLang="en-US" smtClean="0"/>
              <a:t>密码</a:t>
            </a:r>
            <a:r>
              <a:rPr lang="en-US" altLang="zh-CN" smtClean="0"/>
              <a:t>] [</a:t>
            </a:r>
            <a:r>
              <a:rPr lang="zh-CN" altLang="en-US" smtClean="0"/>
              <a:t>选项</a:t>
            </a:r>
            <a:r>
              <a:rPr lang="en-US" altLang="zh-CN" smtClean="0"/>
              <a:t>] </a:t>
            </a:r>
            <a:r>
              <a:rPr lang="en-US" altLang="zh-CN" smtClean="0">
                <a:solidFill>
                  <a:srgbClr val="FF0000"/>
                </a:solidFill>
              </a:rPr>
              <a:t>[</a:t>
            </a:r>
            <a:r>
              <a:rPr lang="zh-CN" altLang="en-US" smtClean="0">
                <a:solidFill>
                  <a:srgbClr val="FF0000"/>
                </a:solidFill>
              </a:rPr>
              <a:t>数据库名</a:t>
            </a:r>
            <a:r>
              <a:rPr lang="en-US" altLang="zh-CN" smtClean="0">
                <a:solidFill>
                  <a:srgbClr val="FF0000"/>
                </a:solidFill>
              </a:rPr>
              <a:t>] [</a:t>
            </a:r>
            <a:r>
              <a:rPr lang="zh-CN" altLang="en-US" smtClean="0">
                <a:solidFill>
                  <a:srgbClr val="FF0000"/>
                </a:solidFill>
              </a:rPr>
              <a:t>表名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&gt;</a:t>
            </a:r>
            <a:r>
              <a:rPr lang="en-US" altLang="zh-CN" smtClean="0"/>
              <a:t> /</a:t>
            </a:r>
            <a:r>
              <a:rPr lang="zh-CN" altLang="en-US" smtClean="0"/>
              <a:t>备份路径</a:t>
            </a:r>
            <a:r>
              <a:rPr lang="en-US" altLang="zh-CN" smtClean="0"/>
              <a:t>/</a:t>
            </a:r>
            <a:r>
              <a:rPr lang="zh-CN" altLang="en-US" smtClean="0">
                <a:solidFill>
                  <a:srgbClr val="FF0000"/>
                </a:solidFill>
              </a:rPr>
              <a:t>备份文件名</a:t>
            </a:r>
            <a:r>
              <a:rPr lang="zh-CN" altLang="en-US" smtClean="0"/>
              <a:t> </a:t>
            </a:r>
          </a:p>
          <a:p>
            <a:pPr lvl="1" eaLnBrk="1" hangingPunct="1">
              <a:defRPr/>
            </a:pPr>
            <a:r>
              <a:rPr lang="zh-CN" altLang="en-US" smtClean="0"/>
              <a:t>常见选项：</a:t>
            </a:r>
            <a:r>
              <a:rPr lang="en-US" altLang="zh-CN" smtClean="0">
                <a:solidFill>
                  <a:srgbClr val="FF0000"/>
                </a:solidFill>
              </a:rPr>
              <a:t>--all-databases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/>
              <a:t>--opt</a:t>
            </a:r>
          </a:p>
          <a:p>
            <a:pPr eaLnBrk="1" hangingPunct="1">
              <a:defRPr/>
            </a:pPr>
            <a:r>
              <a:rPr lang="zh-CN" altLang="en-US" smtClean="0"/>
              <a:t>恢复操作</a:t>
            </a:r>
          </a:p>
          <a:p>
            <a:pPr lvl="1" eaLnBrk="1" hangingPunct="1">
              <a:defRPr/>
            </a:pPr>
            <a:r>
              <a:rPr lang="en-US" altLang="zh-CN" smtClean="0">
                <a:solidFill>
                  <a:srgbClr val="FF0000"/>
                </a:solidFill>
              </a:rPr>
              <a:t>mysql</a:t>
            </a:r>
            <a:r>
              <a:rPr lang="en-US" altLang="zh-CN" smtClean="0"/>
              <a:t> -u root -p </a:t>
            </a:r>
            <a:r>
              <a:rPr lang="en-US" altLang="zh-CN" smtClean="0">
                <a:solidFill>
                  <a:srgbClr val="FF0000"/>
                </a:solidFill>
              </a:rPr>
              <a:t>[</a:t>
            </a:r>
            <a:r>
              <a:rPr lang="zh-CN" altLang="en-US" smtClean="0">
                <a:solidFill>
                  <a:srgbClr val="FF0000"/>
                </a:solidFill>
              </a:rPr>
              <a:t>数据库名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&lt;</a:t>
            </a:r>
            <a:r>
              <a:rPr lang="en-US" altLang="zh-CN" smtClean="0"/>
              <a:t> /</a:t>
            </a:r>
            <a:r>
              <a:rPr lang="zh-CN" altLang="en-US" smtClean="0"/>
              <a:t>备份路径</a:t>
            </a:r>
            <a:r>
              <a:rPr lang="en-US" altLang="zh-CN" smtClean="0"/>
              <a:t>/</a:t>
            </a:r>
            <a:r>
              <a:rPr lang="zh-CN" altLang="en-US" smtClean="0">
                <a:solidFill>
                  <a:srgbClr val="FF0000"/>
                </a:solidFill>
              </a:rPr>
              <a:t>备份文件名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68D47E1-B193-437B-97D1-720CED4745DC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133756" y="119857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维护数据库及用户权限</a:t>
            </a:r>
          </a:p>
        </p:txBody>
      </p:sp>
      <p:sp>
        <p:nvSpPr>
          <p:cNvPr id="5171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设置用户权限（用户不存在时，则新建用户）</a:t>
            </a:r>
          </a:p>
          <a:p>
            <a:pPr lvl="1" eaLnBrk="1" hangingPunct="1">
              <a:defRPr/>
            </a:pPr>
            <a:r>
              <a:rPr lang="en-US" altLang="zh-CN" smtClean="0">
                <a:solidFill>
                  <a:srgbClr val="FF0000"/>
                </a:solidFill>
              </a:rPr>
              <a:t>GRANT</a:t>
            </a:r>
            <a:r>
              <a:rPr lang="en-US" altLang="zh-CN" smtClean="0"/>
              <a:t> </a:t>
            </a:r>
            <a:r>
              <a:rPr lang="zh-CN" altLang="en-US" smtClean="0"/>
              <a:t>权限列表 </a:t>
            </a:r>
            <a:r>
              <a:rPr lang="en-US" altLang="zh-CN" smtClean="0">
                <a:solidFill>
                  <a:srgbClr val="FF0000"/>
                </a:solidFill>
              </a:rPr>
              <a:t>ON</a:t>
            </a:r>
            <a:r>
              <a:rPr lang="en-US" altLang="zh-CN" smtClean="0"/>
              <a:t> </a:t>
            </a:r>
            <a:r>
              <a:rPr lang="zh-CN" altLang="en-US" smtClean="0"/>
              <a:t>数据库名</a:t>
            </a:r>
            <a:r>
              <a:rPr lang="en-US" altLang="zh-CN" smtClean="0"/>
              <a:t>.</a:t>
            </a:r>
            <a:r>
              <a:rPr lang="zh-CN" altLang="en-US" smtClean="0"/>
              <a:t>表名 </a:t>
            </a:r>
            <a:r>
              <a:rPr lang="en-US" altLang="zh-CN" smtClean="0">
                <a:solidFill>
                  <a:srgbClr val="FF0000"/>
                </a:solidFill>
              </a:rPr>
              <a:t>TO</a:t>
            </a:r>
            <a:r>
              <a:rPr lang="en-US" altLang="zh-CN" smtClean="0"/>
              <a:t> </a:t>
            </a:r>
            <a:r>
              <a:rPr lang="zh-CN" altLang="en-US" smtClean="0"/>
              <a:t>用户名</a:t>
            </a:r>
            <a:r>
              <a:rPr lang="en-US" altLang="zh-CN" smtClean="0"/>
              <a:t>@</a:t>
            </a:r>
            <a:r>
              <a:rPr lang="zh-CN" altLang="en-US" smtClean="0"/>
              <a:t>来源地址 </a:t>
            </a:r>
            <a:r>
              <a:rPr lang="en-US" altLang="zh-CN" smtClean="0"/>
              <a:t>[ </a:t>
            </a:r>
            <a:r>
              <a:rPr lang="en-US" altLang="zh-CN" smtClean="0">
                <a:solidFill>
                  <a:srgbClr val="FF0000"/>
                </a:solidFill>
              </a:rPr>
              <a:t>IDENTIFIED BY</a:t>
            </a:r>
            <a:r>
              <a:rPr lang="en-US" altLang="zh-CN" smtClean="0"/>
              <a:t> ‘</a:t>
            </a:r>
            <a:r>
              <a:rPr lang="zh-CN" altLang="en-US" smtClean="0"/>
              <a:t>密码’ </a:t>
            </a:r>
            <a:r>
              <a:rPr lang="en-US" altLang="zh-CN" smtClean="0"/>
              <a:t>]</a:t>
            </a:r>
          </a:p>
          <a:p>
            <a:pPr eaLnBrk="1" hangingPunct="1">
              <a:defRPr/>
            </a:pPr>
            <a:r>
              <a:rPr lang="zh-CN" altLang="en-US" smtClean="0"/>
              <a:t>查看用户的权限</a:t>
            </a:r>
          </a:p>
          <a:p>
            <a:pPr lvl="1" eaLnBrk="1" hangingPunct="1">
              <a:defRPr/>
            </a:pPr>
            <a:r>
              <a:rPr lang="en-US" altLang="zh-CN" smtClean="0">
                <a:solidFill>
                  <a:srgbClr val="FF0000"/>
                </a:solidFill>
              </a:rPr>
              <a:t>SHOW GRANTS FOR</a:t>
            </a:r>
            <a:r>
              <a:rPr lang="en-US" altLang="zh-CN" smtClean="0"/>
              <a:t> </a:t>
            </a:r>
            <a:r>
              <a:rPr lang="zh-CN" altLang="en-US" smtClean="0"/>
              <a:t>用户名</a:t>
            </a:r>
            <a:r>
              <a:rPr lang="en-US" altLang="zh-CN" smtClean="0"/>
              <a:t>@</a:t>
            </a:r>
            <a:r>
              <a:rPr lang="zh-CN" altLang="en-US" smtClean="0"/>
              <a:t>域名或</a:t>
            </a:r>
            <a:r>
              <a:rPr lang="en-US" altLang="zh-CN" smtClean="0"/>
              <a:t>IP</a:t>
            </a:r>
          </a:p>
          <a:p>
            <a:pPr eaLnBrk="1" hangingPunct="1">
              <a:defRPr/>
            </a:pPr>
            <a:r>
              <a:rPr lang="zh-CN" altLang="en-US" smtClean="0"/>
              <a:t>撤销用户的权限</a:t>
            </a:r>
          </a:p>
          <a:p>
            <a:pPr lvl="1" eaLnBrk="1" hangingPunct="1">
              <a:defRPr/>
            </a:pPr>
            <a:r>
              <a:rPr lang="en-US" altLang="zh-CN" smtClean="0">
                <a:solidFill>
                  <a:srgbClr val="FF0000"/>
                </a:solidFill>
              </a:rPr>
              <a:t>REVOKE</a:t>
            </a:r>
            <a:r>
              <a:rPr lang="en-US" altLang="zh-CN" smtClean="0"/>
              <a:t> </a:t>
            </a:r>
            <a:r>
              <a:rPr lang="zh-CN" altLang="en-US" smtClean="0"/>
              <a:t>权限列表 </a:t>
            </a:r>
            <a:r>
              <a:rPr lang="en-US" altLang="zh-CN" smtClean="0">
                <a:solidFill>
                  <a:srgbClr val="FF0000"/>
                </a:solidFill>
              </a:rPr>
              <a:t>ON</a:t>
            </a:r>
            <a:r>
              <a:rPr lang="en-US" altLang="zh-CN" smtClean="0"/>
              <a:t> </a:t>
            </a:r>
            <a:r>
              <a:rPr lang="zh-CN" altLang="en-US" smtClean="0"/>
              <a:t>数据库名</a:t>
            </a:r>
            <a:r>
              <a:rPr lang="en-US" altLang="zh-CN" smtClean="0"/>
              <a:t>.</a:t>
            </a:r>
            <a:r>
              <a:rPr lang="zh-CN" altLang="en-US" smtClean="0"/>
              <a:t>表名 </a:t>
            </a:r>
            <a:r>
              <a:rPr lang="en-US" altLang="zh-CN" smtClean="0">
                <a:solidFill>
                  <a:srgbClr val="FF0000"/>
                </a:solidFill>
              </a:rPr>
              <a:t>FROM</a:t>
            </a:r>
            <a:r>
              <a:rPr lang="en-US" altLang="zh-CN" smtClean="0"/>
              <a:t> </a:t>
            </a:r>
            <a:r>
              <a:rPr lang="zh-CN" altLang="en-US" smtClean="0"/>
              <a:t>用户名</a:t>
            </a:r>
            <a:r>
              <a:rPr lang="en-US" altLang="zh-CN" smtClean="0"/>
              <a:t>@</a:t>
            </a:r>
            <a:r>
              <a:rPr lang="zh-CN" altLang="en-US" smtClean="0"/>
              <a:t>域名或</a:t>
            </a:r>
            <a:r>
              <a:rPr lang="en-US" altLang="zh-CN" smtClean="0"/>
              <a:t>IP</a:t>
            </a: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C5B3BDB-44E0-4EF2-8D47-DD2FC1E56339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5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5" name="Rectangle 5"/>
          <p:cNvSpPr>
            <a:spLocks noGrp="1" noChangeArrowheads="1"/>
          </p:cNvSpPr>
          <p:nvPr>
            <p:ph type="title"/>
          </p:nvPr>
        </p:nvSpPr>
        <p:spPr>
          <a:xfrm>
            <a:off x="1200991" y="389965"/>
            <a:ext cx="5795962" cy="584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软件包</a:t>
            </a:r>
          </a:p>
        </p:txBody>
      </p:sp>
      <p:sp>
        <p:nvSpPr>
          <p:cNvPr id="49664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MySQL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建立配置文件：</a:t>
            </a:r>
            <a:r>
              <a:rPr lang="en-US" altLang="zh-CN" dirty="0" smtClean="0">
                <a:solidFill>
                  <a:srgbClr val="FF0000"/>
                </a:solidFill>
              </a:rPr>
              <a:t>/etc/my.cnf</a:t>
            </a:r>
          </a:p>
          <a:p>
            <a:pPr lvl="1" eaLnBrk="1" hangingPunct="1">
              <a:defRPr/>
            </a:pPr>
            <a:r>
              <a:rPr lang="zh-CN" altLang="en-US" dirty="0" smtClean="0"/>
              <a:t>初始化数据库：</a:t>
            </a:r>
            <a:r>
              <a:rPr lang="en-US" altLang="zh-CN" dirty="0" err="1" smtClean="0"/>
              <a:t>mysql_install_db</a:t>
            </a:r>
            <a:r>
              <a:rPr lang="en-US" altLang="zh-CN" dirty="0" smtClean="0"/>
              <a:t>  –user=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设置目录权限：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调整</a:t>
            </a:r>
            <a:r>
              <a:rPr lang="en-US" altLang="zh-CN" dirty="0" smtClean="0"/>
              <a:t>lib</a:t>
            </a:r>
            <a:r>
              <a:rPr lang="zh-CN" altLang="en-US" dirty="0" smtClean="0"/>
              <a:t>库路径：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ld.so.conf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ldconfig</a:t>
            </a:r>
            <a:endParaRPr lang="en-US" altLang="zh-CN" dirty="0" smtClean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422E3927-52C0-46C0-A5DC-0CF96952F712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2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7" name="Rectangle 9"/>
          <p:cNvSpPr>
            <a:spLocks noGrp="1" noChangeArrowheads="1"/>
          </p:cNvSpPr>
          <p:nvPr>
            <p:ph type="title"/>
          </p:nvPr>
        </p:nvSpPr>
        <p:spPr>
          <a:xfrm>
            <a:off x="868363" y="124807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MySQL</a:t>
            </a:r>
            <a:r>
              <a:rPr lang="zh-CN" altLang="en-US" dirty="0" smtClean="0"/>
              <a:t>的启动控制</a:t>
            </a:r>
          </a:p>
        </p:txBody>
      </p:sp>
      <p:sp>
        <p:nvSpPr>
          <p:cNvPr id="498698" name="Rectangle 10"/>
          <p:cNvSpPr>
            <a:spLocks noGrp="1" noChangeArrowheads="1"/>
          </p:cNvSpPr>
          <p:nvPr>
            <p:ph idx="1"/>
          </p:nvPr>
        </p:nvSpPr>
        <p:spPr>
          <a:xfrm>
            <a:off x="757238" y="1231621"/>
            <a:ext cx="8229600" cy="5076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mysqld_safe</a:t>
            </a:r>
            <a:r>
              <a:rPr lang="zh-CN" altLang="en-US" dirty="0" smtClean="0"/>
              <a:t>脚本安全启动服务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F0F8887-B0A7-4E97-A435-CE83809D9EB5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868363" y="2346699"/>
            <a:ext cx="8007350" cy="576263"/>
          </a:xfrm>
          <a:prstGeom prst="roundRect">
            <a:avLst>
              <a:gd name="adj" fmla="val 2396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2"/>
                </a:solidFill>
              </a:rPr>
              <a:t>[root@www mysql]# service mysqld restart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endParaRPr lang="en-US" altLang="zh-CN" sz="18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8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8" name="Rectangle 4"/>
          <p:cNvSpPr>
            <a:spLocks noGrp="1" noChangeArrowheads="1"/>
          </p:cNvSpPr>
          <p:nvPr>
            <p:ph type="title"/>
          </p:nvPr>
        </p:nvSpPr>
        <p:spPr>
          <a:xfrm>
            <a:off x="1079967" y="376519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数据库基本管理</a:t>
            </a:r>
          </a:p>
        </p:txBody>
      </p:sp>
      <p:sp>
        <p:nvSpPr>
          <p:cNvPr id="5027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登录及退出</a:t>
            </a:r>
            <a:r>
              <a:rPr lang="en-US" altLang="zh-CN" smtClean="0"/>
              <a:t>MySQL</a:t>
            </a:r>
            <a:r>
              <a:rPr lang="zh-CN" altLang="en-US" smtClean="0"/>
              <a:t>环境</a:t>
            </a:r>
          </a:p>
          <a:p>
            <a:pPr eaLnBrk="1" hangingPunct="1">
              <a:defRPr/>
            </a:pPr>
            <a:r>
              <a:rPr lang="zh-CN" altLang="en-US" smtClean="0"/>
              <a:t>显示数据库结构</a:t>
            </a:r>
          </a:p>
          <a:p>
            <a:pPr eaLnBrk="1" hangingPunct="1">
              <a:defRPr/>
            </a:pPr>
            <a:r>
              <a:rPr lang="zh-CN" altLang="en-US" smtClean="0"/>
              <a:t>数据库的创建与删除</a:t>
            </a:r>
          </a:p>
          <a:p>
            <a:pPr eaLnBrk="1" hangingPunct="1">
              <a:defRPr/>
            </a:pPr>
            <a:r>
              <a:rPr lang="zh-CN" altLang="en-US" smtClean="0"/>
              <a:t>数据记录的插入与维护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C2B49C4-47FB-4480-BE07-78202AB93734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2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6" name="Rectangle 4"/>
          <p:cNvSpPr>
            <a:spLocks noGrp="1" noChangeArrowheads="1"/>
          </p:cNvSpPr>
          <p:nvPr>
            <p:ph type="title"/>
          </p:nvPr>
        </p:nvSpPr>
        <p:spPr>
          <a:xfrm>
            <a:off x="1106862" y="349625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登录及退出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环境</a:t>
            </a:r>
          </a:p>
        </p:txBody>
      </p:sp>
      <p:sp>
        <p:nvSpPr>
          <p:cNvPr id="5048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连接并登录到</a:t>
            </a:r>
            <a:r>
              <a:rPr lang="en-US" altLang="zh-CN" smtClean="0"/>
              <a:t>MySQL</a:t>
            </a:r>
            <a:r>
              <a:rPr lang="zh-CN" altLang="en-US" smtClean="0"/>
              <a:t>操作环境</a:t>
            </a:r>
          </a:p>
          <a:p>
            <a:pPr lvl="1" eaLnBrk="1" hangingPunct="1">
              <a:defRPr/>
            </a:pPr>
            <a:r>
              <a:rPr lang="en-US" altLang="zh-CN" smtClean="0"/>
              <a:t>mysql -u </a:t>
            </a:r>
            <a:r>
              <a:rPr lang="zh-CN" altLang="en-US" smtClean="0"/>
              <a:t>用户名 </a:t>
            </a:r>
            <a:r>
              <a:rPr lang="en-US" altLang="zh-CN" smtClean="0"/>
              <a:t>[-p]</a:t>
            </a:r>
          </a:p>
          <a:p>
            <a:pPr lvl="1" eaLnBrk="1" hangingPunct="1">
              <a:defRPr/>
            </a:pPr>
            <a:r>
              <a:rPr lang="zh-CN" altLang="en-US" smtClean="0"/>
              <a:t>提示符：</a:t>
            </a:r>
            <a:r>
              <a:rPr lang="en-US" altLang="zh-CN" smtClean="0"/>
              <a:t>mysql&gt;</a:t>
            </a:r>
          </a:p>
          <a:p>
            <a:pPr eaLnBrk="1" hangingPunct="1">
              <a:defRPr/>
            </a:pPr>
            <a:r>
              <a:rPr lang="zh-CN" altLang="en-US" smtClean="0"/>
              <a:t>设置数据库用户的密码</a:t>
            </a:r>
          </a:p>
          <a:p>
            <a:pPr lvl="1" eaLnBrk="1" hangingPunct="1">
              <a:defRPr/>
            </a:pPr>
            <a:r>
              <a:rPr lang="en-US" altLang="zh-CN" smtClean="0">
                <a:solidFill>
                  <a:srgbClr val="FF0000"/>
                </a:solidFill>
              </a:rPr>
              <a:t>mysqladmin </a:t>
            </a:r>
            <a:r>
              <a:rPr lang="en-US" altLang="zh-CN" smtClean="0"/>
              <a:t> -u  root  [-p]  password </a:t>
            </a:r>
            <a:r>
              <a:rPr lang="zh-CN" altLang="en-US" smtClean="0"/>
              <a:t>新密码</a:t>
            </a:r>
          </a:p>
          <a:p>
            <a:pPr eaLnBrk="1" hangingPunct="1">
              <a:defRPr/>
            </a:pPr>
            <a:r>
              <a:rPr lang="zh-CN" altLang="en-US" smtClean="0"/>
              <a:t>退出</a:t>
            </a:r>
            <a:r>
              <a:rPr lang="en-US" altLang="zh-CN" smtClean="0"/>
              <a:t>MySQL</a:t>
            </a:r>
            <a:r>
              <a:rPr lang="zh-CN" altLang="en-US" smtClean="0"/>
              <a:t>操作环境</a:t>
            </a:r>
          </a:p>
          <a:p>
            <a:pPr lvl="1" eaLnBrk="1" hangingPunct="1">
              <a:defRPr/>
            </a:pPr>
            <a:r>
              <a:rPr lang="en-US" altLang="zh-CN" smtClean="0"/>
              <a:t>mysql&gt; exit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133D637B-0A3A-4AE7-929A-5A449186CDCA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5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4" name="Rectangle 4"/>
          <p:cNvSpPr>
            <a:spLocks noGrp="1" noChangeArrowheads="1"/>
          </p:cNvSpPr>
          <p:nvPr>
            <p:ph type="title"/>
          </p:nvPr>
        </p:nvSpPr>
        <p:spPr>
          <a:xfrm>
            <a:off x="1106862" y="309284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显示数据库结构</a:t>
            </a:r>
          </a:p>
        </p:txBody>
      </p:sp>
      <p:sp>
        <p:nvSpPr>
          <p:cNvPr id="5068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查看数据库列表信息</a:t>
            </a:r>
          </a:p>
          <a:p>
            <a:pPr lvl="1" eaLnBrk="1" hangingPunct="1">
              <a:defRPr/>
            </a:pPr>
            <a:r>
              <a:rPr lang="en-US" altLang="zh-CN" smtClean="0"/>
              <a:t>SHOW  DATABASES</a:t>
            </a:r>
          </a:p>
          <a:p>
            <a:pPr eaLnBrk="1" hangingPunct="1">
              <a:defRPr/>
            </a:pPr>
            <a:r>
              <a:rPr lang="zh-CN" altLang="en-US" smtClean="0"/>
              <a:t>查看数据库中的数据表信息</a:t>
            </a:r>
          </a:p>
          <a:p>
            <a:pPr lvl="1" eaLnBrk="1" hangingPunct="1">
              <a:defRPr/>
            </a:pPr>
            <a:r>
              <a:rPr lang="en-US" altLang="zh-CN" smtClean="0"/>
              <a:t>USE  </a:t>
            </a:r>
            <a:r>
              <a:rPr lang="zh-CN" altLang="en-US" smtClean="0"/>
              <a:t>数据库名</a:t>
            </a:r>
          </a:p>
          <a:p>
            <a:pPr lvl="1" eaLnBrk="1" hangingPunct="1">
              <a:defRPr/>
            </a:pPr>
            <a:r>
              <a:rPr lang="en-US" altLang="zh-CN" smtClean="0"/>
              <a:t>SHOW  TABLES</a:t>
            </a:r>
          </a:p>
          <a:p>
            <a:pPr eaLnBrk="1" hangingPunct="1">
              <a:defRPr/>
            </a:pPr>
            <a:r>
              <a:rPr lang="zh-CN" altLang="en-US" smtClean="0"/>
              <a:t>显示数据表的结构（字段）</a:t>
            </a:r>
          </a:p>
          <a:p>
            <a:pPr lvl="1" eaLnBrk="1" hangingPunct="1">
              <a:defRPr/>
            </a:pPr>
            <a:r>
              <a:rPr lang="en-US" altLang="zh-CN" smtClean="0"/>
              <a:t>DESCRIBE  [</a:t>
            </a:r>
            <a:r>
              <a:rPr lang="zh-CN" altLang="en-US" smtClean="0"/>
              <a:t>数据库名</a:t>
            </a:r>
            <a:r>
              <a:rPr lang="en-US" altLang="zh-CN" smtClean="0"/>
              <a:t>.]</a:t>
            </a:r>
            <a:r>
              <a:rPr lang="zh-CN" altLang="en-US" smtClean="0"/>
              <a:t>表名</a:t>
            </a: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1CF6E234-DD8A-448B-BADD-1BD45693E248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2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2" name="Rectangle 4"/>
          <p:cNvSpPr>
            <a:spLocks noGrp="1" noChangeArrowheads="1"/>
          </p:cNvSpPr>
          <p:nvPr>
            <p:ph type="title"/>
          </p:nvPr>
        </p:nvSpPr>
        <p:spPr>
          <a:xfrm>
            <a:off x="1012733" y="228601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数据库的创建与删除</a:t>
            </a:r>
          </a:p>
        </p:txBody>
      </p:sp>
      <p:sp>
        <p:nvSpPr>
          <p:cNvPr id="5089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创建新的数据库</a:t>
            </a:r>
          </a:p>
          <a:p>
            <a:pPr lvl="1" eaLnBrk="1" hangingPunct="1">
              <a:defRPr/>
            </a:pPr>
            <a:r>
              <a:rPr lang="en-US" altLang="zh-CN" smtClean="0"/>
              <a:t>CREATE DATABASE </a:t>
            </a:r>
            <a:r>
              <a:rPr lang="zh-CN" altLang="en-US" smtClean="0"/>
              <a:t>数据库名</a:t>
            </a:r>
          </a:p>
          <a:p>
            <a:pPr eaLnBrk="1" hangingPunct="1">
              <a:defRPr/>
            </a:pPr>
            <a:r>
              <a:rPr lang="zh-CN" altLang="en-US" smtClean="0"/>
              <a:t>创建新的数据表</a:t>
            </a:r>
          </a:p>
          <a:p>
            <a:pPr lvl="1" eaLnBrk="1" hangingPunct="1">
              <a:defRPr/>
            </a:pPr>
            <a:r>
              <a:rPr lang="en-US" altLang="zh-CN" smtClean="0"/>
              <a:t>CREATE TABLE </a:t>
            </a:r>
            <a:r>
              <a:rPr lang="zh-CN" altLang="en-US" smtClean="0"/>
              <a:t>表名 </a:t>
            </a:r>
            <a:r>
              <a:rPr lang="en-US" altLang="zh-CN" smtClean="0"/>
              <a:t>(</a:t>
            </a:r>
            <a:r>
              <a:rPr lang="zh-CN" altLang="en-US" smtClean="0"/>
              <a:t>字段定义</a:t>
            </a:r>
            <a:r>
              <a:rPr lang="en-US" altLang="zh-CN" smtClean="0"/>
              <a:t>……)</a:t>
            </a:r>
          </a:p>
          <a:p>
            <a:pPr eaLnBrk="1" hangingPunct="1">
              <a:defRPr/>
            </a:pPr>
            <a:r>
              <a:rPr lang="zh-CN" altLang="en-US" smtClean="0"/>
              <a:t>删除指定的数据表</a:t>
            </a:r>
          </a:p>
          <a:p>
            <a:pPr lvl="1" eaLnBrk="1" hangingPunct="1">
              <a:defRPr/>
            </a:pPr>
            <a:r>
              <a:rPr lang="en-US" altLang="zh-CN" smtClean="0"/>
              <a:t>DROP TABLE [</a:t>
            </a:r>
            <a:r>
              <a:rPr lang="zh-CN" altLang="en-US" smtClean="0"/>
              <a:t>数据库名</a:t>
            </a:r>
            <a:r>
              <a:rPr lang="en-US" altLang="zh-CN" smtClean="0"/>
              <a:t>.]</a:t>
            </a:r>
            <a:r>
              <a:rPr lang="zh-CN" altLang="en-US" smtClean="0"/>
              <a:t>表名</a:t>
            </a:r>
          </a:p>
          <a:p>
            <a:pPr eaLnBrk="1" hangingPunct="1">
              <a:defRPr/>
            </a:pPr>
            <a:r>
              <a:rPr lang="zh-CN" altLang="en-US" smtClean="0"/>
              <a:t>删除指定的数据库 </a:t>
            </a:r>
          </a:p>
          <a:p>
            <a:pPr lvl="1" eaLnBrk="1" hangingPunct="1">
              <a:defRPr/>
            </a:pPr>
            <a:r>
              <a:rPr lang="en-US" altLang="zh-CN" smtClean="0"/>
              <a:t>DROP DATABASE </a:t>
            </a:r>
            <a:r>
              <a:rPr lang="zh-CN" altLang="en-US" smtClean="0"/>
              <a:t>数据库名</a:t>
            </a: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786FA60-C69F-4F6E-B3C2-C5242CF7BD66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6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0" name="Rectangle 4"/>
          <p:cNvSpPr>
            <a:spLocks noGrp="1" noChangeArrowheads="1"/>
          </p:cNvSpPr>
          <p:nvPr>
            <p:ph type="title"/>
          </p:nvPr>
        </p:nvSpPr>
        <p:spPr>
          <a:xfrm>
            <a:off x="1106862" y="215154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数据录入与维护</a:t>
            </a:r>
          </a:p>
        </p:txBody>
      </p:sp>
      <p:sp>
        <p:nvSpPr>
          <p:cNvPr id="5109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向数据表中插入新的数据记录</a:t>
            </a:r>
          </a:p>
          <a:p>
            <a:pPr lvl="1" eaLnBrk="1" hangingPunct="1">
              <a:defRPr/>
            </a:pPr>
            <a:r>
              <a:rPr lang="en-US" altLang="zh-CN" smtClean="0"/>
              <a:t>INSERT INTO </a:t>
            </a:r>
            <a:r>
              <a:rPr lang="zh-CN" altLang="en-US" smtClean="0"/>
              <a:t>表名</a:t>
            </a:r>
            <a:r>
              <a:rPr lang="en-US" altLang="zh-CN" smtClean="0"/>
              <a:t>(</a:t>
            </a:r>
            <a:r>
              <a:rPr lang="zh-CN" altLang="en-US" smtClean="0"/>
              <a:t>字段</a:t>
            </a:r>
            <a:r>
              <a:rPr lang="en-US" altLang="zh-CN" smtClean="0"/>
              <a:t>1, </a:t>
            </a:r>
            <a:r>
              <a:rPr lang="zh-CN" altLang="en-US" smtClean="0"/>
              <a:t>字段</a:t>
            </a:r>
            <a:r>
              <a:rPr lang="en-US" altLang="zh-CN" smtClean="0"/>
              <a:t>2, ……)  VALUES(</a:t>
            </a:r>
            <a:r>
              <a:rPr lang="zh-CN" altLang="en-US" smtClean="0"/>
              <a:t>字段</a:t>
            </a:r>
            <a:r>
              <a:rPr lang="en-US" altLang="zh-CN" smtClean="0"/>
              <a:t>1</a:t>
            </a:r>
            <a:r>
              <a:rPr lang="zh-CN" altLang="en-US" smtClean="0"/>
              <a:t>的值</a:t>
            </a:r>
            <a:r>
              <a:rPr lang="en-US" altLang="zh-CN" smtClean="0"/>
              <a:t>, </a:t>
            </a:r>
            <a:r>
              <a:rPr lang="zh-CN" altLang="en-US" smtClean="0"/>
              <a:t>字段</a:t>
            </a:r>
            <a:r>
              <a:rPr lang="en-US" altLang="zh-CN" smtClean="0"/>
              <a:t>2</a:t>
            </a:r>
            <a:r>
              <a:rPr lang="zh-CN" altLang="en-US" smtClean="0"/>
              <a:t>的值</a:t>
            </a:r>
            <a:r>
              <a:rPr lang="en-US" altLang="zh-CN" smtClean="0"/>
              <a:t>, ……) </a:t>
            </a:r>
          </a:p>
          <a:p>
            <a:pPr eaLnBrk="1" hangingPunct="1">
              <a:defRPr/>
            </a:pPr>
            <a:r>
              <a:rPr lang="zh-CN" altLang="en-US" smtClean="0"/>
              <a:t>从数据表中查找符合条件的数据记录 </a:t>
            </a:r>
          </a:p>
          <a:p>
            <a:pPr lvl="1" eaLnBrk="1" hangingPunct="1">
              <a:defRPr/>
            </a:pPr>
            <a:r>
              <a:rPr lang="en-US" altLang="zh-CN" smtClean="0"/>
              <a:t>SELECT </a:t>
            </a:r>
            <a:r>
              <a:rPr lang="zh-CN" altLang="en-US" smtClean="0"/>
              <a:t>字段名</a:t>
            </a:r>
            <a:r>
              <a:rPr lang="en-US" altLang="zh-CN" smtClean="0"/>
              <a:t>1,</a:t>
            </a:r>
            <a:r>
              <a:rPr lang="zh-CN" altLang="en-US" smtClean="0"/>
              <a:t>字段名</a:t>
            </a:r>
            <a:r>
              <a:rPr lang="en-US" altLang="zh-CN" smtClean="0"/>
              <a:t>2 …… FROM </a:t>
            </a:r>
            <a:r>
              <a:rPr lang="zh-CN" altLang="en-US" smtClean="0"/>
              <a:t>表名 </a:t>
            </a:r>
            <a:r>
              <a:rPr lang="en-US" altLang="zh-CN" smtClean="0"/>
              <a:t>WHERE </a:t>
            </a:r>
            <a:r>
              <a:rPr lang="zh-CN" altLang="en-US" smtClean="0"/>
              <a:t>条件表达式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913008B-62C9-49E9-B389-5EFDBFD1A01B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9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8" name="Rectangle 4"/>
          <p:cNvSpPr>
            <a:spLocks noGrp="1" noChangeArrowheads="1"/>
          </p:cNvSpPr>
          <p:nvPr>
            <p:ph type="title"/>
          </p:nvPr>
        </p:nvSpPr>
        <p:spPr>
          <a:xfrm>
            <a:off x="4872038" y="1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mtClean="0"/>
              <a:t>数据录入与维护</a:t>
            </a:r>
          </a:p>
        </p:txBody>
      </p:sp>
      <p:sp>
        <p:nvSpPr>
          <p:cNvPr id="5130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修改、更新数据表中的数据记录 </a:t>
            </a:r>
          </a:p>
          <a:p>
            <a:pPr lvl="1" eaLnBrk="1" hangingPunct="1">
              <a:defRPr/>
            </a:pPr>
            <a:r>
              <a:rPr lang="en-US" altLang="zh-CN" smtClean="0"/>
              <a:t>UPDATE </a:t>
            </a:r>
            <a:r>
              <a:rPr lang="zh-CN" altLang="en-US" smtClean="0"/>
              <a:t>表名 </a:t>
            </a:r>
            <a:r>
              <a:rPr lang="en-US" altLang="zh-CN" smtClean="0"/>
              <a:t>SET </a:t>
            </a:r>
            <a:r>
              <a:rPr lang="zh-CN" altLang="en-US" smtClean="0"/>
              <a:t>字段名</a:t>
            </a:r>
            <a:r>
              <a:rPr lang="en-US" altLang="zh-CN" smtClean="0"/>
              <a:t>1=</a:t>
            </a:r>
            <a:r>
              <a:rPr lang="zh-CN" altLang="en-US" smtClean="0"/>
              <a:t>字段值</a:t>
            </a:r>
            <a:r>
              <a:rPr lang="en-US" altLang="zh-CN" smtClean="0"/>
              <a:t>1[,</a:t>
            </a:r>
            <a:r>
              <a:rPr lang="zh-CN" altLang="en-US" smtClean="0"/>
              <a:t>字段名</a:t>
            </a:r>
            <a:r>
              <a:rPr lang="en-US" altLang="zh-CN" smtClean="0"/>
              <a:t>2=</a:t>
            </a:r>
            <a:r>
              <a:rPr lang="zh-CN" altLang="en-US" smtClean="0"/>
              <a:t>字段值</a:t>
            </a:r>
            <a:r>
              <a:rPr lang="en-US" altLang="zh-CN" smtClean="0"/>
              <a:t>2]  WHERE </a:t>
            </a:r>
            <a:r>
              <a:rPr lang="zh-CN" altLang="en-US" smtClean="0"/>
              <a:t>条件表达式</a:t>
            </a:r>
          </a:p>
          <a:p>
            <a:pPr eaLnBrk="1" hangingPunct="1">
              <a:defRPr/>
            </a:pPr>
            <a:r>
              <a:rPr lang="zh-CN" altLang="en-US" smtClean="0"/>
              <a:t>在数据表中删除指定的数据记录</a:t>
            </a:r>
          </a:p>
          <a:p>
            <a:pPr lvl="1" eaLnBrk="1" hangingPunct="1">
              <a:defRPr/>
            </a:pPr>
            <a:r>
              <a:rPr lang="en-US" altLang="zh-CN" smtClean="0"/>
              <a:t>DELETE FROM </a:t>
            </a:r>
            <a:r>
              <a:rPr lang="zh-CN" altLang="en-US" smtClean="0"/>
              <a:t>表名 </a:t>
            </a:r>
            <a:r>
              <a:rPr lang="en-US" altLang="zh-CN" smtClean="0"/>
              <a:t>WHERE </a:t>
            </a:r>
            <a:r>
              <a:rPr lang="zh-CN" altLang="en-US" smtClean="0"/>
              <a:t>条件表达式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293371F-0A76-4CF0-B631-BDE6E6859BF3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41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514</Words>
  <Application>Microsoft Office PowerPoint</Application>
  <PresentationFormat>宽屏</PresentationFormat>
  <Paragraphs>103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黑体</vt:lpstr>
      <vt:lpstr>楷体_GB2312</vt:lpstr>
      <vt:lpstr>宋体</vt:lpstr>
      <vt:lpstr>微软雅黑</vt:lpstr>
      <vt:lpstr>Arial</vt:lpstr>
      <vt:lpstr>Calibri</vt:lpstr>
      <vt:lpstr>Tw Cen MT</vt:lpstr>
      <vt:lpstr>Wingdings</vt:lpstr>
      <vt:lpstr>Office 主题</vt:lpstr>
      <vt:lpstr>MySQL管理</vt:lpstr>
      <vt:lpstr>安装MySQL软件包</vt:lpstr>
      <vt:lpstr>MySQL的启动控制</vt:lpstr>
      <vt:lpstr>数据库基本管理</vt:lpstr>
      <vt:lpstr>登录及退出MySQL环境</vt:lpstr>
      <vt:lpstr>显示数据库结构</vt:lpstr>
      <vt:lpstr>数据库的创建与删除</vt:lpstr>
      <vt:lpstr>数据录入与维护</vt:lpstr>
      <vt:lpstr>数据录入与维护</vt:lpstr>
      <vt:lpstr>MySQL数据库基本管理</vt:lpstr>
      <vt:lpstr>维护数据库及用户权限</vt:lpstr>
      <vt:lpstr>维护数据库及用户权限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wenming zhu</cp:lastModifiedBy>
  <cp:revision>35</cp:revision>
  <dcterms:created xsi:type="dcterms:W3CDTF">2016-09-12T07:04:34Z</dcterms:created>
  <dcterms:modified xsi:type="dcterms:W3CDTF">2018-09-09T11:12:44Z</dcterms:modified>
</cp:coreProperties>
</file>