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69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A466B18-CCBC-4381-B465-BDB231804A0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73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2BDB17-AEB7-4EA0-8FF8-9C76F501F89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42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9DE74E-68F2-43D2-BF1E-1738FAD534C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6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7F7F96E-1440-4573-A572-DECF47F2E57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27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82B6A23-FE70-4703-8E1C-DCA3BB215A4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0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1A7B904-00AF-4CA4-A777-FC209CA3B26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45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22571EE-1A84-4F74-B57A-42445C99984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20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9F2DAD5-9178-4920-8993-8832A7F4C98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9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C99BC77-E9B7-4913-8935-9C2D6C1E3AE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Wingdings" pitchFamily="2" charset="2"/>
              <a:buNone/>
            </a:pPr>
            <a:endParaRPr kumimoji="0"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32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6E4B225-F746-4DA5-BFFC-183E98A2EC7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44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0112FE9-1085-42C3-A35D-0EBD5318BD1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60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985B562-C8E5-4FBD-A657-EE8798D864A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5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8780E-0B7B-4106-B506-0B3DEBD11FF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06905" name="Rectangle 25"/>
          <p:cNvSpPr>
            <a:spLocks noGrp="1" noChangeArrowheads="1"/>
          </p:cNvSpPr>
          <p:nvPr>
            <p:ph type="title"/>
          </p:nvPr>
        </p:nvSpPr>
        <p:spPr>
          <a:xfrm>
            <a:off x="743791" y="32067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双分支</a:t>
            </a:r>
          </a:p>
        </p:txBody>
      </p:sp>
      <p:sp>
        <p:nvSpPr>
          <p:cNvPr id="506906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当“条件成立”、“条件不成立”时执行不同操作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981200" y="2891866"/>
            <a:ext cx="7127875" cy="2640013"/>
            <a:chOff x="613" y="2326"/>
            <a:chExt cx="4490" cy="1663"/>
          </a:xfrm>
        </p:grpSpPr>
        <p:sp>
          <p:nvSpPr>
            <p:cNvPr id="3891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2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892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3892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2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2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2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2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892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3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3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3893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3893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893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93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8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5D2541-4EBD-417D-88D0-58E46EF37132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title"/>
          </p:nvPr>
        </p:nvSpPr>
        <p:spPr>
          <a:xfrm>
            <a:off x="1026179" y="38038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双分支</a:t>
            </a:r>
          </a:p>
        </p:txBody>
      </p:sp>
      <p:sp>
        <p:nvSpPr>
          <p:cNvPr id="5089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</a:rPr>
              <a:t>应用示例：</a:t>
            </a:r>
          </a:p>
          <a:p>
            <a:pPr lvl="1">
              <a:defRPr/>
            </a:pPr>
            <a:r>
              <a:rPr kumimoji="1" lang="zh-CN" altLang="en-US" dirty="0" smtClean="0">
                <a:solidFill>
                  <a:schemeClr val="tx2"/>
                </a:solidFill>
              </a:rPr>
              <a:t>判断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nfs</a:t>
            </a:r>
            <a:r>
              <a:rPr kumimoji="1" lang="zh-CN" altLang="en-US" dirty="0" smtClean="0">
                <a:solidFill>
                  <a:schemeClr val="tx2"/>
                </a:solidFill>
              </a:rPr>
              <a:t>是否</a:t>
            </a:r>
            <a:r>
              <a:rPr kumimoji="1" lang="zh-CN" altLang="en-US" dirty="0">
                <a:solidFill>
                  <a:schemeClr val="tx2"/>
                </a:solidFill>
              </a:rPr>
              <a:t>在运行，若已运行则输出提示信息，否则重新</a:t>
            </a:r>
            <a:r>
              <a:rPr kumimoji="1" lang="zh-CN" altLang="en-US" dirty="0" smtClean="0">
                <a:solidFill>
                  <a:schemeClr val="tx2"/>
                </a:solidFill>
              </a:rPr>
              <a:t>启动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nfs</a:t>
            </a:r>
            <a:r>
              <a:rPr kumimoji="1" lang="zh-CN" altLang="en-US" dirty="0" smtClean="0">
                <a:solidFill>
                  <a:schemeClr val="tx2"/>
                </a:solidFill>
              </a:rPr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24576-FD63-404F-A6FD-B6A50C51B6D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11002" name="Rectangle 26"/>
          <p:cNvSpPr>
            <a:spLocks noGrp="1" noChangeArrowheads="1"/>
          </p:cNvSpPr>
          <p:nvPr>
            <p:ph type="title"/>
          </p:nvPr>
        </p:nvSpPr>
        <p:spPr>
          <a:xfrm>
            <a:off x="971552" y="25300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zh-CN" dirty="0"/>
              <a:t>多分支</a:t>
            </a:r>
            <a:endParaRPr lang="zh-CN" altLang="en-US" dirty="0"/>
          </a:p>
        </p:txBody>
      </p:sp>
      <p:sp>
        <p:nvSpPr>
          <p:cNvPr id="51100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64560" y="1494708"/>
            <a:ext cx="8229600" cy="39417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相当于</a:t>
            </a:r>
            <a:r>
              <a:rPr lang="en-US" altLang="zh-CN" dirty="0"/>
              <a:t>if</a:t>
            </a:r>
            <a:r>
              <a:rPr lang="zh-CN" altLang="en-US" dirty="0"/>
              <a:t>语句嵌套，针对多个条件执行不同操作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266173" y="2161458"/>
            <a:ext cx="7920037" cy="3910012"/>
            <a:chOff x="295" y="1117"/>
            <a:chExt cx="4989" cy="2463"/>
          </a:xfrm>
        </p:grpSpPr>
        <p:sp>
          <p:nvSpPr>
            <p:cNvPr id="4096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6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6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97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4097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7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7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7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4097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7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7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4098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4098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1026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8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098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8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8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4099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099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9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099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099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4099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1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4BC6D2-8899-4994-B1D3-B64AF83DEA9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13046" name="Rectangle 22"/>
          <p:cNvSpPr>
            <a:spLocks noGrp="1" noChangeArrowheads="1"/>
          </p:cNvSpPr>
          <p:nvPr>
            <p:ph type="title"/>
          </p:nvPr>
        </p:nvSpPr>
        <p:spPr>
          <a:xfrm>
            <a:off x="1033463" y="60404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51304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000375" y="3573463"/>
            <a:ext cx="6840538" cy="2735262"/>
            <a:chOff x="567" y="2311"/>
            <a:chExt cx="4309" cy="1723"/>
          </a:xfrm>
        </p:grpSpPr>
        <p:sp>
          <p:nvSpPr>
            <p:cNvPr id="41991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1992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96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1997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41998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1999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0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42002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3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4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5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6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2007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42008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9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DEC98B-1C50-4859-9E4A-27A5525B2A1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60410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脚本的概念 </a:t>
            </a:r>
          </a:p>
        </p:txBody>
      </p:sp>
      <p:sp>
        <p:nvSpPr>
          <p:cNvPr id="531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Shell</a:t>
            </a:r>
            <a:r>
              <a:rPr lang="zh-CN" altLang="en-US"/>
              <a:t>脚本</a:t>
            </a:r>
          </a:p>
          <a:p>
            <a:pPr lvl="1">
              <a:defRPr/>
            </a:pPr>
            <a:r>
              <a:rPr lang="zh-CN" altLang="en-US"/>
              <a:t>用途：完成特定的、较复杂的系统管理任务</a:t>
            </a:r>
          </a:p>
          <a:p>
            <a:pPr lvl="1">
              <a:defRPr/>
            </a:pPr>
            <a:r>
              <a:rPr lang="zh-CN" altLang="en-US"/>
              <a:t>格式：集中保存多条</a:t>
            </a:r>
            <a:r>
              <a:rPr lang="en-US" altLang="zh-CN"/>
              <a:t>Linux</a:t>
            </a:r>
            <a:r>
              <a:rPr lang="zh-CN" altLang="en-US"/>
              <a:t>命令，普通文本文件</a:t>
            </a:r>
          </a:p>
          <a:p>
            <a:pPr lvl="1">
              <a:defRPr/>
            </a:pPr>
            <a:r>
              <a:rPr lang="zh-CN" altLang="en-US"/>
              <a:t>执行方式：按照预设的顺序依次解释执行</a:t>
            </a:r>
          </a:p>
        </p:txBody>
      </p:sp>
    </p:spTree>
    <p:extLst>
      <p:ext uri="{BB962C8B-B14F-4D97-AF65-F5344CB8AC3E}">
        <p14:creationId xmlns:p14="http://schemas.microsoft.com/office/powerpoint/2010/main" val="5171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7C2204-910E-4E3D-AC22-2411E4F3A553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33510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703113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编写可执行的</a:t>
            </a:r>
            <a:r>
              <a:rPr lang="en-US" altLang="zh-CN" dirty="0"/>
              <a:t>Shell</a:t>
            </a:r>
            <a:r>
              <a:rPr lang="zh-CN" altLang="en-US" dirty="0"/>
              <a:t>脚本 </a:t>
            </a:r>
          </a:p>
        </p:txBody>
      </p:sp>
      <p:sp>
        <p:nvSpPr>
          <p:cNvPr id="533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建立包含执行语句的脚本文件 </a:t>
            </a:r>
          </a:p>
          <a:p>
            <a:pPr lvl="1">
              <a:defRPr/>
            </a:pPr>
            <a:r>
              <a:rPr lang="zh-CN" altLang="en-US"/>
              <a:t>脚本文件中包括的内容 </a:t>
            </a:r>
          </a:p>
          <a:p>
            <a:pPr lvl="2">
              <a:defRPr/>
            </a:pPr>
            <a:r>
              <a:rPr lang="zh-CN" altLang="en-US"/>
              <a:t> 运行环境设置：</a:t>
            </a:r>
            <a:r>
              <a:rPr lang="en-US" altLang="zh-CN">
                <a:solidFill>
                  <a:srgbClr val="FF0000"/>
                </a:solidFill>
              </a:rPr>
              <a:t>#!/bin/bash</a:t>
            </a:r>
            <a:r>
              <a:rPr lang="en-US" altLang="zh-CN"/>
              <a:t> </a:t>
            </a:r>
          </a:p>
          <a:p>
            <a:pPr lvl="2">
              <a:defRPr/>
            </a:pPr>
            <a:r>
              <a:rPr lang="en-US" altLang="zh-CN"/>
              <a:t> </a:t>
            </a:r>
            <a:r>
              <a:rPr lang="zh-CN" altLang="en-US"/>
              <a:t>注释信息：以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zh-CN" altLang="en-US"/>
              <a:t>开始的说明性文字 </a:t>
            </a:r>
          </a:p>
          <a:p>
            <a:pPr lvl="2">
              <a:defRPr/>
            </a:pPr>
            <a:r>
              <a:rPr lang="zh-CN" altLang="en-US"/>
              <a:t> 可执行的</a:t>
            </a:r>
            <a:r>
              <a:rPr lang="en-US" altLang="zh-CN"/>
              <a:t>Linux</a:t>
            </a:r>
            <a:r>
              <a:rPr lang="zh-CN" altLang="en-US"/>
              <a:t>命令行</a:t>
            </a:r>
          </a:p>
          <a:p>
            <a:pPr>
              <a:defRPr/>
            </a:pPr>
            <a:r>
              <a:rPr lang="zh-CN" altLang="en-US"/>
              <a:t>为脚本文件添加可执行权限</a:t>
            </a:r>
          </a:p>
        </p:txBody>
      </p:sp>
    </p:spTree>
    <p:extLst>
      <p:ext uri="{BB962C8B-B14F-4D97-AF65-F5344CB8AC3E}">
        <p14:creationId xmlns:p14="http://schemas.microsoft.com/office/powerpoint/2010/main" val="15574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872557-20B3-4BD0-8A1D-6DB75312EE9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运行</a:t>
            </a:r>
            <a:r>
              <a:rPr lang="en-US" altLang="zh-CN"/>
              <a:t>Shell</a:t>
            </a:r>
            <a:r>
              <a:rPr lang="zh-CN" altLang="en-US"/>
              <a:t>脚本程序</a:t>
            </a:r>
          </a:p>
        </p:txBody>
      </p:sp>
      <p:sp>
        <p:nvSpPr>
          <p:cNvPr id="5355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直接执行具有“</a:t>
            </a:r>
            <a:r>
              <a:rPr lang="en-US" altLang="zh-CN"/>
              <a:t>x”</a:t>
            </a:r>
            <a:r>
              <a:rPr lang="zh-CN" altLang="en-US"/>
              <a:t>权限的脚本文件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./repboot.sh</a:t>
            </a:r>
            <a:r>
              <a:rPr lang="en-US" altLang="zh-CN"/>
              <a:t> </a:t>
            </a:r>
          </a:p>
          <a:p>
            <a:pPr>
              <a:defRPr/>
            </a:pPr>
            <a:r>
              <a:rPr lang="zh-CN" altLang="en-US"/>
              <a:t>使用指定的解释器程序执行脚本内容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bash  repboot.sh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sh  repboot.sh</a:t>
            </a:r>
          </a:p>
          <a:p>
            <a:pPr>
              <a:defRPr/>
            </a:pPr>
            <a:r>
              <a:rPr lang="zh-CN" altLang="en-US"/>
              <a:t>通过</a:t>
            </a:r>
            <a:r>
              <a:rPr lang="en-US" altLang="zh-CN"/>
              <a:t>source</a:t>
            </a:r>
            <a:r>
              <a:rPr lang="zh-CN" altLang="en-US"/>
              <a:t>命令（或 </a:t>
            </a:r>
            <a:r>
              <a:rPr lang="en-US" altLang="zh-CN"/>
              <a:t>. </a:t>
            </a:r>
            <a:r>
              <a:rPr lang="zh-CN" altLang="en-US"/>
              <a:t>）读取脚本内容执行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souce  repboot.sh</a:t>
            </a:r>
            <a:r>
              <a:rPr lang="en-US" altLang="zh-CN"/>
              <a:t>  </a:t>
            </a:r>
            <a:r>
              <a:rPr lang="zh-CN" altLang="en-US"/>
              <a:t>或  </a:t>
            </a:r>
            <a:r>
              <a:rPr lang="en-US" altLang="zh-CN">
                <a:solidFill>
                  <a:srgbClr val="FF0000"/>
                </a:solidFill>
              </a:rPr>
              <a:t>.   hello.sh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0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F35F4B-B0A1-4665-8E06-B44CDCFFDF5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92553" name="Rectangle 9"/>
          <p:cNvSpPr>
            <a:spLocks noGrp="1" noChangeArrowheads="1"/>
          </p:cNvSpPr>
          <p:nvPr>
            <p:ph type="title"/>
          </p:nvPr>
        </p:nvSpPr>
        <p:spPr>
          <a:xfrm>
            <a:off x="1981200" y="44762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25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66048" y="1023358"/>
            <a:ext cx="8229600" cy="42813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test</a:t>
            </a:r>
            <a:r>
              <a:rPr lang="zh-CN" altLang="en-US" dirty="0"/>
              <a:t>命令</a:t>
            </a:r>
          </a:p>
          <a:p>
            <a:pPr lvl="1">
              <a:defRPr/>
            </a:pPr>
            <a:r>
              <a:rPr lang="zh-CN" altLang="en-US" dirty="0"/>
              <a:t>用途：测试特定的表达式是否成立，当条件成立时，命令执行后的返回值为</a:t>
            </a:r>
            <a:r>
              <a:rPr lang="en-US" altLang="zh-CN" dirty="0"/>
              <a:t>0</a:t>
            </a:r>
            <a:r>
              <a:rPr lang="zh-CN" altLang="en-US" dirty="0"/>
              <a:t>，否则为其他数值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test  </a:t>
            </a:r>
            <a:r>
              <a:rPr lang="zh-CN" altLang="en-US" dirty="0">
                <a:solidFill>
                  <a:srgbClr val="FF0000"/>
                </a:solidFill>
              </a:rPr>
              <a:t>条件表达式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[   </a:t>
            </a:r>
            <a:r>
              <a:rPr lang="zh-CN" altLang="en-US" dirty="0">
                <a:solidFill>
                  <a:srgbClr val="FF0000"/>
                </a:solidFill>
              </a:rPr>
              <a:t>条件表达式  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 dirty="0"/>
              <a:t>常见的测试类型</a:t>
            </a:r>
          </a:p>
          <a:p>
            <a:pPr lvl="1">
              <a:defRPr/>
            </a:pPr>
            <a:r>
              <a:rPr lang="zh-CN" altLang="en-US" dirty="0"/>
              <a:t>测试文件状态</a:t>
            </a:r>
          </a:p>
          <a:p>
            <a:pPr lvl="1">
              <a:defRPr/>
            </a:pPr>
            <a:r>
              <a:rPr lang="zh-CN" altLang="en-US" dirty="0"/>
              <a:t>字符串比较</a:t>
            </a:r>
          </a:p>
          <a:p>
            <a:pPr lvl="1">
              <a:defRPr/>
            </a:pPr>
            <a:r>
              <a:rPr lang="zh-CN" altLang="en-US" dirty="0"/>
              <a:t>整数值比较</a:t>
            </a:r>
          </a:p>
          <a:p>
            <a:pPr lvl="1">
              <a:defRPr/>
            </a:pPr>
            <a:r>
              <a:rPr lang="zh-CN" altLang="en-US" dirty="0"/>
              <a:t>逻辑测试</a:t>
            </a:r>
          </a:p>
        </p:txBody>
      </p:sp>
    </p:spTree>
    <p:extLst>
      <p:ext uri="{BB962C8B-B14F-4D97-AF65-F5344CB8AC3E}">
        <p14:creationId xmlns:p14="http://schemas.microsoft.com/office/powerpoint/2010/main" val="330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C0EC0C-E51F-4A22-BF92-7A40B6E2CDE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532" y="528302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96489"/>
            <a:ext cx="8229600" cy="3024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测试文件状态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操作符  文件或目录 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-d</a:t>
            </a:r>
            <a:r>
              <a:rPr lang="zh-CN" altLang="en-US" dirty="0"/>
              <a:t>：测试是否为目录（</a:t>
            </a:r>
            <a:r>
              <a:rPr lang="en-US" altLang="zh-CN" dirty="0"/>
              <a:t>Directory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-e</a:t>
            </a:r>
            <a:r>
              <a:rPr lang="zh-CN" altLang="en-US" dirty="0"/>
              <a:t>：测试目录或文件是否存在（</a:t>
            </a:r>
            <a:r>
              <a:rPr lang="en-US" altLang="zh-CN" dirty="0"/>
              <a:t>Exist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/>
              <a:t>-f</a:t>
            </a:r>
            <a:r>
              <a:rPr lang="zh-CN" altLang="en-US" dirty="0"/>
              <a:t>：测试是否为文件（</a:t>
            </a:r>
            <a:r>
              <a:rPr lang="en-US" altLang="zh-CN" dirty="0"/>
              <a:t>File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002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BE5F7B-E5D0-43E3-ADD2-115D7D34575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644744" y="25458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22358"/>
            <a:ext cx="8229600" cy="413732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整数值比较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en-US" altLang="zh-CN" dirty="0">
                <a:solidFill>
                  <a:srgbClr val="FF0000"/>
                </a:solidFill>
              </a:rPr>
              <a:t>1  </a:t>
            </a:r>
            <a:r>
              <a:rPr lang="zh-CN" altLang="en-US" dirty="0">
                <a:solidFill>
                  <a:srgbClr val="FF0000"/>
                </a:solidFill>
              </a:rPr>
              <a:t>操作符  整数</a:t>
            </a:r>
            <a:r>
              <a:rPr lang="en-US" altLang="zh-CN" dirty="0">
                <a:solidFill>
                  <a:srgbClr val="FF0000"/>
                </a:solidFill>
              </a:rPr>
              <a:t>2  ]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eq</a:t>
            </a:r>
            <a:r>
              <a:rPr lang="zh-CN" altLang="en-US" dirty="0"/>
              <a:t>：等于（</a:t>
            </a:r>
            <a:r>
              <a:rPr lang="en-US" altLang="zh-CN" dirty="0"/>
              <a:t>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-ne</a:t>
            </a:r>
            <a:r>
              <a:rPr lang="zh-CN" altLang="en-US" dirty="0"/>
              <a:t>：不等于（</a:t>
            </a:r>
            <a:r>
              <a:rPr lang="en-US" altLang="zh-CN" dirty="0"/>
              <a:t>Not 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gt</a:t>
            </a:r>
            <a:r>
              <a:rPr lang="zh-CN" altLang="en-US" dirty="0"/>
              <a:t>：大于（</a:t>
            </a:r>
            <a:r>
              <a:rPr lang="en-US" altLang="zh-CN" dirty="0"/>
              <a:t>Greater Than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lt</a:t>
            </a:r>
            <a:r>
              <a:rPr lang="zh-CN" altLang="en-US" dirty="0"/>
              <a:t>：小于（</a:t>
            </a:r>
            <a:r>
              <a:rPr lang="en-US" altLang="zh-CN" dirty="0"/>
              <a:t>Lesser Than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-le</a:t>
            </a:r>
            <a:r>
              <a:rPr lang="zh-CN" altLang="en-US" dirty="0"/>
              <a:t>：小于或等于（</a:t>
            </a:r>
            <a:r>
              <a:rPr lang="en-US" altLang="zh-CN" dirty="0"/>
              <a:t>Lesser or 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ge</a:t>
            </a:r>
            <a:r>
              <a:rPr lang="zh-CN" altLang="en-US" dirty="0"/>
              <a:t>：大于或等于（</a:t>
            </a:r>
            <a:r>
              <a:rPr lang="en-US" altLang="zh-CN" dirty="0"/>
              <a:t>Greater or Equal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1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05F9B8-B440-4673-A4A6-62CF02E9EB0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title"/>
          </p:nvPr>
        </p:nvSpPr>
        <p:spPr>
          <a:xfrm>
            <a:off x="972391" y="219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字符串比较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[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1  =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              [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1  !=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              [  -z  </a:t>
            </a:r>
            <a:r>
              <a:rPr lang="zh-CN" altLang="en-US">
                <a:solidFill>
                  <a:srgbClr val="FF0000"/>
                </a:solidFill>
              </a:rPr>
              <a:t>字符串 </a:t>
            </a:r>
            <a:r>
              <a:rPr lang="en-US" altLang="zh-CN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/>
              <a:t>常用的测试操作符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/>
              <a:t>：字符串内容相同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!=</a:t>
            </a:r>
            <a:r>
              <a:rPr lang="zh-CN" altLang="en-US"/>
              <a:t>：字符串内容不同，</a:t>
            </a:r>
            <a:r>
              <a:rPr lang="en-US" altLang="zh-CN"/>
              <a:t>! </a:t>
            </a:r>
            <a:r>
              <a:rPr lang="zh-CN" altLang="en-US"/>
              <a:t>号表示相反的意思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-z</a:t>
            </a:r>
            <a:r>
              <a:rPr lang="zh-CN" altLang="en-US"/>
              <a:t>：字符串内容为空</a:t>
            </a:r>
          </a:p>
        </p:txBody>
      </p:sp>
    </p:spTree>
    <p:extLst>
      <p:ext uri="{BB962C8B-B14F-4D97-AF65-F5344CB8AC3E}">
        <p14:creationId xmlns:p14="http://schemas.microsoft.com/office/powerpoint/2010/main" val="21330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BCC471-7AB5-49C8-9273-E684E4638BF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title"/>
          </p:nvPr>
        </p:nvSpPr>
        <p:spPr>
          <a:xfrm>
            <a:off x="1510273" y="2410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10273" y="1356829"/>
            <a:ext cx="8229600" cy="413732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逻辑测试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1  ]  </a:t>
            </a:r>
            <a:r>
              <a:rPr lang="zh-CN" altLang="en-US" dirty="0">
                <a:solidFill>
                  <a:srgbClr val="FF0000"/>
                </a:solidFill>
              </a:rPr>
              <a:t>操作符  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2  ]  ... 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/>
              <a:t>-a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zh-CN" altLang="en-US" dirty="0"/>
              <a:t>：逻辑与，“而且”的意思</a:t>
            </a:r>
          </a:p>
          <a:p>
            <a:pPr lvl="2">
              <a:defRPr/>
            </a:pPr>
            <a:r>
              <a:rPr lang="zh-CN" altLang="en-US" dirty="0"/>
              <a:t> 前后两个表达式都成立时整个测试结果才为真，否则为假 </a:t>
            </a:r>
          </a:p>
          <a:p>
            <a:pPr lvl="1">
              <a:defRPr/>
            </a:pPr>
            <a:r>
              <a:rPr lang="en-US" altLang="zh-CN" dirty="0"/>
              <a:t>-o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zh-CN" altLang="en-US" dirty="0"/>
              <a:t>：逻辑或，“或者”的意思</a:t>
            </a:r>
          </a:p>
          <a:p>
            <a:pPr lvl="2">
              <a:defRPr/>
            </a:pPr>
            <a:r>
              <a:rPr lang="zh-CN" altLang="en-US" dirty="0"/>
              <a:t> 操作符两边至少一个为真时，结果为真，否则结果为假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zh-CN" altLang="en-US" dirty="0"/>
              <a:t>：逻辑否</a:t>
            </a:r>
          </a:p>
          <a:p>
            <a:pPr lvl="2">
              <a:defRPr/>
            </a:pPr>
            <a:r>
              <a:rPr lang="zh-CN" altLang="en-US" dirty="0"/>
              <a:t> 当指定的条件不成立时，返回结果为真</a:t>
            </a:r>
          </a:p>
        </p:txBody>
      </p:sp>
    </p:spTree>
    <p:extLst>
      <p:ext uri="{BB962C8B-B14F-4D97-AF65-F5344CB8AC3E}">
        <p14:creationId xmlns:p14="http://schemas.microsoft.com/office/powerpoint/2010/main" val="3314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655</Words>
  <Application>Microsoft Office PowerPoint</Application>
  <PresentationFormat>宽屏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楷体_GB2312</vt:lpstr>
      <vt:lpstr>宋体</vt:lpstr>
      <vt:lpstr>微软雅黑</vt:lpstr>
      <vt:lpstr>Arial</vt:lpstr>
      <vt:lpstr>Calibri</vt:lpstr>
      <vt:lpstr>Tw Cen MT</vt:lpstr>
      <vt:lpstr>Wingdings</vt:lpstr>
      <vt:lpstr>Office 主题</vt:lpstr>
      <vt:lpstr>Shell脚本-1</vt:lpstr>
      <vt:lpstr>Shell脚本的概念 </vt:lpstr>
      <vt:lpstr>编写可执行的Shell脚本 </vt:lpstr>
      <vt:lpstr>运行Shell脚本程序</vt:lpstr>
      <vt:lpstr>条件测试操作</vt:lpstr>
      <vt:lpstr>条件测试操作</vt:lpstr>
      <vt:lpstr>条件测试操作</vt:lpstr>
      <vt:lpstr>条件测试操作</vt:lpstr>
      <vt:lpstr>条件测试操作</vt:lpstr>
      <vt:lpstr>if条件语句 —— 双分支</vt:lpstr>
      <vt:lpstr>if条件语句 —— 双分支</vt:lpstr>
      <vt:lpstr>if条件语句 —— 多分支</vt:lpstr>
      <vt:lpstr>for循环语句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35</cp:revision>
  <dcterms:created xsi:type="dcterms:W3CDTF">2016-09-12T07:04:34Z</dcterms:created>
  <dcterms:modified xsi:type="dcterms:W3CDTF">2018-09-09T11:08:31Z</dcterms:modified>
</cp:coreProperties>
</file>