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C498D-6B39-4129-A882-53390DF334A4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9000B-407C-40D3-8A67-E0816F89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083C2C-7D26-408C-8141-08B98B1A0D4E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995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46B9538-D8A3-47F7-B61F-6CA024CB6272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z="1200" dirty="0" smtClean="0">
                <a:latin typeface="宋体"/>
                <a:ea typeface="+mn-ea"/>
              </a:rPr>
              <a:t>#!/bin/bash</a:t>
            </a:r>
          </a:p>
          <a:p>
            <a:r>
              <a:rPr lang="en-US" altLang="zh-CN" sz="1200" dirty="0" smtClean="0">
                <a:latin typeface="宋体"/>
                <a:ea typeface="+mn-ea"/>
              </a:rPr>
              <a:t>sum=0</a:t>
            </a:r>
          </a:p>
          <a:p>
            <a:r>
              <a:rPr lang="en-US" altLang="zh-CN" sz="1200" dirty="0" smtClean="0">
                <a:latin typeface="宋体"/>
                <a:ea typeface="+mn-ea"/>
              </a:rPr>
              <a:t>number=1</a:t>
            </a:r>
          </a:p>
          <a:p>
            <a:r>
              <a:rPr lang="en-US" altLang="zh-CN" sz="1200" dirty="0" smtClean="0">
                <a:latin typeface="宋体"/>
                <a:ea typeface="+mn-ea"/>
              </a:rPr>
              <a:t>while test $number -le 100</a:t>
            </a:r>
          </a:p>
          <a:p>
            <a:r>
              <a:rPr lang="en-US" altLang="zh-CN" sz="1200" dirty="0" smtClean="0">
                <a:latin typeface="宋体"/>
                <a:ea typeface="+mn-ea"/>
              </a:rPr>
              <a:t>do</a:t>
            </a:r>
          </a:p>
          <a:p>
            <a:r>
              <a:rPr lang="en-US" altLang="zh-CN" sz="1200" dirty="0" smtClean="0">
                <a:latin typeface="宋体"/>
                <a:ea typeface="+mn-ea"/>
              </a:rPr>
              <a:t>	sum=$[ $sum + $number ]</a:t>
            </a:r>
          </a:p>
          <a:p>
            <a:r>
              <a:rPr lang="en-US" altLang="zh-CN" sz="1200" dirty="0" smtClean="0">
                <a:latin typeface="宋体"/>
                <a:ea typeface="+mn-ea"/>
              </a:rPr>
              <a:t>	let number=$number+1</a:t>
            </a:r>
          </a:p>
          <a:p>
            <a:r>
              <a:rPr lang="en-US" altLang="zh-CN" sz="1200" dirty="0" smtClean="0">
                <a:latin typeface="宋体"/>
                <a:ea typeface="+mn-ea"/>
              </a:rPr>
              <a:t>done</a:t>
            </a:r>
          </a:p>
          <a:p>
            <a:r>
              <a:rPr lang="en-US" altLang="zh-CN" sz="1200" dirty="0" smtClean="0">
                <a:latin typeface="宋体"/>
                <a:ea typeface="+mn-ea"/>
              </a:rPr>
              <a:t>echo "The summary is $sum"</a:t>
            </a:r>
          </a:p>
          <a:p>
            <a:pPr>
              <a:buFont typeface="Wingdings" pitchFamily="2" charset="2"/>
              <a:buChar char="l"/>
            </a:pPr>
            <a:endParaRPr kumimoji="0" lang="zh-CN" altLang="en-US" dirty="0" smtClean="0">
              <a:solidFill>
                <a:srgbClr val="0000FF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24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F1CD702-F7FC-4462-BAD2-939BC766E197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#!/bin/</a:t>
            </a:r>
            <a:r>
              <a:rPr lang="en-US" altLang="zh-CN" dirty="0" err="1" smtClean="0">
                <a:ea typeface="宋体" charset="-122"/>
              </a:rPr>
              <a:t>sh</a:t>
            </a:r>
            <a:endParaRPr lang="en-US" altLang="zh-CN" dirty="0" smtClean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err="1" smtClean="0">
                <a:ea typeface="宋体" charset="-122"/>
              </a:rPr>
              <a:t>ssh</a:t>
            </a:r>
            <a:r>
              <a:rPr lang="en-US" altLang="zh-CN" dirty="0" smtClean="0">
                <a:ea typeface="宋体" charset="-122"/>
              </a:rPr>
              <a:t>=`/</a:t>
            </a:r>
            <a:r>
              <a:rPr lang="en-US" altLang="zh-CN" dirty="0" err="1" smtClean="0">
                <a:ea typeface="宋体" charset="-122"/>
              </a:rPr>
              <a:t>etc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rc.d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init.d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sshd</a:t>
            </a:r>
            <a:r>
              <a:rPr lang="en-US" altLang="zh-CN" dirty="0" smtClean="0">
                <a:ea typeface="宋体" charset="-122"/>
              </a:rPr>
              <a:t> status`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case $</a:t>
            </a:r>
            <a:r>
              <a:rPr lang="en-US" altLang="zh-CN" dirty="0" err="1" smtClean="0">
                <a:ea typeface="宋体" charset="-122"/>
              </a:rPr>
              <a:t>ssh</a:t>
            </a:r>
            <a:r>
              <a:rPr lang="en-US" altLang="zh-CN" dirty="0" smtClean="0">
                <a:ea typeface="宋体" charset="-122"/>
              </a:rPr>
              <a:t> in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        "</a:t>
            </a:r>
            <a:r>
              <a:rPr lang="en-US" altLang="zh-CN" dirty="0" err="1" smtClean="0">
                <a:ea typeface="宋体" charset="-122"/>
              </a:rPr>
              <a:t>openssh</a:t>
            </a:r>
            <a:r>
              <a:rPr lang="en-US" altLang="zh-CN" dirty="0" smtClean="0">
                <a:ea typeface="宋体" charset="-122"/>
              </a:rPr>
              <a:t>-daemon is stopped")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        /</a:t>
            </a:r>
            <a:r>
              <a:rPr lang="en-US" altLang="zh-CN" dirty="0" err="1" smtClean="0">
                <a:ea typeface="宋体" charset="-122"/>
              </a:rPr>
              <a:t>etc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rc.d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init.d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sshd</a:t>
            </a:r>
            <a:r>
              <a:rPr lang="en-US" altLang="zh-CN" dirty="0" smtClean="0">
                <a:ea typeface="宋体" charset="-122"/>
              </a:rPr>
              <a:t> start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        ;;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        *)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        echo "running"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        ;;</a:t>
            </a:r>
          </a:p>
          <a:p>
            <a:pPr>
              <a:buFont typeface="Wingdings" pitchFamily="2" charset="2"/>
              <a:buNone/>
            </a:pPr>
            <a:r>
              <a:rPr lang="en-US" altLang="zh-CN" dirty="0" err="1" smtClean="0">
                <a:ea typeface="宋体" charset="-122"/>
              </a:rPr>
              <a:t>esac</a:t>
            </a:r>
            <a:endParaRPr lang="en-US" altLang="zh-CN" dirty="0" smtClean="0"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97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58B6B4-EB06-4100-ACDB-B7C3B0CBACBA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CN" baseline="0" dirty="0" smtClean="0">
                <a:ea typeface="宋体" charset="-122"/>
              </a:rPr>
              <a:t> vim /</a:t>
            </a:r>
            <a:r>
              <a:rPr lang="en-US" altLang="zh-CN" baseline="0" dirty="0" err="1" smtClean="0">
                <a:ea typeface="宋体" charset="-122"/>
              </a:rPr>
              <a:t>etc</a:t>
            </a:r>
            <a:r>
              <a:rPr lang="en-US" altLang="zh-CN" baseline="0" dirty="0" smtClean="0">
                <a:ea typeface="宋体" charset="-122"/>
              </a:rPr>
              <a:t>/</a:t>
            </a:r>
            <a:r>
              <a:rPr lang="en-US" altLang="zh-CN" baseline="0" dirty="0" err="1" smtClean="0">
                <a:ea typeface="宋体" charset="-122"/>
              </a:rPr>
              <a:t>init.d</a:t>
            </a:r>
            <a:r>
              <a:rPr lang="en-US" altLang="zh-CN" baseline="0" dirty="0" smtClean="0">
                <a:ea typeface="宋体" charset="-122"/>
              </a:rPr>
              <a:t>/</a:t>
            </a:r>
            <a:r>
              <a:rPr lang="en-US" altLang="zh-CN" baseline="0" dirty="0" err="1" smtClean="0">
                <a:ea typeface="宋体" charset="-122"/>
              </a:rPr>
              <a:t>sshd</a:t>
            </a:r>
            <a:endParaRPr lang="en-US" altLang="zh-CN" baseline="0" dirty="0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baseline="0" dirty="0" smtClean="0">
                <a:ea typeface="宋体" charset="-122"/>
              </a:rPr>
              <a:t> </a:t>
            </a:r>
            <a:r>
              <a:rPr lang="zh-CN" altLang="en-US" baseline="0" dirty="0" smtClean="0">
                <a:ea typeface="宋体" charset="-122"/>
              </a:rPr>
              <a:t>第</a:t>
            </a:r>
            <a:r>
              <a:rPr lang="en-US" altLang="zh-CN" baseline="0" dirty="0" smtClean="0">
                <a:ea typeface="宋体" charset="-122"/>
              </a:rPr>
              <a:t>118</a:t>
            </a:r>
            <a:r>
              <a:rPr lang="zh-CN" altLang="en-US" baseline="0" dirty="0" smtClean="0">
                <a:ea typeface="宋体" charset="-122"/>
              </a:rPr>
              <a:t>行开始是一个</a:t>
            </a:r>
            <a:r>
              <a:rPr lang="en-US" altLang="zh-CN" baseline="0" dirty="0" smtClean="0">
                <a:ea typeface="宋体" charset="-122"/>
              </a:rPr>
              <a:t>case</a:t>
            </a:r>
            <a:r>
              <a:rPr lang="zh-CN" altLang="en-US" baseline="0" dirty="0" smtClean="0">
                <a:ea typeface="宋体" charset="-122"/>
              </a:rPr>
              <a:t>实例</a:t>
            </a:r>
            <a:endParaRPr lang="en-US" altLang="zh-CN" baseline="0" dirty="0" smtClean="0">
              <a:ea typeface="宋体" charset="-122"/>
            </a:endParaRPr>
          </a:p>
          <a:p>
            <a:r>
              <a:rPr lang="en-US" altLang="zh-CN" sz="2000" b="0" i="0" u="none" strike="noStrike" kern="1200" dirty="0" smtClean="0">
                <a:ln>
                  <a:noFill/>
                </a:ln>
                <a:effectLst/>
                <a:latin typeface="Liberation Sans" pitchFamily="18"/>
              </a:rPr>
              <a:t>#vim /root/program</a:t>
            </a:r>
            <a:endParaRPr lang="zh-CN" altLang="zh-CN" sz="2000" b="0" i="0" u="none" strike="noStrike" kern="1200" dirty="0" smtClean="0">
              <a:ln>
                <a:noFill/>
              </a:ln>
              <a:effectLst/>
              <a:latin typeface="Liberation Sans" pitchFamily="18"/>
            </a:endParaRPr>
          </a:p>
          <a:p>
            <a:r>
              <a:rPr lang="en-US" altLang="zh-CN" sz="2000" b="0" i="0" u="none" strike="noStrike" kern="1200" dirty="0" smtClean="0">
                <a:ln>
                  <a:noFill/>
                </a:ln>
                <a:effectLst/>
                <a:latin typeface="Liberation Sans" pitchFamily="18"/>
              </a:rPr>
              <a:t>#!/bin/bash</a:t>
            </a:r>
            <a:endParaRPr lang="zh-CN" altLang="zh-CN" sz="2000" b="0" i="0" u="none" strike="noStrike" kern="1200" dirty="0" smtClean="0">
              <a:ln>
                <a:noFill/>
              </a:ln>
              <a:effectLst/>
              <a:latin typeface="Liberation Sans" pitchFamily="18"/>
            </a:endParaRPr>
          </a:p>
          <a:p>
            <a:r>
              <a:rPr lang="en-US" altLang="zh-CN" sz="2000" b="0" i="0" u="none" strike="noStrike" kern="1200" dirty="0" smtClean="0">
                <a:ln>
                  <a:noFill/>
                </a:ln>
                <a:effectLst/>
                <a:latin typeface="Liberation Sans" pitchFamily="18"/>
              </a:rPr>
              <a:t>case $* in</a:t>
            </a:r>
            <a:endParaRPr lang="zh-CN" altLang="zh-CN" sz="2000" b="0" i="0" u="none" strike="noStrike" kern="1200" dirty="0" smtClean="0">
              <a:ln>
                <a:noFill/>
              </a:ln>
              <a:effectLst/>
              <a:latin typeface="Liberation Sans" pitchFamily="18"/>
            </a:endParaRPr>
          </a:p>
          <a:p>
            <a:r>
              <a:rPr lang="en-US" altLang="zh-CN" sz="2000" b="0" i="0" u="none" strike="noStrike" kern="1200" dirty="0" smtClean="0">
                <a:ln>
                  <a:noFill/>
                </a:ln>
                <a:effectLst/>
                <a:latin typeface="Liberation Sans" pitchFamily="18"/>
              </a:rPr>
              <a:t>        kernel)</a:t>
            </a:r>
            <a:endParaRPr lang="zh-CN" altLang="zh-CN" sz="2000" b="0" i="0" u="none" strike="noStrike" kern="1200" dirty="0" smtClean="0">
              <a:ln>
                <a:noFill/>
              </a:ln>
              <a:effectLst/>
              <a:latin typeface="Liberation Sans" pitchFamily="18"/>
            </a:endParaRPr>
          </a:p>
          <a:p>
            <a:r>
              <a:rPr lang="en-US" altLang="zh-CN" sz="2000" b="0" i="0" u="none" strike="noStrike" kern="1200" dirty="0" smtClean="0">
                <a:ln>
                  <a:noFill/>
                </a:ln>
                <a:effectLst/>
                <a:latin typeface="Liberation Sans" pitchFamily="18"/>
              </a:rPr>
              <a:t>                echo 'user'</a:t>
            </a:r>
            <a:endParaRPr lang="zh-CN" altLang="zh-CN" sz="2000" b="0" i="0" u="none" strike="noStrike" kern="1200" dirty="0" smtClean="0">
              <a:ln>
                <a:noFill/>
              </a:ln>
              <a:effectLst/>
              <a:latin typeface="Liberation Sans" pitchFamily="18"/>
            </a:endParaRPr>
          </a:p>
          <a:p>
            <a:r>
              <a:rPr lang="en-US" altLang="zh-CN" sz="2000" b="0" i="0" u="none" strike="noStrike" kern="1200" dirty="0" smtClean="0">
                <a:ln>
                  <a:noFill/>
                </a:ln>
                <a:effectLst/>
                <a:latin typeface="Liberation Sans" pitchFamily="18"/>
              </a:rPr>
              <a:t>                ;;</a:t>
            </a:r>
            <a:endParaRPr lang="zh-CN" altLang="zh-CN" sz="2000" b="0" i="0" u="none" strike="noStrike" kern="1200" dirty="0" smtClean="0">
              <a:ln>
                <a:noFill/>
              </a:ln>
              <a:effectLst/>
              <a:latin typeface="Liberation Sans" pitchFamily="18"/>
            </a:endParaRPr>
          </a:p>
          <a:p>
            <a:r>
              <a:rPr lang="en-US" altLang="zh-CN" sz="2000" b="0" i="0" u="none" strike="noStrike" kern="1200" dirty="0" smtClean="0">
                <a:ln>
                  <a:noFill/>
                </a:ln>
                <a:effectLst/>
                <a:latin typeface="Liberation Sans" pitchFamily="18"/>
              </a:rPr>
              <a:t>        user)</a:t>
            </a:r>
            <a:endParaRPr lang="zh-CN" altLang="zh-CN" sz="2000" b="0" i="0" u="none" strike="noStrike" kern="1200" dirty="0" smtClean="0">
              <a:ln>
                <a:noFill/>
              </a:ln>
              <a:effectLst/>
              <a:latin typeface="Liberation Sans" pitchFamily="18"/>
            </a:endParaRPr>
          </a:p>
          <a:p>
            <a:r>
              <a:rPr lang="en-US" altLang="zh-CN" sz="2000" b="0" i="0" u="none" strike="noStrike" kern="1200" dirty="0" smtClean="0">
                <a:ln>
                  <a:noFill/>
                </a:ln>
                <a:effectLst/>
                <a:latin typeface="Liberation Sans" pitchFamily="18"/>
              </a:rPr>
              <a:t>                echo 'kernel'</a:t>
            </a:r>
            <a:endParaRPr lang="zh-CN" altLang="zh-CN" sz="2000" b="0" i="0" u="none" strike="noStrike" kern="1200" dirty="0" smtClean="0">
              <a:ln>
                <a:noFill/>
              </a:ln>
              <a:effectLst/>
              <a:latin typeface="Liberation Sans" pitchFamily="18"/>
            </a:endParaRPr>
          </a:p>
          <a:p>
            <a:r>
              <a:rPr lang="en-US" altLang="zh-CN" sz="2000" b="0" i="0" u="none" strike="noStrike" kern="1200" dirty="0" smtClean="0">
                <a:ln>
                  <a:noFill/>
                </a:ln>
                <a:effectLst/>
                <a:latin typeface="Liberation Sans" pitchFamily="18"/>
              </a:rPr>
              <a:t>                ;;</a:t>
            </a:r>
            <a:endParaRPr lang="zh-CN" altLang="zh-CN" sz="2000" b="0" i="0" u="none" strike="noStrike" kern="1200" dirty="0" smtClean="0">
              <a:ln>
                <a:noFill/>
              </a:ln>
              <a:effectLst/>
              <a:latin typeface="Liberation Sans" pitchFamily="18"/>
            </a:endParaRPr>
          </a:p>
          <a:p>
            <a:r>
              <a:rPr lang="en-US" altLang="zh-CN" sz="2000" b="0" i="0" u="none" strike="noStrike" kern="1200" dirty="0" smtClean="0">
                <a:ln>
                  <a:noFill/>
                </a:ln>
                <a:effectLst/>
                <a:latin typeface="Liberation Sans" pitchFamily="18"/>
              </a:rPr>
              <a:t>        *)</a:t>
            </a:r>
            <a:endParaRPr lang="zh-CN" altLang="zh-CN" sz="2000" b="0" i="0" u="none" strike="noStrike" kern="1200" dirty="0" smtClean="0">
              <a:ln>
                <a:noFill/>
              </a:ln>
              <a:effectLst/>
              <a:latin typeface="Liberation Sans" pitchFamily="18"/>
            </a:endParaRPr>
          </a:p>
          <a:p>
            <a:r>
              <a:rPr lang="en-US" altLang="zh-CN" sz="2000" b="0" i="0" u="none" strike="noStrike" kern="1200" dirty="0" smtClean="0">
                <a:ln>
                  <a:noFill/>
                </a:ln>
                <a:effectLst/>
                <a:latin typeface="Liberation Sans" pitchFamily="18"/>
              </a:rPr>
              <a:t>                echo '/root/program kernel</a:t>
            </a:r>
            <a:endParaRPr lang="zh-CN" altLang="zh-CN" sz="2000" b="0" i="0" u="none" strike="noStrike" kern="1200" dirty="0" smtClean="0">
              <a:ln>
                <a:noFill/>
              </a:ln>
              <a:effectLst/>
              <a:latin typeface="Liberation Sans" pitchFamily="18"/>
            </a:endParaRPr>
          </a:p>
          <a:p>
            <a:r>
              <a:rPr lang="en-US" altLang="zh-CN" sz="2000" b="0" i="0" u="none" strike="noStrike" kern="1200" dirty="0" smtClean="0">
                <a:ln>
                  <a:noFill/>
                </a:ln>
                <a:effectLst/>
                <a:latin typeface="Liberation Sans" pitchFamily="18"/>
              </a:rPr>
              <a:t>	;;</a:t>
            </a:r>
            <a:endParaRPr lang="zh-CN" altLang="zh-CN" sz="2000" b="0" i="0" u="none" strike="noStrike" kern="1200" dirty="0" smtClean="0">
              <a:ln>
                <a:noFill/>
              </a:ln>
              <a:effectLst/>
              <a:latin typeface="Liberation Sans" pitchFamily="18"/>
            </a:endParaRPr>
          </a:p>
          <a:p>
            <a:r>
              <a:rPr lang="en-US" altLang="zh-CN" sz="2000" b="0" i="0" u="none" strike="noStrike" kern="1200" dirty="0" err="1" smtClean="0">
                <a:ln>
                  <a:noFill/>
                </a:ln>
                <a:effectLst/>
                <a:latin typeface="Liberation Sans" pitchFamily="18"/>
              </a:rPr>
              <a:t>esac</a:t>
            </a:r>
            <a:endParaRPr lang="zh-CN" altLang="zh-CN" sz="2000" b="0" i="0" u="none" strike="noStrike" kern="1200" dirty="0" smtClean="0">
              <a:ln>
                <a:noFill/>
              </a:ln>
              <a:effectLst/>
              <a:latin typeface="Liberation Sans" pitchFamily="18"/>
            </a:endParaRPr>
          </a:p>
          <a:p>
            <a:pPr>
              <a:buFontTx/>
              <a:buNone/>
            </a:pP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2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8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8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687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4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3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 descr="目录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617" y="527007"/>
            <a:ext cx="82761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376363"/>
            <a:ext cx="10560051" cy="3924300"/>
          </a:xfrm>
        </p:spPr>
        <p:txBody>
          <a:bodyPr/>
          <a:lstStyle>
            <a:lvl1pPr marL="457200" marR="0" indent="-457200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一级目录一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一级目录二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一级目录三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1775520" y="548681"/>
            <a:ext cx="2736304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632873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脚本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continue</a:t>
            </a:r>
            <a:r>
              <a:rPr lang="zh-CN" altLang="en-US" dirty="0"/>
              <a:t>命令用于中止本次循环，重新判断循环条件，开始下一次循环</a:t>
            </a:r>
          </a:p>
        </p:txBody>
      </p:sp>
    </p:spTree>
    <p:extLst>
      <p:ext uri="{BB962C8B-B14F-4D97-AF65-F5344CB8AC3E}">
        <p14:creationId xmlns:p14="http://schemas.microsoft.com/office/powerpoint/2010/main" val="57485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0473"/>
            <a:ext cx="263114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#/bin/bash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`</a:t>
            </a:r>
            <a:r>
              <a:rPr lang="en-US" altLang="zh-CN" dirty="0" err="1"/>
              <a:t>seq</a:t>
            </a:r>
            <a:r>
              <a:rPr lang="en-US" altLang="zh-CN" dirty="0"/>
              <a:t> 1 5`</a:t>
            </a:r>
          </a:p>
          <a:p>
            <a:pPr marL="0" indent="0">
              <a:buNone/>
            </a:pPr>
            <a:r>
              <a:rPr lang="en-US" altLang="zh-CN" dirty="0"/>
              <a:t>do </a:t>
            </a:r>
          </a:p>
          <a:p>
            <a:pPr marL="0" indent="0">
              <a:buNone/>
            </a:pPr>
            <a:r>
              <a:rPr lang="en-US" altLang="zh-CN" dirty="0"/>
              <a:t>    echo $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if [ $</a:t>
            </a:r>
            <a:r>
              <a:rPr lang="en-US" altLang="zh-CN" dirty="0" err="1"/>
              <a:t>i</a:t>
            </a:r>
            <a:r>
              <a:rPr lang="en-US" altLang="zh-CN" dirty="0"/>
              <a:t> -</a:t>
            </a:r>
            <a:r>
              <a:rPr lang="en-US" altLang="zh-CN" dirty="0" err="1"/>
              <a:t>eq</a:t>
            </a:r>
            <a:r>
              <a:rPr lang="en-US" altLang="zh-CN" dirty="0"/>
              <a:t> 3 ]</a:t>
            </a:r>
          </a:p>
          <a:p>
            <a:pPr marL="0" indent="0">
              <a:buNone/>
            </a:pPr>
            <a:r>
              <a:rPr lang="en-US" altLang="zh-CN" dirty="0"/>
              <a:t>        then</a:t>
            </a:r>
          </a:p>
          <a:p>
            <a:pPr marL="0" indent="0">
              <a:buNone/>
            </a:pPr>
            <a:r>
              <a:rPr lang="en-US" altLang="zh-CN" dirty="0"/>
              <a:t>           continue</a:t>
            </a:r>
          </a:p>
          <a:p>
            <a:pPr marL="0" indent="0">
              <a:buNone/>
            </a:pPr>
            <a:r>
              <a:rPr lang="en-US" altLang="zh-CN" dirty="0"/>
              <a:t>        fi</a:t>
            </a:r>
          </a:p>
          <a:p>
            <a:pPr marL="0" indent="0">
              <a:buNone/>
            </a:pPr>
            <a:r>
              <a:rPr lang="en-US" altLang="zh-CN" dirty="0"/>
              <a:t>        echo $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35824" y="2057400"/>
            <a:ext cx="4733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思考题：</a:t>
            </a:r>
            <a:endParaRPr lang="en-US" altLang="zh-CN" dirty="0" smtClean="0"/>
          </a:p>
          <a:p>
            <a:r>
              <a:rPr lang="zh-CN" altLang="en-US" dirty="0" smtClean="0"/>
              <a:t>如果把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换成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会是什么样结果？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34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39" name="Rectangle 19"/>
          <p:cNvSpPr>
            <a:spLocks noGrp="1" noChangeArrowheads="1"/>
          </p:cNvSpPr>
          <p:nvPr>
            <p:ph type="title"/>
          </p:nvPr>
        </p:nvSpPr>
        <p:spPr>
          <a:xfrm>
            <a:off x="987427" y="568325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while</a:t>
            </a:r>
            <a:r>
              <a:rPr lang="zh-CN" altLang="en-US" dirty="0"/>
              <a:t>循环语句</a:t>
            </a:r>
          </a:p>
        </p:txBody>
      </p:sp>
      <p:sp>
        <p:nvSpPr>
          <p:cNvPr id="517140" name="Rectangle 2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重复测试指定的条件，只要条件成立则反复执行对应的命令操作</a:t>
            </a:r>
          </a:p>
          <a:p>
            <a:pPr>
              <a:defRPr/>
            </a:pPr>
            <a:endParaRPr lang="en-US" altLang="zh-CN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73291" y="6356351"/>
            <a:ext cx="256015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4DEE38-3746-4DB7-9AEE-CAEEE32AE221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2922589" y="4005265"/>
            <a:ext cx="6486525" cy="2230437"/>
            <a:chOff x="881" y="2625"/>
            <a:chExt cx="4086" cy="1405"/>
          </a:xfrm>
        </p:grpSpPr>
        <p:sp>
          <p:nvSpPr>
            <p:cNvPr id="45063" name="AutoShape 28"/>
            <p:cNvSpPr>
              <a:spLocks noChangeArrowheads="1"/>
            </p:cNvSpPr>
            <p:nvPr/>
          </p:nvSpPr>
          <p:spPr bwMode="auto">
            <a:xfrm>
              <a:off x="2780" y="2695"/>
              <a:ext cx="1066" cy="297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4" name="Line 29"/>
            <p:cNvSpPr>
              <a:spLocks noChangeShapeType="1"/>
            </p:cNvSpPr>
            <p:nvPr/>
          </p:nvSpPr>
          <p:spPr bwMode="auto">
            <a:xfrm>
              <a:off x="1892" y="2845"/>
              <a:ext cx="0" cy="1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5065" name="AutoShape 30"/>
            <p:cNvSpPr>
              <a:spLocks noChangeArrowheads="1"/>
            </p:cNvSpPr>
            <p:nvPr/>
          </p:nvSpPr>
          <p:spPr bwMode="auto">
            <a:xfrm>
              <a:off x="1122" y="3170"/>
              <a:ext cx="1539" cy="533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6" name="Text Box 31"/>
            <p:cNvSpPr txBox="1">
              <a:spLocks noChangeArrowheads="1"/>
            </p:cNvSpPr>
            <p:nvPr/>
          </p:nvSpPr>
          <p:spPr bwMode="auto">
            <a:xfrm>
              <a:off x="1175" y="3319"/>
              <a:ext cx="148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while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45067" name="Line 32"/>
            <p:cNvSpPr>
              <a:spLocks noChangeShapeType="1"/>
            </p:cNvSpPr>
            <p:nvPr/>
          </p:nvSpPr>
          <p:spPr bwMode="auto">
            <a:xfrm>
              <a:off x="1892" y="2845"/>
              <a:ext cx="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5068" name="Line 33"/>
            <p:cNvSpPr>
              <a:spLocks noChangeShapeType="1"/>
            </p:cNvSpPr>
            <p:nvPr/>
          </p:nvSpPr>
          <p:spPr bwMode="auto">
            <a:xfrm>
              <a:off x="2673" y="343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5069" name="Line 34"/>
            <p:cNvSpPr>
              <a:spLocks noChangeShapeType="1"/>
            </p:cNvSpPr>
            <p:nvPr/>
          </p:nvSpPr>
          <p:spPr bwMode="auto">
            <a:xfrm>
              <a:off x="3306" y="2995"/>
              <a:ext cx="0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5070" name="Line 35"/>
            <p:cNvSpPr>
              <a:spLocks noChangeShapeType="1"/>
            </p:cNvSpPr>
            <p:nvPr/>
          </p:nvSpPr>
          <p:spPr bwMode="auto">
            <a:xfrm flipV="1">
              <a:off x="4205" y="3615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5071" name="Text Box 36"/>
            <p:cNvSpPr txBox="1">
              <a:spLocks noChangeArrowheads="1"/>
            </p:cNvSpPr>
            <p:nvPr/>
          </p:nvSpPr>
          <p:spPr bwMode="auto">
            <a:xfrm>
              <a:off x="1892" y="2625"/>
              <a:ext cx="770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</a:t>
              </a:r>
            </a:p>
          </p:txBody>
        </p:sp>
        <p:sp>
          <p:nvSpPr>
            <p:cNvPr id="45072" name="Line 37"/>
            <p:cNvSpPr>
              <a:spLocks noChangeShapeType="1"/>
            </p:cNvSpPr>
            <p:nvPr/>
          </p:nvSpPr>
          <p:spPr bwMode="auto">
            <a:xfrm>
              <a:off x="1892" y="4029"/>
              <a:ext cx="2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5073" name="Text Box 38"/>
            <p:cNvSpPr txBox="1">
              <a:spLocks noChangeArrowheads="1"/>
            </p:cNvSpPr>
            <p:nvPr/>
          </p:nvSpPr>
          <p:spPr bwMode="auto">
            <a:xfrm>
              <a:off x="1967" y="3800"/>
              <a:ext cx="651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45074" name="Line 39"/>
            <p:cNvSpPr>
              <a:spLocks noChangeShapeType="1"/>
            </p:cNvSpPr>
            <p:nvPr/>
          </p:nvSpPr>
          <p:spPr bwMode="auto">
            <a:xfrm>
              <a:off x="881" y="343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5075" name="AutoShape 40"/>
            <p:cNvSpPr>
              <a:spLocks noChangeArrowheads="1"/>
            </p:cNvSpPr>
            <p:nvPr/>
          </p:nvSpPr>
          <p:spPr bwMode="auto">
            <a:xfrm>
              <a:off x="3712" y="3303"/>
              <a:ext cx="1006" cy="29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6" name="Text Box 41"/>
            <p:cNvSpPr txBox="1">
              <a:spLocks noChangeArrowheads="1"/>
            </p:cNvSpPr>
            <p:nvPr/>
          </p:nvSpPr>
          <p:spPr bwMode="auto">
            <a:xfrm>
              <a:off x="3696" y="3327"/>
              <a:ext cx="104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done  </a:t>
              </a:r>
              <a:r>
                <a:rPr lang="zh-CN" altLang="en-US" sz="1600" b="1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45077" name="Line 42"/>
            <p:cNvSpPr>
              <a:spLocks noChangeShapeType="1"/>
            </p:cNvSpPr>
            <p:nvPr/>
          </p:nvSpPr>
          <p:spPr bwMode="auto">
            <a:xfrm>
              <a:off x="4731" y="343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5078" name="Text Box 43"/>
            <p:cNvSpPr txBox="1">
              <a:spLocks noChangeArrowheads="1"/>
            </p:cNvSpPr>
            <p:nvPr/>
          </p:nvSpPr>
          <p:spPr bwMode="auto">
            <a:xfrm>
              <a:off x="2781" y="2731"/>
              <a:ext cx="1057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  </a:t>
              </a: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272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3" name="Rectangle 5"/>
          <p:cNvSpPr>
            <a:spLocks noGrp="1" noChangeArrowheads="1"/>
          </p:cNvSpPr>
          <p:nvPr>
            <p:ph type="title"/>
          </p:nvPr>
        </p:nvSpPr>
        <p:spPr>
          <a:xfrm>
            <a:off x="1079967" y="654688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while</a:t>
            </a:r>
            <a:r>
              <a:rPr lang="zh-CN" altLang="en-US" dirty="0"/>
              <a:t>循环语句</a:t>
            </a:r>
          </a:p>
        </p:txBody>
      </p:sp>
      <p:sp>
        <p:nvSpPr>
          <p:cNvPr id="51917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应用示例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  <a:p>
            <a:pPr marL="457210" lvl="1">
              <a:buNone/>
              <a:defRPr/>
            </a:pPr>
            <a:r>
              <a:rPr lang="zh-CN" altLang="en-US" dirty="0" smtClean="0"/>
              <a:t>小于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的数字求和</a:t>
            </a:r>
            <a:endParaRPr lang="en-US" altLang="zh-CN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73291" y="6356351"/>
            <a:ext cx="256015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BBD8D63-0FA7-4376-961A-48C47549E8F5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97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22" name="Rectangle 6"/>
          <p:cNvSpPr>
            <a:spLocks noGrp="1" noChangeArrowheads="1"/>
          </p:cNvSpPr>
          <p:nvPr>
            <p:ph type="title"/>
          </p:nvPr>
        </p:nvSpPr>
        <p:spPr>
          <a:xfrm>
            <a:off x="1266504" y="730126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case</a:t>
            </a:r>
            <a:r>
              <a:rPr lang="zh-CN" altLang="en-US" dirty="0"/>
              <a:t>多重分支语句</a:t>
            </a:r>
          </a:p>
        </p:txBody>
      </p:sp>
      <p:sp>
        <p:nvSpPr>
          <p:cNvPr id="521223" name="Rectangle 7"/>
          <p:cNvSpPr>
            <a:spLocks noGrp="1" noChangeArrowheads="1"/>
          </p:cNvSpPr>
          <p:nvPr>
            <p:ph idx="1"/>
          </p:nvPr>
        </p:nvSpPr>
        <p:spPr>
          <a:xfrm>
            <a:off x="1981201" y="1719486"/>
            <a:ext cx="8229600" cy="3941763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</a:rPr>
              <a:t>根据变量的不同取值，分别执行不同的命令操作</a:t>
            </a:r>
          </a:p>
        </p:txBody>
      </p:sp>
      <p:sp>
        <p:nvSpPr>
          <p:cNvPr id="5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73291" y="6356351"/>
            <a:ext cx="256015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1B8B03-4EF4-4522-998B-A400683C45D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847528" y="2372568"/>
            <a:ext cx="8135938" cy="4368800"/>
            <a:chOff x="340" y="1056"/>
            <a:chExt cx="5125" cy="2752"/>
          </a:xfrm>
        </p:grpSpPr>
        <p:sp>
          <p:nvSpPr>
            <p:cNvPr id="48135" name="AutoShape 11"/>
            <p:cNvSpPr>
              <a:spLocks noChangeArrowheads="1"/>
            </p:cNvSpPr>
            <p:nvPr/>
          </p:nvSpPr>
          <p:spPr bwMode="auto">
            <a:xfrm>
              <a:off x="2274" y="2280"/>
              <a:ext cx="999" cy="305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6" name="Line 12"/>
            <p:cNvSpPr>
              <a:spLocks noChangeShapeType="1"/>
            </p:cNvSpPr>
            <p:nvPr/>
          </p:nvSpPr>
          <p:spPr bwMode="auto">
            <a:xfrm>
              <a:off x="1232" y="2841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8137" name="AutoShape 13"/>
            <p:cNvSpPr>
              <a:spLocks noChangeArrowheads="1"/>
            </p:cNvSpPr>
            <p:nvPr/>
          </p:nvSpPr>
          <p:spPr bwMode="auto">
            <a:xfrm>
              <a:off x="588" y="2386"/>
              <a:ext cx="1278" cy="481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8" name="Text Box 14"/>
            <p:cNvSpPr txBox="1">
              <a:spLocks noChangeArrowheads="1"/>
            </p:cNvSpPr>
            <p:nvPr/>
          </p:nvSpPr>
          <p:spPr bwMode="auto">
            <a:xfrm>
              <a:off x="679" y="2523"/>
              <a:ext cx="1158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case  </a:t>
              </a:r>
              <a:r>
                <a:rPr lang="zh-CN" altLang="en-US" sz="1600" b="1">
                  <a:ea typeface="楷体_GB2312" pitchFamily="49" charset="-122"/>
                </a:rPr>
                <a:t>变量</a:t>
              </a:r>
              <a:r>
                <a:rPr lang="en-US" altLang="zh-CN" sz="1600" b="1">
                  <a:ea typeface="楷体_GB2312" pitchFamily="49" charset="-122"/>
                </a:rPr>
                <a:t>=</a:t>
              </a:r>
              <a:r>
                <a:rPr lang="zh-CN" altLang="en-US" sz="1600" b="1">
                  <a:ea typeface="楷体_GB2312" pitchFamily="49" charset="-122"/>
                </a:rPr>
                <a:t>模式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48139" name="Line 15"/>
            <p:cNvSpPr>
              <a:spLocks noChangeShapeType="1"/>
            </p:cNvSpPr>
            <p:nvPr/>
          </p:nvSpPr>
          <p:spPr bwMode="auto">
            <a:xfrm flipV="1">
              <a:off x="4682" y="1076"/>
              <a:ext cx="0" cy="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8140" name="Line 16"/>
            <p:cNvSpPr>
              <a:spLocks noChangeShapeType="1"/>
            </p:cNvSpPr>
            <p:nvPr/>
          </p:nvSpPr>
          <p:spPr bwMode="auto">
            <a:xfrm>
              <a:off x="340" y="2622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8141" name="AutoShape 17"/>
            <p:cNvSpPr>
              <a:spLocks noChangeArrowheads="1"/>
            </p:cNvSpPr>
            <p:nvPr/>
          </p:nvSpPr>
          <p:spPr bwMode="auto">
            <a:xfrm>
              <a:off x="4175" y="2134"/>
              <a:ext cx="1034" cy="30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2" name="Text Box 18"/>
            <p:cNvSpPr txBox="1">
              <a:spLocks noChangeArrowheads="1"/>
            </p:cNvSpPr>
            <p:nvPr/>
          </p:nvSpPr>
          <p:spPr bwMode="auto">
            <a:xfrm>
              <a:off x="4195" y="2171"/>
              <a:ext cx="103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esac  </a:t>
              </a:r>
              <a:r>
                <a:rPr lang="zh-CN" altLang="en-US" sz="1600" b="1">
                  <a:ea typeface="楷体_GB2312" pitchFamily="49" charset="-122"/>
                </a:rPr>
                <a:t>结束分支</a:t>
              </a:r>
            </a:p>
          </p:txBody>
        </p:sp>
        <p:sp>
          <p:nvSpPr>
            <p:cNvPr id="48143" name="Line 19"/>
            <p:cNvSpPr>
              <a:spLocks noChangeShapeType="1"/>
            </p:cNvSpPr>
            <p:nvPr/>
          </p:nvSpPr>
          <p:spPr bwMode="auto">
            <a:xfrm>
              <a:off x="5222" y="2272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8144" name="AutoShape 20"/>
            <p:cNvSpPr>
              <a:spLocks noChangeArrowheads="1"/>
            </p:cNvSpPr>
            <p:nvPr/>
          </p:nvSpPr>
          <p:spPr bwMode="auto">
            <a:xfrm>
              <a:off x="756" y="1822"/>
              <a:ext cx="999" cy="304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5" name="Text Box 21"/>
            <p:cNvSpPr txBox="1">
              <a:spLocks noChangeArrowheads="1"/>
            </p:cNvSpPr>
            <p:nvPr/>
          </p:nvSpPr>
          <p:spPr bwMode="auto">
            <a:xfrm>
              <a:off x="805" y="1862"/>
              <a:ext cx="93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48146" name="Line 22"/>
            <p:cNvSpPr>
              <a:spLocks noChangeShapeType="1"/>
            </p:cNvSpPr>
            <p:nvPr/>
          </p:nvSpPr>
          <p:spPr bwMode="auto">
            <a:xfrm>
              <a:off x="1220" y="2134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8147" name="Line 23"/>
            <p:cNvSpPr>
              <a:spLocks noChangeShapeType="1"/>
            </p:cNvSpPr>
            <p:nvPr/>
          </p:nvSpPr>
          <p:spPr bwMode="auto">
            <a:xfrm>
              <a:off x="1480" y="1437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8148" name="Line 24"/>
            <p:cNvSpPr>
              <a:spLocks noChangeShapeType="1"/>
            </p:cNvSpPr>
            <p:nvPr/>
          </p:nvSpPr>
          <p:spPr bwMode="auto">
            <a:xfrm flipV="1">
              <a:off x="1991" y="1445"/>
              <a:ext cx="0" cy="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8149" name="AutoShape 25"/>
            <p:cNvSpPr>
              <a:spLocks noChangeArrowheads="1"/>
            </p:cNvSpPr>
            <p:nvPr/>
          </p:nvSpPr>
          <p:spPr bwMode="auto">
            <a:xfrm>
              <a:off x="980" y="1307"/>
              <a:ext cx="486" cy="26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600" b="1">
                <a:ea typeface="楷体_GB2312" pitchFamily="49" charset="-122"/>
              </a:endParaRPr>
            </a:p>
          </p:txBody>
        </p:sp>
        <p:sp>
          <p:nvSpPr>
            <p:cNvPr id="48150" name="Text Box 26"/>
            <p:cNvSpPr txBox="1">
              <a:spLocks noChangeArrowheads="1"/>
            </p:cNvSpPr>
            <p:nvPr/>
          </p:nvSpPr>
          <p:spPr bwMode="auto">
            <a:xfrm>
              <a:off x="1120" y="1299"/>
              <a:ext cx="214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;;</a:t>
              </a:r>
            </a:p>
          </p:txBody>
        </p:sp>
        <p:sp>
          <p:nvSpPr>
            <p:cNvPr id="48151" name="Line 27"/>
            <p:cNvSpPr>
              <a:spLocks noChangeShapeType="1"/>
            </p:cNvSpPr>
            <p:nvPr/>
          </p:nvSpPr>
          <p:spPr bwMode="auto">
            <a:xfrm>
              <a:off x="1224" y="157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8152" name="Line 28"/>
            <p:cNvSpPr>
              <a:spLocks noChangeShapeType="1"/>
            </p:cNvSpPr>
            <p:nvPr/>
          </p:nvSpPr>
          <p:spPr bwMode="auto">
            <a:xfrm>
              <a:off x="1220" y="1056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8153" name="Text Box 29"/>
            <p:cNvSpPr txBox="1">
              <a:spLocks noChangeArrowheads="1"/>
            </p:cNvSpPr>
            <p:nvPr/>
          </p:nvSpPr>
          <p:spPr bwMode="auto">
            <a:xfrm>
              <a:off x="1252" y="1095"/>
              <a:ext cx="18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有</a:t>
              </a:r>
            </a:p>
          </p:txBody>
        </p:sp>
        <p:sp>
          <p:nvSpPr>
            <p:cNvPr id="48154" name="AutoShape 30"/>
            <p:cNvSpPr>
              <a:spLocks noChangeArrowheads="1"/>
            </p:cNvSpPr>
            <p:nvPr/>
          </p:nvSpPr>
          <p:spPr bwMode="auto">
            <a:xfrm>
              <a:off x="2103" y="2849"/>
              <a:ext cx="1278" cy="48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5" name="Text Box 31"/>
            <p:cNvSpPr txBox="1">
              <a:spLocks noChangeArrowheads="1"/>
            </p:cNvSpPr>
            <p:nvPr/>
          </p:nvSpPr>
          <p:spPr bwMode="auto">
            <a:xfrm>
              <a:off x="2317" y="2979"/>
              <a:ext cx="88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变量</a:t>
              </a:r>
              <a:r>
                <a:rPr lang="en-US" altLang="zh-CN" sz="1600" b="1">
                  <a:ea typeface="楷体_GB2312" pitchFamily="49" charset="-122"/>
                </a:rPr>
                <a:t>=</a:t>
              </a:r>
              <a:r>
                <a:rPr lang="zh-CN" altLang="en-US" sz="1600" b="1">
                  <a:ea typeface="楷体_GB2312" pitchFamily="49" charset="-122"/>
                </a:rPr>
                <a:t>模式</a:t>
              </a:r>
              <a:r>
                <a:rPr lang="en-US" altLang="zh-CN" sz="16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48156" name="AutoShape 32"/>
            <p:cNvSpPr>
              <a:spLocks noChangeArrowheads="1"/>
            </p:cNvSpPr>
            <p:nvPr/>
          </p:nvSpPr>
          <p:spPr bwMode="auto">
            <a:xfrm>
              <a:off x="4050" y="3328"/>
              <a:ext cx="1278" cy="48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7" name="Text Box 33"/>
            <p:cNvSpPr txBox="1">
              <a:spLocks noChangeArrowheads="1"/>
            </p:cNvSpPr>
            <p:nvPr/>
          </p:nvSpPr>
          <p:spPr bwMode="auto">
            <a:xfrm>
              <a:off x="4166" y="3458"/>
              <a:ext cx="1094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变量</a:t>
              </a:r>
              <a:r>
                <a:rPr lang="en-US" altLang="zh-CN" sz="1600" b="1">
                  <a:ea typeface="楷体_GB2312" pitchFamily="49" charset="-122"/>
                </a:rPr>
                <a:t>=</a:t>
              </a:r>
              <a:r>
                <a:rPr lang="zh-CN" altLang="en-US" sz="1600" b="1">
                  <a:ea typeface="楷体_GB2312" pitchFamily="49" charset="-122"/>
                </a:rPr>
                <a:t>其他值</a:t>
              </a:r>
              <a:r>
                <a:rPr lang="en-US" altLang="zh-CN" sz="1600" b="1">
                  <a:ea typeface="楷体_GB2312" pitchFamily="49" charset="-122"/>
                </a:rPr>
                <a:t>(*)</a:t>
              </a:r>
            </a:p>
          </p:txBody>
        </p:sp>
        <p:sp>
          <p:nvSpPr>
            <p:cNvPr id="48158" name="AutoShape 34"/>
            <p:cNvSpPr>
              <a:spLocks noChangeArrowheads="1"/>
            </p:cNvSpPr>
            <p:nvPr/>
          </p:nvSpPr>
          <p:spPr bwMode="auto">
            <a:xfrm>
              <a:off x="4113" y="2763"/>
              <a:ext cx="1171" cy="305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9" name="Text Box 35"/>
            <p:cNvSpPr txBox="1">
              <a:spLocks noChangeArrowheads="1"/>
            </p:cNvSpPr>
            <p:nvPr/>
          </p:nvSpPr>
          <p:spPr bwMode="auto">
            <a:xfrm>
              <a:off x="4111" y="2803"/>
              <a:ext cx="1181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默认命令序列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48160" name="Line 36"/>
            <p:cNvSpPr>
              <a:spLocks noChangeShapeType="1"/>
            </p:cNvSpPr>
            <p:nvPr/>
          </p:nvSpPr>
          <p:spPr bwMode="auto">
            <a:xfrm>
              <a:off x="4683" y="3085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8161" name="Line 37"/>
            <p:cNvSpPr>
              <a:spLocks noChangeShapeType="1"/>
            </p:cNvSpPr>
            <p:nvPr/>
          </p:nvSpPr>
          <p:spPr bwMode="auto">
            <a:xfrm>
              <a:off x="4678" y="2447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8162" name="Text Box 38"/>
            <p:cNvSpPr txBox="1">
              <a:spLocks noChangeArrowheads="1"/>
            </p:cNvSpPr>
            <p:nvPr/>
          </p:nvSpPr>
          <p:spPr bwMode="auto">
            <a:xfrm>
              <a:off x="3625" y="3457"/>
              <a:ext cx="48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48163" name="Line 39"/>
            <p:cNvSpPr>
              <a:spLocks noChangeShapeType="1"/>
            </p:cNvSpPr>
            <p:nvPr/>
          </p:nvSpPr>
          <p:spPr bwMode="auto">
            <a:xfrm>
              <a:off x="1232" y="1068"/>
              <a:ext cx="3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8164" name="Text Box 40"/>
            <p:cNvSpPr txBox="1">
              <a:spLocks noChangeArrowheads="1"/>
            </p:cNvSpPr>
            <p:nvPr/>
          </p:nvSpPr>
          <p:spPr bwMode="auto">
            <a:xfrm>
              <a:off x="1625" y="1421"/>
              <a:ext cx="18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无</a:t>
              </a:r>
            </a:p>
          </p:txBody>
        </p:sp>
        <p:sp>
          <p:nvSpPr>
            <p:cNvPr id="48165" name="Text Box 41"/>
            <p:cNvSpPr txBox="1">
              <a:spLocks noChangeArrowheads="1"/>
            </p:cNvSpPr>
            <p:nvPr/>
          </p:nvSpPr>
          <p:spPr bwMode="auto">
            <a:xfrm>
              <a:off x="1252" y="2164"/>
              <a:ext cx="18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是</a:t>
              </a:r>
            </a:p>
          </p:txBody>
        </p:sp>
        <p:sp>
          <p:nvSpPr>
            <p:cNvPr id="48166" name="Text Box 42"/>
            <p:cNvSpPr txBox="1">
              <a:spLocks noChangeArrowheads="1"/>
            </p:cNvSpPr>
            <p:nvPr/>
          </p:nvSpPr>
          <p:spPr bwMode="auto">
            <a:xfrm>
              <a:off x="1281" y="2820"/>
              <a:ext cx="183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否</a:t>
              </a:r>
            </a:p>
          </p:txBody>
        </p:sp>
        <p:sp>
          <p:nvSpPr>
            <p:cNvPr id="48167" name="Line 43"/>
            <p:cNvSpPr>
              <a:spLocks noChangeShapeType="1"/>
            </p:cNvSpPr>
            <p:nvPr/>
          </p:nvSpPr>
          <p:spPr bwMode="auto">
            <a:xfrm>
              <a:off x="1228" y="3084"/>
              <a:ext cx="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8168" name="Line 44"/>
            <p:cNvSpPr>
              <a:spLocks noChangeShapeType="1"/>
            </p:cNvSpPr>
            <p:nvPr/>
          </p:nvSpPr>
          <p:spPr bwMode="auto">
            <a:xfrm>
              <a:off x="2752" y="3325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8169" name="Text Box 45"/>
            <p:cNvSpPr txBox="1">
              <a:spLocks noChangeArrowheads="1"/>
            </p:cNvSpPr>
            <p:nvPr/>
          </p:nvSpPr>
          <p:spPr bwMode="auto">
            <a:xfrm>
              <a:off x="2802" y="3304"/>
              <a:ext cx="18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否</a:t>
              </a:r>
            </a:p>
          </p:txBody>
        </p:sp>
        <p:sp>
          <p:nvSpPr>
            <p:cNvPr id="48170" name="Line 46"/>
            <p:cNvSpPr>
              <a:spLocks noChangeShapeType="1"/>
            </p:cNvSpPr>
            <p:nvPr/>
          </p:nvSpPr>
          <p:spPr bwMode="auto">
            <a:xfrm>
              <a:off x="2748" y="3568"/>
              <a:ext cx="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8171" name="Text Box 47"/>
            <p:cNvSpPr txBox="1">
              <a:spLocks noChangeArrowheads="1"/>
            </p:cNvSpPr>
            <p:nvPr/>
          </p:nvSpPr>
          <p:spPr bwMode="auto">
            <a:xfrm>
              <a:off x="2325" y="2326"/>
              <a:ext cx="93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48172" name="Line 48"/>
            <p:cNvSpPr>
              <a:spLocks noChangeShapeType="1"/>
            </p:cNvSpPr>
            <p:nvPr/>
          </p:nvSpPr>
          <p:spPr bwMode="auto">
            <a:xfrm>
              <a:off x="2739" y="2598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8173" name="Line 49"/>
            <p:cNvSpPr>
              <a:spLocks noChangeShapeType="1"/>
            </p:cNvSpPr>
            <p:nvPr/>
          </p:nvSpPr>
          <p:spPr bwMode="auto">
            <a:xfrm>
              <a:off x="2999" y="1901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8174" name="Line 50"/>
            <p:cNvSpPr>
              <a:spLocks noChangeShapeType="1"/>
            </p:cNvSpPr>
            <p:nvPr/>
          </p:nvSpPr>
          <p:spPr bwMode="auto">
            <a:xfrm flipV="1">
              <a:off x="3510" y="1909"/>
              <a:ext cx="0" cy="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8175" name="AutoShape 51"/>
            <p:cNvSpPr>
              <a:spLocks noChangeArrowheads="1"/>
            </p:cNvSpPr>
            <p:nvPr/>
          </p:nvSpPr>
          <p:spPr bwMode="auto">
            <a:xfrm>
              <a:off x="2499" y="1771"/>
              <a:ext cx="487" cy="26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600" b="1">
                <a:ea typeface="楷体_GB2312" pitchFamily="49" charset="-122"/>
              </a:endParaRPr>
            </a:p>
          </p:txBody>
        </p:sp>
        <p:sp>
          <p:nvSpPr>
            <p:cNvPr id="48176" name="Text Box 52"/>
            <p:cNvSpPr txBox="1">
              <a:spLocks noChangeArrowheads="1"/>
            </p:cNvSpPr>
            <p:nvPr/>
          </p:nvSpPr>
          <p:spPr bwMode="auto">
            <a:xfrm>
              <a:off x="2640" y="1763"/>
              <a:ext cx="213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;;</a:t>
              </a:r>
            </a:p>
          </p:txBody>
        </p:sp>
        <p:sp>
          <p:nvSpPr>
            <p:cNvPr id="48177" name="Line 53"/>
            <p:cNvSpPr>
              <a:spLocks noChangeShapeType="1"/>
            </p:cNvSpPr>
            <p:nvPr/>
          </p:nvSpPr>
          <p:spPr bwMode="auto">
            <a:xfrm>
              <a:off x="2743" y="2036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8178" name="Line 54"/>
            <p:cNvSpPr>
              <a:spLocks noChangeShapeType="1"/>
            </p:cNvSpPr>
            <p:nvPr/>
          </p:nvSpPr>
          <p:spPr bwMode="auto">
            <a:xfrm>
              <a:off x="2739" y="1076"/>
              <a:ext cx="0" cy="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8179" name="Text Box 55"/>
            <p:cNvSpPr txBox="1">
              <a:spLocks noChangeArrowheads="1"/>
            </p:cNvSpPr>
            <p:nvPr/>
          </p:nvSpPr>
          <p:spPr bwMode="auto">
            <a:xfrm>
              <a:off x="2771" y="1559"/>
              <a:ext cx="18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有</a:t>
              </a:r>
            </a:p>
          </p:txBody>
        </p:sp>
        <p:sp>
          <p:nvSpPr>
            <p:cNvPr id="48180" name="Text Box 56"/>
            <p:cNvSpPr txBox="1">
              <a:spLocks noChangeArrowheads="1"/>
            </p:cNvSpPr>
            <p:nvPr/>
          </p:nvSpPr>
          <p:spPr bwMode="auto">
            <a:xfrm>
              <a:off x="3144" y="1885"/>
              <a:ext cx="18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无</a:t>
              </a:r>
            </a:p>
          </p:txBody>
        </p:sp>
        <p:sp>
          <p:nvSpPr>
            <p:cNvPr id="48181" name="Text Box 57"/>
            <p:cNvSpPr txBox="1">
              <a:spLocks noChangeArrowheads="1"/>
            </p:cNvSpPr>
            <p:nvPr/>
          </p:nvSpPr>
          <p:spPr bwMode="auto">
            <a:xfrm>
              <a:off x="2771" y="2628"/>
              <a:ext cx="18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890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732" y="610144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case</a:t>
            </a:r>
            <a:r>
              <a:rPr lang="zh-CN" altLang="en-US" dirty="0"/>
              <a:t>多重分支语句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应用示</a:t>
            </a:r>
            <a:r>
              <a:rPr lang="zh-CN" altLang="en-US" dirty="0" smtClean="0"/>
              <a:t>例：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建立一个脚本实现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输入</a:t>
            </a:r>
            <a:r>
              <a:rPr lang="en-US" altLang="zh-CN" dirty="0" smtClean="0"/>
              <a:t>kernel </a:t>
            </a:r>
            <a:r>
              <a:rPr lang="zh-CN" altLang="en-US" dirty="0" smtClean="0"/>
              <a:t>显示 </a:t>
            </a:r>
            <a:r>
              <a:rPr lang="en-US" altLang="zh-CN" dirty="0" smtClean="0"/>
              <a:t>user</a:t>
            </a:r>
          </a:p>
          <a:p>
            <a:pPr lvl="1">
              <a:defRPr/>
            </a:pPr>
            <a:r>
              <a:rPr lang="zh-CN" altLang="en-US" dirty="0" smtClean="0"/>
              <a:t>输入</a:t>
            </a:r>
            <a:r>
              <a:rPr lang="en-US" altLang="zh-CN" dirty="0" smtClean="0"/>
              <a:t>user 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kernel</a:t>
            </a:r>
          </a:p>
          <a:p>
            <a:pPr lvl="1">
              <a:defRPr/>
            </a:pPr>
            <a:r>
              <a:rPr lang="zh-CN" altLang="en-US" dirty="0" smtClean="0"/>
              <a:t>输入其他值 显示 </a:t>
            </a:r>
            <a:r>
              <a:rPr lang="en-US" altLang="zh-CN" dirty="0" smtClean="0"/>
              <a:t>please input kernel | user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73291" y="6356351"/>
            <a:ext cx="256015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082D35-98A8-43E6-9767-27C0810478C1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83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函数是存在内存里的一组代码的命名的元素。函数创建于脚本运行环境之中，并且可以执行。</a:t>
            </a:r>
            <a:br>
              <a:rPr lang="zh-CN" altLang="en-US" dirty="0"/>
            </a:br>
            <a:r>
              <a:rPr lang="zh-CN" altLang="en-US" dirty="0"/>
              <a:t>函数的语法结构为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创建函数不需要</a:t>
            </a:r>
            <a:r>
              <a:rPr lang="en-US" altLang="zh-CN" dirty="0" smtClean="0"/>
              <a:t>do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done</a:t>
            </a:r>
            <a:r>
              <a:rPr lang="zh-CN" altLang="en-US" dirty="0" smtClean="0"/>
              <a:t>这些关键字，只需要大括号来界定函数的作用范围即可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00" y="3026382"/>
            <a:ext cx="6017310" cy="162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7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2554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function </a:t>
            </a:r>
            <a:r>
              <a:rPr lang="en-US" altLang="zh-CN" dirty="0" err="1"/>
              <a:t>show_system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echo "The uptime is:"</a:t>
            </a:r>
          </a:p>
          <a:p>
            <a:pPr marL="0" indent="0">
              <a:buNone/>
            </a:pPr>
            <a:r>
              <a:rPr lang="en-US" altLang="zh-CN" dirty="0"/>
              <a:t>    uptime</a:t>
            </a:r>
          </a:p>
          <a:p>
            <a:pPr marL="0" indent="0">
              <a:buNone/>
            </a:pPr>
            <a:r>
              <a:rPr lang="en-US" altLang="zh-CN" dirty="0"/>
              <a:t>    echo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r>
              <a:rPr lang="en-US" altLang="zh-CN" dirty="0"/>
              <a:t>    echo "Current </a:t>
            </a:r>
            <a:r>
              <a:rPr lang="en-US" altLang="zh-CN" dirty="0" err="1"/>
              <a:t>dir</a:t>
            </a:r>
            <a:r>
              <a:rPr lang="en-US" altLang="zh-CN" dirty="0"/>
              <a:t>:"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pwd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echo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r>
              <a:rPr lang="en-US" altLang="zh-CN" dirty="0"/>
              <a:t>    echo "Date:"</a:t>
            </a:r>
          </a:p>
          <a:p>
            <a:pPr marL="0" indent="0">
              <a:buNone/>
            </a:pPr>
            <a:r>
              <a:rPr lang="en-US" altLang="zh-CN" dirty="0"/>
              <a:t>    date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err="1"/>
              <a:t>s</a:t>
            </a:r>
            <a:r>
              <a:rPr lang="en-US" altLang="zh-CN" dirty="0" err="1" smtClean="0"/>
              <a:t>how_system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93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break</a:t>
            </a:r>
            <a:r>
              <a:rPr lang="zh-CN" altLang="en-US" dirty="0"/>
              <a:t>命令用于跳出循环，使用</a:t>
            </a:r>
            <a:r>
              <a:rPr lang="en-US" altLang="zh-CN" dirty="0"/>
              <a:t>break</a:t>
            </a:r>
            <a:r>
              <a:rPr lang="zh-CN" altLang="en-US" dirty="0"/>
              <a:t>可以跳出任何类型的循环：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until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有时需要跳出多层循环，使用：</a:t>
            </a:r>
            <a:r>
              <a:rPr lang="en-US" altLang="zh-CN" dirty="0"/>
              <a:t>break n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表示要跳出的循环层数，默认情况下 </a:t>
            </a:r>
            <a:r>
              <a:rPr lang="en-US" altLang="zh-CN" dirty="0"/>
              <a:t>n=1</a:t>
            </a:r>
            <a:r>
              <a:rPr lang="zh-CN" altLang="en-US" dirty="0"/>
              <a:t>，代表只跳出当前循环。</a:t>
            </a:r>
          </a:p>
        </p:txBody>
      </p:sp>
    </p:spTree>
    <p:extLst>
      <p:ext uri="{BB962C8B-B14F-4D97-AF65-F5344CB8AC3E}">
        <p14:creationId xmlns:p14="http://schemas.microsoft.com/office/powerpoint/2010/main" val="116954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=1</a:t>
            </a:r>
          </a:p>
          <a:p>
            <a:pPr marL="0" indent="0">
              <a:buNone/>
            </a:pPr>
            <a:r>
              <a:rPr lang="en-US" altLang="zh-CN" dirty="0"/>
              <a:t>while [ $</a:t>
            </a:r>
            <a:r>
              <a:rPr lang="en-US" altLang="zh-CN" dirty="0" err="1"/>
              <a:t>i</a:t>
            </a:r>
            <a:r>
              <a:rPr lang="en-US" altLang="zh-CN" dirty="0"/>
              <a:t> -le 100 ]</a:t>
            </a:r>
          </a:p>
          <a:p>
            <a:pPr marL="0" indent="0">
              <a:buNone/>
            </a:pPr>
            <a:r>
              <a:rPr lang="en-US" altLang="zh-CN" dirty="0"/>
              <a:t>  do</a:t>
            </a:r>
          </a:p>
          <a:p>
            <a:pPr marL="0" indent="0">
              <a:buNone/>
            </a:pPr>
            <a:r>
              <a:rPr lang="en-US" altLang="zh-CN" dirty="0"/>
              <a:t>    if  [ `expr $</a:t>
            </a:r>
            <a:r>
              <a:rPr lang="en-US" altLang="zh-CN" dirty="0" err="1"/>
              <a:t>i</a:t>
            </a:r>
            <a:r>
              <a:rPr lang="en-US" altLang="zh-CN" dirty="0"/>
              <a:t> % 3` -</a:t>
            </a:r>
            <a:r>
              <a:rPr lang="en-US" altLang="zh-CN" dirty="0" err="1"/>
              <a:t>eq</a:t>
            </a:r>
            <a:r>
              <a:rPr lang="en-US" altLang="zh-CN" dirty="0"/>
              <a:t> 0 ]</a:t>
            </a:r>
          </a:p>
          <a:p>
            <a:pPr marL="0" indent="0">
              <a:buNone/>
            </a:pPr>
            <a:r>
              <a:rPr lang="en-US" altLang="zh-CN" dirty="0"/>
              <a:t>        then</a:t>
            </a:r>
          </a:p>
          <a:p>
            <a:pPr marL="0" indent="0">
              <a:buNone/>
            </a:pPr>
            <a:r>
              <a:rPr lang="en-US" altLang="zh-CN" dirty="0"/>
              <a:t>                echo $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break</a:t>
            </a:r>
          </a:p>
          <a:p>
            <a:pPr marL="0" indent="0">
              <a:buNone/>
            </a:pPr>
            <a:r>
              <a:rPr lang="en-US" altLang="zh-CN" dirty="0"/>
              <a:t>    fi</a:t>
            </a:r>
          </a:p>
          <a:p>
            <a:pPr marL="0" indent="0"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=`expr $</a:t>
            </a:r>
            <a:r>
              <a:rPr lang="en-US" altLang="zh-CN" dirty="0" err="1"/>
              <a:t>i</a:t>
            </a:r>
            <a:r>
              <a:rPr lang="en-US" altLang="zh-CN" dirty="0"/>
              <a:t> + 1`</a:t>
            </a:r>
          </a:p>
          <a:p>
            <a:pPr marL="0" indent="0">
              <a:buNone/>
            </a:pPr>
            <a:r>
              <a:rPr lang="en-US" altLang="zh-CN" dirty="0"/>
              <a:t>done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51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450</Words>
  <Application>Microsoft Office PowerPoint</Application>
  <PresentationFormat>宽屏</PresentationFormat>
  <Paragraphs>130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Liberation Sans</vt:lpstr>
      <vt:lpstr>楷体_GB2312</vt:lpstr>
      <vt:lpstr>宋体</vt:lpstr>
      <vt:lpstr>微软雅黑</vt:lpstr>
      <vt:lpstr>Arial</vt:lpstr>
      <vt:lpstr>Calibri</vt:lpstr>
      <vt:lpstr>Tw Cen MT</vt:lpstr>
      <vt:lpstr>Wingdings</vt:lpstr>
      <vt:lpstr>Office 主题</vt:lpstr>
      <vt:lpstr>Shell脚本-2</vt:lpstr>
      <vt:lpstr>while循环语句</vt:lpstr>
      <vt:lpstr>while循环语句</vt:lpstr>
      <vt:lpstr>case多重分支语句</vt:lpstr>
      <vt:lpstr>case多重分支语句</vt:lpstr>
      <vt:lpstr>函数</vt:lpstr>
      <vt:lpstr>函数示例</vt:lpstr>
      <vt:lpstr>break</vt:lpstr>
      <vt:lpstr>Break示例</vt:lpstr>
      <vt:lpstr>continue</vt:lpstr>
      <vt:lpstr>Continue示例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wenming zhu</cp:lastModifiedBy>
  <cp:revision>35</cp:revision>
  <dcterms:created xsi:type="dcterms:W3CDTF">2016-09-12T07:04:34Z</dcterms:created>
  <dcterms:modified xsi:type="dcterms:W3CDTF">2018-09-09T11:16:26Z</dcterms:modified>
</cp:coreProperties>
</file>