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5" r:id="rId3"/>
    <p:sldId id="265" r:id="rId4"/>
    <p:sldId id="266" r:id="rId5"/>
    <p:sldId id="267" r:id="rId6"/>
    <p:sldId id="296" r:id="rId7"/>
    <p:sldId id="269" r:id="rId8"/>
    <p:sldId id="270" r:id="rId9"/>
    <p:sldId id="271" r:id="rId10"/>
    <p:sldId id="272" r:id="rId11"/>
    <p:sldId id="297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EDC42E4-2ABE-480F-9365-35781BAFEF64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042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AAE577A-0A79-4DB1-BDF2-822E52BFD03A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00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3421FF7-E73C-4960-98F0-D541E5894342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17" y="527007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376363"/>
            <a:ext cx="10560051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3287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89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软件包选择</a:t>
            </a:r>
          </a:p>
        </p:txBody>
      </p:sp>
      <p:sp>
        <p:nvSpPr>
          <p:cNvPr id="2478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自动安装一组默认的软件包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选择 “现在定制”来修改默认的软件包组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添加自定义的软件包来支持附加的语种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Anaconda</a:t>
            </a:r>
            <a:r>
              <a:rPr lang="zh-CN" altLang="en-US" dirty="0" smtClean="0">
                <a:latin typeface="+mn-ea"/>
              </a:rPr>
              <a:t>可自动解决软件包相依性问题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软件包组可在安装后使用</a:t>
            </a:r>
            <a:r>
              <a:rPr lang="en-US" altLang="zh-CN" dirty="0" smtClean="0">
                <a:latin typeface="+mn-ea"/>
              </a:rPr>
              <a:t>yum</a:t>
            </a:r>
            <a:r>
              <a:rPr lang="zh-CN" altLang="en-US" dirty="0" smtClean="0">
                <a:latin typeface="+mn-ea"/>
              </a:rPr>
              <a:t>来定制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5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中常用命令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8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#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smtClean="0">
                <a:latin typeface="+mn-ea"/>
              </a:rPr>
              <a:t>$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命令的三个基本组成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命令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选项 </a:t>
            </a:r>
            <a:r>
              <a:rPr lang="en-US" altLang="zh-CN" dirty="0" smtClean="0">
                <a:latin typeface="+mn-ea"/>
              </a:rPr>
              <a:t>- --</a:t>
            </a:r>
          </a:p>
          <a:p>
            <a:pPr lvl="1"/>
            <a:r>
              <a:rPr lang="zh-CN" altLang="en-US" dirty="0">
                <a:latin typeface="+mn-ea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16753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简化命令行操作的通配符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Bash shell</a:t>
            </a:r>
            <a:r>
              <a:rPr lang="zh-CN" altLang="en-US" dirty="0" smtClean="0">
                <a:latin typeface="+mn-ea"/>
              </a:rPr>
              <a:t>使用的通配符扩展：</a:t>
            </a:r>
            <a:endParaRPr lang="en-US" altLang="zh-CN" dirty="0" smtClean="0">
              <a:latin typeface="+mn-ea"/>
            </a:endParaRPr>
          </a:p>
          <a:p>
            <a:pPr>
              <a:buFont typeface="Arial" charset="0"/>
              <a:buNone/>
            </a:pP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* </a:t>
            </a:r>
            <a:r>
              <a:rPr lang="zh-CN" altLang="en-US" dirty="0" smtClean="0">
                <a:latin typeface="+mn-ea"/>
              </a:rPr>
              <a:t> －匹配零个或多个字符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？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en-US" dirty="0" smtClean="0">
                <a:latin typeface="+mn-ea"/>
              </a:rPr>
              <a:t>－匹配任何单个字符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[0-9] </a:t>
            </a:r>
            <a:r>
              <a:rPr lang="zh-CN" altLang="en-US" dirty="0" smtClean="0">
                <a:latin typeface="+mn-ea"/>
              </a:rPr>
              <a:t>－匹配一个数字范围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 </a:t>
            </a:r>
            <a:r>
              <a:rPr lang="zh-CN" altLang="en-US" dirty="0" smtClean="0">
                <a:latin typeface="+mn-ea"/>
              </a:rPr>
              <a:t>－匹配列表里面的任何字符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[^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 </a:t>
            </a:r>
            <a:r>
              <a:rPr lang="zh-CN" altLang="en-US" dirty="0" smtClean="0">
                <a:latin typeface="+mn-ea"/>
              </a:rPr>
              <a:t>－匹配列表以外的字符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可以使用预定义的字符类</a:t>
            </a:r>
          </a:p>
        </p:txBody>
      </p:sp>
    </p:spTree>
    <p:extLst>
      <p:ext uri="{BB962C8B-B14F-4D97-AF65-F5344CB8AC3E}">
        <p14:creationId xmlns:p14="http://schemas.microsoft.com/office/powerpoint/2010/main" val="12590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文件结构概念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文件和目录被组织成一个倒转的单根系的树形结构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文件系统从根（</a:t>
            </a:r>
            <a:r>
              <a:rPr lang="en-US" altLang="zh-CN" dirty="0" smtClean="0">
                <a:latin typeface="+mn-ea"/>
              </a:rPr>
              <a:t>root</a:t>
            </a:r>
            <a:r>
              <a:rPr lang="zh-CN" altLang="en-US" dirty="0" smtClean="0">
                <a:latin typeface="+mn-ea"/>
              </a:rPr>
              <a:t>）目录开始，根目录使用单个正斜线字符（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）代表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名称区分大小写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路径使用 </a:t>
            </a:r>
            <a:r>
              <a:rPr lang="en-US" altLang="zh-CN" dirty="0" smtClean="0">
                <a:latin typeface="+mn-ea"/>
              </a:rPr>
              <a:t>/ </a:t>
            </a:r>
            <a:r>
              <a:rPr lang="zh-CN" altLang="en-US" dirty="0" smtClean="0">
                <a:latin typeface="+mn-ea"/>
              </a:rPr>
              <a:t>分隔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1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当前工作目录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每个</a:t>
            </a:r>
            <a:r>
              <a:rPr lang="en-US" altLang="zh-CN" dirty="0" smtClean="0">
                <a:latin typeface="+mn-ea"/>
              </a:rPr>
              <a:t> shell</a:t>
            </a:r>
            <a:r>
              <a:rPr lang="zh-CN" altLang="en-US" dirty="0" smtClean="0">
                <a:latin typeface="+mn-ea"/>
              </a:rPr>
              <a:t> 和系统进程都有一个当前工作目录（</a:t>
            </a:r>
            <a:r>
              <a:rPr lang="en-US" altLang="zh-CN" dirty="0" smtClean="0">
                <a:latin typeface="+mn-ea"/>
              </a:rPr>
              <a:t>current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working directory </a:t>
            </a:r>
            <a:r>
              <a:rPr lang="en-US" altLang="zh-CN" dirty="0" err="1" smtClean="0">
                <a:latin typeface="+mn-ea"/>
              </a:rPr>
              <a:t>cwd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pwd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显示</a:t>
            </a:r>
            <a:r>
              <a:rPr lang="en-US" altLang="zh-CN" dirty="0" smtClean="0">
                <a:latin typeface="+mn-ea"/>
              </a:rPr>
              <a:t> shell </a:t>
            </a:r>
            <a:r>
              <a:rPr lang="zh-CN" altLang="en-US" dirty="0" smtClean="0">
                <a:latin typeface="+mn-ea"/>
              </a:rPr>
              <a:t>的 </a:t>
            </a:r>
            <a:r>
              <a:rPr lang="en-US" altLang="zh-CN" dirty="0" err="1" smtClean="0">
                <a:latin typeface="+mn-ea"/>
              </a:rPr>
              <a:t>cwd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的绝对路径</a:t>
            </a:r>
          </a:p>
        </p:txBody>
      </p:sp>
    </p:spTree>
    <p:extLst>
      <p:ext uri="{BB962C8B-B14F-4D97-AF65-F5344CB8AC3E}">
        <p14:creationId xmlns:p14="http://schemas.microsoft.com/office/powerpoint/2010/main" val="15594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绝对路径名和相对路径名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绝对路径名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以正斜线开头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描述到文件位置的完整说明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任何时候你想指定文件名的时候都可以使用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相对路径名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不以正斜线开头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指定相对于你的当前工作目录而言的位置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可以被用作指定文件名的简捷方式</a:t>
            </a:r>
          </a:p>
        </p:txBody>
      </p:sp>
    </p:spTree>
    <p:extLst>
      <p:ext uri="{BB962C8B-B14F-4D97-AF65-F5344CB8AC3E}">
        <p14:creationId xmlns:p14="http://schemas.microsoft.com/office/powerpoint/2010/main" val="3174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改换目录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cd</a:t>
            </a:r>
            <a:r>
              <a:rPr lang="zh-CN" altLang="en-US" dirty="0" smtClean="0">
                <a:latin typeface="+mn-ea"/>
              </a:rPr>
              <a:t>　命令把目前所在目录改换到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一个绝对路径或相对路径代表的目录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 /home/</a:t>
            </a:r>
            <a:r>
              <a:rPr lang="en-US" altLang="zh-CN" dirty="0" err="1" smtClean="0">
                <a:latin typeface="+mn-ea"/>
              </a:rPr>
              <a:t>joshua</a:t>
            </a:r>
            <a:r>
              <a:rPr lang="en-US" altLang="zh-CN" dirty="0" smtClean="0">
                <a:latin typeface="+mn-ea"/>
              </a:rPr>
              <a:t>/work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project/docs</a:t>
            </a:r>
          </a:p>
          <a:p>
            <a:pPr lvl="1"/>
            <a:r>
              <a:rPr lang="zh-CN" altLang="en-US" dirty="0" smtClean="0">
                <a:latin typeface="+mn-ea"/>
              </a:rPr>
              <a:t>上一级目录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..</a:t>
            </a:r>
          </a:p>
          <a:p>
            <a:pPr lvl="1"/>
            <a:r>
              <a:rPr lang="zh-CN" altLang="en-US" dirty="0" smtClean="0">
                <a:latin typeface="+mn-ea"/>
              </a:rPr>
              <a:t>当前用户主目录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~</a:t>
            </a:r>
          </a:p>
          <a:p>
            <a:pPr lvl="1"/>
            <a:r>
              <a:rPr lang="zh-CN" altLang="en-US" dirty="0">
                <a:latin typeface="+mn-ea"/>
              </a:rPr>
              <a:t>上一</a:t>
            </a:r>
            <a:r>
              <a:rPr lang="zh-CN" altLang="en-US" dirty="0" smtClean="0">
                <a:latin typeface="+mn-ea"/>
              </a:rPr>
              <a:t>个工作目录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-</a:t>
            </a:r>
          </a:p>
          <a:p>
            <a:pPr lvl="1">
              <a:buFont typeface="Arial" charset="0"/>
              <a:buChar char="•"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1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列举目录内容</a:t>
            </a:r>
          </a:p>
        </p:txBody>
      </p:sp>
      <p:sp>
        <p:nvSpPr>
          <p:cNvPr id="16896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列举当前目录或指定目录中的内容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用法：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[</a:t>
            </a:r>
            <a:r>
              <a:rPr lang="zh-CN" altLang="en-US" dirty="0" smtClean="0">
                <a:latin typeface="+mn-ea"/>
              </a:rPr>
              <a:t>文件或目录</a:t>
            </a:r>
            <a:r>
              <a:rPr lang="en-US" altLang="zh-CN" dirty="0" smtClean="0">
                <a:latin typeface="+mn-ea"/>
              </a:rPr>
              <a:t>]</a:t>
            </a:r>
          </a:p>
          <a:p>
            <a:r>
              <a:rPr lang="zh-CN" altLang="en-US" dirty="0" smtClean="0">
                <a:latin typeface="+mn-ea"/>
              </a:rPr>
              <a:t>例如：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 -a </a:t>
            </a:r>
            <a:r>
              <a:rPr lang="zh-CN" altLang="en-US" dirty="0" smtClean="0">
                <a:latin typeface="+mn-ea"/>
              </a:rPr>
              <a:t>（包括隐藏文件）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 -l</a:t>
            </a:r>
            <a:r>
              <a:rPr lang="zh-CN" altLang="en-US" dirty="0" smtClean="0">
                <a:latin typeface="+mn-ea"/>
              </a:rPr>
              <a:t>（显示额外信息）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 -R</a:t>
            </a:r>
            <a:r>
              <a:rPr lang="zh-CN" altLang="en-US" dirty="0" smtClean="0">
                <a:latin typeface="+mn-ea"/>
              </a:rPr>
              <a:t>（递归到子目录中）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-</a:t>
            </a:r>
            <a:r>
              <a:rPr lang="en-US" altLang="zh-CN" dirty="0" err="1" smtClean="0">
                <a:latin typeface="+mn-ea"/>
              </a:rPr>
              <a:t>ld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（目录和符号链接信息）</a:t>
            </a:r>
          </a:p>
        </p:txBody>
      </p:sp>
    </p:spTree>
    <p:extLst>
      <p:ext uri="{BB962C8B-B14F-4D97-AF65-F5344CB8AC3E}">
        <p14:creationId xmlns:p14="http://schemas.microsoft.com/office/powerpoint/2010/main" val="577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复制文件和目录：目标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如果目标是目录，复制后的文件就会被放置在其中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如果目标是文件，复制的文件就会覆盖目标文件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如果目标不存在，复制的文件就会被重命名为目标名</a:t>
            </a:r>
          </a:p>
        </p:txBody>
      </p:sp>
    </p:spTree>
    <p:extLst>
      <p:ext uri="{BB962C8B-B14F-4D97-AF65-F5344CB8AC3E}">
        <p14:creationId xmlns:p14="http://schemas.microsoft.com/office/powerpoint/2010/main" val="398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43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复制文件和目录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</a:rPr>
              <a:t>cp  - </a:t>
            </a:r>
            <a:r>
              <a:rPr lang="zh-CN" altLang="en-US" smtClean="0">
                <a:latin typeface="+mn-ea"/>
              </a:rPr>
              <a:t>复制文件和目录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用法：</a:t>
            </a:r>
            <a:endParaRPr lang="en-US" altLang="zh-CN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mtClean="0">
                <a:latin typeface="+mn-ea"/>
              </a:rPr>
              <a:t>cp  [</a:t>
            </a:r>
            <a:r>
              <a:rPr lang="zh-CN" altLang="en-US" smtClean="0">
                <a:latin typeface="+mn-ea"/>
              </a:rPr>
              <a:t>选项</a:t>
            </a:r>
            <a:r>
              <a:rPr lang="en-US" altLang="zh-CN" smtClean="0">
                <a:latin typeface="+mn-ea"/>
              </a:rPr>
              <a:t>] </a:t>
            </a:r>
            <a:r>
              <a:rPr lang="zh-CN" altLang="en-US" smtClean="0">
                <a:latin typeface="+mn-ea"/>
              </a:rPr>
              <a:t>　文件　目标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如果目标是目录，就会复制不止一个文件：</a:t>
            </a:r>
            <a:endParaRPr lang="en-US" altLang="zh-CN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mtClean="0">
                <a:latin typeface="+mn-ea"/>
              </a:rPr>
              <a:t>cp  [</a:t>
            </a:r>
            <a:r>
              <a:rPr lang="zh-CN" altLang="en-US" smtClean="0">
                <a:latin typeface="+mn-ea"/>
              </a:rPr>
              <a:t>选项</a:t>
            </a:r>
            <a:r>
              <a:rPr lang="en-US" altLang="zh-CN" smtClean="0">
                <a:latin typeface="+mn-ea"/>
              </a:rPr>
              <a:t>]  </a:t>
            </a:r>
            <a:r>
              <a:rPr lang="zh-CN" altLang="en-US" smtClean="0">
                <a:latin typeface="+mn-ea"/>
              </a:rPr>
              <a:t>　文件</a:t>
            </a:r>
            <a:r>
              <a:rPr lang="en-US" altLang="zh-CN" smtClean="0">
                <a:latin typeface="+mn-ea"/>
              </a:rPr>
              <a:t>1  </a:t>
            </a:r>
            <a:r>
              <a:rPr lang="zh-CN" altLang="en-US" smtClean="0">
                <a:latin typeface="+mn-ea"/>
              </a:rPr>
              <a:t>文件</a:t>
            </a:r>
            <a:r>
              <a:rPr lang="en-US" altLang="zh-CN" smtClean="0">
                <a:latin typeface="+mn-ea"/>
              </a:rPr>
              <a:t>2 </a:t>
            </a:r>
            <a:r>
              <a:rPr lang="zh-CN" altLang="en-US" smtClean="0">
                <a:latin typeface="+mn-ea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9281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移动和重命名文件和目录</a:t>
            </a:r>
          </a:p>
        </p:txBody>
      </p:sp>
      <p:sp>
        <p:nvSpPr>
          <p:cNvPr id="17203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mv</a:t>
            </a:r>
            <a:r>
              <a:rPr lang="en-US" altLang="zh-CN" dirty="0" smtClean="0">
                <a:latin typeface="+mn-ea"/>
              </a:rPr>
              <a:t>  -  </a:t>
            </a:r>
            <a:r>
              <a:rPr lang="zh-CN" altLang="en-US" dirty="0" smtClean="0">
                <a:latin typeface="+mn-ea"/>
              </a:rPr>
              <a:t>转移和（或）重命名文件和目录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用法：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mv</a:t>
            </a:r>
            <a:r>
              <a:rPr lang="en-US" altLang="zh-CN" dirty="0" smtClean="0">
                <a:latin typeface="+mn-ea"/>
              </a:rPr>
              <a:t> 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文件　目标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如果目标是目录，可以转移不止一个文件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mv</a:t>
            </a:r>
            <a:r>
              <a:rPr lang="en-US" altLang="zh-CN" dirty="0" smtClean="0">
                <a:latin typeface="+mn-ea"/>
              </a:rPr>
              <a:t> 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文件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　文件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　目标目录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目标和</a:t>
            </a:r>
            <a:r>
              <a:rPr lang="en-US" altLang="zh-CN" dirty="0" smtClean="0">
                <a:latin typeface="+mn-ea"/>
              </a:rPr>
              <a:t> cp </a:t>
            </a:r>
            <a:r>
              <a:rPr lang="zh-CN" altLang="en-US" dirty="0" smtClean="0">
                <a:latin typeface="+mn-ea"/>
              </a:rPr>
              <a:t>命令中的一样</a:t>
            </a:r>
          </a:p>
        </p:txBody>
      </p:sp>
    </p:spTree>
    <p:extLst>
      <p:ext uri="{BB962C8B-B14F-4D97-AF65-F5344CB8AC3E}">
        <p14:creationId xmlns:p14="http://schemas.microsoft.com/office/powerpoint/2010/main" val="1059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创建和删除文件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touch  -  </a:t>
            </a:r>
            <a:r>
              <a:rPr lang="zh-CN" altLang="en-US" dirty="0" smtClean="0">
                <a:latin typeface="+mn-ea"/>
              </a:rPr>
              <a:t>创建空文件或更新文件时间戳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 </a:t>
            </a:r>
            <a:r>
              <a:rPr lang="zh-CN" altLang="en-US" dirty="0" smtClean="0">
                <a:latin typeface="+mn-ea"/>
              </a:rPr>
              <a:t> 删除文件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用法：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&lt;</a:t>
            </a:r>
            <a:r>
              <a:rPr lang="zh-CN" altLang="en-US" dirty="0" smtClean="0">
                <a:latin typeface="+mn-ea"/>
              </a:rPr>
              <a:t>文件</a:t>
            </a:r>
            <a:r>
              <a:rPr lang="en-US" altLang="zh-CN" dirty="0" smtClean="0">
                <a:latin typeface="+mn-ea"/>
              </a:rPr>
              <a:t>&gt;…</a:t>
            </a:r>
          </a:p>
          <a:p>
            <a:r>
              <a:rPr lang="zh-CN" altLang="en-US" dirty="0" smtClean="0">
                <a:latin typeface="+mn-ea"/>
              </a:rPr>
              <a:t>例如：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 -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文件（交互式）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-r </a:t>
            </a:r>
            <a:r>
              <a:rPr lang="zh-CN" altLang="en-US" dirty="0" smtClean="0">
                <a:latin typeface="+mn-ea"/>
              </a:rPr>
              <a:t>目录（递归式）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-f </a:t>
            </a:r>
            <a:r>
              <a:rPr lang="zh-CN" altLang="en-US" dirty="0" smtClean="0">
                <a:latin typeface="+mn-ea"/>
              </a:rPr>
              <a:t>文件（强制）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09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创建和删除目录</a:t>
            </a:r>
          </a:p>
        </p:txBody>
      </p:sp>
      <p:sp>
        <p:nvSpPr>
          <p:cNvPr id="17408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mkdir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命令创建目录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rmdir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删除空目录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-r </a:t>
            </a:r>
            <a:r>
              <a:rPr lang="zh-CN" altLang="en-US" dirty="0" smtClean="0">
                <a:latin typeface="+mn-ea"/>
              </a:rPr>
              <a:t>命令递归地删除目录树</a:t>
            </a:r>
          </a:p>
        </p:txBody>
      </p:sp>
    </p:spTree>
    <p:extLst>
      <p:ext uri="{BB962C8B-B14F-4D97-AF65-F5344CB8AC3E}">
        <p14:creationId xmlns:p14="http://schemas.microsoft.com/office/powerpoint/2010/main" val="27075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的起源和发展</a:t>
            </a:r>
          </a:p>
        </p:txBody>
      </p:sp>
      <p:sp>
        <p:nvSpPr>
          <p:cNvPr id="493574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操作系统构成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内核</a:t>
            </a:r>
            <a:r>
              <a:rPr lang="zh-CN" altLang="en-US" dirty="0" smtClean="0">
                <a:latin typeface="+mn-ea"/>
              </a:rPr>
              <a:t>、系统基本库、应用程序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内核项目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主要作者：芬兰赫尔辛基大学的 </a:t>
            </a:r>
            <a:r>
              <a:rPr lang="en-US" altLang="zh-CN" dirty="0" smtClean="0">
                <a:latin typeface="+mn-ea"/>
              </a:rPr>
              <a:t>Linus Torvalds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n-ea"/>
              </a:rPr>
              <a:t>1991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月，发布</a:t>
            </a:r>
            <a:r>
              <a:rPr lang="en-US" altLang="zh-CN" dirty="0" smtClean="0">
                <a:latin typeface="+mn-ea"/>
              </a:rPr>
              <a:t>Linux 0.02</a:t>
            </a:r>
            <a:r>
              <a:rPr lang="zh-CN" altLang="en-US" dirty="0" smtClean="0">
                <a:latin typeface="+mn-ea"/>
              </a:rPr>
              <a:t>版（第一个公开版）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月，</a:t>
            </a:r>
            <a:r>
              <a:rPr lang="en-US" altLang="zh-CN" dirty="0" smtClean="0">
                <a:latin typeface="+mn-ea"/>
              </a:rPr>
              <a:t>Linux 1.0</a:t>
            </a:r>
            <a:r>
              <a:rPr lang="zh-CN" altLang="en-US" dirty="0" smtClean="0">
                <a:latin typeface="+mn-ea"/>
              </a:rPr>
              <a:t>版发布 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内核的标志 </a:t>
            </a:r>
            <a:r>
              <a:rPr lang="en-US" altLang="zh-CN" dirty="0" smtClean="0">
                <a:latin typeface="+mn-ea"/>
              </a:rPr>
              <a:t>—— </a:t>
            </a:r>
            <a:r>
              <a:rPr lang="zh-CN" altLang="en-US" dirty="0" smtClean="0">
                <a:latin typeface="+mn-ea"/>
              </a:rPr>
              <a:t>企鹅</a:t>
            </a:r>
            <a:r>
              <a:rPr lang="en-US" altLang="zh-CN" dirty="0" smtClean="0">
                <a:latin typeface="+mn-ea"/>
              </a:rPr>
              <a:t>Tux</a:t>
            </a:r>
            <a:r>
              <a:rPr lang="zh-CN" altLang="en-US" dirty="0" smtClean="0">
                <a:latin typeface="+mn-ea"/>
              </a:rPr>
              <a:t>，取自芬兰的吉祥物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官方网站：</a:t>
            </a:r>
            <a:r>
              <a:rPr lang="en-US" altLang="zh-CN" dirty="0" smtClean="0">
                <a:latin typeface="+mn-ea"/>
                <a:hlinkClick r:id="rId3"/>
              </a:rPr>
              <a:t>http://www.kernel.org</a:t>
            </a:r>
            <a:r>
              <a:rPr lang="en-US" altLang="zh-CN" dirty="0" smtClean="0">
                <a:latin typeface="+mn-ea"/>
              </a:rPr>
              <a:t>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AEBBE57-3128-483E-BEB4-9EDA0DDE934B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34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内核版本</a:t>
            </a:r>
          </a:p>
        </p:txBody>
      </p:sp>
      <p:sp>
        <p:nvSpPr>
          <p:cNvPr id="495635" name="Rectangle 1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由</a:t>
            </a: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内核项目团体统一进行发布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A55246C-43FC-44DB-99FE-A7978D27941B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5232400" y="41481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5818188" y="3910038"/>
            <a:ext cx="1111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2.5.7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386639" y="3927501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2.6.18</a:t>
            </a:r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6246813" y="4581128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>
            <a:off x="7821613" y="4581128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2603501" y="2817838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XX.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YY</a:t>
            </a:r>
            <a:r>
              <a:rPr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.ZZ</a:t>
            </a:r>
          </a:p>
        </p:txBody>
      </p:sp>
      <p:sp>
        <p:nvSpPr>
          <p:cNvPr id="495630" name="Rectangle 14"/>
          <p:cNvSpPr>
            <a:spLocks noChangeArrowheads="1"/>
          </p:cNvSpPr>
          <p:nvPr/>
        </p:nvSpPr>
        <p:spPr bwMode="auto">
          <a:xfrm>
            <a:off x="2646363" y="4753676"/>
            <a:ext cx="6960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发行版可以自由选择使用某个版本的内核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990726" y="3694137"/>
            <a:ext cx="1368425" cy="395288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主版本号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656139" y="2325712"/>
            <a:ext cx="1476375" cy="395288"/>
          </a:xfrm>
          <a:prstGeom prst="wedgeRoundRectCallout">
            <a:avLst>
              <a:gd name="adj1" fmla="val -39356"/>
              <a:gd name="adj2" fmla="val 93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修订版本号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792539" y="3694137"/>
            <a:ext cx="1296987" cy="395288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次版本号</a:t>
            </a:r>
          </a:p>
        </p:txBody>
      </p:sp>
    </p:spTree>
    <p:extLst>
      <p:ext uri="{BB962C8B-B14F-4D97-AF65-F5344CB8AC3E}">
        <p14:creationId xmlns:p14="http://schemas.microsoft.com/office/powerpoint/2010/main" val="255542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1" grpId="0" autoUpdateAnimBg="0"/>
      <p:bldP spid="495622" grpId="0" autoUpdateAnimBg="0"/>
      <p:bldP spid="495625" grpId="0" animBg="1"/>
      <p:bldP spid="495626" grpId="0" animBg="1"/>
      <p:bldP spid="4956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94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Linux</a:t>
            </a:r>
            <a:r>
              <a:rPr lang="zh-CN" altLang="en-US" dirty="0" smtClean="0">
                <a:latin typeface="+mn-ea"/>
                <a:ea typeface="+mn-ea"/>
              </a:rPr>
              <a:t>内核版本</a:t>
            </a: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48426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82899AA-FD0F-4E2A-BFB4-5AC85C73FD44}" type="slidenum"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pPr eaLnBrk="1" hangingPunct="1"/>
              <a:t>5</a:t>
            </a:fld>
            <a:endParaRPr lang="en-US" altLang="zh-CN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 rot="20731600">
            <a:off x="3549734" y="2735409"/>
            <a:ext cx="1727332" cy="752402"/>
            <a:chOff x="1306" y="1142"/>
            <a:chExt cx="1225" cy="930"/>
          </a:xfrm>
        </p:grpSpPr>
        <p:sp>
          <p:nvSpPr>
            <p:cNvPr id="8229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30" name="Rectangle 69"/>
            <p:cNvSpPr>
              <a:spLocks noChangeArrowheads="1"/>
            </p:cNvSpPr>
            <p:nvPr/>
          </p:nvSpPr>
          <p:spPr bwMode="auto">
            <a:xfrm rot="19275819">
              <a:off x="1576" y="1142"/>
              <a:ext cx="45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拷贝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 rot="21211049">
            <a:off x="5337028" y="4797003"/>
            <a:ext cx="1727332" cy="731367"/>
            <a:chOff x="2576" y="2470"/>
            <a:chExt cx="1225" cy="904"/>
          </a:xfrm>
        </p:grpSpPr>
        <p:sp>
          <p:nvSpPr>
            <p:cNvPr id="8227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28" name="Rectangle 70"/>
            <p:cNvSpPr>
              <a:spLocks noChangeArrowheads="1"/>
            </p:cNvSpPr>
            <p:nvPr/>
          </p:nvSpPr>
          <p:spPr bwMode="auto">
            <a:xfrm rot="19275819">
              <a:off x="2801" y="2470"/>
              <a:ext cx="45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拷贝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830389" y="1677378"/>
            <a:ext cx="7291455" cy="703861"/>
            <a:chOff x="193" y="421"/>
            <a:chExt cx="5171" cy="870"/>
          </a:xfrm>
        </p:grpSpPr>
        <p:sp>
          <p:nvSpPr>
            <p:cNvPr id="8217" name="Rectangle 3"/>
            <p:cNvSpPr>
              <a:spLocks noChangeArrowheads="1"/>
            </p:cNvSpPr>
            <p:nvPr/>
          </p:nvSpPr>
          <p:spPr bwMode="auto">
            <a:xfrm>
              <a:off x="988" y="890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 dirty="0">
                  <a:solidFill>
                    <a:schemeClr val="tx2"/>
                  </a:solidFill>
                  <a:latin typeface="+mn-ea"/>
                  <a:ea typeface="+mn-ea"/>
                </a:rPr>
                <a:t>2.4.6</a:t>
              </a:r>
            </a:p>
          </p:txBody>
        </p:sp>
        <p:sp>
          <p:nvSpPr>
            <p:cNvPr id="8218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2.4.7</a:t>
              </a:r>
            </a:p>
          </p:txBody>
        </p:sp>
        <p:sp>
          <p:nvSpPr>
            <p:cNvPr id="8219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2.4.8</a:t>
              </a:r>
            </a:p>
          </p:txBody>
        </p:sp>
        <p:sp>
          <p:nvSpPr>
            <p:cNvPr id="8220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21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2.4. ...</a:t>
              </a:r>
            </a:p>
          </p:txBody>
        </p:sp>
        <p:sp>
          <p:nvSpPr>
            <p:cNvPr id="8222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23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24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786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+mn-ea"/>
                  <a:ea typeface="+mn-ea"/>
                </a:rPr>
                <a:t>稳定版本</a:t>
              </a:r>
            </a:p>
          </p:txBody>
        </p:sp>
        <p:sp>
          <p:nvSpPr>
            <p:cNvPr id="8225" name="Line 71"/>
            <p:cNvSpPr>
              <a:spLocks noChangeShapeType="1"/>
            </p:cNvSpPr>
            <p:nvPr/>
          </p:nvSpPr>
          <p:spPr bwMode="auto">
            <a:xfrm>
              <a:off x="964" y="832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26" name="Rectangle 73"/>
            <p:cNvSpPr>
              <a:spLocks noChangeArrowheads="1"/>
            </p:cNvSpPr>
            <p:nvPr/>
          </p:nvSpPr>
          <p:spPr bwMode="auto">
            <a:xfrm>
              <a:off x="2678" y="421"/>
              <a:ext cx="80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修复</a:t>
              </a:r>
              <a:r>
                <a:rPr lang="en-US" altLang="zh-CN" sz="1800" dirty="0">
                  <a:latin typeface="+mn-ea"/>
                  <a:ea typeface="+mn-ea"/>
                </a:rPr>
                <a:t>BUG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972036" y="3757520"/>
            <a:ext cx="5564124" cy="703051"/>
            <a:chOff x="193" y="1716"/>
            <a:chExt cx="3946" cy="869"/>
          </a:xfrm>
        </p:grpSpPr>
        <p:sp>
          <p:nvSpPr>
            <p:cNvPr id="8209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2.5.7</a:t>
              </a:r>
            </a:p>
          </p:txBody>
        </p:sp>
        <p:sp>
          <p:nvSpPr>
            <p:cNvPr id="8210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2.5. ...</a:t>
              </a:r>
            </a:p>
          </p:txBody>
        </p:sp>
        <p:sp>
          <p:nvSpPr>
            <p:cNvPr id="8211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2.5.77</a:t>
              </a:r>
            </a:p>
          </p:txBody>
        </p:sp>
        <p:sp>
          <p:nvSpPr>
            <p:cNvPr id="8212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13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14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786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+mn-ea"/>
                  <a:ea typeface="+mn-ea"/>
                </a:rPr>
                <a:t>开发版本</a:t>
              </a:r>
            </a:p>
          </p:txBody>
        </p:sp>
        <p:sp>
          <p:nvSpPr>
            <p:cNvPr id="8215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16" name="Rectangle 76"/>
            <p:cNvSpPr>
              <a:spLocks noChangeArrowheads="1"/>
            </p:cNvSpPr>
            <p:nvPr/>
          </p:nvSpPr>
          <p:spPr bwMode="auto">
            <a:xfrm>
              <a:off x="2224" y="1716"/>
              <a:ext cx="949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增加新功能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749676" y="5517262"/>
            <a:ext cx="5586685" cy="671498"/>
            <a:chOff x="1402" y="3046"/>
            <a:chExt cx="3962" cy="830"/>
          </a:xfrm>
        </p:grpSpPr>
        <p:sp>
          <p:nvSpPr>
            <p:cNvPr id="8201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2.6.1</a:t>
              </a:r>
            </a:p>
          </p:txBody>
        </p:sp>
        <p:sp>
          <p:nvSpPr>
            <p:cNvPr id="8202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2.6. ...</a:t>
              </a:r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2.6.18</a:t>
              </a:r>
            </a:p>
          </p:txBody>
        </p:sp>
        <p:sp>
          <p:nvSpPr>
            <p:cNvPr id="8204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05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06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786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+mn-ea"/>
                  <a:ea typeface="+mn-ea"/>
                </a:rPr>
                <a:t>稳定版本</a:t>
              </a:r>
            </a:p>
          </p:txBody>
        </p:sp>
        <p:sp>
          <p:nvSpPr>
            <p:cNvPr id="8207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08" name="Rectangle 78"/>
            <p:cNvSpPr>
              <a:spLocks noChangeArrowheads="1"/>
            </p:cNvSpPr>
            <p:nvPr/>
          </p:nvSpPr>
          <p:spPr bwMode="auto">
            <a:xfrm>
              <a:off x="3475" y="3046"/>
              <a:ext cx="80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修复</a:t>
              </a:r>
              <a:r>
                <a:rPr lang="en-US" altLang="zh-CN" sz="1800" dirty="0">
                  <a:latin typeface="+mn-ea"/>
                  <a:ea typeface="+mn-ea"/>
                </a:rPr>
                <a:t>BUG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6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RHEL</a:t>
            </a:r>
            <a:r>
              <a:rPr lang="zh-CN" altLang="en-US" dirty="0" smtClean="0"/>
              <a:t>系统安装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3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Anaconda</a:t>
            </a:r>
            <a:r>
              <a:rPr lang="zh-CN" altLang="en-US" smtClean="0"/>
              <a:t>，红帽企业版</a:t>
            </a:r>
            <a:r>
              <a:rPr lang="en-US" altLang="zh-CN" smtClean="0"/>
              <a:t>Linux</a:t>
            </a:r>
            <a:r>
              <a:rPr lang="zh-CN" altLang="en-US" smtClean="0"/>
              <a:t>安装程序</a:t>
            </a:r>
          </a:p>
        </p:txBody>
      </p:sp>
      <p:sp>
        <p:nvSpPr>
          <p:cNvPr id="23859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支持不同模式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 smtClean="0">
                <a:latin typeface="+mn-ea"/>
              </a:rPr>
              <a:t>Kickstart</a:t>
            </a:r>
            <a:r>
              <a:rPr lang="zh-CN" altLang="en-US" dirty="0" smtClean="0">
                <a:latin typeface="+mn-ea"/>
              </a:rPr>
              <a:t>提供自动安装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升级操作是在现有红帽企业版</a:t>
            </a: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安装程序的基础上进行的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救援模式允许为无法引导的系统进行故障排除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包括两个阶段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第一阶段启动安装程序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第二阶段执行安装</a:t>
            </a:r>
          </a:p>
        </p:txBody>
      </p:sp>
    </p:spTree>
    <p:extLst>
      <p:ext uri="{BB962C8B-B14F-4D97-AF65-F5344CB8AC3E}">
        <p14:creationId xmlns:p14="http://schemas.microsoft.com/office/powerpoint/2010/main" val="32813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访问安装程序</a:t>
            </a:r>
          </a:p>
        </p:txBody>
      </p:sp>
      <p:sp>
        <p:nvSpPr>
          <p:cNvPr id="241667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图形界面安装</a:t>
            </a:r>
            <a:endParaRPr lang="en-US" altLang="zh-CN" sz="20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默认安装类型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基于文本的安装</a:t>
            </a:r>
            <a:endParaRPr lang="en-US" altLang="zh-CN" sz="20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text</a:t>
            </a:r>
            <a:r>
              <a:rPr lang="zh-CN" altLang="en-US" sz="1800" dirty="0">
                <a:latin typeface="+mn-ea"/>
              </a:rPr>
              <a:t>选项启动</a:t>
            </a:r>
            <a:endParaRPr lang="en-US" altLang="zh-CN" sz="18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基于菜单的终端界面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串口安装</a:t>
            </a:r>
            <a:endParaRPr lang="en-US" altLang="zh-CN" sz="20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当检测不到显卡时自动启动</a:t>
            </a:r>
            <a:endParaRPr lang="en-US" altLang="zh-CN" sz="18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用</a:t>
            </a:r>
            <a:r>
              <a:rPr lang="en-US" altLang="zh-CN" sz="1800" dirty="0">
                <a:latin typeface="+mn-ea"/>
              </a:rPr>
              <a:t>serial=device</a:t>
            </a:r>
            <a:r>
              <a:rPr lang="zh-CN" altLang="en-US" sz="1800" dirty="0">
                <a:latin typeface="+mn-ea"/>
              </a:rPr>
              <a:t>启用</a:t>
            </a:r>
          </a:p>
        </p:txBody>
      </p:sp>
    </p:spTree>
    <p:extLst>
      <p:ext uri="{BB962C8B-B14F-4D97-AF65-F5344CB8AC3E}">
        <p14:creationId xmlns:p14="http://schemas.microsoft.com/office/powerpoint/2010/main" val="7204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配置文件系统</a:t>
            </a:r>
          </a:p>
        </p:txBody>
      </p:sp>
      <p:sp>
        <p:nvSpPr>
          <p:cNvPr id="24576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必须在安装程序中选择挂载点，分区大小和文件系统类型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可以手动或者自动设置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有很多可用的布局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目录中必须包括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/lib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/bin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sbin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交换</a:t>
            </a:r>
            <a:r>
              <a:rPr lang="zh-CN" altLang="en-US" smtClean="0">
                <a:latin typeface="+mn-ea"/>
              </a:rPr>
              <a:t>空间通常是物理内存</a:t>
            </a:r>
            <a:r>
              <a:rPr lang="zh-CN" altLang="en-US" dirty="0" smtClean="0">
                <a:latin typeface="+mn-ea"/>
              </a:rPr>
              <a:t>的两倍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典型的挂载点：</a:t>
            </a:r>
            <a:r>
              <a:rPr lang="en-US" altLang="zh-CN" dirty="0" smtClean="0">
                <a:latin typeface="+mn-ea"/>
              </a:rPr>
              <a:t>/boot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/home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usr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tmp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usr</a:t>
            </a:r>
            <a:r>
              <a:rPr lang="en-US" altLang="zh-CN" dirty="0" smtClean="0">
                <a:latin typeface="+mn-ea"/>
              </a:rPr>
              <a:t>/local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/opt</a:t>
            </a: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4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786</Words>
  <Application>Microsoft Office PowerPoint</Application>
  <PresentationFormat>宽屏</PresentationFormat>
  <Paragraphs>161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Arial</vt:lpstr>
      <vt:lpstr>Arial Narrow</vt:lpstr>
      <vt:lpstr>Calibri</vt:lpstr>
      <vt:lpstr>Times New Roman</vt:lpstr>
      <vt:lpstr>Tw Cen MT</vt:lpstr>
      <vt:lpstr>Wingdings</vt:lpstr>
      <vt:lpstr>Office 主题</vt:lpstr>
      <vt:lpstr>Linux基础</vt:lpstr>
      <vt:lpstr>Linux介绍</vt:lpstr>
      <vt:lpstr>Linux的起源和发展</vt:lpstr>
      <vt:lpstr>Linux内核版本</vt:lpstr>
      <vt:lpstr>Linux内核版本</vt:lpstr>
      <vt:lpstr>RHEL系统安装</vt:lpstr>
      <vt:lpstr>Anaconda，红帽企业版Linux安装程序</vt:lpstr>
      <vt:lpstr>访问安装程序</vt:lpstr>
      <vt:lpstr>配置文件系统</vt:lpstr>
      <vt:lpstr>软件包选择</vt:lpstr>
      <vt:lpstr>Linux中常用命令</vt:lpstr>
      <vt:lpstr>命令行界面</vt:lpstr>
      <vt:lpstr>简化命令行操作的通配符</vt:lpstr>
      <vt:lpstr>Linux文件结构概念</vt:lpstr>
      <vt:lpstr>当前工作目录</vt:lpstr>
      <vt:lpstr>绝对路径名和相对路径名</vt:lpstr>
      <vt:lpstr>改换目录</vt:lpstr>
      <vt:lpstr>列举目录内容</vt:lpstr>
      <vt:lpstr>复制文件和目录：目标</vt:lpstr>
      <vt:lpstr>复制文件和目录</vt:lpstr>
      <vt:lpstr>移动和重命名文件和目录</vt:lpstr>
      <vt:lpstr>创建和删除文件</vt:lpstr>
      <vt:lpstr>创建和删除目录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32</cp:revision>
  <dcterms:created xsi:type="dcterms:W3CDTF">2016-09-12T07:04:34Z</dcterms:created>
  <dcterms:modified xsi:type="dcterms:W3CDTF">2018-08-27T11:41:53Z</dcterms:modified>
</cp:coreProperties>
</file>