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11403-22D5-4123-A7E6-6A001361171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9AE45-41F4-41CF-BE54-A3ED7F5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6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textwidth[tw] </a:t>
            </a:r>
            <a:endParaRPr lang="en-US" altLang="zh-TW" smtClean="0"/>
          </a:p>
          <a:p>
            <a:r>
              <a:rPr lang="zh-TW" altLang="en-US" smtClean="0"/>
              <a:t>是一種 </a:t>
            </a:r>
            <a:r>
              <a:rPr lang="en-US" altLang="zh-TW" smtClean="0"/>
              <a:t>word wrap </a:t>
            </a:r>
            <a:r>
              <a:rPr lang="zh-TW" altLang="en-US" smtClean="0"/>
              <a:t>的功能，從左起算之固定每行的最大</a:t>
            </a:r>
            <a:r>
              <a:rPr lang="zh-CN" altLang="en-US" smtClean="0"/>
              <a:t>字符</a:t>
            </a:r>
            <a:r>
              <a:rPr lang="zh-TW" altLang="en-US" smtClean="0"/>
              <a:t>寬度。超過此寬度就會自動折行，這可是真的折行，也就是說在折行處會插入 </a:t>
            </a:r>
            <a:r>
              <a:rPr lang="en-US" altLang="zh-TW" smtClean="0"/>
              <a:t>EOL</a:t>
            </a:r>
          </a:p>
          <a:p>
            <a:endParaRPr lang="en-US" altLang="zh-CN" smtClean="0"/>
          </a:p>
          <a:p>
            <a:r>
              <a:rPr lang="en-US" altLang="zh-TW" b="1" smtClean="0"/>
              <a:t>wrapmargin[wm] </a:t>
            </a:r>
          </a:p>
          <a:p>
            <a:r>
              <a:rPr lang="zh-TW" altLang="en-US" smtClean="0"/>
              <a:t>和 </a:t>
            </a:r>
            <a:r>
              <a:rPr lang="en-US" altLang="zh-TW" smtClean="0"/>
              <a:t>textwidth </a:t>
            </a:r>
            <a:r>
              <a:rPr lang="zh-TW" altLang="en-US" smtClean="0"/>
              <a:t>作用相同，只是是從右視窗邊向左算起要幾個字元起折行。預設是 </a:t>
            </a:r>
            <a:r>
              <a:rPr lang="en-US" altLang="zh-TW" smtClean="0"/>
              <a:t>0</a:t>
            </a:r>
            <a:r>
              <a:rPr lang="zh-TW" altLang="en-US" smtClean="0"/>
              <a:t>。</a:t>
            </a:r>
            <a:endParaRPr lang="zh-CN" altLang="en-US" smtClean="0"/>
          </a:p>
        </p:txBody>
      </p:sp>
      <p:sp>
        <p:nvSpPr>
          <p:cNvPr id="275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4985D8-C176-4F1E-838A-679F01BAF1FF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0标准输入键盘只读</a:t>
            </a:r>
            <a:endParaRPr/>
          </a:p>
          <a:p>
            <a:r>
              <a:rPr lang="en-US" sz="2000">
                <a:latin typeface="Arial"/>
              </a:rPr>
              <a:t>1只写标准输出端子输出</a:t>
            </a:r>
            <a:endParaRPr/>
          </a:p>
          <a:p>
            <a:r>
              <a:rPr lang="en-US" sz="2000">
                <a:latin typeface="Arial"/>
              </a:rPr>
              <a:t>2 stderr标准误差终端只写</a:t>
            </a:r>
            <a:endParaRPr/>
          </a:p>
          <a:p>
            <a:r>
              <a:rPr lang="en-US" sz="2000">
                <a:latin typeface="Arial"/>
              </a:rPr>
              <a:t>3 +文件名没有其他文件的读/写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重定向输出到一个文件</a:t>
            </a:r>
            <a:endParaRPr/>
          </a:p>
          <a:p>
            <a:r>
              <a:rPr lang="en-US" sz="2000">
                <a:latin typeface="Arial"/>
              </a:rPr>
              <a:t>通道重定向代替默认通道目的地的文件名代表的是输出文件或设备。使用重定向，过程的输出和错误信息可以被捕获的文件内容，发送到设备，或丢弃。</a:t>
            </a:r>
            <a:endParaRPr/>
          </a:p>
          <a:p>
            <a:r>
              <a:rPr lang="en-US" sz="2000">
                <a:latin typeface="Arial"/>
              </a:rPr>
              <a:t>重定向stdout抑制过程的输出显示在终端。在下面的表中看到，只有stdout重定向不抑制stderr错误信息从终端上的显示。特殊文件/dev/null悄悄地丢弃信道输出重定向到它。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20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445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date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/saved-timestamp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tail -n 100 /</a:t>
            </a:r>
            <a:r>
              <a:rPr lang="en-US" sz="2000" dirty="0" err="1">
                <a:latin typeface="Arial"/>
              </a:rPr>
              <a:t>var</a:t>
            </a:r>
            <a:r>
              <a:rPr lang="en-US" sz="2000" dirty="0">
                <a:latin typeface="Arial"/>
              </a:rPr>
              <a:t>/log/</a:t>
            </a:r>
            <a:r>
              <a:rPr lang="en-US" sz="2000" dirty="0" err="1">
                <a:latin typeface="Arial"/>
              </a:rPr>
              <a:t>dmesg</a:t>
            </a:r>
            <a:r>
              <a:rPr lang="en-US" sz="2000" dirty="0">
                <a:latin typeface="Arial"/>
              </a:rPr>
              <a:t>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/last-100-boot-messages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cat file1 file2 file3 file4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/all-four-in-one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</a:t>
            </a:r>
            <a:r>
              <a:rPr lang="en-US" sz="2000" dirty="0" err="1">
                <a:latin typeface="Arial"/>
              </a:rPr>
              <a:t>ls</a:t>
            </a:r>
            <a:r>
              <a:rPr lang="en-US" sz="2000" dirty="0">
                <a:latin typeface="Arial"/>
              </a:rPr>
              <a:t> -a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/my-file-names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echo "new line of information" &gt;&gt;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/many-lines-of-information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2&gt;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/errors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/output 2&gt;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/errors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/output 2&gt; /</a:t>
            </a:r>
            <a:r>
              <a:rPr lang="en-US" sz="2000" dirty="0" err="1">
                <a:latin typeface="Arial"/>
              </a:rPr>
              <a:t>dev</a:t>
            </a:r>
            <a:r>
              <a:rPr lang="en-US" sz="2000" dirty="0">
                <a:latin typeface="Arial"/>
              </a:rPr>
              <a:t>/null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&amp;&gt;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/save-both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&gt;&gt;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/save-both 2&gt;&amp;1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27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D04005-BAD2-4B1B-AFE3-9D6BCD3A77A9}" type="slidenum">
              <a:rPr lang="en-US" sz="1400" smtClean="0">
                <a:latin typeface="Times New Roman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man -k </a:t>
            </a:r>
            <a:r>
              <a:rPr lang="en-US" sz="2000" dirty="0" err="1">
                <a:latin typeface="Arial"/>
              </a:rPr>
              <a:t>passwd</a:t>
            </a:r>
            <a:endParaRPr dirty="0"/>
          </a:p>
          <a:p>
            <a:r>
              <a:rPr lang="en-US" sz="2000" dirty="0" err="1">
                <a:latin typeface="Arial"/>
              </a:rPr>
              <a:t>查询相关命令与帮助章节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</a:t>
            </a:r>
            <a:r>
              <a:rPr lang="en-US" sz="2000" dirty="0" smtClean="0">
                <a:latin typeface="Arial"/>
              </a:rPr>
              <a:t>man </a:t>
            </a:r>
            <a:r>
              <a:rPr lang="en-US" altLang="zh-CN" sz="2000" dirty="0" smtClean="0">
                <a:latin typeface="Arial"/>
              </a:rPr>
              <a:t>5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err="1" smtClean="0">
                <a:latin typeface="Arial"/>
              </a:rPr>
              <a:t>passwd</a:t>
            </a:r>
            <a:endParaRPr dirty="0"/>
          </a:p>
          <a:p>
            <a:r>
              <a:rPr lang="en-US" sz="2000" dirty="0" err="1">
                <a:latin typeface="Arial"/>
              </a:rPr>
              <a:t>通过</a:t>
            </a:r>
            <a:r>
              <a:rPr lang="en-US" sz="2000" dirty="0">
                <a:latin typeface="Arial"/>
              </a:rPr>
              <a:t>/</a:t>
            </a:r>
            <a:r>
              <a:rPr lang="en-US" sz="2000" dirty="0" err="1">
                <a:latin typeface="Arial"/>
              </a:rPr>
              <a:t>查找man</a:t>
            </a:r>
            <a:r>
              <a:rPr lang="en-US" sz="2000" dirty="0" err="1" smtClean="0">
                <a:latin typeface="Arial"/>
              </a:rPr>
              <a:t>中的匹配字段</a:t>
            </a:r>
            <a:endParaRPr lang="en-US" sz="2000" dirty="0" smtClean="0">
              <a:latin typeface="Arial"/>
            </a:endParaRPr>
          </a:p>
          <a:p>
            <a:endParaRPr dirty="0"/>
          </a:p>
          <a:p>
            <a:r>
              <a:rPr lang="zh-CN" altLang="en-US" dirty="0" smtClean="0"/>
              <a:t>快捷键：</a:t>
            </a:r>
            <a:r>
              <a:rPr lang="en-US" altLang="zh-CN" dirty="0" smtClean="0"/>
              <a:t>d/u</a:t>
            </a:r>
            <a:r>
              <a:rPr lang="zh-CN" altLang="en-US" dirty="0" smtClean="0"/>
              <a:t>滚动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 </a:t>
            </a:r>
            <a:r>
              <a:rPr lang="en-US" altLang="zh-CN" dirty="0" smtClean="0"/>
              <a:t>g/G</a:t>
            </a:r>
            <a:r>
              <a:rPr lang="zh-CN" altLang="en-US" dirty="0" smtClean="0"/>
              <a:t>到页首尾 </a:t>
            </a:r>
            <a:r>
              <a:rPr lang="en-US" altLang="zh-CN" dirty="0" smtClean="0"/>
              <a:t>q</a:t>
            </a:r>
            <a:r>
              <a:rPr lang="zh-CN" altLang="en-US" dirty="0" smtClean="0"/>
              <a:t>退出 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查找</a:t>
            </a:r>
            <a:endParaRPr dirty="0"/>
          </a:p>
          <a:p>
            <a:r>
              <a:rPr lang="en-US" sz="2000" dirty="0" err="1">
                <a:latin typeface="Arial"/>
              </a:rPr>
              <a:t>根据mandb生成的数据库进行查询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4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D04005-BAD2-4B1B-AFE3-9D6BCD3A77A9}" type="slidenum">
              <a:rPr lang="en-US" sz="1400" smtClean="0">
                <a:latin typeface="Times New Roman"/>
              </a:r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中文本文件管理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2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919288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移动命令模式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zh-CN" altLang="en-US" smtClean="0"/>
              <a:t>按字符移动；箭头键、</a:t>
            </a:r>
            <a:r>
              <a:rPr lang="en-US" altLang="zh-CN" smtClean="0"/>
              <a:t>h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zh-CN" altLang="en-US" smtClean="0"/>
              <a:t>、</a:t>
            </a:r>
            <a:r>
              <a:rPr lang="en-US" altLang="zh-CN" smtClean="0"/>
              <a:t>k</a:t>
            </a:r>
            <a:r>
              <a:rPr lang="zh-CN" altLang="en-US" smtClean="0"/>
              <a:t>、</a:t>
            </a:r>
            <a:r>
              <a:rPr lang="en-US" altLang="zh-CN" smtClean="0"/>
              <a:t>l</a:t>
            </a:r>
          </a:p>
          <a:p>
            <a:r>
              <a:rPr lang="zh-CN" altLang="en-US" smtClean="0"/>
              <a:t>按单词移动：</a:t>
            </a:r>
            <a:r>
              <a:rPr lang="en-US" altLang="zh-CN" smtClean="0"/>
              <a:t>w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</a:p>
          <a:p>
            <a:r>
              <a:rPr lang="zh-CN" altLang="en-US" smtClean="0"/>
              <a:t>按句移动：）、（</a:t>
            </a:r>
            <a:endParaRPr lang="en-US" altLang="zh-CN" smtClean="0"/>
          </a:p>
          <a:p>
            <a:r>
              <a:rPr lang="zh-CN" altLang="en-US" smtClean="0"/>
              <a:t>按段移动：</a:t>
            </a:r>
            <a:r>
              <a:rPr lang="en-US" altLang="zh-CN" smtClean="0"/>
              <a:t>}</a:t>
            </a:r>
            <a:r>
              <a:rPr lang="zh-CN" altLang="en-US" smtClean="0"/>
              <a:t>、</a:t>
            </a:r>
            <a:r>
              <a:rPr lang="en-US" altLang="zh-CN" smtClean="0"/>
              <a:t>{</a:t>
            </a:r>
          </a:p>
          <a:p>
            <a:r>
              <a:rPr lang="zh-CN" altLang="en-US" smtClean="0"/>
              <a:t>跳到第</a:t>
            </a:r>
            <a:r>
              <a:rPr lang="en-US" altLang="zh-CN" smtClean="0"/>
              <a:t>x</a:t>
            </a:r>
            <a:r>
              <a:rPr lang="zh-CN" altLang="en-US" smtClean="0"/>
              <a:t>行：</a:t>
            </a:r>
            <a:r>
              <a:rPr lang="en-US" altLang="zh-CN" smtClean="0"/>
              <a:t>xG</a:t>
            </a:r>
          </a:p>
          <a:p>
            <a:r>
              <a:rPr lang="zh-CN" altLang="en-US" smtClean="0"/>
              <a:t>跳到文件末尾：</a:t>
            </a:r>
            <a:r>
              <a:rPr lang="en-US" altLang="zh-CN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2352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992313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搜索和替换命令模式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/>
          <a:lstStyle/>
          <a:p>
            <a:r>
              <a:rPr lang="zh-CN" altLang="en-US" smtClean="0"/>
              <a:t>像</a:t>
            </a:r>
            <a:r>
              <a:rPr lang="en-US" altLang="zh-CN" smtClean="0"/>
              <a:t>less</a:t>
            </a:r>
            <a:r>
              <a:rPr lang="zh-CN" altLang="en-US" smtClean="0"/>
              <a:t>命令一样的搜索</a:t>
            </a:r>
            <a:endParaRPr lang="en-US" altLang="zh-CN" smtClean="0"/>
          </a:p>
          <a:p>
            <a:pPr lvl="1"/>
            <a:r>
              <a:rPr lang="en-US" altLang="zh-CN" smtClean="0"/>
              <a:t>/</a:t>
            </a:r>
            <a:r>
              <a:rPr lang="zh-CN" altLang="en-US" smtClean="0"/>
              <a:t>、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N</a:t>
            </a:r>
          </a:p>
          <a:p>
            <a:r>
              <a:rPr lang="zh-CN" altLang="en-US" smtClean="0"/>
              <a:t>像</a:t>
            </a:r>
            <a:r>
              <a:rPr lang="en-US" altLang="zh-CN" smtClean="0"/>
              <a:t>sed</a:t>
            </a:r>
            <a:r>
              <a:rPr lang="zh-CN" altLang="en-US" smtClean="0"/>
              <a:t>命令中的搜索</a:t>
            </a:r>
            <a:r>
              <a:rPr lang="en-US" altLang="zh-CN" smtClean="0"/>
              <a:t>/</a:t>
            </a:r>
            <a:r>
              <a:rPr lang="zh-CN" altLang="en-US" smtClean="0"/>
              <a:t>替换</a:t>
            </a:r>
            <a:endParaRPr lang="en-US" altLang="zh-CN" smtClean="0"/>
          </a:p>
          <a:p>
            <a:r>
              <a:rPr lang="zh-CN" altLang="en-US" smtClean="0"/>
              <a:t>默认只影响到当前所在行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范围或用</a:t>
            </a:r>
            <a:r>
              <a:rPr lang="en-US" altLang="zh-CN" smtClean="0"/>
              <a:t>%</a:t>
            </a:r>
            <a:r>
              <a:rPr lang="zh-CN" altLang="en-US" smtClean="0"/>
              <a:t>在整个文件中搜索</a:t>
            </a:r>
            <a:endParaRPr lang="en-US" altLang="zh-CN" smtClean="0"/>
          </a:p>
          <a:p>
            <a:pPr lvl="1"/>
            <a:r>
              <a:rPr lang="en-US" altLang="zh-CN" b="1" smtClean="0"/>
              <a:t>:1,5s/cat/dog/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b="1" smtClean="0"/>
              <a:t>:%s/cat/dog/c</a:t>
            </a:r>
            <a:endParaRPr lang="en-US" altLang="zh-CN" smtClean="0"/>
          </a:p>
          <a:p>
            <a:pPr lvl="1"/>
            <a:r>
              <a:rPr lang="en-US" altLang="zh-CN" smtClean="0"/>
              <a:t>:noh  </a:t>
            </a:r>
            <a:r>
              <a:rPr lang="zh-CN" altLang="en-US" smtClean="0"/>
              <a:t>去高亮显示</a:t>
            </a:r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23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1992313" y="692150"/>
            <a:ext cx="8229600" cy="1143000"/>
          </a:xfrm>
        </p:spPr>
        <p:txBody>
          <a:bodyPr/>
          <a:lstStyle/>
          <a:p>
            <a:r>
              <a:rPr lang="zh-CN" altLang="en-US" smtClean="0"/>
              <a:t>处理文本命令模式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641475"/>
          <a:ext cx="8229600" cy="292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6572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改变（替换）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删除（剪切）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拉出（复制）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行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cc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dd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yy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字母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cl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dl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yl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单词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cw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dw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yw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后面的句子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c)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d)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y)</a:t>
                      </a:r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前面的句子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c(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d(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y(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上一段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c{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d{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y{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下一段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c}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d}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y}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</a:tbl>
          </a:graphicData>
        </a:graphic>
      </p:graphicFrame>
      <p:sp>
        <p:nvSpPr>
          <p:cNvPr id="73778" name="TextBox 4"/>
          <p:cNvSpPr txBox="1">
            <a:spLocks noChangeArrowheads="1"/>
          </p:cNvSpPr>
          <p:nvPr/>
        </p:nvSpPr>
        <p:spPr bwMode="auto">
          <a:xfrm>
            <a:off x="2024064" y="4857750"/>
            <a:ext cx="7000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dd   </a:t>
            </a:r>
            <a:r>
              <a:rPr lang="zh-CN" altLang="en-US"/>
              <a:t>删除一行  </a:t>
            </a:r>
            <a:r>
              <a:rPr lang="en-US" altLang="zh-CN"/>
              <a:t>yy</a:t>
            </a:r>
            <a:r>
              <a:rPr lang="zh-CN" altLang="en-US"/>
              <a:t>拷贝一行</a:t>
            </a:r>
            <a:endParaRPr lang="en-US" altLang="zh-CN"/>
          </a:p>
          <a:p>
            <a:pPr eaLnBrk="1" hangingPunct="1"/>
            <a:r>
              <a:rPr lang="en-US" altLang="zh-CN"/>
              <a:t>5dd </a:t>
            </a:r>
            <a:r>
              <a:rPr lang="zh-CN" altLang="en-US"/>
              <a:t>从当前行开始，删除</a:t>
            </a:r>
            <a:r>
              <a:rPr lang="en-US" altLang="zh-CN"/>
              <a:t>5</a:t>
            </a:r>
            <a:r>
              <a:rPr lang="zh-CN" altLang="en-US"/>
              <a:t>行</a:t>
            </a:r>
            <a:endParaRPr lang="en-US" altLang="zh-CN"/>
          </a:p>
          <a:p>
            <a:pPr eaLnBrk="1" hangingPunct="1"/>
            <a:r>
              <a:rPr lang="en-US" altLang="zh-CN"/>
              <a:t>5yy </a:t>
            </a:r>
            <a:r>
              <a:rPr lang="zh-CN" altLang="en-US"/>
              <a:t>从当前行开始，拷贝</a:t>
            </a:r>
            <a:r>
              <a:rPr lang="en-US" altLang="zh-CN"/>
              <a:t>5</a:t>
            </a:r>
            <a:r>
              <a:rPr lang="zh-CN" altLang="en-US"/>
              <a:t>行  </a:t>
            </a: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3d   </a:t>
            </a:r>
            <a:r>
              <a:rPr lang="zh-CN" altLang="en-US"/>
              <a:t>删除</a:t>
            </a:r>
            <a:r>
              <a:rPr lang="en-US" altLang="zh-CN"/>
              <a:t>1</a:t>
            </a:r>
            <a:r>
              <a:rPr lang="zh-CN" altLang="en-US"/>
              <a:t>至</a:t>
            </a:r>
            <a:r>
              <a:rPr lang="en-US" altLang="zh-CN"/>
              <a:t>3</a:t>
            </a:r>
            <a:r>
              <a:rPr lang="zh-CN" altLang="en-US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612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229600" cy="1143000"/>
          </a:xfrm>
        </p:spPr>
        <p:txBody>
          <a:bodyPr/>
          <a:lstStyle/>
          <a:p>
            <a:r>
              <a:rPr lang="zh-CN" altLang="en-US" smtClean="0"/>
              <a:t>撤销改变命令模式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1201269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u </a:t>
            </a:r>
            <a:r>
              <a:rPr lang="zh-CN" altLang="en-US" dirty="0" smtClean="0"/>
              <a:t>会撤销最近的改变</a:t>
            </a:r>
            <a:endParaRPr lang="en-US" altLang="zh-CN" dirty="0" smtClean="0"/>
          </a:p>
          <a:p>
            <a:r>
              <a:rPr lang="en-US" altLang="zh-CN" dirty="0" smtClean="0"/>
              <a:t>U </a:t>
            </a:r>
            <a:r>
              <a:rPr lang="zh-CN" altLang="en-US" dirty="0" smtClean="0"/>
              <a:t>会撤销自光标被移到该行时对当前行进行的所有改变</a:t>
            </a:r>
            <a:endParaRPr lang="en-US" altLang="zh-CN" dirty="0" smtClean="0"/>
          </a:p>
          <a:p>
            <a:r>
              <a:rPr lang="en-US" altLang="zh-CN" dirty="0" smtClean="0"/>
              <a:t>Ctrl-r </a:t>
            </a:r>
            <a:r>
              <a:rPr lang="zh-CN" altLang="en-US" dirty="0" smtClean="0"/>
              <a:t>会重做上一个被“撤销”的改变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77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vi </a:t>
            </a:r>
            <a:r>
              <a:rPr lang="zh-CN" altLang="en-US" smtClean="0"/>
              <a:t>和</a:t>
            </a:r>
            <a:r>
              <a:rPr lang="en-US" altLang="zh-CN" smtClean="0"/>
              <a:t>vim</a:t>
            </a:r>
            <a:endParaRPr lang="zh-CN" altLang="en-US" smtClean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1981200" y="1714489"/>
            <a:ext cx="3829048" cy="39417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动态配置：</a:t>
            </a:r>
            <a:endParaRPr lang="en-US" altLang="zh-CN" sz="2000" dirty="0"/>
          </a:p>
          <a:p>
            <a:pPr lvl="1"/>
            <a:r>
              <a:rPr lang="en-US" altLang="zh-CN" sz="2000" dirty="0"/>
              <a:t>:set</a:t>
            </a:r>
            <a:r>
              <a:rPr lang="zh-CN" altLang="en-US" sz="2000" dirty="0"/>
              <a:t>或</a:t>
            </a:r>
            <a:r>
              <a:rPr lang="en-US" altLang="zh-CN" sz="2000" dirty="0"/>
              <a:t> :set all</a:t>
            </a:r>
          </a:p>
          <a:p>
            <a:r>
              <a:rPr lang="zh-CN" altLang="en-US" sz="2000" dirty="0"/>
              <a:t>永久配置</a:t>
            </a:r>
            <a:endParaRPr lang="en-US" altLang="zh-CN" sz="2000" dirty="0"/>
          </a:p>
          <a:p>
            <a:r>
              <a:rPr lang="en-US" altLang="zh-CN" sz="2000" dirty="0"/>
              <a:t>~./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或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exrc</a:t>
            </a:r>
            <a:endParaRPr lang="en-US" altLang="zh-CN" sz="2000" dirty="0"/>
          </a:p>
          <a:p>
            <a:r>
              <a:rPr lang="zh-CN" altLang="en-US" sz="2000" dirty="0"/>
              <a:t>几个常用的配置项目</a:t>
            </a:r>
            <a:endParaRPr lang="en-US" altLang="zh-CN" sz="2000" dirty="0"/>
          </a:p>
          <a:p>
            <a:r>
              <a:rPr lang="en-US" altLang="zh-CN" sz="2000" dirty="0"/>
              <a:t>:set number  </a:t>
            </a:r>
            <a:r>
              <a:rPr lang="zh-CN" altLang="en-US" sz="2000" dirty="0"/>
              <a:t>显示行号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81686" y="1928802"/>
            <a:ext cx="46394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:set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autoindent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自动缩进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:set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textwith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=65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（仅用于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:set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wrapmargin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=15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:set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ignorecase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运行：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help option-list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来获取完整列表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管道和重定向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3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158517" y="208849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重定向输出到一个文件或程序</a:t>
            </a:r>
            <a:endParaRPr sz="1524" b="1" dirty="0"/>
          </a:p>
        </p:txBody>
      </p:sp>
      <p:sp>
        <p:nvSpPr>
          <p:cNvPr id="166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177" dirty="0" err="1">
                <a:latin typeface="Arial"/>
              </a:rPr>
              <a:t>标准输入，标准输出，标准</a:t>
            </a:r>
            <a:r>
              <a:rPr lang="zh-CN" altLang="en-US" sz="2177" dirty="0">
                <a:latin typeface="Arial"/>
              </a:rPr>
              <a:t>错误输出</a:t>
            </a:r>
            <a:endParaRPr sz="1959" dirty="0"/>
          </a:p>
        </p:txBody>
      </p:sp>
      <p:pic>
        <p:nvPicPr>
          <p:cNvPr id="167" name="图片 166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734" y="2128478"/>
            <a:ext cx="8271461" cy="29289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9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86615" y="87967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重定向输出到一个文件或程序</a:t>
            </a:r>
            <a:endParaRPr sz="1524" b="1" dirty="0"/>
          </a:p>
        </p:txBody>
      </p:sp>
      <p:pic>
        <p:nvPicPr>
          <p:cNvPr id="169" name="图片 168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158" y="1791477"/>
            <a:ext cx="4589192" cy="1324800"/>
          </a:xfrm>
          <a:prstGeom prst="rect">
            <a:avLst/>
          </a:prstGeom>
          <a:ln>
            <a:noFill/>
          </a:ln>
        </p:spPr>
      </p:pic>
      <p:pic>
        <p:nvPicPr>
          <p:cNvPr id="170" name="图片 169"/>
          <p:cNvPicPr/>
          <p:nvPr/>
        </p:nvPicPr>
        <p:blipFill>
          <a:blip r:embed="rId4"/>
          <a:stretch>
            <a:fillRect/>
          </a:stretch>
        </p:blipFill>
        <p:spPr>
          <a:xfrm>
            <a:off x="1406158" y="3414857"/>
            <a:ext cx="4617404" cy="1262890"/>
          </a:xfrm>
          <a:prstGeom prst="rect">
            <a:avLst/>
          </a:prstGeom>
          <a:ln>
            <a:noFill/>
          </a:ln>
        </p:spPr>
      </p:pic>
      <p:pic>
        <p:nvPicPr>
          <p:cNvPr id="171" name="图片 170"/>
          <p:cNvPicPr/>
          <p:nvPr/>
        </p:nvPicPr>
        <p:blipFill>
          <a:blip r:embed="rId5"/>
          <a:stretch>
            <a:fillRect/>
          </a:stretch>
        </p:blipFill>
        <p:spPr>
          <a:xfrm>
            <a:off x="1406159" y="4976326"/>
            <a:ext cx="4578220" cy="1393371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6681065" y="2090057"/>
            <a:ext cx="4014759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latin typeface="Arial"/>
              </a:rPr>
              <a:t>&gt;  file (</a:t>
            </a:r>
            <a:r>
              <a:rPr lang="en-US" sz="1959" dirty="0" err="1">
                <a:latin typeface="Arial"/>
              </a:rPr>
              <a:t>重定向标准输出到文件</a:t>
            </a:r>
            <a:r>
              <a:rPr lang="en-US" sz="1959" dirty="0">
                <a:latin typeface="Arial"/>
              </a:rPr>
              <a:t>）</a:t>
            </a:r>
            <a:endParaRPr sz="1959" dirty="0"/>
          </a:p>
        </p:txBody>
      </p:sp>
      <p:sp>
        <p:nvSpPr>
          <p:cNvPr id="173" name="TextShape 3"/>
          <p:cNvSpPr txBox="1"/>
          <p:nvPr/>
        </p:nvSpPr>
        <p:spPr>
          <a:xfrm>
            <a:off x="6681064" y="3655053"/>
            <a:ext cx="4699690" cy="425535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latin typeface="Arial"/>
              </a:rPr>
              <a:t>&gt;&gt;  file (</a:t>
            </a:r>
            <a:r>
              <a:rPr lang="en-US" sz="1959" dirty="0" err="1">
                <a:latin typeface="Arial"/>
              </a:rPr>
              <a:t>重定向标准输出追加到文件</a:t>
            </a:r>
            <a:r>
              <a:rPr lang="en-US" sz="1959" dirty="0">
                <a:latin typeface="Arial"/>
              </a:rPr>
              <a:t>）</a:t>
            </a:r>
            <a:endParaRPr sz="1959" dirty="0"/>
          </a:p>
        </p:txBody>
      </p:sp>
      <p:sp>
        <p:nvSpPr>
          <p:cNvPr id="174" name="TextShape 4"/>
          <p:cNvSpPr txBox="1"/>
          <p:nvPr/>
        </p:nvSpPr>
        <p:spPr>
          <a:xfrm>
            <a:off x="6659122" y="5374432"/>
            <a:ext cx="4003004" cy="425535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latin typeface="Arial"/>
              </a:rPr>
              <a:t>2&gt;  file (</a:t>
            </a:r>
            <a:r>
              <a:rPr lang="en-US" sz="1959" dirty="0" err="1">
                <a:latin typeface="Arial"/>
              </a:rPr>
              <a:t>重定向错误输出到文件</a:t>
            </a:r>
            <a:r>
              <a:rPr lang="en-US" sz="1959" dirty="0">
                <a:latin typeface="Arial"/>
              </a:rPr>
              <a:t>）</a:t>
            </a:r>
            <a:endParaRPr sz="1959" dirty="0"/>
          </a:p>
        </p:txBody>
      </p:sp>
    </p:spTree>
    <p:extLst>
      <p:ext uri="{BB962C8B-B14F-4D97-AF65-F5344CB8AC3E}">
        <p14:creationId xmlns:p14="http://schemas.microsoft.com/office/powerpoint/2010/main" val="3288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155187" y="223347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重定向输出到一个文件或程序</a:t>
            </a:r>
            <a:endParaRPr sz="1524" b="1" dirty="0"/>
          </a:p>
        </p:txBody>
      </p:sp>
      <p:pic>
        <p:nvPicPr>
          <p:cNvPr id="176" name="图片 175"/>
          <p:cNvPicPr/>
          <p:nvPr/>
        </p:nvPicPr>
        <p:blipFill>
          <a:blip r:embed="rId3"/>
          <a:stretch>
            <a:fillRect/>
          </a:stretch>
        </p:blipFill>
        <p:spPr>
          <a:xfrm>
            <a:off x="5754175" y="1332746"/>
            <a:ext cx="5424196" cy="1592424"/>
          </a:xfrm>
          <a:prstGeom prst="rect">
            <a:avLst/>
          </a:prstGeom>
          <a:ln>
            <a:noFill/>
          </a:ln>
        </p:spPr>
      </p:pic>
      <p:pic>
        <p:nvPicPr>
          <p:cNvPr id="177" name="图片 176"/>
          <p:cNvPicPr/>
          <p:nvPr/>
        </p:nvPicPr>
        <p:blipFill>
          <a:blip r:embed="rId4"/>
          <a:stretch>
            <a:fillRect/>
          </a:stretch>
        </p:blipFill>
        <p:spPr>
          <a:xfrm>
            <a:off x="5754175" y="2925170"/>
            <a:ext cx="5274906" cy="1492898"/>
          </a:xfrm>
          <a:prstGeom prst="rect">
            <a:avLst/>
          </a:prstGeom>
          <a:ln>
            <a:noFill/>
          </a:ln>
        </p:spPr>
      </p:pic>
      <p:pic>
        <p:nvPicPr>
          <p:cNvPr id="178" name="图片 177"/>
          <p:cNvPicPr/>
          <p:nvPr/>
        </p:nvPicPr>
        <p:blipFill>
          <a:blip r:embed="rId5"/>
          <a:stretch>
            <a:fillRect/>
          </a:stretch>
        </p:blipFill>
        <p:spPr>
          <a:xfrm>
            <a:off x="5754175" y="4592436"/>
            <a:ext cx="5473959" cy="1465469"/>
          </a:xfrm>
          <a:prstGeom prst="rect">
            <a:avLst/>
          </a:prstGeom>
          <a:ln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1106795" y="1791571"/>
            <a:ext cx="4678531" cy="703739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latin typeface="Arial"/>
              </a:rPr>
              <a:t>2&gt;  /</a:t>
            </a:r>
            <a:r>
              <a:rPr lang="en-US" sz="1959" dirty="0" err="1">
                <a:latin typeface="Arial"/>
              </a:rPr>
              <a:t>dev</a:t>
            </a:r>
            <a:r>
              <a:rPr lang="en-US" sz="1959" dirty="0">
                <a:latin typeface="Arial"/>
              </a:rPr>
              <a:t>/null </a:t>
            </a:r>
            <a:endParaRPr sz="1959" dirty="0"/>
          </a:p>
          <a:p>
            <a:r>
              <a:rPr lang="en-US" sz="1959" dirty="0" err="1">
                <a:latin typeface="Arial"/>
              </a:rPr>
              <a:t>错误消息的丢弃stderr重定向到</a:t>
            </a:r>
            <a:r>
              <a:rPr lang="en-US" sz="1959" dirty="0">
                <a:latin typeface="Arial"/>
              </a:rPr>
              <a:t>/</a:t>
            </a:r>
            <a:r>
              <a:rPr lang="en-US" sz="1959" dirty="0" err="1">
                <a:latin typeface="Arial"/>
              </a:rPr>
              <a:t>dev</a:t>
            </a:r>
            <a:r>
              <a:rPr lang="en-US" sz="1959" dirty="0">
                <a:latin typeface="Arial"/>
              </a:rPr>
              <a:t>/null</a:t>
            </a:r>
            <a:endParaRPr sz="1959" dirty="0"/>
          </a:p>
        </p:txBody>
      </p:sp>
      <p:sp>
        <p:nvSpPr>
          <p:cNvPr id="180" name="TextShape 3"/>
          <p:cNvSpPr txBox="1"/>
          <p:nvPr/>
        </p:nvSpPr>
        <p:spPr>
          <a:xfrm>
            <a:off x="1107579" y="3311363"/>
            <a:ext cx="3740473" cy="703739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latin typeface="Arial"/>
              </a:rPr>
              <a:t>&amp;&gt;  file</a:t>
            </a:r>
            <a:endParaRPr sz="1959" dirty="0"/>
          </a:p>
          <a:p>
            <a:r>
              <a:rPr lang="en-US" sz="1959" dirty="0" err="1">
                <a:latin typeface="Arial"/>
              </a:rPr>
              <a:t>结合stdout和stderr到一个文件</a:t>
            </a:r>
            <a:endParaRPr sz="1959" dirty="0"/>
          </a:p>
        </p:txBody>
      </p:sp>
      <p:sp>
        <p:nvSpPr>
          <p:cNvPr id="181" name="TextShape 4"/>
          <p:cNvSpPr txBox="1"/>
          <p:nvPr/>
        </p:nvSpPr>
        <p:spPr>
          <a:xfrm>
            <a:off x="1026897" y="4767662"/>
            <a:ext cx="4984555" cy="703739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latin typeface="Arial"/>
              </a:rPr>
              <a:t>&gt;&gt;  file  2&gt;&amp;1</a:t>
            </a:r>
            <a:endParaRPr sz="1959" dirty="0"/>
          </a:p>
          <a:p>
            <a:r>
              <a:rPr lang="en-US" sz="1959" dirty="0" err="1">
                <a:latin typeface="Arial"/>
              </a:rPr>
              <a:t>结合stdout和stderr，附加到当前文件内容</a:t>
            </a:r>
            <a:endParaRPr sz="1959" dirty="0"/>
          </a:p>
        </p:txBody>
      </p:sp>
    </p:spTree>
    <p:extLst>
      <p:ext uri="{BB962C8B-B14F-4D97-AF65-F5344CB8AC3E}">
        <p14:creationId xmlns:p14="http://schemas.microsoft.com/office/powerpoint/2010/main" val="24826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158517" y="195526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构建管道</a:t>
            </a:r>
            <a:endParaRPr sz="1524" b="1" dirty="0"/>
          </a:p>
        </p:txBody>
      </p:sp>
      <p:sp>
        <p:nvSpPr>
          <p:cNvPr id="183" name="TextShape 2"/>
          <p:cNvSpPr txBox="1"/>
          <p:nvPr/>
        </p:nvSpPr>
        <p:spPr>
          <a:xfrm>
            <a:off x="2767716" y="2829234"/>
            <a:ext cx="6705472" cy="57985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741" dirty="0" err="1">
                <a:latin typeface="Arial"/>
              </a:rPr>
              <a:t>重定向控制信道的输出或从文件时管道发送信道输出到另一个进程</a:t>
            </a:r>
            <a:endParaRPr sz="1524" dirty="0"/>
          </a:p>
        </p:txBody>
      </p:sp>
      <p:pic>
        <p:nvPicPr>
          <p:cNvPr id="184" name="图片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9782" y="756255"/>
            <a:ext cx="7131365" cy="2202913"/>
          </a:xfrm>
          <a:prstGeom prst="rect">
            <a:avLst/>
          </a:prstGeom>
          <a:ln>
            <a:noFill/>
          </a:ln>
        </p:spPr>
      </p:pic>
      <p:sp>
        <p:nvSpPr>
          <p:cNvPr id="186" name="TextShape 4"/>
          <p:cNvSpPr txBox="1"/>
          <p:nvPr/>
        </p:nvSpPr>
        <p:spPr>
          <a:xfrm>
            <a:off x="1601638" y="3035448"/>
            <a:ext cx="3110593" cy="546651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b="1" dirty="0" err="1">
                <a:latin typeface="Arial"/>
              </a:rPr>
              <a:t>将一个命令的结果输出</a:t>
            </a:r>
            <a:endParaRPr sz="3483" b="1" dirty="0"/>
          </a:p>
        </p:txBody>
      </p:sp>
      <p:pic>
        <p:nvPicPr>
          <p:cNvPr id="187" name="图片 186"/>
          <p:cNvPicPr/>
          <p:nvPr/>
        </p:nvPicPr>
        <p:blipFill>
          <a:blip r:embed="rId3"/>
          <a:stretch>
            <a:fillRect/>
          </a:stretch>
        </p:blipFill>
        <p:spPr>
          <a:xfrm>
            <a:off x="1551413" y="3408791"/>
            <a:ext cx="9145682" cy="462344"/>
          </a:xfrm>
          <a:prstGeom prst="rect">
            <a:avLst/>
          </a:prstGeom>
          <a:ln>
            <a:noFill/>
          </a:ln>
        </p:spPr>
      </p:pic>
      <p:pic>
        <p:nvPicPr>
          <p:cNvPr id="188" name="图片 187"/>
          <p:cNvPicPr/>
          <p:nvPr/>
        </p:nvPicPr>
        <p:blipFill>
          <a:blip r:embed="rId4"/>
          <a:stretch>
            <a:fillRect/>
          </a:stretch>
        </p:blipFill>
        <p:spPr>
          <a:xfrm>
            <a:off x="1462003" y="4158007"/>
            <a:ext cx="9324500" cy="582023"/>
          </a:xfrm>
          <a:prstGeom prst="rect">
            <a:avLst/>
          </a:prstGeom>
          <a:ln>
            <a:noFill/>
          </a:ln>
        </p:spPr>
      </p:pic>
      <p:pic>
        <p:nvPicPr>
          <p:cNvPr id="189" name="图片 188"/>
          <p:cNvPicPr/>
          <p:nvPr/>
        </p:nvPicPr>
        <p:blipFill>
          <a:blip r:embed="rId5"/>
          <a:stretch>
            <a:fillRect/>
          </a:stretch>
        </p:blipFill>
        <p:spPr>
          <a:xfrm>
            <a:off x="1517104" y="5037692"/>
            <a:ext cx="9214298" cy="522184"/>
          </a:xfrm>
          <a:prstGeom prst="rect">
            <a:avLst/>
          </a:prstGeom>
          <a:ln>
            <a:noFill/>
          </a:ln>
        </p:spPr>
      </p:pic>
      <p:sp>
        <p:nvSpPr>
          <p:cNvPr id="190" name="TextShape 5"/>
          <p:cNvSpPr txBox="1"/>
          <p:nvPr/>
        </p:nvSpPr>
        <p:spPr>
          <a:xfrm>
            <a:off x="1551412" y="3821114"/>
            <a:ext cx="4225082" cy="546651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b="1" dirty="0" err="1">
                <a:latin typeface="Arial"/>
              </a:rPr>
              <a:t>统计列出当前目录结果的行数重定向到文件</a:t>
            </a:r>
            <a:endParaRPr sz="3483" b="1" dirty="0"/>
          </a:p>
        </p:txBody>
      </p:sp>
      <p:sp>
        <p:nvSpPr>
          <p:cNvPr id="191" name="TextShape 6"/>
          <p:cNvSpPr txBox="1"/>
          <p:nvPr/>
        </p:nvSpPr>
        <p:spPr>
          <a:xfrm>
            <a:off x="1601638" y="4645352"/>
            <a:ext cx="4225082" cy="546651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b="1" dirty="0">
                <a:latin typeface="Arial"/>
              </a:rPr>
              <a:t>列出当前目录结果的前10行，重定向到文件</a:t>
            </a:r>
            <a:endParaRPr sz="3483" b="1" dirty="0"/>
          </a:p>
        </p:txBody>
      </p:sp>
    </p:spTree>
    <p:extLst>
      <p:ext uri="{BB962C8B-B14F-4D97-AF65-F5344CB8AC3E}">
        <p14:creationId xmlns:p14="http://schemas.microsoft.com/office/powerpoint/2010/main" val="37638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/>
              <a:pPr/>
              <a:t>2018/8/29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146958" y="224522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三通管道</a:t>
            </a:r>
            <a:endParaRPr sz="1524" b="1" dirty="0"/>
          </a:p>
        </p:txBody>
      </p:sp>
      <p:pic>
        <p:nvPicPr>
          <p:cNvPr id="193" name="图片 192"/>
          <p:cNvPicPr/>
          <p:nvPr/>
        </p:nvPicPr>
        <p:blipFill>
          <a:blip r:embed="rId3"/>
          <a:stretch>
            <a:fillRect/>
          </a:stretch>
        </p:blipFill>
        <p:spPr>
          <a:xfrm>
            <a:off x="2057403" y="1356021"/>
            <a:ext cx="6608929" cy="1747473"/>
          </a:xfrm>
          <a:prstGeom prst="rect">
            <a:avLst/>
          </a:prstGeom>
          <a:ln>
            <a:noFill/>
          </a:ln>
        </p:spPr>
      </p:pic>
      <p:sp>
        <p:nvSpPr>
          <p:cNvPr id="195" name="TextShape 3"/>
          <p:cNvSpPr txBox="1"/>
          <p:nvPr/>
        </p:nvSpPr>
        <p:spPr>
          <a:xfrm>
            <a:off x="1365781" y="3329077"/>
            <a:ext cx="8512373" cy="299954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dirty="0" err="1">
                <a:latin typeface="Arial"/>
              </a:rPr>
              <a:t>tee命令显示或重定向的中间结果通常抑制由于管道</a:t>
            </a:r>
            <a:r>
              <a:rPr lang="en-US" sz="1524" dirty="0">
                <a:latin typeface="Arial"/>
              </a:rPr>
              <a:t>。</a:t>
            </a:r>
            <a:endParaRPr sz="3483" dirty="0"/>
          </a:p>
        </p:txBody>
      </p:sp>
      <p:pic>
        <p:nvPicPr>
          <p:cNvPr id="196" name="图片 195"/>
          <p:cNvPicPr/>
          <p:nvPr/>
        </p:nvPicPr>
        <p:blipFill>
          <a:blip r:embed="rId4"/>
          <a:stretch>
            <a:fillRect/>
          </a:stretch>
        </p:blipFill>
        <p:spPr>
          <a:xfrm>
            <a:off x="1270182" y="3664020"/>
            <a:ext cx="8607972" cy="419435"/>
          </a:xfrm>
          <a:prstGeom prst="rect">
            <a:avLst/>
          </a:prstGeom>
          <a:ln>
            <a:noFill/>
          </a:ln>
        </p:spPr>
      </p:pic>
      <p:pic>
        <p:nvPicPr>
          <p:cNvPr id="197" name="图片 196"/>
          <p:cNvPicPr/>
          <p:nvPr/>
        </p:nvPicPr>
        <p:blipFill>
          <a:blip r:embed="rId5"/>
          <a:stretch>
            <a:fillRect/>
          </a:stretch>
        </p:blipFill>
        <p:spPr>
          <a:xfrm>
            <a:off x="1365781" y="4687268"/>
            <a:ext cx="8939735" cy="909481"/>
          </a:xfrm>
          <a:prstGeom prst="rect">
            <a:avLst/>
          </a:prstGeom>
          <a:ln>
            <a:noFill/>
          </a:ln>
        </p:spPr>
      </p:pic>
      <p:sp>
        <p:nvSpPr>
          <p:cNvPr id="198" name="TextShape 4"/>
          <p:cNvSpPr txBox="1"/>
          <p:nvPr/>
        </p:nvSpPr>
        <p:spPr>
          <a:xfrm>
            <a:off x="1131005" y="4256025"/>
            <a:ext cx="5787928" cy="299954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306" dirty="0" err="1">
                <a:latin typeface="Arial"/>
              </a:rPr>
              <a:t>确定当前窗口的终端设备。结果发送邮件，在这个窗口中查看相同的结果</a:t>
            </a:r>
            <a:r>
              <a:rPr lang="en-US" sz="1306" dirty="0">
                <a:latin typeface="Arial"/>
              </a:rPr>
              <a:t>。</a:t>
            </a:r>
            <a:endParaRPr sz="3048" dirty="0"/>
          </a:p>
        </p:txBody>
      </p:sp>
    </p:spTree>
    <p:extLst>
      <p:ext uri="{BB962C8B-B14F-4D97-AF65-F5344CB8AC3E}">
        <p14:creationId xmlns:p14="http://schemas.microsoft.com/office/powerpoint/2010/main" val="29991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中获得帮助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/>
              <a:pPr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EASTHOME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981173" y="890642"/>
            <a:ext cx="8228763" cy="95418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903" b="1" dirty="0" err="1">
                <a:latin typeface="Arial"/>
              </a:rPr>
              <a:t>man命令</a:t>
            </a:r>
            <a:r>
              <a:rPr lang="en-US" sz="2903" b="1" dirty="0">
                <a:latin typeface="Arial"/>
              </a:rPr>
              <a:t>&amp; man-pages</a:t>
            </a:r>
            <a:endParaRPr sz="1089" b="1" dirty="0"/>
          </a:p>
        </p:txBody>
      </p:sp>
      <p:graphicFrame>
        <p:nvGraphicFramePr>
          <p:cNvPr id="123" name="Table 2"/>
          <p:cNvGraphicFramePr/>
          <p:nvPr>
            <p:extLst/>
          </p:nvPr>
        </p:nvGraphicFramePr>
        <p:xfrm>
          <a:off x="2319816" y="1997184"/>
          <a:ext cx="8059017" cy="321816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01660"/>
                <a:gridCol w="2655743"/>
                <a:gridCol w="4401614"/>
              </a:tblGrid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可执行文件和程序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系统调用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内核进程调用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库函数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以程序库提供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特殊的文件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如设备文件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文件格式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许多配置文件和结构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娱乐，节目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sz="15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规范，标准，和杂项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协议，文件系统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系统管理和特权命令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维修任务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用户命令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内核调用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981173" y="818634"/>
            <a:ext cx="8228763" cy="95418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903" b="1" dirty="0" err="1">
                <a:latin typeface="Arial"/>
              </a:rPr>
              <a:t>使用PINFO命令阅读帮助文档</a:t>
            </a:r>
            <a:endParaRPr sz="1270" b="1" dirty="0"/>
          </a:p>
        </p:txBody>
      </p:sp>
      <p:sp>
        <p:nvSpPr>
          <p:cNvPr id="125" name="TextShape 2"/>
          <p:cNvSpPr txBox="1"/>
          <p:nvPr/>
        </p:nvSpPr>
        <p:spPr>
          <a:xfrm>
            <a:off x="1981173" y="1908547"/>
            <a:ext cx="8228763" cy="33141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814" dirty="0" err="1">
                <a:latin typeface="Arial"/>
              </a:rPr>
              <a:t>man有一个有用的命令参考正式的格式，但不可作为通用的文件。对于这样的文件，GNU项目开发了一个不同的网络文件系统，称为GNU</a:t>
            </a:r>
            <a:r>
              <a:rPr lang="en-US" sz="1814" dirty="0">
                <a:latin typeface="Arial"/>
              </a:rPr>
              <a:t> info。</a:t>
            </a:r>
            <a:endParaRPr sz="1633" dirty="0"/>
          </a:p>
        </p:txBody>
      </p:sp>
      <p:pic>
        <p:nvPicPr>
          <p:cNvPr id="126" name="图片 125"/>
          <p:cNvPicPr/>
          <p:nvPr/>
        </p:nvPicPr>
        <p:blipFill>
          <a:blip r:embed="rId3"/>
          <a:stretch>
            <a:fillRect/>
          </a:stretch>
        </p:blipFill>
        <p:spPr>
          <a:xfrm>
            <a:off x="2270496" y="3474360"/>
            <a:ext cx="5640192" cy="2488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7" name="图片 126"/>
          <p:cNvPicPr/>
          <p:nvPr/>
        </p:nvPicPr>
        <p:blipFill>
          <a:blip r:embed="rId4"/>
          <a:stretch>
            <a:fillRect/>
          </a:stretch>
        </p:blipFill>
        <p:spPr>
          <a:xfrm>
            <a:off x="3929376" y="2644920"/>
            <a:ext cx="5059584" cy="28155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CustomShape 3"/>
          <p:cNvSpPr/>
          <p:nvPr/>
        </p:nvSpPr>
        <p:spPr>
          <a:xfrm>
            <a:off x="3929376" y="4519977"/>
            <a:ext cx="3981312" cy="829440"/>
          </a:xfrm>
          <a:prstGeom prst="rect">
            <a:avLst/>
          </a:prstGeom>
          <a:noFill/>
          <a:ln>
            <a:solidFill>
              <a:srgbClr val="C5000B"/>
            </a:solidFill>
          </a:ln>
        </p:spPr>
      </p:sp>
      <p:sp>
        <p:nvSpPr>
          <p:cNvPr id="129" name="TextShape 4"/>
          <p:cNvSpPr txBox="1"/>
          <p:nvPr/>
        </p:nvSpPr>
        <p:spPr>
          <a:xfrm>
            <a:off x="7055451" y="4552632"/>
            <a:ext cx="855238" cy="264506"/>
          </a:xfrm>
          <a:prstGeom prst="rect">
            <a:avLst/>
          </a:prstGeom>
        </p:spPr>
        <p:txBody>
          <a:bodyPr lIns="81638" tIns="40819" rIns="81638" bIns="40819"/>
          <a:lstStyle/>
          <a:p>
            <a:r>
              <a:rPr lang="en-US" sz="1089">
                <a:latin typeface="Arial"/>
              </a:rPr>
              <a:t>提供了目录</a:t>
            </a:r>
            <a:endParaRPr sz="1633"/>
          </a:p>
        </p:txBody>
      </p:sp>
    </p:spTree>
    <p:extLst>
      <p:ext uri="{BB962C8B-B14F-4D97-AF65-F5344CB8AC3E}">
        <p14:creationId xmlns:p14="http://schemas.microsoft.com/office/powerpoint/2010/main" val="33573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229600" cy="1143000"/>
          </a:xfrm>
        </p:spPr>
        <p:txBody>
          <a:bodyPr/>
          <a:lstStyle/>
          <a:p>
            <a:r>
              <a:rPr lang="en-US" altLang="zh-CN" smtClean="0"/>
              <a:t>vim </a:t>
            </a:r>
            <a:r>
              <a:rPr lang="zh-CN" altLang="en-US" smtClean="0"/>
              <a:t>简介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1981200" y="1844676"/>
            <a:ext cx="3971924" cy="4513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标准</a:t>
            </a:r>
            <a:r>
              <a:rPr lang="en-US" altLang="zh-CN" sz="2000" dirty="0"/>
              <a:t>UNIX</a:t>
            </a:r>
            <a:r>
              <a:rPr lang="zh-CN" altLang="en-US" sz="2000" dirty="0"/>
              <a:t>文本编辑器</a:t>
            </a:r>
            <a:r>
              <a:rPr lang="en-US" altLang="zh-CN" sz="2000" dirty="0"/>
              <a:t>vi</a:t>
            </a:r>
            <a:r>
              <a:rPr lang="zh-CN" altLang="en-US" sz="2000" dirty="0"/>
              <a:t>的新版本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执行</a:t>
            </a:r>
            <a:r>
              <a:rPr lang="en-US" altLang="zh-CN" sz="2000" dirty="0"/>
              <a:t>vi</a:t>
            </a:r>
            <a:r>
              <a:rPr lang="zh-CN" altLang="en-US" sz="2000" dirty="0"/>
              <a:t>命令会默认运行</a:t>
            </a:r>
            <a:r>
              <a:rPr lang="en-US" altLang="zh-CN" sz="2000" dirty="0"/>
              <a:t>vim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r>
              <a:rPr lang="en-US" altLang="zh-CN" sz="2000" dirty="0" err="1"/>
              <a:t>gvim</a:t>
            </a:r>
            <a:r>
              <a:rPr lang="zh-CN" altLang="en-US" sz="2000" dirty="0"/>
              <a:t>：</a:t>
            </a:r>
            <a:r>
              <a:rPr lang="en-US" altLang="zh-CN" sz="2000" dirty="0"/>
              <a:t>vim</a:t>
            </a:r>
            <a:r>
              <a:rPr lang="zh-CN" altLang="en-US" sz="2000" dirty="0"/>
              <a:t>程序的图形化版本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应用程序</a:t>
            </a:r>
            <a:r>
              <a:rPr lang="en-US" altLang="zh-CN" sz="2000" dirty="0"/>
              <a:t>+</a:t>
            </a:r>
            <a:r>
              <a:rPr lang="zh-CN" altLang="en-US" sz="2000" dirty="0"/>
              <a:t>编程</a:t>
            </a:r>
            <a:r>
              <a:rPr lang="en-US" altLang="zh-CN" sz="2000" dirty="0"/>
              <a:t>-&gt;Vi </a:t>
            </a:r>
            <a:r>
              <a:rPr lang="zh-CN" altLang="en-US" sz="2000" dirty="0"/>
              <a:t>提高版（</a:t>
            </a:r>
            <a:r>
              <a:rPr lang="en-US" altLang="zh-CN" sz="2000" dirty="0"/>
              <a:t>Vi </a:t>
            </a:r>
            <a:r>
              <a:rPr lang="en-US" altLang="zh-CN" sz="2000" dirty="0" err="1"/>
              <a:t>iMproved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被</a:t>
            </a:r>
            <a:r>
              <a:rPr lang="en-US" altLang="zh-CN" sz="2000" dirty="0"/>
              <a:t>vim-X11</a:t>
            </a:r>
            <a:r>
              <a:rPr lang="zh-CN" altLang="en-US" sz="2000" dirty="0"/>
              <a:t>软件包提供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10381" y="1643050"/>
            <a:ext cx="292895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优越性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速度：较少的击键做较多的任务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简单性：不必依靠鼠标或图形化环境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可用性：包括在多数类似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的操作系统中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不利因素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难度：比简单的编辑器难掌握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键绑定的重点是速度而不是直觉性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5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en-US" altLang="zh-CN" smtClean="0"/>
              <a:t>vim</a:t>
            </a:r>
            <a:r>
              <a:rPr lang="zh-CN" altLang="en-US" smtClean="0"/>
              <a:t>：一种“形式”编辑器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1981200" y="2133601"/>
            <a:ext cx="8229600" cy="3992563"/>
          </a:xfrm>
        </p:spPr>
        <p:txBody>
          <a:bodyPr/>
          <a:lstStyle/>
          <a:p>
            <a:r>
              <a:rPr lang="zh-CN" altLang="en-US" dirty="0" smtClean="0"/>
              <a:t>键绑定的行为要依据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的“模式”而定</a:t>
            </a:r>
            <a:endParaRPr lang="en-US" altLang="zh-CN" dirty="0" smtClean="0"/>
          </a:p>
          <a:p>
            <a:r>
              <a:rPr lang="zh-CN" altLang="en-US" dirty="0" smtClean="0"/>
              <a:t>三种主要模式：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</a:t>
            </a:r>
            <a:r>
              <a:rPr lang="zh-CN" altLang="en-US" smtClean="0"/>
              <a:t>（末行）模式</a:t>
            </a:r>
            <a:endParaRPr lang="en-US" altLang="zh-CN" dirty="0" smtClean="0"/>
          </a:p>
          <a:p>
            <a:r>
              <a:rPr lang="en-US" altLang="zh-CN" dirty="0" smtClean="0"/>
              <a:t>Esc </a:t>
            </a:r>
            <a:r>
              <a:rPr lang="zh-CN" altLang="en-US" dirty="0" smtClean="0"/>
              <a:t>会退出当前的模式</a:t>
            </a:r>
            <a:endParaRPr lang="en-US" altLang="zh-CN" dirty="0" smtClean="0"/>
          </a:p>
          <a:p>
            <a:r>
              <a:rPr lang="en-US" altLang="zh-CN" dirty="0" smtClean="0"/>
              <a:t>Esc </a:t>
            </a:r>
            <a:r>
              <a:rPr lang="zh-CN" altLang="en-US" dirty="0" smtClean="0"/>
              <a:t>总是会返回到命令模式</a:t>
            </a:r>
          </a:p>
        </p:txBody>
      </p:sp>
    </p:spTree>
    <p:extLst>
      <p:ext uri="{BB962C8B-B14F-4D97-AF65-F5344CB8AC3E}">
        <p14:creationId xmlns:p14="http://schemas.microsoft.com/office/powerpoint/2010/main" val="22678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1847850" y="836613"/>
            <a:ext cx="8229600" cy="1143000"/>
          </a:xfrm>
        </p:spPr>
        <p:txBody>
          <a:bodyPr/>
          <a:lstStyle/>
          <a:p>
            <a:r>
              <a:rPr lang="en-US" altLang="zh-CN" smtClean="0"/>
              <a:t>vim</a:t>
            </a:r>
            <a:r>
              <a:rPr lang="zh-CN" altLang="en-US" smtClean="0"/>
              <a:t>基础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1981200" y="1844675"/>
            <a:ext cx="8229600" cy="4281488"/>
          </a:xfrm>
        </p:spPr>
        <p:txBody>
          <a:bodyPr/>
          <a:lstStyle/>
          <a:p>
            <a:r>
              <a:rPr lang="zh-CN" altLang="en-US" smtClean="0"/>
              <a:t>要使用</a:t>
            </a:r>
            <a:r>
              <a:rPr lang="en-US" altLang="zh-CN" smtClean="0"/>
              <a:t>vim</a:t>
            </a:r>
            <a:r>
              <a:rPr lang="zh-CN" altLang="en-US" smtClean="0"/>
              <a:t>，你必须至少能够</a:t>
            </a:r>
            <a:endParaRPr lang="en-US" altLang="zh-CN" smtClean="0"/>
          </a:p>
          <a:p>
            <a:pPr lvl="1"/>
            <a:r>
              <a:rPr lang="zh-CN" altLang="en-US" smtClean="0"/>
              <a:t>打开文件</a:t>
            </a:r>
            <a:endParaRPr lang="en-US" altLang="zh-CN" smtClean="0"/>
          </a:p>
          <a:p>
            <a:pPr lvl="1"/>
            <a:r>
              <a:rPr lang="zh-CN" altLang="en-US" smtClean="0"/>
              <a:t>修改文件（插入模式）</a:t>
            </a:r>
            <a:endParaRPr lang="en-US" altLang="zh-CN" smtClean="0"/>
          </a:p>
          <a:p>
            <a:pPr lvl="1"/>
            <a:r>
              <a:rPr lang="zh-CN" altLang="en-US" smtClean="0"/>
              <a:t>保存文件（</a:t>
            </a:r>
            <a:r>
              <a:rPr lang="en-US" altLang="zh-CN" smtClean="0"/>
              <a:t>ex </a:t>
            </a:r>
            <a:r>
              <a:rPr lang="zh-CN" altLang="en-US" smtClean="0"/>
              <a:t>模式）</a:t>
            </a:r>
          </a:p>
        </p:txBody>
      </p:sp>
    </p:spTree>
    <p:extLst>
      <p:ext uri="{BB962C8B-B14F-4D97-AF65-F5344CB8AC3E}">
        <p14:creationId xmlns:p14="http://schemas.microsoft.com/office/powerpoint/2010/main" val="2852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vim</a:t>
            </a:r>
            <a:r>
              <a:rPr lang="zh-CN" altLang="en-US" smtClean="0"/>
              <a:t>中打开文件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/>
          <a:lstStyle/>
          <a:p>
            <a:r>
              <a:rPr lang="zh-CN" altLang="en-US" smtClean="0"/>
              <a:t>要启动</a:t>
            </a:r>
            <a:r>
              <a:rPr lang="en-US" altLang="zh-CN" smtClean="0"/>
              <a:t>vi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vim</a:t>
            </a:r>
            <a:r>
              <a:rPr lang="zh-CN" altLang="en-US" smtClean="0"/>
              <a:t>文件名</a:t>
            </a:r>
            <a:endParaRPr lang="en-US" altLang="zh-CN" smtClean="0"/>
          </a:p>
          <a:p>
            <a:r>
              <a:rPr lang="zh-CN" altLang="en-US" smtClean="0"/>
              <a:t>如果文件存在，该文件会被打开，内容被显示</a:t>
            </a:r>
            <a:endParaRPr lang="en-US" altLang="zh-CN" smtClean="0"/>
          </a:p>
          <a:p>
            <a:r>
              <a:rPr lang="zh-CN" altLang="en-US" smtClean="0"/>
              <a:t>若文件不存在，</a:t>
            </a:r>
            <a:r>
              <a:rPr lang="en-US" altLang="zh-CN" smtClean="0"/>
              <a:t>vi</a:t>
            </a:r>
            <a:r>
              <a:rPr lang="zh-CN" altLang="en-US" smtClean="0"/>
              <a:t>会在首次保存时创建它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806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992313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修改文件插入模式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在光标处开始插入模式</a:t>
            </a:r>
            <a:endParaRPr lang="en-US" altLang="zh-CN" dirty="0" smtClean="0"/>
          </a:p>
          <a:p>
            <a:r>
              <a:rPr lang="zh-CN" altLang="en-US" dirty="0" smtClean="0"/>
              <a:t>存在许多其他选项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在光标后进入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 smtClean="0"/>
              <a:t>在行尾后补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 </a:t>
            </a:r>
            <a:r>
              <a:rPr lang="zh-CN" altLang="en-US" dirty="0" smtClean="0"/>
              <a:t>在行首插入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 </a:t>
            </a:r>
            <a:r>
              <a:rPr lang="zh-CN" altLang="en-US" dirty="0" smtClean="0"/>
              <a:t>插入一个新行（在下面）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</a:t>
            </a:r>
            <a:r>
              <a:rPr lang="zh-CN" altLang="en-US" dirty="0" smtClean="0"/>
              <a:t>插入一个新行（在上面）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3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19288" y="981075"/>
            <a:ext cx="8229600" cy="1143000"/>
          </a:xfrm>
        </p:spPr>
        <p:txBody>
          <a:bodyPr/>
          <a:lstStyle/>
          <a:p>
            <a:r>
              <a:rPr lang="zh-CN" altLang="en-US" smtClean="0"/>
              <a:t>保存文件，退出</a:t>
            </a:r>
            <a:r>
              <a:rPr lang="en-US" altLang="zh-CN" smtClean="0"/>
              <a:t>vim Ex</a:t>
            </a:r>
            <a:r>
              <a:rPr lang="zh-CN" altLang="en-US" smtClean="0"/>
              <a:t>模式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>
            <a:normAutofit/>
          </a:bodyPr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:</a:t>
            </a:r>
            <a:r>
              <a:rPr lang="zh-CN" altLang="en-US" smtClean="0"/>
              <a:t>”来进入</a:t>
            </a:r>
            <a:r>
              <a:rPr lang="en-US" altLang="zh-CN" smtClean="0"/>
              <a:t>ex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/>
            <a:r>
              <a:rPr lang="zh-CN" altLang="en-US" smtClean="0"/>
              <a:t>在左下角创建一个命令提示</a:t>
            </a:r>
            <a:endParaRPr lang="en-US" altLang="zh-CN" smtClean="0"/>
          </a:p>
          <a:p>
            <a:r>
              <a:rPr lang="zh-CN" altLang="en-US" smtClean="0"/>
              <a:t>常用的写入</a:t>
            </a:r>
            <a:r>
              <a:rPr lang="en-US" altLang="zh-CN" smtClean="0"/>
              <a:t>/</a:t>
            </a:r>
            <a:r>
              <a:rPr lang="zh-CN" altLang="en-US" smtClean="0"/>
              <a:t>退出命令；</a:t>
            </a:r>
            <a:endParaRPr lang="en-US" altLang="zh-CN" smtClean="0"/>
          </a:p>
          <a:p>
            <a:pPr lvl="1"/>
            <a:r>
              <a:rPr lang="en-US" altLang="zh-CN" smtClean="0"/>
              <a:t>:w </a:t>
            </a:r>
            <a:r>
              <a:rPr lang="zh-CN" altLang="en-US" smtClean="0"/>
              <a:t> 把文件写入磁盘（保存）</a:t>
            </a:r>
            <a:endParaRPr lang="en-US" altLang="zh-CN" smtClean="0"/>
          </a:p>
          <a:p>
            <a:pPr lvl="1"/>
            <a:r>
              <a:rPr lang="en-US" altLang="zh-CN" smtClean="0"/>
              <a:t>:wq </a:t>
            </a:r>
            <a:r>
              <a:rPr lang="zh-CN" altLang="en-US" smtClean="0"/>
              <a:t>写入后退出</a:t>
            </a:r>
            <a:endParaRPr lang="en-US" altLang="zh-CN" smtClean="0"/>
          </a:p>
          <a:p>
            <a:pPr lvl="1"/>
            <a:r>
              <a:rPr lang="en-US" altLang="zh-CN" smtClean="0"/>
              <a:t>:q </a:t>
            </a:r>
            <a:r>
              <a:rPr lang="zh-CN" altLang="en-US" smtClean="0"/>
              <a:t>不保存而退出，所有改变都会消失 </a:t>
            </a:r>
            <a:endParaRPr lang="en-US" altLang="zh-CN" smtClean="0"/>
          </a:p>
          <a:p>
            <a:pPr lvl="1"/>
            <a:r>
              <a:rPr lang="en-US" altLang="zh-CN" smtClean="0"/>
              <a:t>:q! </a:t>
            </a:r>
            <a:r>
              <a:rPr lang="zh-CN" altLang="en-US" smtClean="0"/>
              <a:t>强制不保存退出</a:t>
            </a:r>
            <a:endParaRPr lang="en-US" altLang="zh-CN" smtClean="0"/>
          </a:p>
          <a:p>
            <a:pPr lvl="1"/>
            <a:r>
              <a:rPr lang="en-US" altLang="zh-CN" smtClean="0"/>
              <a:t>:x   </a:t>
            </a:r>
            <a:r>
              <a:rPr lang="zh-CN" altLang="en-US" smtClean="0"/>
              <a:t>退出，如果文件更改则保存</a:t>
            </a:r>
            <a:endParaRPr lang="en-US" altLang="zh-CN" smtClean="0"/>
          </a:p>
          <a:p>
            <a:pPr lvl="1"/>
            <a:r>
              <a:rPr lang="en-US" altLang="zh-CN" smtClean="0"/>
              <a:t>:X   </a:t>
            </a:r>
            <a:r>
              <a:rPr lang="zh-CN" altLang="en-US" smtClean="0"/>
              <a:t>加密碼保護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732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992313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使用命令模式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/>
          <a:lstStyle/>
          <a:p>
            <a:r>
              <a:rPr lang="en-US" altLang="zh-CN" smtClean="0"/>
              <a:t>vim</a:t>
            </a:r>
            <a:r>
              <a:rPr lang="zh-CN" altLang="en-US" smtClean="0"/>
              <a:t>的默认模式</a:t>
            </a:r>
            <a:endParaRPr lang="en-US" altLang="zh-CN" smtClean="0"/>
          </a:p>
          <a:p>
            <a:r>
              <a:rPr lang="zh-CN" altLang="en-US" smtClean="0"/>
              <a:t>描述移动文本和处理文本命令的键</a:t>
            </a:r>
            <a:endParaRPr lang="en-US" altLang="zh-CN" smtClean="0"/>
          </a:p>
          <a:p>
            <a:r>
              <a:rPr lang="zh-CN" altLang="en-US" smtClean="0"/>
              <a:t>若前面有一个数字</a:t>
            </a:r>
            <a:r>
              <a:rPr lang="en-US" altLang="zh-CN" smtClean="0"/>
              <a:t>N</a:t>
            </a:r>
            <a:r>
              <a:rPr lang="zh-CN" altLang="en-US" smtClean="0"/>
              <a:t>，命令就会重复</a:t>
            </a:r>
            <a:r>
              <a:rPr lang="en-US" altLang="zh-CN" smtClean="0"/>
              <a:t>N</a:t>
            </a:r>
            <a:r>
              <a:rPr lang="zh-CN" altLang="en-US" smtClean="0"/>
              <a:t>次</a:t>
            </a:r>
            <a:endParaRPr lang="en-US" altLang="zh-CN" smtClean="0"/>
          </a:p>
          <a:p>
            <a:r>
              <a:rPr lang="zh-CN" altLang="en-US" smtClean="0"/>
              <a:t>示例：</a:t>
            </a:r>
            <a:endParaRPr lang="en-US" altLang="zh-CN" smtClean="0"/>
          </a:p>
          <a:p>
            <a:pPr lvl="1"/>
            <a:r>
              <a:rPr lang="en-US" altLang="zh-CN" smtClean="0"/>
              <a:t>Right Arrow </a:t>
            </a:r>
            <a:r>
              <a:rPr lang="zh-CN" altLang="en-US" smtClean="0"/>
              <a:t>（向右箭头）会向右移动一个字符</a:t>
            </a:r>
            <a:endParaRPr lang="en-US" altLang="zh-CN" smtClean="0"/>
          </a:p>
          <a:p>
            <a:pPr lvl="1"/>
            <a:r>
              <a:rPr lang="en-US" altLang="zh-CN" smtClean="0"/>
              <a:t>5,Right Arrow </a:t>
            </a:r>
            <a:r>
              <a:rPr lang="zh-CN" altLang="en-US" smtClean="0"/>
              <a:t>会向右移动</a:t>
            </a:r>
            <a:r>
              <a:rPr lang="en-US" altLang="zh-CN" smtClean="0"/>
              <a:t>5</a:t>
            </a:r>
            <a:r>
              <a:rPr lang="zh-CN" altLang="en-US" smtClean="0"/>
              <a:t>个字符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718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1091</Words>
  <Application>Microsoft Office PowerPoint</Application>
  <PresentationFormat>宽屏</PresentationFormat>
  <Paragraphs>216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新細明體</vt:lpstr>
      <vt:lpstr>StarSymbol</vt:lpstr>
      <vt:lpstr>宋体</vt:lpstr>
      <vt:lpstr>微软雅黑</vt:lpstr>
      <vt:lpstr>Arial</vt:lpstr>
      <vt:lpstr>Calibri</vt:lpstr>
      <vt:lpstr>Times New Roman</vt:lpstr>
      <vt:lpstr>Tw Cen MT</vt:lpstr>
      <vt:lpstr>Office 主题</vt:lpstr>
      <vt:lpstr>Linux中文本文件管理</vt:lpstr>
      <vt:lpstr>VIM使用</vt:lpstr>
      <vt:lpstr>vim 简介</vt:lpstr>
      <vt:lpstr>vim：一种“形式”编辑器</vt:lpstr>
      <vt:lpstr>vim基础</vt:lpstr>
      <vt:lpstr>在vim中打开文件</vt:lpstr>
      <vt:lpstr>修改文件插入模式</vt:lpstr>
      <vt:lpstr>保存文件，退出vim Ex模式</vt:lpstr>
      <vt:lpstr>使用命令模式</vt:lpstr>
      <vt:lpstr>移动命令模式</vt:lpstr>
      <vt:lpstr>搜索和替换命令模式</vt:lpstr>
      <vt:lpstr>处理文本命令模式</vt:lpstr>
      <vt:lpstr>撤销改变命令模式</vt:lpstr>
      <vt:lpstr>配置vi 和vim</vt:lpstr>
      <vt:lpstr>管道和重定向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在RHEL中获得帮助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31</cp:revision>
  <dcterms:created xsi:type="dcterms:W3CDTF">2016-09-12T07:04:34Z</dcterms:created>
  <dcterms:modified xsi:type="dcterms:W3CDTF">2018-08-29T11:40:08Z</dcterms:modified>
</cp:coreProperties>
</file>