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0" r:id="rId23"/>
    <p:sldId id="29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4DDE-141A-4D44-9587-37110EF7F33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ACEB-F6AE-40FC-A538-C5DC13770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8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在这个例子中，学生用户登录虚拟控制台1（tty1）通过图形登录（：0）约08:00星期三。学生用户目前有三个伪终端（PT / 0，PTS / 1，和病人/ 3）的图形环境开始；这几乎肯定是终端窗口。在一个窗口，学生编辑你好。C. root用户登录虚拟控制台6，开始在今天12:33。用户的访问记录在伪终端6，9时22分从主机server2.example.com今天（注意这个名字已被截断），可能使用SSH，并一直闲置在shell提示三分钟14秒。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84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>
                <a:latin typeface="Arial"/>
              </a:rPr>
              <a:t>用户第一次使用SSH连接到特定的服务器，SSH命令存储在用户的~ /服务器的公共密钥。.ssh / known_hosts文件。每次用户连接后，客户端可以确保它会从服务器相同的公钥，通过在~ /服务器条目进行比较。SSH / known_hosts文件公开密钥服务器发送。如果密钥不匹配，客户端假定网络流量被劫持或服务器被入侵，并断开连接。</a:t>
            </a:r>
            <a:endParaRPr/>
          </a:p>
          <a:p>
            <a:r>
              <a:rPr lang="en-US" sz="1600">
                <a:latin typeface="Arial"/>
              </a:rPr>
              <a:t>这意味着，如果一个服务器的公共密钥的改变（因为关键是由于硬盘驱动器故障，丢失或更换一些正当的理由），用户将需要更新他们的~ /。/ known_hosts SSH文件并删除为了进入，旧的入口。更好的方法是添加匹配服务器的ssh_host_ * key.pub文件到用户~ /条目。SSH / known_hosts或系统/ SSH / ssh_known_hosts在前进的时候，公共密钥的变化。看到ssh-copy-id为SSH密钥管理方法的先进性。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15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D04005-BAD2-4B1B-AFE3-9D6BCD3A77A9}" type="slidenum">
              <a:rPr lang="en-US" sz="1400" smtClean="0">
                <a:latin typeface="Times New Roman"/>
              </a:r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63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xfrm>
            <a:off x="2063750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远程解析器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1981200" y="1844675"/>
            <a:ext cx="8229600" cy="4281488"/>
          </a:xfrm>
        </p:spPr>
        <p:txBody>
          <a:bodyPr/>
          <a:lstStyle/>
          <a:p>
            <a:r>
              <a:rPr lang="en-US" altLang="zh-CN" smtClean="0"/>
              <a:t>/etc/resolv.conf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搜索域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严格按顺序使用名称服务器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可以使用</a:t>
            </a:r>
            <a:r>
              <a:rPr lang="en-US" altLang="zh-CN" smtClean="0"/>
              <a:t>dhclient</a:t>
            </a:r>
            <a:r>
              <a:rPr lang="zh-CN" altLang="en-US" smtClean="0"/>
              <a:t>更新</a:t>
            </a:r>
            <a:endParaRPr lang="en-US" altLang="zh-CN" smtClean="0"/>
          </a:p>
          <a:p>
            <a:r>
              <a:rPr lang="en-US" altLang="zh-CN" smtClean="0"/>
              <a:t>/etc/nsswitch.conf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与</a:t>
            </a:r>
            <a:r>
              <a:rPr lang="en-US" altLang="zh-CN" smtClean="0"/>
              <a:t>/etc/hosts</a:t>
            </a:r>
            <a:r>
              <a:rPr lang="zh-CN" altLang="en-US" smtClean="0"/>
              <a:t>相比优先于</a:t>
            </a:r>
            <a:r>
              <a:rPr lang="en-US" altLang="zh-CN" smtClean="0"/>
              <a:t>DNS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129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任务计划管理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2018/9/1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5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1"/>
          <p:cNvSpPr>
            <a:spLocks noGrp="1"/>
          </p:cNvSpPr>
          <p:nvPr>
            <p:ph type="title"/>
          </p:nvPr>
        </p:nvSpPr>
        <p:spPr>
          <a:xfrm>
            <a:off x="2208213" y="836713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列举进程</a:t>
            </a:r>
          </a:p>
        </p:txBody>
      </p:sp>
      <p:sp>
        <p:nvSpPr>
          <p:cNvPr id="222211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208214" y="2024980"/>
            <a:ext cx="7920037" cy="392430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适用</a:t>
            </a:r>
            <a:r>
              <a:rPr lang="en-US" altLang="zh-CN" sz="2400" dirty="0" err="1">
                <a:latin typeface="+mn-ea"/>
              </a:rPr>
              <a:t>ps</a:t>
            </a:r>
            <a:r>
              <a:rPr lang="zh-CN" altLang="en-US" sz="2400" dirty="0">
                <a:latin typeface="+mn-ea"/>
              </a:rPr>
              <a:t>来查看进程信息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默认显示当前终端中的进程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　选项包括所有终端中的进程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　选项包括不链接终端的进程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u</a:t>
            </a:r>
            <a:r>
              <a:rPr lang="zh-CN" altLang="en-US" sz="2000" dirty="0">
                <a:latin typeface="+mn-ea"/>
              </a:rPr>
              <a:t>　选项显示进程所有者的信息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　选项显示进程的父进程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o</a:t>
            </a:r>
            <a:r>
              <a:rPr lang="zh-CN" altLang="en-US" sz="2000" dirty="0">
                <a:latin typeface="+mn-ea"/>
              </a:rPr>
              <a:t>　属性</a:t>
            </a:r>
            <a:r>
              <a:rPr lang="en-US" altLang="zh-CN" sz="2000" dirty="0">
                <a:latin typeface="+mn-ea"/>
              </a:rPr>
              <a:t>… </a:t>
            </a:r>
            <a:r>
              <a:rPr lang="zh-CN" altLang="en-US" sz="2000" dirty="0">
                <a:latin typeface="+mn-ea"/>
              </a:rPr>
              <a:t>选项显示定制的信息：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 err="1">
                <a:latin typeface="+mn-ea"/>
              </a:rPr>
              <a:t>pid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comm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%</a:t>
            </a:r>
            <a:r>
              <a:rPr lang="en-US" altLang="zh-CN" sz="1800" dirty="0" err="1">
                <a:latin typeface="+mn-ea"/>
              </a:rPr>
              <a:t>cpu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%</a:t>
            </a:r>
            <a:r>
              <a:rPr lang="en-US" altLang="zh-CN" sz="1800" dirty="0" err="1">
                <a:latin typeface="+mn-ea"/>
              </a:rPr>
              <a:t>mem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state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tty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euser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ruser</a:t>
            </a:r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ps</a:t>
            </a:r>
            <a:r>
              <a:rPr lang="en-US" altLang="zh-CN" sz="2400" dirty="0">
                <a:latin typeface="+mn-ea"/>
              </a:rPr>
              <a:t>  </a:t>
            </a:r>
            <a:r>
              <a:rPr lang="en-US" altLang="zh-CN" sz="2400" dirty="0" err="1">
                <a:latin typeface="+mn-ea"/>
              </a:rPr>
              <a:t>auxw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 err="1">
                <a:latin typeface="+mn-ea"/>
              </a:rPr>
              <a:t>ps</a:t>
            </a:r>
            <a:r>
              <a:rPr lang="en-US" altLang="zh-CN" sz="2400" dirty="0">
                <a:latin typeface="+mn-ea"/>
              </a:rPr>
              <a:t> -</a:t>
            </a:r>
            <a:r>
              <a:rPr lang="en-US" altLang="zh-CN" sz="2400" dirty="0" err="1">
                <a:latin typeface="+mn-ea"/>
              </a:rPr>
              <a:t>ef</a:t>
            </a:r>
            <a:endParaRPr lang="en-US" altLang="zh-CN" sz="24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3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1"/>
          <p:cNvSpPr>
            <a:spLocks noGrp="1"/>
          </p:cNvSpPr>
          <p:nvPr>
            <p:ph type="title"/>
          </p:nvPr>
        </p:nvSpPr>
        <p:spPr>
          <a:xfrm>
            <a:off x="2208213" y="908721"/>
            <a:ext cx="7713662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列举进程</a:t>
            </a:r>
          </a:p>
        </p:txBody>
      </p:sp>
      <p:sp>
        <p:nvSpPr>
          <p:cNvPr id="224259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208214" y="2096988"/>
            <a:ext cx="7920037" cy="39243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Top</a:t>
            </a:r>
            <a:r>
              <a:rPr lang="zh-CN" altLang="en-US" dirty="0" smtClean="0">
                <a:latin typeface="+mn-ea"/>
              </a:rPr>
              <a:t>查看当前系统状况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</a:rPr>
              <a:t>提供一个当前运行系统实时动态的视图，也就是正在运行进程。在默认情况下，显示系统中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使用率最高的任务，并每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秒钟 刷新一次</a:t>
            </a:r>
            <a:endParaRPr lang="en-US" altLang="zh-CN" dirty="0" smtClean="0">
              <a:latin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</a:rPr>
              <a:t>常用热键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en-US" altLang="zh-CN" dirty="0" smtClean="0">
                <a:latin typeface="+mn-ea"/>
              </a:rPr>
              <a:t>t </a:t>
            </a:r>
            <a:r>
              <a:rPr lang="zh-CN" altLang="en-US" dirty="0" smtClean="0">
                <a:latin typeface="+mn-ea"/>
              </a:rPr>
              <a:t>显示摘要信息开关</a:t>
            </a:r>
            <a:r>
              <a:rPr lang="en-US" altLang="zh-CN" dirty="0" smtClean="0">
                <a:latin typeface="+mn-ea"/>
              </a:rPr>
              <a:t>. </a:t>
            </a:r>
          </a:p>
          <a:p>
            <a:pPr lvl="1" eaLnBrk="1" hangingPunct="1"/>
            <a:r>
              <a:rPr lang="en-US" altLang="zh-CN" dirty="0" smtClean="0">
                <a:latin typeface="+mn-ea"/>
              </a:rPr>
              <a:t>m </a:t>
            </a:r>
            <a:r>
              <a:rPr lang="zh-CN" altLang="en-US" dirty="0" smtClean="0">
                <a:latin typeface="+mn-ea"/>
              </a:rPr>
              <a:t>显示内存信息开关</a:t>
            </a:r>
            <a:r>
              <a:rPr lang="en-US" altLang="zh-CN" dirty="0" smtClean="0">
                <a:latin typeface="+mn-ea"/>
              </a:rPr>
              <a:t>. </a:t>
            </a:r>
          </a:p>
          <a:p>
            <a:pPr lvl="1" eaLnBrk="1" hangingPunct="1"/>
            <a:r>
              <a:rPr lang="en-US" altLang="zh-CN" dirty="0" smtClean="0">
                <a:latin typeface="+mn-ea"/>
              </a:rPr>
              <a:t>A </a:t>
            </a:r>
            <a:r>
              <a:rPr lang="zh-CN" altLang="en-US" dirty="0" smtClean="0">
                <a:latin typeface="+mn-ea"/>
              </a:rPr>
              <a:t>分类显示系统不同资源的使用，有助于快速识别系统中资源消耗多的任务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7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1"/>
          <p:cNvSpPr>
            <a:spLocks noGrp="1"/>
          </p:cNvSpPr>
          <p:nvPr>
            <p:ph type="title"/>
          </p:nvPr>
        </p:nvSpPr>
        <p:spPr>
          <a:xfrm>
            <a:off x="1172793" y="389062"/>
            <a:ext cx="7713662" cy="868363"/>
          </a:xfrm>
        </p:spPr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zh-CN" altLang="en-US" dirty="0" smtClean="0"/>
              <a:t>计划任务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804803" y="1460207"/>
            <a:ext cx="7920037" cy="39243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用户的计划任务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 err="1">
                <a:latin typeface="+mn-ea"/>
              </a:rPr>
              <a:t>c</a:t>
            </a:r>
            <a:r>
              <a:rPr lang="en-US" altLang="zh-CN" dirty="0" err="1" smtClean="0">
                <a:latin typeface="+mn-ea"/>
              </a:rPr>
              <a:t>rontab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u   user (</a:t>
            </a:r>
            <a:r>
              <a:rPr lang="zh-CN" altLang="en-US" dirty="0" smtClean="0">
                <a:latin typeface="+mn-ea"/>
              </a:rPr>
              <a:t>只有</a:t>
            </a:r>
            <a:r>
              <a:rPr lang="en-US" altLang="zh-CN" dirty="0" smtClean="0">
                <a:latin typeface="+mn-ea"/>
              </a:rPr>
              <a:t>root</a:t>
            </a:r>
            <a:r>
              <a:rPr lang="zh-CN" altLang="en-US" dirty="0" smtClean="0">
                <a:latin typeface="+mn-ea"/>
              </a:rPr>
              <a:t>能建立，而且是帮其他用户建立）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 err="1" smtClean="0">
                <a:latin typeface="+mn-ea"/>
              </a:rPr>
              <a:t>crontab</a:t>
            </a:r>
            <a:r>
              <a:rPr lang="en-US" altLang="zh-CN" dirty="0" smtClean="0">
                <a:latin typeface="+mn-ea"/>
              </a:rPr>
              <a:t> -e</a:t>
            </a:r>
          </a:p>
          <a:p>
            <a:pPr marL="0" indent="0">
              <a:buNone/>
              <a:defRPr/>
            </a:pPr>
            <a:r>
              <a:rPr lang="en-US" altLang="zh-CN" dirty="0" err="1">
                <a:latin typeface="+mn-ea"/>
              </a:rPr>
              <a:t>c</a:t>
            </a:r>
            <a:r>
              <a:rPr lang="en-US" altLang="zh-CN" dirty="0" err="1" smtClean="0">
                <a:latin typeface="+mn-ea"/>
              </a:rPr>
              <a:t>rontab</a:t>
            </a:r>
            <a:r>
              <a:rPr lang="en-US" altLang="zh-CN" dirty="0" smtClean="0">
                <a:latin typeface="+mn-ea"/>
              </a:rPr>
              <a:t> -l</a:t>
            </a:r>
          </a:p>
          <a:p>
            <a:pPr marL="0" indent="0">
              <a:buNone/>
              <a:defRPr/>
            </a:pPr>
            <a:r>
              <a:rPr lang="en-US" altLang="zh-CN" dirty="0" err="1">
                <a:latin typeface="+mn-ea"/>
              </a:rPr>
              <a:t>c</a:t>
            </a:r>
            <a:r>
              <a:rPr lang="en-US" altLang="zh-CN" dirty="0" err="1" smtClean="0">
                <a:latin typeface="+mn-ea"/>
              </a:rPr>
              <a:t>rontab</a:t>
            </a:r>
            <a:r>
              <a:rPr lang="en-US" altLang="zh-CN" dirty="0" smtClean="0">
                <a:latin typeface="+mn-ea"/>
              </a:rPr>
              <a:t> -r</a:t>
            </a: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系统的计划任务在哪里呢？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crontab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latin typeface="+mn-ea"/>
              </a:rPr>
              <a:t>01 *   *   *    *  run-parts  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cron.hourly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dirty="0" smtClean="0">
                <a:latin typeface="+mn-ea"/>
              </a:rPr>
              <a:t>如果是让系统执行一个目录下的所有可执行文件呢？则需要</a:t>
            </a:r>
            <a:r>
              <a:rPr lang="en-US" altLang="zh-CN" dirty="0" smtClean="0">
                <a:latin typeface="+mn-ea"/>
              </a:rPr>
              <a:t>run-parts.</a:t>
            </a:r>
            <a:r>
              <a:rPr lang="zh-CN" altLang="en-US" dirty="0" smtClean="0">
                <a:latin typeface="+mn-ea"/>
              </a:rPr>
              <a:t>即一个文件的意思。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7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标题 1"/>
          <p:cNvSpPr>
            <a:spLocks noGrp="1"/>
          </p:cNvSpPr>
          <p:nvPr>
            <p:ph type="title"/>
          </p:nvPr>
        </p:nvSpPr>
        <p:spPr>
          <a:xfrm>
            <a:off x="850066" y="590400"/>
            <a:ext cx="7713662" cy="868363"/>
          </a:xfrm>
        </p:spPr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文件格式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065214" y="1616796"/>
            <a:ext cx="7920037" cy="39243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1800" dirty="0">
                <a:latin typeface="+mn-ea"/>
              </a:rPr>
              <a:t>项目包含五个用空格分隔的字段，然后是要执行的命令</a:t>
            </a:r>
            <a:endParaRPr lang="en-US" altLang="zh-CN" sz="1800" dirty="0"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latin typeface="+mn-ea"/>
              </a:rPr>
              <a:t>字段是：分钟</a:t>
            </a:r>
            <a:r>
              <a:rPr lang="en-US" altLang="zh-CN" sz="1800" dirty="0">
                <a:latin typeface="+mn-ea"/>
              </a:rPr>
              <a:t>(0~59)</a:t>
            </a:r>
            <a:r>
              <a:rPr lang="zh-CN" altLang="en-US" sz="1800" dirty="0">
                <a:latin typeface="+mn-ea"/>
              </a:rPr>
              <a:t>、小时</a:t>
            </a:r>
            <a:r>
              <a:rPr lang="en-US" altLang="zh-CN" sz="1800" dirty="0">
                <a:latin typeface="+mn-ea"/>
              </a:rPr>
              <a:t>(0~23)</a:t>
            </a:r>
            <a:r>
              <a:rPr lang="zh-CN" altLang="en-US" sz="1800" dirty="0">
                <a:latin typeface="+mn-ea"/>
              </a:rPr>
              <a:t>、日期、月份、星期</a:t>
            </a:r>
            <a:endParaRPr lang="en-US" altLang="zh-CN" sz="1800" dirty="0"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latin typeface="+mn-ea"/>
              </a:rPr>
              <a:t>注释行以  </a:t>
            </a:r>
            <a:r>
              <a:rPr lang="en-US" altLang="zh-CN" sz="1800" dirty="0">
                <a:latin typeface="+mn-ea"/>
              </a:rPr>
              <a:t>#  </a:t>
            </a:r>
            <a:r>
              <a:rPr lang="zh-CN" altLang="en-US" sz="1800" dirty="0">
                <a:latin typeface="+mn-ea"/>
              </a:rPr>
              <a:t>开头</a:t>
            </a:r>
            <a:endParaRPr lang="en-US" altLang="zh-CN" sz="1800" dirty="0"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latin typeface="+mn-ea"/>
              </a:rPr>
              <a:t>详情参见  </a:t>
            </a:r>
            <a:r>
              <a:rPr lang="en-US" altLang="zh-CN" sz="1800" dirty="0">
                <a:latin typeface="+mn-ea"/>
              </a:rPr>
              <a:t>man  5  </a:t>
            </a:r>
            <a:r>
              <a:rPr lang="en-US" altLang="zh-CN" sz="1800" dirty="0" err="1">
                <a:latin typeface="+mn-ea"/>
              </a:rPr>
              <a:t>crontab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的说明书页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注意：考试必考典型例子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当周是</a:t>
            </a:r>
            <a:r>
              <a:rPr lang="en-US" altLang="zh-CN" sz="1800" dirty="0">
                <a:latin typeface="+mn-ea"/>
              </a:rPr>
              <a:t>0</a:t>
            </a:r>
            <a:r>
              <a:rPr lang="zh-CN" altLang="en-US" sz="1800" dirty="0">
                <a:latin typeface="+mn-ea"/>
              </a:rPr>
              <a:t>或者</a:t>
            </a:r>
            <a:r>
              <a:rPr lang="en-US" altLang="zh-CN" sz="1800" dirty="0">
                <a:latin typeface="+mn-ea"/>
              </a:rPr>
              <a:t>7</a:t>
            </a:r>
            <a:r>
              <a:rPr lang="zh-CN" altLang="en-US" sz="1800" dirty="0">
                <a:latin typeface="+mn-ea"/>
              </a:rPr>
              <a:t>时都表示的是星期天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如果要执行的工作是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点和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点：</a:t>
            </a:r>
            <a:r>
              <a:rPr lang="en-US" altLang="zh-CN" sz="1800" dirty="0">
                <a:latin typeface="+mn-ea"/>
              </a:rPr>
              <a:t>0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3,6 *  *  *  </a:t>
            </a: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如果是在一段时间内，比如</a:t>
            </a:r>
            <a:r>
              <a:rPr lang="en-US" altLang="zh-CN" sz="1800" dirty="0">
                <a:latin typeface="+mn-ea"/>
              </a:rPr>
              <a:t>8</a:t>
            </a:r>
            <a:r>
              <a:rPr lang="zh-CN" altLang="en-US" sz="1800" dirty="0">
                <a:latin typeface="+mn-ea"/>
              </a:rPr>
              <a:t>到</a:t>
            </a:r>
            <a:r>
              <a:rPr lang="en-US" altLang="zh-CN" sz="1800" dirty="0">
                <a:latin typeface="+mn-ea"/>
              </a:rPr>
              <a:t>12</a:t>
            </a:r>
            <a:r>
              <a:rPr lang="zh-CN" altLang="en-US" sz="1800" dirty="0">
                <a:latin typeface="+mn-ea"/>
              </a:rPr>
              <a:t>点，每小时的</a:t>
            </a:r>
            <a:r>
              <a:rPr lang="en-US" altLang="zh-CN" sz="1800" dirty="0">
                <a:latin typeface="+mn-ea"/>
              </a:rPr>
              <a:t>20</a:t>
            </a:r>
            <a:r>
              <a:rPr lang="zh-CN" altLang="en-US" sz="1800" dirty="0">
                <a:latin typeface="+mn-ea"/>
              </a:rPr>
              <a:t>分都执行</a:t>
            </a:r>
            <a:endParaRPr lang="en-US" altLang="zh-CN" sz="1800" dirty="0">
              <a:latin typeface="+mn-ea"/>
            </a:endParaRPr>
          </a:p>
          <a:p>
            <a:pPr marL="457200" indent="-457200">
              <a:buFont typeface="Arial" pitchFamily="34" charset="0"/>
              <a:buAutoNum type="arabicPlain" startAt="20"/>
              <a:defRPr/>
            </a:pPr>
            <a:r>
              <a:rPr lang="en-US" altLang="zh-CN" sz="1800" dirty="0">
                <a:latin typeface="+mn-ea"/>
              </a:rPr>
              <a:t>8-12  *  *  *</a:t>
            </a: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每隔</a:t>
            </a:r>
            <a:r>
              <a:rPr lang="en-US" altLang="zh-CN" sz="1800" dirty="0">
                <a:latin typeface="+mn-ea"/>
              </a:rPr>
              <a:t>N</a:t>
            </a:r>
            <a:r>
              <a:rPr lang="zh-CN" altLang="en-US" sz="1800" dirty="0">
                <a:latin typeface="+mn-ea"/>
              </a:rPr>
              <a:t>个单位时间，如每五分钟一次：</a:t>
            </a:r>
            <a:r>
              <a:rPr lang="en-US" altLang="zh-CN" sz="1800" dirty="0">
                <a:latin typeface="+mn-ea"/>
              </a:rPr>
              <a:t>*/5 *  *  *  *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4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err="1" smtClean="0"/>
              <a:t>OpenSSH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2018/9/1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158517" y="170841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SSH远程访问命令行</a:t>
            </a:r>
            <a:endParaRPr sz="1524" b="1" dirty="0"/>
          </a:p>
        </p:txBody>
      </p:sp>
      <p:sp>
        <p:nvSpPr>
          <p:cNvPr id="368" name="TextShape 2"/>
          <p:cNvSpPr txBox="1"/>
          <p:nvPr/>
        </p:nvSpPr>
        <p:spPr>
          <a:xfrm>
            <a:off x="1158517" y="1337339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959" dirty="0" err="1">
                <a:latin typeface="Arial"/>
              </a:rPr>
              <a:t>什么是OpenSSH安全Shell（SSH</a:t>
            </a:r>
            <a:r>
              <a:rPr lang="en-US" sz="1959" dirty="0">
                <a:latin typeface="Arial"/>
              </a:rPr>
              <a:t>）？</a:t>
            </a:r>
          </a:p>
          <a:p>
            <a:pPr>
              <a:buSzPct val="45000"/>
              <a:buFont typeface="StarSymbol"/>
              <a:buChar char=""/>
            </a:pPr>
            <a:endParaRPr sz="1959" dirty="0"/>
          </a:p>
          <a:p>
            <a:pPr>
              <a:buSzPct val="45000"/>
            </a:pPr>
            <a:r>
              <a:rPr lang="en-US" sz="1633" dirty="0">
                <a:latin typeface="Arial"/>
              </a:rPr>
              <a:t>这个术语OpenSSH指的是安全shell软件系统的软件实现。SSH用于安全地运行于一个远程系统shell。如果你在一个遥远的Linux系统提供的SSH服务的用户帐户，SSH通常用于远程登录，系统命令。SSH命令还可以用来运行远程系统上的一个单独的命令。</a:t>
            </a:r>
            <a:endParaRPr sz="1959" dirty="0"/>
          </a:p>
          <a:p>
            <a:pPr>
              <a:buSzPct val="45000"/>
            </a:pPr>
            <a:r>
              <a:rPr lang="en-US" sz="1633" dirty="0" err="1" smtClean="0">
                <a:solidFill>
                  <a:srgbClr val="C00000"/>
                </a:solidFill>
                <a:latin typeface="Arial"/>
              </a:rPr>
              <a:t>ssh</a:t>
            </a:r>
            <a:r>
              <a:rPr lang="en-US" sz="1633" dirty="0" err="1">
                <a:solidFill>
                  <a:srgbClr val="C00000"/>
                </a:solidFill>
                <a:latin typeface="Arial"/>
              </a:rPr>
              <a:t>登录简单实例</a:t>
            </a:r>
            <a:endParaRPr sz="1959" dirty="0">
              <a:solidFill>
                <a:srgbClr val="C00000"/>
              </a:solidFill>
            </a:endParaRPr>
          </a:p>
        </p:txBody>
      </p:sp>
      <p:pic>
        <p:nvPicPr>
          <p:cNvPr id="369" name="图片 368"/>
          <p:cNvPicPr/>
          <p:nvPr/>
        </p:nvPicPr>
        <p:blipFill>
          <a:blip r:embed="rId2"/>
          <a:stretch>
            <a:fillRect/>
          </a:stretch>
        </p:blipFill>
        <p:spPr>
          <a:xfrm>
            <a:off x="1538455" y="2928054"/>
            <a:ext cx="9072010" cy="1052278"/>
          </a:xfrm>
          <a:prstGeom prst="rect">
            <a:avLst/>
          </a:prstGeom>
          <a:ln>
            <a:noFill/>
          </a:ln>
        </p:spPr>
      </p:pic>
      <p:pic>
        <p:nvPicPr>
          <p:cNvPr id="370" name="图片 369"/>
          <p:cNvPicPr/>
          <p:nvPr/>
        </p:nvPicPr>
        <p:blipFill>
          <a:blip r:embed="rId3"/>
          <a:stretch>
            <a:fillRect/>
          </a:stretch>
        </p:blipFill>
        <p:spPr>
          <a:xfrm>
            <a:off x="1628775" y="3997779"/>
            <a:ext cx="8933377" cy="843163"/>
          </a:xfrm>
          <a:prstGeom prst="rect">
            <a:avLst/>
          </a:prstGeom>
          <a:ln>
            <a:noFill/>
          </a:ln>
        </p:spPr>
      </p:pic>
      <p:pic>
        <p:nvPicPr>
          <p:cNvPr id="371" name="图片 370"/>
          <p:cNvPicPr/>
          <p:nvPr/>
        </p:nvPicPr>
        <p:blipFill>
          <a:blip r:embed="rId4"/>
          <a:stretch>
            <a:fillRect/>
          </a:stretch>
        </p:blipFill>
        <p:spPr>
          <a:xfrm>
            <a:off x="1538455" y="4858389"/>
            <a:ext cx="9114019" cy="8391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0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158517" y="258416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SSH远程访问命令行</a:t>
            </a:r>
            <a:endParaRPr sz="1524" b="1" dirty="0"/>
          </a:p>
        </p:txBody>
      </p:sp>
      <p:pic>
        <p:nvPicPr>
          <p:cNvPr id="9" name="图片 8"/>
          <p:cNvPicPr/>
          <p:nvPr/>
        </p:nvPicPr>
        <p:blipFill rotWithShape="1">
          <a:blip r:embed="rId3"/>
          <a:srcRect l="1254"/>
          <a:stretch/>
        </p:blipFill>
        <p:spPr bwMode="auto">
          <a:xfrm>
            <a:off x="2762176" y="1896251"/>
            <a:ext cx="7006901" cy="334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10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158517" y="219312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SSH主机密钥</a:t>
            </a:r>
            <a:endParaRPr sz="1524" b="1" dirty="0"/>
          </a:p>
        </p:txBody>
      </p:sp>
      <p:sp>
        <p:nvSpPr>
          <p:cNvPr id="377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177" dirty="0">
                <a:latin typeface="Arial"/>
              </a:rPr>
              <a:t>SSH的安全通信通过公共密钥加密。当一个SSH客户端连接到SSH服务器，在客户端登录时，服务器发送一份公开密钥。这是用于通信信道建立安全的加密和认证服务器到客户端。</a:t>
            </a:r>
            <a:endParaRPr sz="1959" dirty="0"/>
          </a:p>
        </p:txBody>
      </p:sp>
      <p:pic>
        <p:nvPicPr>
          <p:cNvPr id="378" name="图片 377"/>
          <p:cNvPicPr/>
          <p:nvPr/>
        </p:nvPicPr>
        <p:blipFill>
          <a:blip r:embed="rId3"/>
          <a:stretch>
            <a:fillRect/>
          </a:stretch>
        </p:blipFill>
        <p:spPr>
          <a:xfrm>
            <a:off x="856872" y="3009295"/>
            <a:ext cx="10477185" cy="2572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3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/>
              <a:pPr/>
              <a:t>2018/9/1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8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158517" y="192412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配置SSH公钥认证</a:t>
            </a:r>
            <a:endParaRPr sz="1524" b="1" dirty="0"/>
          </a:p>
        </p:txBody>
      </p:sp>
      <p:sp>
        <p:nvSpPr>
          <p:cNvPr id="380" name="TextShape 2"/>
          <p:cNvSpPr txBox="1"/>
          <p:nvPr/>
        </p:nvSpPr>
        <p:spPr>
          <a:xfrm>
            <a:off x="1275105" y="159112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959" dirty="0">
                <a:latin typeface="Arial"/>
              </a:rPr>
              <a:t>用户可以验证SSH登录不使用公共密钥认证密码。SSH允许用户进行身份验证使用私有的公钥方案。这意味着两个生成密钥，私有密钥和公共密钥。私钥文件作为身份验证凭据，像一个密码，必须保密和安全。公共密钥复制到用户要登录，和用于验证的密钥系统中。因此，你可以用你的密钥进行身份验证，不需要每次键入一个密码登录系统，但仍然安全。</a:t>
            </a:r>
            <a:endParaRPr sz="1959" dirty="0"/>
          </a:p>
          <a:p>
            <a:pPr>
              <a:buSzPct val="45000"/>
              <a:buFont typeface="StarSymbol"/>
              <a:buChar char=""/>
            </a:pPr>
            <a:r>
              <a:rPr lang="en-US" sz="1959" dirty="0" err="1">
                <a:latin typeface="Arial"/>
              </a:rPr>
              <a:t>密钥的生成是通过使用ssh-keygen命令。这会产生私钥</a:t>
            </a:r>
            <a:r>
              <a:rPr lang="en-US" sz="1959" dirty="0">
                <a:latin typeface="Arial"/>
              </a:rPr>
              <a:t>~ /.</a:t>
            </a:r>
            <a:r>
              <a:rPr lang="en-US" sz="1959" dirty="0" err="1">
                <a:latin typeface="Arial"/>
              </a:rPr>
              <a:t>shh</a:t>
            </a:r>
            <a:r>
              <a:rPr lang="en-US" sz="1959" dirty="0">
                <a:latin typeface="Arial"/>
              </a:rPr>
              <a:t>/id_rsa和SSH公钥id_rsa.pub。</a:t>
            </a:r>
            <a:endParaRPr sz="1959" dirty="0"/>
          </a:p>
        </p:txBody>
      </p:sp>
    </p:spTree>
    <p:extLst>
      <p:ext uri="{BB962C8B-B14F-4D97-AF65-F5344CB8AC3E}">
        <p14:creationId xmlns:p14="http://schemas.microsoft.com/office/powerpoint/2010/main" val="19539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1225765" y="159085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latin typeface="Arial"/>
              </a:rPr>
              <a:t>配置SSH公钥认证</a:t>
            </a:r>
            <a:endParaRPr sz="1524" b="1" dirty="0"/>
          </a:p>
        </p:txBody>
      </p:sp>
      <p:pic>
        <p:nvPicPr>
          <p:cNvPr id="382" name="图片 381"/>
          <p:cNvPicPr/>
          <p:nvPr/>
        </p:nvPicPr>
        <p:blipFill>
          <a:blip r:embed="rId3"/>
          <a:stretch>
            <a:fillRect/>
          </a:stretch>
        </p:blipFill>
        <p:spPr>
          <a:xfrm>
            <a:off x="854702" y="1102862"/>
            <a:ext cx="8649436" cy="2850573"/>
          </a:xfrm>
          <a:prstGeom prst="rect">
            <a:avLst/>
          </a:prstGeom>
          <a:ln>
            <a:noFill/>
          </a:ln>
        </p:spPr>
      </p:pic>
      <p:pic>
        <p:nvPicPr>
          <p:cNvPr id="383" name="图片 382"/>
          <p:cNvPicPr/>
          <p:nvPr/>
        </p:nvPicPr>
        <p:blipFill>
          <a:blip r:embed="rId4"/>
          <a:stretch>
            <a:fillRect/>
          </a:stretch>
        </p:blipFill>
        <p:spPr>
          <a:xfrm>
            <a:off x="854702" y="3164848"/>
            <a:ext cx="8847888" cy="718372"/>
          </a:xfrm>
          <a:prstGeom prst="rect">
            <a:avLst/>
          </a:prstGeom>
          <a:ln>
            <a:noFill/>
          </a:ln>
        </p:spPr>
      </p:pic>
      <p:pic>
        <p:nvPicPr>
          <p:cNvPr id="384" name="图片 383"/>
          <p:cNvPicPr/>
          <p:nvPr/>
        </p:nvPicPr>
        <p:blipFill>
          <a:blip r:embed="rId5"/>
          <a:stretch>
            <a:fillRect/>
          </a:stretch>
        </p:blipFill>
        <p:spPr>
          <a:xfrm>
            <a:off x="854702" y="4351010"/>
            <a:ext cx="8860885" cy="784776"/>
          </a:xfrm>
          <a:prstGeom prst="rect">
            <a:avLst/>
          </a:prstGeom>
          <a:ln>
            <a:noFill/>
          </a:ln>
        </p:spPr>
      </p:pic>
      <p:sp>
        <p:nvSpPr>
          <p:cNvPr id="385" name="TextShape 2"/>
          <p:cNvSpPr txBox="1"/>
          <p:nvPr/>
        </p:nvSpPr>
        <p:spPr>
          <a:xfrm>
            <a:off x="8225942" y="1102863"/>
            <a:ext cx="1476648" cy="361198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197" dirty="0" err="1">
                <a:solidFill>
                  <a:srgbClr val="801900"/>
                </a:solidFill>
                <a:latin typeface="Arial"/>
              </a:rPr>
              <a:t>创建SSH密钥</a:t>
            </a:r>
            <a:endParaRPr sz="2612" dirty="0"/>
          </a:p>
        </p:txBody>
      </p:sp>
      <p:sp>
        <p:nvSpPr>
          <p:cNvPr id="386" name="TextShape 3"/>
          <p:cNvSpPr txBox="1"/>
          <p:nvPr/>
        </p:nvSpPr>
        <p:spPr>
          <a:xfrm>
            <a:off x="8699843" y="3906160"/>
            <a:ext cx="1334181" cy="361198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197" dirty="0" err="1">
                <a:solidFill>
                  <a:srgbClr val="801900"/>
                </a:solidFill>
                <a:latin typeface="Arial"/>
              </a:rPr>
              <a:t>默认密钥复制</a:t>
            </a:r>
            <a:endParaRPr sz="2612" dirty="0"/>
          </a:p>
        </p:txBody>
      </p:sp>
      <p:sp>
        <p:nvSpPr>
          <p:cNvPr id="387" name="TextShape 4"/>
          <p:cNvSpPr txBox="1"/>
          <p:nvPr/>
        </p:nvSpPr>
        <p:spPr>
          <a:xfrm>
            <a:off x="8645651" y="5403408"/>
            <a:ext cx="1334181" cy="361198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197" dirty="0" err="1">
                <a:solidFill>
                  <a:srgbClr val="801900"/>
                </a:solidFill>
                <a:latin typeface="Arial"/>
              </a:rPr>
              <a:t>指定密钥复制</a:t>
            </a:r>
            <a:endParaRPr sz="2612" dirty="0"/>
          </a:p>
        </p:txBody>
      </p:sp>
    </p:spTree>
    <p:extLst>
      <p:ext uri="{BB962C8B-B14F-4D97-AF65-F5344CB8AC3E}">
        <p14:creationId xmlns:p14="http://schemas.microsoft.com/office/powerpoint/2010/main" val="379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>
          <a:xfrm>
            <a:off x="1919288" y="908050"/>
            <a:ext cx="8229600" cy="1143000"/>
          </a:xfrm>
        </p:spPr>
        <p:txBody>
          <a:bodyPr/>
          <a:lstStyle/>
          <a:p>
            <a:r>
              <a:rPr lang="en-US" altLang="zh-CN" smtClean="0"/>
              <a:t>scp</a:t>
            </a:r>
            <a:r>
              <a:rPr lang="zh-CN" altLang="en-US" smtClean="0"/>
              <a:t>：安全文件传输</a:t>
            </a:r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zh-CN" altLang="en-US" smtClean="0"/>
              <a:t>对</a:t>
            </a:r>
            <a:r>
              <a:rPr lang="en-US" altLang="zh-CN" smtClean="0"/>
              <a:t>rcp</a:t>
            </a:r>
            <a:r>
              <a:rPr lang="zh-CN" altLang="en-US" smtClean="0"/>
              <a:t>的安全替换</a:t>
            </a:r>
            <a:endParaRPr lang="en-US" altLang="zh-CN" smtClean="0"/>
          </a:p>
          <a:p>
            <a:r>
              <a:rPr lang="zh-CN" altLang="en-US" smtClean="0"/>
              <a:t>建立在</a:t>
            </a:r>
            <a:r>
              <a:rPr lang="en-US" altLang="zh-CN" smtClean="0"/>
              <a:t>ssh</a:t>
            </a:r>
            <a:r>
              <a:rPr lang="zh-CN" altLang="en-US" smtClean="0"/>
              <a:t>之上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b="1" smtClean="0"/>
              <a:t>scp </a:t>
            </a:r>
            <a:r>
              <a:rPr lang="en-US" altLang="zh-CN" b="1" i="1" smtClean="0"/>
              <a:t>source</a:t>
            </a:r>
            <a:r>
              <a:rPr lang="en-US" altLang="zh-CN" b="1" smtClean="0"/>
              <a:t> </a:t>
            </a:r>
            <a:r>
              <a:rPr lang="en-US" altLang="zh-CN" b="1" i="1" smtClean="0"/>
              <a:t>destination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远程文件的指定方式是：</a:t>
            </a:r>
            <a:endParaRPr lang="en-US" altLang="zh-CN" smtClean="0"/>
          </a:p>
          <a:p>
            <a:pPr lvl="2"/>
            <a:r>
              <a:rPr lang="en-US" altLang="zh-CN" b="1" smtClean="0"/>
              <a:t>[user@]host:/path/to/file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使用 </a:t>
            </a:r>
            <a:r>
              <a:rPr lang="en-US" altLang="zh-CN" smtClean="0"/>
              <a:t>-r </a:t>
            </a:r>
            <a:r>
              <a:rPr lang="zh-CN" altLang="en-US" smtClean="0"/>
              <a:t>选项来启用递归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使用 </a:t>
            </a:r>
            <a:r>
              <a:rPr lang="en-US" altLang="zh-CN" smtClean="0"/>
              <a:t>-p </a:t>
            </a:r>
            <a:r>
              <a:rPr lang="zh-CN" altLang="en-US" smtClean="0"/>
              <a:t>来保留复制文件的原有时间和权限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使用 </a:t>
            </a:r>
            <a:r>
              <a:rPr lang="en-US" altLang="zh-CN" smtClean="0"/>
              <a:t>-C </a:t>
            </a:r>
            <a:r>
              <a:rPr lang="zh-CN" altLang="en-US" smtClean="0"/>
              <a:t>来压缩数据流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834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>
          <a:xfrm>
            <a:off x="1992313" y="836613"/>
            <a:ext cx="8229600" cy="1143000"/>
          </a:xfrm>
        </p:spPr>
        <p:txBody>
          <a:bodyPr/>
          <a:lstStyle/>
          <a:p>
            <a:r>
              <a:rPr lang="en-US" altLang="zh-CN" smtClean="0"/>
              <a:t>rsync</a:t>
            </a:r>
            <a:r>
              <a:rPr lang="zh-CN" altLang="en-US" smtClean="0"/>
              <a:t>：高效率的文件同步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>
          <a:xfrm>
            <a:off x="1981200" y="2133601"/>
            <a:ext cx="8229600" cy="3992563"/>
          </a:xfrm>
        </p:spPr>
        <p:txBody>
          <a:bodyPr/>
          <a:lstStyle/>
          <a:p>
            <a:r>
              <a:rPr lang="zh-CN" altLang="en-US" smtClean="0"/>
              <a:t>高效率的在远程系统之间复制文件</a:t>
            </a:r>
            <a:endParaRPr lang="en-US" altLang="zh-CN" smtClean="0"/>
          </a:p>
          <a:p>
            <a:r>
              <a:rPr lang="zh-CN" altLang="en-US" smtClean="0"/>
              <a:t>使用安全的</a:t>
            </a:r>
            <a:r>
              <a:rPr lang="en-US" altLang="zh-CN" smtClean="0"/>
              <a:t>shell</a:t>
            </a:r>
            <a:r>
              <a:rPr lang="zh-CN" altLang="en-US" smtClean="0"/>
              <a:t>连接做为传输方式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b="1" smtClean="0"/>
              <a:t>rsync *.conf barney:/home/joe/configs/</a:t>
            </a:r>
            <a:endParaRPr lang="en-US" altLang="zh-CN" smtClean="0"/>
          </a:p>
          <a:p>
            <a:r>
              <a:rPr lang="zh-CN" altLang="en-US" smtClean="0"/>
              <a:t>比</a:t>
            </a:r>
            <a:r>
              <a:rPr lang="en-US" altLang="zh-CN" smtClean="0"/>
              <a:t>scp</a:t>
            </a:r>
            <a:r>
              <a:rPr lang="zh-CN" altLang="en-US" smtClean="0"/>
              <a:t>更快　</a:t>
            </a:r>
            <a:r>
              <a:rPr lang="en-US" altLang="zh-CN" smtClean="0"/>
              <a:t>-</a:t>
            </a:r>
            <a:r>
              <a:rPr lang="zh-CN" altLang="en-US" smtClean="0"/>
              <a:t>　只复制文件的区别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473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229600" cy="1143000"/>
          </a:xfrm>
        </p:spPr>
        <p:txBody>
          <a:bodyPr/>
          <a:lstStyle/>
          <a:p>
            <a:r>
              <a:rPr lang="en-US" altLang="zh-CN" smtClean="0"/>
              <a:t>TCP/IP</a:t>
            </a:r>
            <a:r>
              <a:rPr lang="zh-CN" altLang="en-US" smtClean="0"/>
              <a:t>网络配置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zh-CN" altLang="en-US" smtClean="0"/>
              <a:t>重要的网络设置：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IP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设备激活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DNS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默认网关</a:t>
            </a:r>
          </a:p>
        </p:txBody>
      </p:sp>
    </p:spTree>
    <p:extLst>
      <p:ext uri="{BB962C8B-B14F-4D97-AF65-F5344CB8AC3E}">
        <p14:creationId xmlns:p14="http://schemas.microsoft.com/office/powerpoint/2010/main" val="21451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>
          <a:xfrm>
            <a:off x="2063750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管理以太网连接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>
          <a:xfrm>
            <a:off x="1992313" y="1916113"/>
            <a:ext cx="8229600" cy="3992562"/>
          </a:xfrm>
        </p:spPr>
        <p:txBody>
          <a:bodyPr/>
          <a:lstStyle/>
          <a:p>
            <a:r>
              <a:rPr lang="zh-CN" altLang="en-US" dirty="0" smtClean="0"/>
              <a:t>网络接口使用连续号码命名：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eth1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r>
              <a:rPr lang="zh-CN" altLang="en-US" dirty="0" smtClean="0"/>
              <a:t>查看使用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 [</a:t>
            </a:r>
            <a:r>
              <a:rPr lang="en-US" altLang="zh-CN" dirty="0" err="1" smtClean="0"/>
              <a:t>ethX</a:t>
            </a:r>
            <a:r>
              <a:rPr lang="en-US" altLang="zh-CN" dirty="0" smtClean="0"/>
              <a:t>] </a:t>
            </a:r>
            <a:r>
              <a:rPr lang="zh-CN" altLang="en-US" dirty="0" smtClean="0"/>
              <a:t>命令配置的接口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ifup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ethX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命令来启用接口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ifdown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ethX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命令来禁用接口</a:t>
            </a:r>
            <a:endParaRPr lang="en-US" altLang="zh-CN" dirty="0" smtClean="0"/>
          </a:p>
          <a:p>
            <a:r>
              <a:rPr lang="en-US" altLang="zh-CN" dirty="0" err="1" smtClean="0"/>
              <a:t>NetworkManager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8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>
          <a:xfrm>
            <a:off x="1992313" y="1052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图形化网络配置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system-config-network</a:t>
            </a:r>
            <a:endParaRPr lang="zh-CN" altLang="en-US" smtClean="0"/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1981200" y="2276475"/>
            <a:ext cx="8229600" cy="3849688"/>
          </a:xfrm>
        </p:spPr>
        <p:txBody>
          <a:bodyPr/>
          <a:lstStyle/>
          <a:p>
            <a:r>
              <a:rPr lang="zh-CN" altLang="en-US" smtClean="0"/>
              <a:t>系统</a:t>
            </a:r>
            <a:r>
              <a:rPr lang="en-US" altLang="zh-CN" smtClean="0"/>
              <a:t>-&gt;</a:t>
            </a:r>
            <a:r>
              <a:rPr lang="zh-CN" altLang="en-US" smtClean="0"/>
              <a:t>管理</a:t>
            </a:r>
            <a:r>
              <a:rPr lang="en-US" altLang="zh-CN" smtClean="0"/>
              <a:t>-&gt;</a:t>
            </a:r>
            <a:r>
              <a:rPr lang="zh-CN" altLang="en-US" smtClean="0"/>
              <a:t>网络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激活</a:t>
            </a:r>
            <a:r>
              <a:rPr lang="en-US" altLang="zh-CN" smtClean="0"/>
              <a:t>/</a:t>
            </a:r>
            <a:r>
              <a:rPr lang="zh-CN" altLang="en-US" smtClean="0"/>
              <a:t>取消接口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分配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/DHCP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修改</a:t>
            </a:r>
            <a:r>
              <a:rPr lang="en-US" altLang="zh-CN" smtClean="0"/>
              <a:t>DNS</a:t>
            </a:r>
            <a:r>
              <a:rPr lang="zh-CN" altLang="en-US" smtClean="0"/>
              <a:t>设置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修改网关地址</a:t>
            </a:r>
          </a:p>
        </p:txBody>
      </p:sp>
    </p:spTree>
    <p:extLst>
      <p:ext uri="{BB962C8B-B14F-4D97-AF65-F5344CB8AC3E}">
        <p14:creationId xmlns:p14="http://schemas.microsoft.com/office/powerpoint/2010/main" val="1643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xfrm>
            <a:off x="2063750" y="433203"/>
            <a:ext cx="8229600" cy="1143000"/>
          </a:xfrm>
        </p:spPr>
        <p:txBody>
          <a:bodyPr/>
          <a:lstStyle/>
          <a:p>
            <a:r>
              <a:rPr lang="zh-CN" altLang="en-US" smtClean="0"/>
              <a:t>测试网络连通性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96803"/>
            <a:ext cx="8229600" cy="44259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在命令行下测试网络的连通性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显示正确的路由表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route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测试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host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测试网络连通性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ping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43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1992313" y="281083"/>
            <a:ext cx="8229600" cy="1143000"/>
          </a:xfrm>
        </p:spPr>
        <p:txBody>
          <a:bodyPr/>
          <a:lstStyle/>
          <a:p>
            <a:r>
              <a:rPr lang="zh-CN" altLang="en-US" smtClean="0"/>
              <a:t>确定</a:t>
            </a:r>
            <a:r>
              <a:rPr lang="en-US" altLang="zh-CN" smtClean="0"/>
              <a:t>IP</a:t>
            </a:r>
            <a:r>
              <a:rPr lang="zh-CN" altLang="en-US" smtClean="0"/>
              <a:t>连接性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38200" y="1341533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ping</a:t>
            </a: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/>
              <a:t>网络数据包丢失和等待时间测量工具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traceroute</a:t>
            </a:r>
            <a:endParaRPr lang="en-US" altLang="zh-CN" dirty="0" smtClean="0"/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/>
              <a:t>显示到达目的地的网络路径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/>
              <a:t>m</a:t>
            </a:r>
            <a:r>
              <a:rPr lang="en-US" altLang="zh-CN" dirty="0" err="1" smtClean="0"/>
              <a:t>tr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err="1" smtClean="0"/>
              <a:t>mtr</a:t>
            </a:r>
            <a:r>
              <a:rPr lang="zh-CN" altLang="en-US" dirty="0"/>
              <a:t>是一个网络工具，结合了</a:t>
            </a:r>
            <a:r>
              <a:rPr lang="en-US" altLang="zh-CN" dirty="0"/>
              <a:t>"</a:t>
            </a:r>
            <a:r>
              <a:rPr lang="en-US" altLang="zh-CN" dirty="0" err="1"/>
              <a:t>traceroute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"ping"</a:t>
            </a:r>
            <a:r>
              <a:rPr lang="zh-CN" altLang="en-US" dirty="0"/>
              <a:t>功能于一身，非常好用的一个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pt-BR" altLang="zh-CN" dirty="0" smtClean="0"/>
              <a:t> mtr -r -n -c 100 </a:t>
            </a:r>
            <a:r>
              <a:rPr lang="pt-BR" altLang="zh-CN" dirty="0" smtClean="0">
                <a:hlinkClick r:id="rId2"/>
              </a:rPr>
              <a:t>www.163.com</a:t>
            </a:r>
            <a:endParaRPr lang="pt-BR" altLang="zh-CN" dirty="0" smtClean="0"/>
          </a:p>
          <a:p>
            <a:pPr marL="0" indent="0" algn="just">
              <a:buNone/>
              <a:defRPr/>
            </a:pPr>
            <a:r>
              <a:rPr lang="zh-CN" altLang="en-US" dirty="0" smtClean="0"/>
              <a:t>检测丢包率，路由信息，延时信息</a:t>
            </a:r>
          </a:p>
        </p:txBody>
      </p:sp>
    </p:spTree>
    <p:extLst>
      <p:ext uri="{BB962C8B-B14F-4D97-AF65-F5344CB8AC3E}">
        <p14:creationId xmlns:p14="http://schemas.microsoft.com/office/powerpoint/2010/main" val="39626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定义本地主机名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1992313" y="1916113"/>
            <a:ext cx="8229600" cy="4525962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hostname</a:t>
            </a:r>
            <a:r>
              <a:rPr lang="zh-CN" altLang="en-US" smtClean="0"/>
              <a:t>浏览</a:t>
            </a:r>
            <a:r>
              <a:rPr lang="en-US" altLang="zh-CN" smtClean="0"/>
              <a:t>/</a:t>
            </a:r>
            <a:r>
              <a:rPr lang="zh-CN" altLang="en-US" smtClean="0"/>
              <a:t>设定本地主机名</a:t>
            </a:r>
            <a:endParaRPr lang="en-US" altLang="zh-CN" smtClean="0"/>
          </a:p>
          <a:p>
            <a:r>
              <a:rPr lang="zh-CN" altLang="en-US" smtClean="0"/>
              <a:t>开始在</a:t>
            </a:r>
            <a:r>
              <a:rPr lang="en-US" altLang="zh-CN" smtClean="0"/>
              <a:t>/etc/sysconfig/network</a:t>
            </a:r>
            <a:r>
              <a:rPr lang="zh-CN" altLang="en-US" smtClean="0"/>
              <a:t>中定义：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HOSTNAME=stationX.example.com</a:t>
            </a:r>
          </a:p>
          <a:p>
            <a:r>
              <a:rPr lang="zh-CN" altLang="en-US" smtClean="0"/>
              <a:t>可能在网络中“获得”名称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dhclient</a:t>
            </a:r>
            <a:r>
              <a:rPr lang="zh-CN" altLang="en-US" smtClean="0"/>
              <a:t>守护进程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“逆向</a:t>
            </a:r>
            <a:r>
              <a:rPr lang="en-US" altLang="zh-CN" smtClean="0"/>
              <a:t>DNS</a:t>
            </a:r>
            <a:r>
              <a:rPr lang="zh-CN" altLang="en-US" smtClean="0"/>
              <a:t>搜索”</a:t>
            </a:r>
          </a:p>
        </p:txBody>
      </p:sp>
    </p:spTree>
    <p:extLst>
      <p:ext uri="{BB962C8B-B14F-4D97-AF65-F5344CB8AC3E}">
        <p14:creationId xmlns:p14="http://schemas.microsoft.com/office/powerpoint/2010/main" val="5110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本地解析器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1981200" y="1844675"/>
            <a:ext cx="8229600" cy="4281488"/>
          </a:xfrm>
        </p:spPr>
        <p:txBody>
          <a:bodyPr/>
          <a:lstStyle/>
          <a:p>
            <a:r>
              <a:rPr lang="zh-CN" altLang="en-US" smtClean="0"/>
              <a:t>解析器执行正向和逆向查询</a:t>
            </a:r>
            <a:endParaRPr lang="en-US" altLang="zh-CN" smtClean="0"/>
          </a:p>
          <a:p>
            <a:r>
              <a:rPr lang="en-US" altLang="zh-CN" smtClean="0"/>
              <a:t>/etc/hosts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本地主机名数据库和</a:t>
            </a:r>
            <a:r>
              <a:rPr lang="en-US" altLang="zh-CN" smtClean="0"/>
              <a:t>IP</a:t>
            </a:r>
            <a:r>
              <a:rPr lang="zh-CN" altLang="en-US" smtClean="0"/>
              <a:t>地址的映像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对小型独立网络有用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通常，在使用</a:t>
            </a:r>
            <a:r>
              <a:rPr lang="en-US" altLang="zh-CN" smtClean="0"/>
              <a:t>DNS</a:t>
            </a:r>
            <a:r>
              <a:rPr lang="zh-CN" altLang="en-US" smtClean="0"/>
              <a:t>前检查</a:t>
            </a:r>
          </a:p>
        </p:txBody>
      </p:sp>
    </p:spTree>
    <p:extLst>
      <p:ext uri="{BB962C8B-B14F-4D97-AF65-F5344CB8AC3E}">
        <p14:creationId xmlns:p14="http://schemas.microsoft.com/office/powerpoint/2010/main" val="1159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912</Words>
  <Application>Microsoft Office PowerPoint</Application>
  <PresentationFormat>宽屏</PresentationFormat>
  <Paragraphs>139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StarSymbol</vt:lpstr>
      <vt:lpstr>宋体</vt:lpstr>
      <vt:lpstr>微软雅黑</vt:lpstr>
      <vt:lpstr>Arial</vt:lpstr>
      <vt:lpstr>Calibri</vt:lpstr>
      <vt:lpstr>Times New Roman</vt:lpstr>
      <vt:lpstr>Tw Cen MT</vt:lpstr>
      <vt:lpstr>Office 主题</vt:lpstr>
      <vt:lpstr>管理RHEL网络</vt:lpstr>
      <vt:lpstr>管理RHEL网络</vt:lpstr>
      <vt:lpstr>TCP/IP网络配置</vt:lpstr>
      <vt:lpstr>管理以太网连接</vt:lpstr>
      <vt:lpstr>图形化网络配置 system-config-network</vt:lpstr>
      <vt:lpstr>测试网络连通性</vt:lpstr>
      <vt:lpstr>确定IP连接性</vt:lpstr>
      <vt:lpstr>定义本地主机名</vt:lpstr>
      <vt:lpstr>本地解析器</vt:lpstr>
      <vt:lpstr>远程解析器</vt:lpstr>
      <vt:lpstr>任务计划管理</vt:lpstr>
      <vt:lpstr>列举进程</vt:lpstr>
      <vt:lpstr>列举进程</vt:lpstr>
      <vt:lpstr>Crontab计划任务</vt:lpstr>
      <vt:lpstr>crontab 文件格式</vt:lpstr>
      <vt:lpstr>管理OpenSSH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scp：安全文件传输</vt:lpstr>
      <vt:lpstr>rsync：高效率的文件同步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wenming zhu</cp:lastModifiedBy>
  <cp:revision>34</cp:revision>
  <dcterms:created xsi:type="dcterms:W3CDTF">2016-09-12T07:04:34Z</dcterms:created>
  <dcterms:modified xsi:type="dcterms:W3CDTF">2018-09-01T11:38:52Z</dcterms:modified>
</cp:coreProperties>
</file>