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341" r:id="rId3"/>
    <p:sldId id="280" r:id="rId4"/>
    <p:sldId id="283" r:id="rId5"/>
    <p:sldId id="284" r:id="rId6"/>
    <p:sldId id="286" r:id="rId7"/>
    <p:sldId id="287" r:id="rId8"/>
    <p:sldId id="288" r:id="rId9"/>
    <p:sldId id="289" r:id="rId10"/>
    <p:sldId id="342" r:id="rId11"/>
    <p:sldId id="291" r:id="rId12"/>
    <p:sldId id="292" r:id="rId13"/>
    <p:sldId id="293" r:id="rId14"/>
    <p:sldId id="294" r:id="rId15"/>
    <p:sldId id="343" r:id="rId16"/>
    <p:sldId id="310" r:id="rId17"/>
    <p:sldId id="311" r:id="rId18"/>
    <p:sldId id="312" r:id="rId19"/>
    <p:sldId id="314" r:id="rId20"/>
    <p:sldId id="315" r:id="rId21"/>
    <p:sldId id="316" r:id="rId22"/>
    <p:sldId id="31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8045C-6F88-4C4B-B8F1-B5558F4D0E10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50772-D2B1-4238-AD91-A7DDEC6C5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484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9E38128-7E22-48D3-A093-173828D2B1AE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4804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D5E6A5C-95CF-4598-80E4-ABD313138431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165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018980F-3D71-4B25-A3EF-F50E82F99792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7663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8B6FC34-CC97-411A-AA7D-B7EB566DA205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>
              <a:buFont typeface="Wingdings" pitchFamily="2" charset="2"/>
              <a:buNone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8164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082656A-C32F-4EBE-9C09-028E1BACB432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8908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D6E2A4D2-5DF8-4316-BF74-C6838360CF14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0246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2AC4EB6-E3CC-4BC9-951D-507BC26DEF1A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5001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CCC254B7-1B22-4D39-81AA-2207914A1451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3048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DB20CDB1-599A-4C8F-AA48-1392D22A7588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6973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7D3E9266-1516-4A42-BF72-8007B6B3A976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9061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FDFEBA90-BCC2-4927-9D72-A7EDB61A9F22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4908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588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28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7687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4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13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23900" y="5634123"/>
            <a:ext cx="2743200" cy="46187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622301" y="1847447"/>
            <a:ext cx="1109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实战微课，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分钟学</a:t>
            </a:r>
            <a:r>
              <a:rPr lang="en-US" altLang="zh-CN" sz="4000" dirty="0" smtClean="0"/>
              <a:t>IT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841131" y="3076037"/>
            <a:ext cx="2662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51CTO</a:t>
            </a:r>
            <a:r>
              <a:rPr lang="zh-CN" altLang="en-US" sz="2800" dirty="0" smtClean="0"/>
              <a:t>学院出品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00" y="5166402"/>
            <a:ext cx="1397318" cy="139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387351"/>
            <a:ext cx="10284883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376363"/>
            <a:ext cx="10560049" cy="3924300"/>
          </a:xfrm>
        </p:spPr>
        <p:txBody>
          <a:bodyPr/>
          <a:lstStyle/>
          <a:p>
            <a:r>
              <a:rPr lang="zh-CN" altLang="en-US" dirty="0" smtClean="0"/>
              <a:t>单击此处输入文字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84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实战微课（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分钟学</a:t>
            </a:r>
            <a:r>
              <a:rPr lang="en-US" altLang="zh-CN" dirty="0" smtClean="0"/>
              <a:t>IT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edu.51cto.com</a:t>
            </a:r>
            <a:fld id="{BAF90FCE-D58E-4466-9747-84928ED2354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9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smtClean="0"/>
              <a:t>中用户和软件包管理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6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权限管理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46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/>
              <a:t>文件</a:t>
            </a:r>
            <a:r>
              <a:rPr lang="en-US" altLang="zh-CN"/>
              <a:t>/</a:t>
            </a:r>
            <a:r>
              <a:rPr lang="zh-CN" altLang="en-US"/>
              <a:t>目录的权限和归属</a:t>
            </a:r>
          </a:p>
        </p:txBody>
      </p:sp>
      <p:sp>
        <p:nvSpPr>
          <p:cNvPr id="525317" name="Rectangle 5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</a:rPr>
              <a:t>访问权限</a:t>
            </a:r>
          </a:p>
          <a:p>
            <a:pPr lvl="1"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读取</a:t>
            </a:r>
            <a:r>
              <a:rPr lang="zh-CN" altLang="en-US" dirty="0">
                <a:latin typeface="+mn-ea"/>
              </a:rPr>
              <a:t>：允许查看文件内容、显示目录列表</a:t>
            </a:r>
          </a:p>
          <a:p>
            <a:pPr lvl="1"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写入</a:t>
            </a:r>
            <a:r>
              <a:rPr lang="zh-CN" altLang="en-US" dirty="0">
                <a:latin typeface="+mn-ea"/>
              </a:rPr>
              <a:t>：允许修改文件内容，允许在目录中新建、移动、删除文件或子目录</a:t>
            </a:r>
          </a:p>
          <a:p>
            <a:pPr lvl="1"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可执行</a:t>
            </a:r>
            <a:r>
              <a:rPr lang="zh-CN" altLang="en-US" dirty="0">
                <a:latin typeface="+mn-ea"/>
              </a:rPr>
              <a:t>：允许运行程序、切换目录</a:t>
            </a:r>
          </a:p>
          <a:p>
            <a:pPr>
              <a:defRPr/>
            </a:pPr>
            <a:r>
              <a:rPr lang="zh-CN" altLang="en-US" dirty="0">
                <a:latin typeface="+mn-ea"/>
              </a:rPr>
              <a:t>归属（所有权）</a:t>
            </a:r>
          </a:p>
          <a:p>
            <a:pPr lvl="1"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属主</a:t>
            </a:r>
            <a:r>
              <a:rPr lang="zh-CN" altLang="en-US" dirty="0">
                <a:latin typeface="+mn-ea"/>
              </a:rPr>
              <a:t>：拥有该文件或目录的用户帐号</a:t>
            </a:r>
          </a:p>
          <a:p>
            <a:pPr lvl="1"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属组</a:t>
            </a:r>
            <a:r>
              <a:rPr lang="zh-CN" altLang="en-US" dirty="0">
                <a:latin typeface="+mn-ea"/>
              </a:rPr>
              <a:t>：拥有该文件或目录的组帐号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4DB6345-49CB-4454-B17A-A71DB742DD60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139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454" name="Rectangle 9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查看文件</a:t>
            </a:r>
            <a:r>
              <a:rPr lang="en-US" altLang="zh-CN" dirty="0"/>
              <a:t>/</a:t>
            </a:r>
            <a:r>
              <a:rPr lang="zh-CN" altLang="en-US" dirty="0"/>
              <a:t>目录的权限和归属</a:t>
            </a:r>
          </a:p>
        </p:txBody>
      </p:sp>
      <p:sp>
        <p:nvSpPr>
          <p:cNvPr id="9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010776" y="6481763"/>
            <a:ext cx="657225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330EC0-AF07-4883-B1D2-620A73ADE4BF}" type="slidenum">
              <a:rPr lang="en-US" altLang="zh-CN">
                <a:latin typeface="+mn-ea"/>
                <a:ea typeface="+mn-ea"/>
              </a:rPr>
              <a:pPr>
                <a:defRPr/>
              </a:pPr>
              <a:t>12</a:t>
            </a:fld>
            <a:endParaRPr lang="en-US" altLang="zh-CN">
              <a:latin typeface="+mn-ea"/>
              <a:ea typeface="+mn-ea"/>
            </a:endParaRPr>
          </a:p>
        </p:txBody>
      </p:sp>
      <p:graphicFrame>
        <p:nvGraphicFramePr>
          <p:cNvPr id="527526" name="Group 166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1970856" y="2060848"/>
          <a:ext cx="8229600" cy="1563120"/>
        </p:xfrm>
        <a:graphic>
          <a:graphicData uri="http://schemas.openxmlformats.org/drawingml/2006/table">
            <a:tbl>
              <a:tblPr/>
              <a:tblGrid>
                <a:gridCol w="1530350"/>
                <a:gridCol w="690563"/>
                <a:gridCol w="692150"/>
                <a:gridCol w="884237"/>
                <a:gridCol w="677863"/>
                <a:gridCol w="588962"/>
                <a:gridCol w="858838"/>
                <a:gridCol w="677862"/>
                <a:gridCol w="677863"/>
                <a:gridCol w="950912"/>
              </a:tblGrid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权限项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读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写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执行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读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写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执行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读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写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执行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字符表示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w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w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w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数字表示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权限分配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文件所有者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文件所属组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其他用户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7525" name="Group 165"/>
          <p:cNvGraphicFramePr>
            <a:graphicFrameLocks noGrp="1"/>
          </p:cNvGraphicFramePr>
          <p:nvPr>
            <p:extLst/>
          </p:nvPr>
        </p:nvGraphicFramePr>
        <p:xfrm>
          <a:off x="3503613" y="4581525"/>
          <a:ext cx="4951412" cy="1097280"/>
        </p:xfrm>
        <a:graphic>
          <a:graphicData uri="http://schemas.openxmlformats.org/drawingml/2006/table">
            <a:tbl>
              <a:tblPr/>
              <a:tblGrid>
                <a:gridCol w="549275"/>
                <a:gridCol w="550862"/>
                <a:gridCol w="568325"/>
                <a:gridCol w="531813"/>
                <a:gridCol w="550862"/>
                <a:gridCol w="549275"/>
                <a:gridCol w="571500"/>
                <a:gridCol w="520700"/>
                <a:gridCol w="558800"/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49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7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设置文件</a:t>
            </a:r>
            <a:r>
              <a:rPr lang="en-US" altLang="zh-CN" dirty="0"/>
              <a:t>/</a:t>
            </a:r>
            <a:r>
              <a:rPr lang="zh-CN" altLang="en-US" dirty="0"/>
              <a:t>目录的权限</a:t>
            </a:r>
          </a:p>
        </p:txBody>
      </p:sp>
      <p:sp>
        <p:nvSpPr>
          <p:cNvPr id="529418" name="Rectangle 10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>
                <a:latin typeface="+mn-ea"/>
              </a:rPr>
              <a:t>chmod</a:t>
            </a:r>
            <a:r>
              <a:rPr lang="zh-CN" altLang="en-US" dirty="0">
                <a:latin typeface="+mn-ea"/>
              </a:rPr>
              <a:t>命令</a:t>
            </a:r>
          </a:p>
          <a:p>
            <a:pPr lvl="1">
              <a:defRPr/>
            </a:pPr>
            <a:r>
              <a:rPr lang="zh-CN" altLang="en-US" dirty="0">
                <a:latin typeface="+mn-ea"/>
              </a:rPr>
              <a:t>格式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chmod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  [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ugoa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]  [+-=]  [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rwx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] 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文件或目录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...</a:t>
            </a:r>
            <a:r>
              <a:rPr lang="en-US" altLang="zh-CN" dirty="0">
                <a:latin typeface="+mn-ea"/>
              </a:rPr>
              <a:t> </a:t>
            </a:r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962916-D3C7-435F-BF77-435C2DB5765E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529419" name="Rectangle 11"/>
          <p:cNvSpPr>
            <a:spLocks noChangeArrowheads="1"/>
          </p:cNvSpPr>
          <p:nvPr/>
        </p:nvSpPr>
        <p:spPr bwMode="auto">
          <a:xfrm>
            <a:off x="1981200" y="3321050"/>
            <a:ext cx="82296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/>
            </a:pPr>
            <a:r>
              <a:rPr lang="zh-CN" altLang="en-US" sz="2400" b="1">
                <a:solidFill>
                  <a:srgbClr val="003366"/>
                </a:solidFill>
              </a:rPr>
              <a:t>格式</a:t>
            </a:r>
            <a:r>
              <a:rPr lang="en-US" altLang="zh-CN" sz="2400" b="1">
                <a:solidFill>
                  <a:srgbClr val="003366"/>
                </a:solidFill>
              </a:rPr>
              <a:t>2</a:t>
            </a:r>
            <a:r>
              <a:rPr lang="zh-CN" altLang="en-US" sz="2400" b="1">
                <a:solidFill>
                  <a:srgbClr val="003366"/>
                </a:solidFill>
              </a:rPr>
              <a:t>：</a:t>
            </a:r>
            <a:r>
              <a:rPr lang="en-US" altLang="zh-CN" sz="2400" b="1">
                <a:solidFill>
                  <a:srgbClr val="FF0000"/>
                </a:solidFill>
              </a:rPr>
              <a:t>chmod nnn </a:t>
            </a:r>
            <a:r>
              <a:rPr lang="zh-CN" altLang="en-US" sz="2400" b="1">
                <a:solidFill>
                  <a:srgbClr val="FF0000"/>
                </a:solidFill>
              </a:rPr>
              <a:t>文件或目录</a:t>
            </a:r>
            <a:r>
              <a:rPr lang="en-US" altLang="zh-CN" sz="2400" b="1">
                <a:solidFill>
                  <a:srgbClr val="FF0000"/>
                </a:solidFill>
              </a:rPr>
              <a:t>...</a:t>
            </a:r>
            <a:endParaRPr lang="en-US" altLang="zh-CN" sz="2400" b="1">
              <a:solidFill>
                <a:srgbClr val="003366"/>
              </a:solidFill>
            </a:endParaRPr>
          </a:p>
        </p:txBody>
      </p:sp>
      <p:sp>
        <p:nvSpPr>
          <p:cNvPr id="529420" name="Rectangle 12"/>
          <p:cNvSpPr>
            <a:spLocks noChangeArrowheads="1"/>
          </p:cNvSpPr>
          <p:nvPr/>
        </p:nvSpPr>
        <p:spPr bwMode="auto">
          <a:xfrm>
            <a:off x="1981200" y="4400551"/>
            <a:ext cx="82296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Blip>
                <a:blip r:embed="rId4"/>
              </a:buBlip>
              <a:defRPr/>
            </a:pPr>
            <a:r>
              <a:rPr lang="zh-CN" altLang="en-US" sz="2800" b="1" dirty="0">
                <a:latin typeface="+mn-ea"/>
              </a:rPr>
              <a:t>常用命令选项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-R</a:t>
            </a:r>
            <a:r>
              <a:rPr lang="zh-CN" altLang="en-US" sz="2400" b="1" dirty="0">
                <a:solidFill>
                  <a:srgbClr val="003366"/>
                </a:solidFill>
                <a:latin typeface="+mn-ea"/>
              </a:rPr>
              <a:t>：递归修改指定目录下所有文件、子目录的权限</a:t>
            </a:r>
          </a:p>
        </p:txBody>
      </p:sp>
    </p:spTree>
    <p:extLst>
      <p:ext uri="{BB962C8B-B14F-4D97-AF65-F5344CB8AC3E}">
        <p14:creationId xmlns:p14="http://schemas.microsoft.com/office/powerpoint/2010/main" val="384354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9" grpId="0"/>
      <p:bldP spid="5294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63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设置文件</a:t>
            </a:r>
            <a:r>
              <a:rPr lang="en-US" altLang="zh-CN" dirty="0"/>
              <a:t>/</a:t>
            </a:r>
            <a:r>
              <a:rPr lang="zh-CN" altLang="en-US" dirty="0"/>
              <a:t>目录的归属</a:t>
            </a:r>
          </a:p>
        </p:txBody>
      </p:sp>
      <p:sp>
        <p:nvSpPr>
          <p:cNvPr id="531464" name="Rectangle 8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>
                <a:latin typeface="+mn-ea"/>
              </a:rPr>
              <a:t>chown</a:t>
            </a:r>
            <a:r>
              <a:rPr lang="zh-CN" altLang="en-US" dirty="0">
                <a:latin typeface="+mn-ea"/>
              </a:rPr>
              <a:t>命令</a:t>
            </a:r>
          </a:p>
          <a:p>
            <a:pPr lvl="1">
              <a:defRPr/>
            </a:pPr>
            <a:r>
              <a:rPr lang="zh-CN" altLang="en-US" dirty="0">
                <a:latin typeface="+mn-ea"/>
              </a:rPr>
              <a:t>格式：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chown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属主   文件或目录</a:t>
            </a:r>
          </a:p>
          <a:p>
            <a:pPr lvl="1">
              <a:buFontTx/>
              <a:buNone/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              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chown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 :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属组  文件或目录</a:t>
            </a:r>
          </a:p>
          <a:p>
            <a:pPr lvl="1">
              <a:buFontTx/>
              <a:buNone/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              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chown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属主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: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属组  文件或目录</a:t>
            </a:r>
          </a:p>
          <a:p>
            <a:pPr>
              <a:defRPr/>
            </a:pPr>
            <a:r>
              <a:rPr lang="zh-CN" altLang="en-US" dirty="0">
                <a:latin typeface="+mn-ea"/>
              </a:rPr>
              <a:t>常用命令选项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-R</a:t>
            </a:r>
            <a:r>
              <a:rPr lang="zh-CN" altLang="en-US" dirty="0">
                <a:latin typeface="+mn-ea"/>
              </a:rPr>
              <a:t>：递归修改指定目录下所有文件、子目录的归属</a:t>
            </a: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A469ED9-1445-4142-B614-C375A36CC1E0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31462" name="Rectangle 6"/>
          <p:cNvSpPr>
            <a:spLocks noChangeArrowheads="1"/>
          </p:cNvSpPr>
          <p:nvPr/>
        </p:nvSpPr>
        <p:spPr bwMode="auto">
          <a:xfrm>
            <a:off x="1981200" y="2997201"/>
            <a:ext cx="82296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/>
            </a:pPr>
            <a:endParaRPr lang="zh-CN" altLang="zh-CN" sz="2800" b="1"/>
          </a:p>
        </p:txBody>
      </p:sp>
    </p:spTree>
    <p:extLst>
      <p:ext uri="{BB962C8B-B14F-4D97-AF65-F5344CB8AC3E}">
        <p14:creationId xmlns:p14="http://schemas.microsoft.com/office/powerpoint/2010/main" val="63169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软件包管理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399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RPM</a:t>
            </a:r>
            <a:r>
              <a:rPr lang="zh-CN" altLang="en-US" smtClean="0"/>
              <a:t>软件包管理器（</a:t>
            </a:r>
            <a:r>
              <a:rPr lang="en-US" altLang="zh-CN" smtClean="0"/>
              <a:t>RPM Package Manager</a:t>
            </a:r>
            <a:r>
              <a:rPr lang="zh-CN" altLang="en-US" smtClean="0"/>
              <a:t>）</a:t>
            </a:r>
          </a:p>
        </p:txBody>
      </p:sp>
      <p:sp>
        <p:nvSpPr>
          <p:cNvPr id="192515" name="内容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</a:rPr>
              <a:t>RPM</a:t>
            </a:r>
            <a:r>
              <a:rPr lang="zh-CN" altLang="en-US" dirty="0" smtClean="0">
                <a:latin typeface="+mn-ea"/>
              </a:rPr>
              <a:t>组件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本地数据库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rpm</a:t>
            </a:r>
            <a:r>
              <a:rPr lang="zh-CN" altLang="en-US" dirty="0" smtClean="0">
                <a:latin typeface="+mn-ea"/>
              </a:rPr>
              <a:t>及其相关的可执行文件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RPM</a:t>
            </a:r>
            <a:r>
              <a:rPr lang="zh-CN" altLang="en-US" dirty="0" smtClean="0">
                <a:latin typeface="+mn-ea"/>
              </a:rPr>
              <a:t>前端工具，如</a:t>
            </a:r>
            <a:r>
              <a:rPr lang="en-US" altLang="zh-CN" dirty="0" smtClean="0">
                <a:latin typeface="+mn-ea"/>
              </a:rPr>
              <a:t>yum</a:t>
            </a:r>
          </a:p>
          <a:p>
            <a:pPr lvl="1"/>
            <a:r>
              <a:rPr lang="zh-CN" altLang="en-US" dirty="0" smtClean="0">
                <a:latin typeface="+mn-ea"/>
              </a:rPr>
              <a:t>软件包文件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主要功能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安装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删除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查询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验证</a:t>
            </a:r>
          </a:p>
        </p:txBody>
      </p:sp>
    </p:spTree>
    <p:extLst>
      <p:ext uri="{BB962C8B-B14F-4D97-AF65-F5344CB8AC3E}">
        <p14:creationId xmlns:p14="http://schemas.microsoft.com/office/powerpoint/2010/main" val="391402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安装和删除软件</a:t>
            </a:r>
          </a:p>
        </p:txBody>
      </p:sp>
      <p:sp>
        <p:nvSpPr>
          <p:cNvPr id="193539" name="内容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+mn-ea"/>
              </a:rPr>
              <a:t>主要</a:t>
            </a:r>
            <a:r>
              <a:rPr lang="en-US" altLang="zh-CN" dirty="0" smtClean="0">
                <a:latin typeface="+mn-ea"/>
              </a:rPr>
              <a:t>RPM</a:t>
            </a:r>
            <a:r>
              <a:rPr lang="zh-CN" altLang="en-US" dirty="0" smtClean="0">
                <a:latin typeface="+mn-ea"/>
              </a:rPr>
              <a:t>选项：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安装：</a:t>
            </a:r>
            <a:r>
              <a:rPr lang="en-US" altLang="zh-CN" b="1" dirty="0" smtClean="0">
                <a:latin typeface="+mn-ea"/>
              </a:rPr>
              <a:t>rpm -</a:t>
            </a:r>
            <a:r>
              <a:rPr lang="en-US" altLang="zh-CN" b="1" dirty="0" err="1" smtClean="0">
                <a:latin typeface="+mn-ea"/>
              </a:rPr>
              <a:t>i</a:t>
            </a:r>
            <a:r>
              <a:rPr lang="en-US" altLang="zh-CN" b="1" dirty="0" smtClean="0">
                <a:latin typeface="+mn-ea"/>
              </a:rPr>
              <a:t> | --install </a:t>
            </a:r>
            <a:r>
              <a:rPr lang="en-US" altLang="zh-CN" b="1" i="1" dirty="0" err="1" smtClean="0">
                <a:latin typeface="+mn-ea"/>
              </a:rPr>
              <a:t>rpmfile</a:t>
            </a:r>
            <a:r>
              <a:rPr lang="en-US" altLang="zh-CN" b="1" i="1" dirty="0" smtClean="0">
                <a:latin typeface="+mn-ea"/>
              </a:rPr>
              <a:t>...</a:t>
            </a:r>
          </a:p>
          <a:p>
            <a:pPr lvl="1"/>
            <a:r>
              <a:rPr lang="zh-CN" altLang="en-US" dirty="0" smtClean="0">
                <a:latin typeface="+mn-ea"/>
              </a:rPr>
              <a:t>升级：</a:t>
            </a:r>
            <a:r>
              <a:rPr lang="en-US" altLang="zh-CN" b="1" dirty="0" smtClean="0">
                <a:latin typeface="+mn-ea"/>
              </a:rPr>
              <a:t>rpm -U | --upgrade </a:t>
            </a:r>
            <a:r>
              <a:rPr lang="en-US" altLang="zh-CN" b="1" i="1" dirty="0" err="1" smtClean="0">
                <a:latin typeface="+mn-ea"/>
              </a:rPr>
              <a:t>rpmfile</a:t>
            </a:r>
            <a:endParaRPr lang="en-US" altLang="zh-CN" b="1" i="1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刷新：</a:t>
            </a:r>
            <a:r>
              <a:rPr lang="en-US" altLang="zh-CN" b="1" dirty="0" smtClean="0">
                <a:latin typeface="+mn-ea"/>
              </a:rPr>
              <a:t>rpm -F | --freshen </a:t>
            </a:r>
            <a:r>
              <a:rPr lang="en-US" altLang="zh-CN" b="1" i="1" dirty="0" err="1" smtClean="0">
                <a:latin typeface="+mn-ea"/>
              </a:rPr>
              <a:t>rpmfile</a:t>
            </a:r>
            <a:r>
              <a:rPr lang="en-US" altLang="zh-CN" b="1" i="1" dirty="0" smtClean="0">
                <a:latin typeface="+mn-ea"/>
              </a:rPr>
              <a:t>...</a:t>
            </a:r>
          </a:p>
          <a:p>
            <a:pPr lvl="1"/>
            <a:r>
              <a:rPr lang="zh-CN" altLang="en-US" dirty="0" smtClean="0">
                <a:latin typeface="+mn-ea"/>
              </a:rPr>
              <a:t>删除：</a:t>
            </a:r>
            <a:r>
              <a:rPr lang="en-US" altLang="zh-CN" b="1" dirty="0" smtClean="0">
                <a:latin typeface="+mn-ea"/>
              </a:rPr>
              <a:t>rpm -e | --erase </a:t>
            </a:r>
            <a:r>
              <a:rPr lang="en-US" altLang="zh-CN" b="1" i="1" dirty="0" smtClean="0">
                <a:latin typeface="+mn-ea"/>
              </a:rPr>
              <a:t>package...</a:t>
            </a:r>
          </a:p>
          <a:p>
            <a:pPr lvl="1"/>
            <a:r>
              <a:rPr lang="en-US" altLang="zh-CN" b="1" i="1" dirty="0" smtClean="0">
                <a:latin typeface="+mn-ea"/>
              </a:rPr>
              <a:t>--</a:t>
            </a:r>
            <a:r>
              <a:rPr lang="en-US" altLang="zh-CN" b="1" i="1" dirty="0" err="1" smtClean="0">
                <a:latin typeface="+mn-ea"/>
              </a:rPr>
              <a:t>nodeps</a:t>
            </a:r>
            <a:r>
              <a:rPr lang="en-US" altLang="zh-CN" b="1" i="1" dirty="0" smtClean="0">
                <a:latin typeface="+mn-ea"/>
              </a:rPr>
              <a:t>    --force    --test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输出选项：</a:t>
            </a:r>
            <a:r>
              <a:rPr lang="en-US" altLang="zh-CN" dirty="0" smtClean="0">
                <a:latin typeface="+mn-ea"/>
              </a:rPr>
              <a:t>-v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-h</a:t>
            </a:r>
          </a:p>
          <a:p>
            <a:r>
              <a:rPr lang="en-US" altLang="zh-CN" dirty="0" smtClean="0">
                <a:latin typeface="+mn-ea"/>
              </a:rPr>
              <a:t>URL</a:t>
            </a:r>
            <a:r>
              <a:rPr lang="zh-CN" altLang="en-US" dirty="0" smtClean="0">
                <a:latin typeface="+mn-ea"/>
              </a:rPr>
              <a:t>支持：</a:t>
            </a:r>
            <a:r>
              <a:rPr lang="en-US" altLang="zh-CN" dirty="0" smtClean="0">
                <a:latin typeface="+mn-ea"/>
              </a:rPr>
              <a:t>ftp://</a:t>
            </a:r>
            <a:r>
              <a:rPr lang="zh-CN" altLang="en-US" dirty="0" smtClean="0">
                <a:latin typeface="+mn-ea"/>
              </a:rPr>
              <a:t>（带匹配），</a:t>
            </a:r>
            <a:r>
              <a:rPr lang="en-US" altLang="zh-CN" dirty="0" smtClean="0">
                <a:latin typeface="+mn-ea"/>
              </a:rPr>
              <a:t>http://</a:t>
            </a:r>
          </a:p>
          <a:p>
            <a:r>
              <a:rPr lang="zh-CN" altLang="en-US" dirty="0" smtClean="0">
                <a:latin typeface="+mn-ea"/>
              </a:rPr>
              <a:t>可在特殊情况下使用的许多其它安装选项</a:t>
            </a:r>
          </a:p>
        </p:txBody>
      </p:sp>
    </p:spTree>
    <p:extLst>
      <p:ext uri="{BB962C8B-B14F-4D97-AF65-F5344CB8AC3E}">
        <p14:creationId xmlns:p14="http://schemas.microsoft.com/office/powerpoint/2010/main" val="179532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rpm</a:t>
            </a:r>
            <a:r>
              <a:rPr lang="zh-CN" altLang="en-US" smtClean="0"/>
              <a:t>查询</a:t>
            </a:r>
          </a:p>
        </p:txBody>
      </p:sp>
      <p:sp>
        <p:nvSpPr>
          <p:cNvPr id="195587" name="内容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sz="2000" dirty="0">
                <a:latin typeface="+mn-ea"/>
              </a:rPr>
              <a:t>语法：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rpm -q </a:t>
            </a:r>
            <a:r>
              <a:rPr lang="en-US" altLang="zh-CN" sz="2000" dirty="0" err="1">
                <a:latin typeface="+mn-ea"/>
              </a:rPr>
              <a:t>what_packages</a:t>
            </a:r>
            <a:r>
              <a:rPr lang="en-US" altLang="zh-CN" sz="2000" dirty="0">
                <a:latin typeface="+mn-ea"/>
              </a:rPr>
              <a:t>  </a:t>
            </a:r>
            <a:r>
              <a:rPr lang="en-US" altLang="zh-CN" sz="2000" dirty="0" err="1">
                <a:latin typeface="+mn-ea"/>
              </a:rPr>
              <a:t>what_information</a:t>
            </a:r>
            <a:r>
              <a:rPr lang="zh-CN" altLang="en-US" sz="2000" dirty="0">
                <a:latin typeface="+mn-ea"/>
              </a:rPr>
              <a:t>仅查询了软件包是否安装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已安装的软件包选项：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rpm -</a:t>
            </a:r>
            <a:r>
              <a:rPr lang="en-US" altLang="zh-CN" sz="2000" dirty="0" err="1">
                <a:latin typeface="+mn-ea"/>
              </a:rPr>
              <a:t>qa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会列出所有已安装的软件包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rpm -</a:t>
            </a:r>
            <a:r>
              <a:rPr lang="en-US" altLang="zh-CN" sz="2000" dirty="0" err="1">
                <a:latin typeface="+mn-ea"/>
              </a:rPr>
              <a:t>qf</a:t>
            </a:r>
            <a:r>
              <a:rPr lang="en-US" altLang="zh-CN" sz="2000" dirty="0">
                <a:latin typeface="+mn-ea"/>
              </a:rPr>
              <a:t>  filename </a:t>
            </a:r>
            <a:r>
              <a:rPr lang="zh-CN" altLang="en-US" sz="2000" dirty="0">
                <a:latin typeface="+mn-ea"/>
              </a:rPr>
              <a:t>显示拥有该文件的软件包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rpm -</a:t>
            </a:r>
            <a:r>
              <a:rPr lang="en-US" altLang="zh-CN" sz="2000" dirty="0" err="1">
                <a:latin typeface="+mn-ea"/>
              </a:rPr>
              <a:t>qi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package_name</a:t>
            </a:r>
            <a:r>
              <a:rPr lang="en-US" altLang="zh-CN" sz="2000" dirty="0">
                <a:latin typeface="+mn-ea"/>
              </a:rPr>
              <a:t>  </a:t>
            </a:r>
            <a:r>
              <a:rPr lang="zh-CN" altLang="en-US" sz="2000" dirty="0">
                <a:latin typeface="+mn-ea"/>
              </a:rPr>
              <a:t>显示一般信息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rpm -</a:t>
            </a:r>
            <a:r>
              <a:rPr lang="en-US" altLang="zh-CN" sz="2000" dirty="0" err="1">
                <a:latin typeface="+mn-ea"/>
              </a:rPr>
              <a:t>ql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package_name</a:t>
            </a:r>
            <a:r>
              <a:rPr lang="en-US" altLang="zh-CN" sz="2000" dirty="0">
                <a:latin typeface="+mn-ea"/>
              </a:rPr>
              <a:t>  </a:t>
            </a:r>
            <a:r>
              <a:rPr lang="zh-CN" altLang="en-US" sz="2000" dirty="0">
                <a:latin typeface="+mn-ea"/>
              </a:rPr>
              <a:t>列出软件包中所有文件的名称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未安装软件包的选项：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rpm -</a:t>
            </a:r>
            <a:r>
              <a:rPr lang="en-US" altLang="zh-CN" sz="2000" dirty="0" err="1">
                <a:latin typeface="+mn-ea"/>
              </a:rPr>
              <a:t>qip</a:t>
            </a:r>
            <a:r>
              <a:rPr lang="en-US" altLang="zh-CN" sz="2000" dirty="0">
                <a:latin typeface="+mn-ea"/>
              </a:rPr>
              <a:t> package_file.i386.rpm   </a:t>
            </a:r>
            <a:r>
              <a:rPr lang="zh-CN" altLang="en-US" sz="2000" dirty="0">
                <a:latin typeface="+mn-ea"/>
              </a:rPr>
              <a:t>找出某个</a:t>
            </a:r>
            <a:r>
              <a:rPr lang="en-US" altLang="zh-CN" sz="2000" dirty="0">
                <a:latin typeface="+mn-ea"/>
              </a:rPr>
              <a:t>RPM</a:t>
            </a:r>
            <a:r>
              <a:rPr lang="zh-CN" altLang="en-US" sz="2000" dirty="0">
                <a:latin typeface="+mn-ea"/>
              </a:rPr>
              <a:t>文件内的信息，而非已安装的软件包信息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rpm -</a:t>
            </a:r>
            <a:r>
              <a:rPr lang="en-US" altLang="zh-CN" sz="2000" dirty="0" err="1">
                <a:latin typeface="+mn-ea"/>
              </a:rPr>
              <a:t>qlp</a:t>
            </a:r>
            <a:r>
              <a:rPr lang="en-US" altLang="zh-CN" sz="2000" dirty="0">
                <a:latin typeface="+mn-ea"/>
              </a:rPr>
              <a:t>  package_file.i686.rpm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133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关于</a:t>
            </a:r>
            <a:r>
              <a:rPr lang="en-US" altLang="zh-CN" smtClean="0"/>
              <a:t>yum</a:t>
            </a:r>
            <a:endParaRPr lang="zh-CN" altLang="en-US" smtClean="0"/>
          </a:p>
        </p:txBody>
      </p:sp>
      <p:sp>
        <p:nvSpPr>
          <p:cNvPr id="197635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</a:rPr>
              <a:t>rpm</a:t>
            </a:r>
            <a:r>
              <a:rPr lang="zh-CN" altLang="en-US" dirty="0" smtClean="0">
                <a:latin typeface="+mn-ea"/>
              </a:rPr>
              <a:t>的前端程序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用来解决软件包相关依赖性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可以在多个库之间定位软件包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up2date</a:t>
            </a:r>
            <a:r>
              <a:rPr lang="zh-CN" altLang="en-US" dirty="0" smtClean="0">
                <a:latin typeface="+mn-ea"/>
              </a:rPr>
              <a:t>的替代工具</a:t>
            </a:r>
          </a:p>
        </p:txBody>
      </p:sp>
    </p:spTree>
    <p:extLst>
      <p:ext uri="{BB962C8B-B14F-4D97-AF65-F5344CB8AC3E}">
        <p14:creationId xmlns:p14="http://schemas.microsoft.com/office/powerpoint/2010/main" val="425351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用户管理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274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yum</a:t>
            </a:r>
            <a:r>
              <a:rPr lang="zh-CN" altLang="en-US" smtClean="0"/>
              <a:t>软件包管理工具</a:t>
            </a:r>
          </a:p>
        </p:txBody>
      </p:sp>
      <p:sp>
        <p:nvSpPr>
          <p:cNvPr id="198659" name="内容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+mn-ea"/>
              </a:rPr>
              <a:t>rpm</a:t>
            </a:r>
            <a:r>
              <a:rPr lang="zh-CN" altLang="en-US" sz="2400" dirty="0">
                <a:latin typeface="+mn-ea"/>
              </a:rPr>
              <a:t>的前端，代替</a:t>
            </a:r>
            <a:r>
              <a:rPr lang="en-US" altLang="zh-CN" sz="2400" dirty="0">
                <a:latin typeface="+mn-ea"/>
              </a:rPr>
              <a:t>up2date</a:t>
            </a:r>
            <a:r>
              <a:rPr lang="zh-CN" altLang="en-US" sz="2400" dirty="0">
                <a:latin typeface="+mn-ea"/>
              </a:rPr>
              <a:t>命令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/</a:t>
            </a:r>
            <a:r>
              <a:rPr lang="en-US" altLang="zh-CN" sz="2400" dirty="0" err="1">
                <a:latin typeface="+mn-ea"/>
              </a:rPr>
              <a:t>etc</a:t>
            </a:r>
            <a:r>
              <a:rPr lang="en-US" altLang="zh-CN" sz="2400" dirty="0">
                <a:latin typeface="+mn-ea"/>
              </a:rPr>
              <a:t>/</a:t>
            </a:r>
            <a:r>
              <a:rPr lang="en-US" altLang="zh-CN" sz="2400" dirty="0" err="1">
                <a:latin typeface="+mn-ea"/>
              </a:rPr>
              <a:t>yum.conf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/</a:t>
            </a:r>
            <a:r>
              <a:rPr lang="en-US" altLang="zh-CN" sz="2400" dirty="0" err="1">
                <a:latin typeface="+mn-ea"/>
              </a:rPr>
              <a:t>etc</a:t>
            </a:r>
            <a:r>
              <a:rPr lang="en-US" altLang="zh-CN" sz="2400" dirty="0">
                <a:latin typeface="+mn-ea"/>
              </a:rPr>
              <a:t>/</a:t>
            </a:r>
            <a:r>
              <a:rPr lang="en-US" altLang="zh-CN" sz="2400" dirty="0" err="1">
                <a:latin typeface="+mn-ea"/>
              </a:rPr>
              <a:t>yum.repos.d</a:t>
            </a:r>
            <a:r>
              <a:rPr lang="en-US" altLang="zh-CN" sz="2400" dirty="0">
                <a:latin typeface="+mn-ea"/>
              </a:rPr>
              <a:t>/</a:t>
            </a:r>
            <a:r>
              <a:rPr lang="zh-CN" altLang="en-US" sz="2400" dirty="0">
                <a:latin typeface="+mn-ea"/>
              </a:rPr>
              <a:t>中的配置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用来安装、删除和列举软件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yum install </a:t>
            </a:r>
            <a:r>
              <a:rPr lang="en-US" altLang="zh-CN" sz="2000" dirty="0" err="1">
                <a:latin typeface="+mn-ea"/>
              </a:rPr>
              <a:t>packagename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Yum </a:t>
            </a:r>
            <a:r>
              <a:rPr lang="en-US" altLang="zh-CN" sz="2000" dirty="0" err="1">
                <a:latin typeface="+mn-ea"/>
              </a:rPr>
              <a:t>localinstall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packname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yum remove </a:t>
            </a:r>
            <a:r>
              <a:rPr lang="en-US" altLang="zh-CN" sz="2000" dirty="0" err="1">
                <a:latin typeface="+mn-ea"/>
              </a:rPr>
              <a:t>packagename</a:t>
            </a:r>
            <a:r>
              <a:rPr lang="en-US" altLang="zh-CN" sz="2000" dirty="0">
                <a:latin typeface="+mn-ea"/>
              </a:rPr>
              <a:t> </a:t>
            </a:r>
          </a:p>
          <a:p>
            <a:pPr lvl="1"/>
            <a:r>
              <a:rPr lang="en-US" altLang="zh-CN" sz="2000" dirty="0">
                <a:latin typeface="+mn-ea"/>
              </a:rPr>
              <a:t>yum update </a:t>
            </a:r>
            <a:r>
              <a:rPr lang="en-US" altLang="zh-CN" sz="2000" dirty="0" err="1">
                <a:latin typeface="+mn-ea"/>
              </a:rPr>
              <a:t>packagename</a:t>
            </a:r>
            <a:r>
              <a:rPr lang="en-US" altLang="zh-CN" sz="2000" dirty="0">
                <a:latin typeface="+mn-ea"/>
              </a:rPr>
              <a:t> </a:t>
            </a:r>
          </a:p>
          <a:p>
            <a:pPr lvl="1"/>
            <a:r>
              <a:rPr lang="en-US" altLang="zh-CN" sz="2000" dirty="0">
                <a:latin typeface="+mn-ea"/>
              </a:rPr>
              <a:t>yum list available </a:t>
            </a:r>
          </a:p>
          <a:p>
            <a:pPr lvl="1"/>
            <a:r>
              <a:rPr lang="en-US" altLang="zh-CN" sz="2000" dirty="0">
                <a:latin typeface="+mn-ea"/>
              </a:rPr>
              <a:t>yum list installed </a:t>
            </a:r>
          </a:p>
          <a:p>
            <a:pPr lvl="1"/>
            <a:r>
              <a:rPr lang="en-US" altLang="zh-CN" sz="2000" dirty="0">
                <a:latin typeface="+mn-ea"/>
              </a:rPr>
              <a:t>yum search</a:t>
            </a:r>
          </a:p>
        </p:txBody>
      </p:sp>
    </p:spTree>
    <p:extLst>
      <p:ext uri="{BB962C8B-B14F-4D97-AF65-F5344CB8AC3E}">
        <p14:creationId xmlns:p14="http://schemas.microsoft.com/office/powerpoint/2010/main" val="330447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搜索软件包</a:t>
            </a:r>
            <a:r>
              <a:rPr lang="en-US" altLang="zh-CN" smtClean="0"/>
              <a:t>/</a:t>
            </a:r>
            <a:r>
              <a:rPr lang="zh-CN" altLang="en-US" smtClean="0"/>
              <a:t>文件</a:t>
            </a:r>
          </a:p>
        </p:txBody>
      </p:sp>
      <p:sp>
        <p:nvSpPr>
          <p:cNvPr id="199683" name="内容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n-ea"/>
              </a:rPr>
              <a:t>搜索软件包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b="1" dirty="0" smtClean="0">
                <a:latin typeface="+mn-ea"/>
              </a:rPr>
              <a:t>yum search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i="1" dirty="0" err="1" smtClean="0">
                <a:latin typeface="+mn-ea"/>
              </a:rPr>
              <a:t>searchterm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b="1" dirty="0" smtClean="0">
                <a:latin typeface="+mn-ea"/>
              </a:rPr>
              <a:t>yum list [all] [</a:t>
            </a:r>
            <a:r>
              <a:rPr lang="en-US" altLang="zh-CN" b="1" i="1" dirty="0" err="1" smtClean="0">
                <a:latin typeface="+mn-ea"/>
              </a:rPr>
              <a:t>package_glob</a:t>
            </a:r>
            <a:r>
              <a:rPr lang="en-US" altLang="zh-CN" b="1" dirty="0" smtClean="0">
                <a:latin typeface="+mn-ea"/>
              </a:rPr>
              <a:t>]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b="1" dirty="0" smtClean="0">
                <a:latin typeface="+mn-ea"/>
              </a:rPr>
              <a:t>yum list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i="1" dirty="0" smtClean="0">
                <a:latin typeface="+mn-ea"/>
              </a:rPr>
              <a:t>(</a:t>
            </a:r>
            <a:r>
              <a:rPr lang="en-US" altLang="zh-CN" i="1" dirty="0" err="1" smtClean="0">
                <a:latin typeface="+mn-ea"/>
              </a:rPr>
              <a:t>available|updates|installed</a:t>
            </a:r>
            <a:r>
              <a:rPr lang="en-US" altLang="zh-CN" i="1" dirty="0" smtClean="0">
                <a:latin typeface="+mn-ea"/>
              </a:rPr>
              <a:t>... [</a:t>
            </a:r>
            <a:r>
              <a:rPr lang="en-US" altLang="zh-CN" i="1" dirty="0" err="1" smtClean="0">
                <a:latin typeface="+mn-ea"/>
              </a:rPr>
              <a:t>package_glob</a:t>
            </a:r>
            <a:r>
              <a:rPr lang="en-US" altLang="zh-CN" i="1" dirty="0" smtClean="0">
                <a:latin typeface="+mn-ea"/>
              </a:rPr>
              <a:t>])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b="1" dirty="0" smtClean="0">
                <a:latin typeface="+mn-ea"/>
              </a:rPr>
              <a:t>yum info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i="1" dirty="0" smtClean="0">
                <a:latin typeface="+mn-ea"/>
              </a:rPr>
              <a:t>package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b="1" dirty="0" smtClean="0">
                <a:latin typeface="+mn-ea"/>
              </a:rPr>
              <a:t>yum </a:t>
            </a:r>
            <a:r>
              <a:rPr lang="en-US" altLang="zh-CN" b="1" dirty="0" err="1" smtClean="0">
                <a:latin typeface="+mn-ea"/>
              </a:rPr>
              <a:t>groupinfo</a:t>
            </a:r>
            <a:r>
              <a:rPr lang="en-US" altLang="zh-CN" b="1" dirty="0" smtClean="0">
                <a:latin typeface="+mn-ea"/>
              </a:rPr>
              <a:t> </a:t>
            </a:r>
            <a:r>
              <a:rPr lang="en-US" altLang="zh-CN" b="1" i="1" dirty="0" err="1" smtClean="0">
                <a:latin typeface="+mn-ea"/>
              </a:rPr>
              <a:t>packagegroup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搜索文件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b="1" dirty="0" smtClean="0">
                <a:latin typeface="+mn-ea"/>
              </a:rPr>
              <a:t>yum </a:t>
            </a:r>
            <a:r>
              <a:rPr lang="en-US" altLang="zh-CN" b="1" dirty="0" err="1" smtClean="0">
                <a:latin typeface="+mn-ea"/>
              </a:rPr>
              <a:t>whatprovides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i="1" dirty="0" smtClean="0">
                <a:latin typeface="+mn-ea"/>
              </a:rPr>
              <a:t>filename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938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配置额外的库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</a:rPr>
              <a:t>配置</a:t>
            </a:r>
            <a:r>
              <a:rPr lang="zh-CN" altLang="en-US" dirty="0" smtClean="0">
                <a:latin typeface="+mn-ea"/>
              </a:rPr>
              <a:t>您的库生成文件</a:t>
            </a:r>
            <a:r>
              <a:rPr lang="en-US" altLang="zh-CN" dirty="0" smtClean="0">
                <a:latin typeface="+mn-ea"/>
              </a:rPr>
              <a:t>/</a:t>
            </a:r>
            <a:r>
              <a:rPr lang="en-US" altLang="zh-CN" dirty="0" err="1" smtClean="0">
                <a:latin typeface="+mn-ea"/>
              </a:rPr>
              <a:t>etc</a:t>
            </a:r>
            <a:r>
              <a:rPr lang="en-US" altLang="zh-CN" dirty="0" smtClean="0">
                <a:latin typeface="+mn-ea"/>
              </a:rPr>
              <a:t>/</a:t>
            </a:r>
            <a:r>
              <a:rPr lang="en-US" altLang="zh-CN" dirty="0" err="1" smtClean="0">
                <a:latin typeface="+mn-ea"/>
              </a:rPr>
              <a:t>yum.repos.d</a:t>
            </a:r>
            <a:endParaRPr lang="en-US" altLang="zh-CN" dirty="0"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   </a:t>
            </a:r>
            <a:r>
              <a:rPr lang="zh-CN" altLang="en-US" dirty="0" smtClean="0">
                <a:latin typeface="+mn-ea"/>
              </a:rPr>
              <a:t>文件名的后缀必须以</a:t>
            </a:r>
            <a:r>
              <a:rPr lang="en-US" altLang="zh-CN" dirty="0" smtClean="0">
                <a:latin typeface="+mn-ea"/>
              </a:rPr>
              <a:t>repo</a:t>
            </a:r>
            <a:r>
              <a:rPr lang="zh-CN" altLang="en-US" dirty="0" smtClean="0">
                <a:latin typeface="+mn-ea"/>
              </a:rPr>
              <a:t>结尾！</a:t>
            </a:r>
            <a:endParaRPr lang="en-US" altLang="zh-CN" dirty="0" smtClean="0">
              <a:latin typeface="+mn-ea"/>
            </a:endParaRPr>
          </a:p>
          <a:p>
            <a:pPr>
              <a:defRPr/>
            </a:pPr>
            <a:r>
              <a:rPr lang="zh-CN" altLang="en-US" dirty="0" smtClean="0">
                <a:latin typeface="+mn-ea"/>
              </a:rPr>
              <a:t>所需信息</a:t>
            </a:r>
            <a:endParaRPr lang="en-US" altLang="zh-CN" dirty="0" smtClean="0">
              <a:latin typeface="+mn-ea"/>
            </a:endParaRPr>
          </a:p>
          <a:p>
            <a:pPr lvl="1">
              <a:defRPr/>
            </a:pPr>
            <a:r>
              <a:rPr lang="en-US" altLang="zh-CN" dirty="0" smtClean="0">
                <a:latin typeface="+mn-ea"/>
              </a:rPr>
              <a:t>[</a:t>
            </a:r>
            <a:r>
              <a:rPr lang="en-US" altLang="zh-CN" i="1" dirty="0" smtClean="0">
                <a:latin typeface="+mn-ea"/>
              </a:rPr>
              <a:t>repo-name</a:t>
            </a:r>
            <a:r>
              <a:rPr lang="en-US" altLang="zh-CN" dirty="0" smtClean="0">
                <a:latin typeface="+mn-ea"/>
              </a:rPr>
              <a:t>] </a:t>
            </a:r>
          </a:p>
          <a:p>
            <a:pPr lvl="1">
              <a:defRPr/>
            </a:pPr>
            <a:r>
              <a:rPr lang="en-US" altLang="zh-CN" dirty="0" smtClean="0">
                <a:latin typeface="+mn-ea"/>
              </a:rPr>
              <a:t>name=</a:t>
            </a:r>
            <a:r>
              <a:rPr lang="en-US" altLang="zh-CN" i="1" dirty="0" smtClean="0">
                <a:latin typeface="+mn-ea"/>
              </a:rPr>
              <a:t>A nice description</a:t>
            </a:r>
            <a:r>
              <a:rPr lang="en-US" altLang="zh-CN" dirty="0" smtClean="0">
                <a:latin typeface="+mn-ea"/>
              </a:rPr>
              <a:t> </a:t>
            </a:r>
          </a:p>
          <a:p>
            <a:pPr lvl="1">
              <a:defRPr/>
            </a:pPr>
            <a:r>
              <a:rPr lang="en-US" altLang="zh-CN" dirty="0" err="1" smtClean="0">
                <a:latin typeface="+mn-ea"/>
              </a:rPr>
              <a:t>baseurl</a:t>
            </a:r>
            <a:r>
              <a:rPr lang="en-US" altLang="zh-CN" dirty="0" smtClean="0">
                <a:latin typeface="+mn-ea"/>
              </a:rPr>
              <a:t>=</a:t>
            </a:r>
            <a:r>
              <a:rPr lang="en-US" altLang="zh-CN" i="1" dirty="0" smtClean="0">
                <a:latin typeface="+mn-ea"/>
              </a:rPr>
              <a:t>http://yourserver.com/path/to/repo</a:t>
            </a:r>
            <a:r>
              <a:rPr lang="en-US" altLang="zh-CN" dirty="0" smtClean="0">
                <a:latin typeface="+mn-ea"/>
              </a:rPr>
              <a:t> </a:t>
            </a:r>
          </a:p>
          <a:p>
            <a:pPr lvl="1">
              <a:defRPr/>
            </a:pPr>
            <a:r>
              <a:rPr lang="en-US" altLang="zh-CN" dirty="0" smtClean="0">
                <a:latin typeface="+mn-ea"/>
              </a:rPr>
              <a:t>enabled=</a:t>
            </a:r>
            <a:r>
              <a:rPr lang="en-US" altLang="zh-CN" i="1" dirty="0" smtClean="0">
                <a:latin typeface="+mn-ea"/>
              </a:rPr>
              <a:t>1</a:t>
            </a:r>
            <a:r>
              <a:rPr lang="en-US" altLang="zh-CN" dirty="0" smtClean="0">
                <a:latin typeface="+mn-ea"/>
              </a:rPr>
              <a:t> </a:t>
            </a:r>
          </a:p>
          <a:p>
            <a:pPr lvl="1">
              <a:defRPr/>
            </a:pPr>
            <a:r>
              <a:rPr lang="en-US" altLang="zh-CN" dirty="0" err="1" smtClean="0">
                <a:latin typeface="+mn-ea"/>
              </a:rPr>
              <a:t>gpgcheck</a:t>
            </a:r>
            <a:r>
              <a:rPr lang="en-US" altLang="zh-CN" dirty="0" smtClean="0">
                <a:latin typeface="+mn-ea"/>
              </a:rPr>
              <a:t>=</a:t>
            </a:r>
            <a:r>
              <a:rPr lang="en-US" altLang="zh-CN" i="1" dirty="0" smtClean="0">
                <a:latin typeface="+mn-ea"/>
              </a:rPr>
              <a:t>1</a:t>
            </a:r>
            <a:endParaRPr lang="zh-CN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621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5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/>
              <a:t>用户和组帐号概述</a:t>
            </a:r>
          </a:p>
        </p:txBody>
      </p:sp>
      <p:sp>
        <p:nvSpPr>
          <p:cNvPr id="492551" name="Rectangle 7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2400" dirty="0">
                <a:latin typeface="+mn-ea"/>
              </a:rPr>
              <a:t>Linux</a:t>
            </a:r>
            <a:r>
              <a:rPr lang="zh-CN" altLang="en-US" sz="2400" dirty="0">
                <a:latin typeface="+mn-ea"/>
              </a:rPr>
              <a:t>基于用户身份对资源访问进行控制</a:t>
            </a:r>
          </a:p>
          <a:p>
            <a:pPr lvl="1">
              <a:defRPr/>
            </a:pPr>
            <a:r>
              <a:rPr lang="zh-CN" altLang="en-US" sz="2000" dirty="0">
                <a:latin typeface="+mn-ea"/>
              </a:rPr>
              <a:t>用户帐号：</a:t>
            </a:r>
          </a:p>
          <a:p>
            <a:pPr lvl="2">
              <a:defRPr/>
            </a:pPr>
            <a:r>
              <a:rPr lang="zh-CN" altLang="en-US" sz="1800" dirty="0">
                <a:latin typeface="+mn-ea"/>
              </a:rPr>
              <a:t> 超级用户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root (0)</a:t>
            </a:r>
          </a:p>
          <a:p>
            <a:pPr lvl="2">
              <a:defRPr/>
            </a:pPr>
            <a:r>
              <a:rPr lang="en-US" altLang="zh-CN" sz="1800" dirty="0">
                <a:latin typeface="+mn-ea"/>
              </a:rPr>
              <a:t> </a:t>
            </a:r>
            <a:r>
              <a:rPr lang="zh-CN" altLang="en-US" sz="1800" dirty="0">
                <a:latin typeface="+mn-ea"/>
              </a:rPr>
              <a:t>普通用户 </a:t>
            </a:r>
            <a:r>
              <a:rPr lang="en-US" altLang="zh-CN" sz="1800" dirty="0">
                <a:latin typeface="+mn-ea"/>
              </a:rPr>
              <a:t>(500--)</a:t>
            </a:r>
            <a:endParaRPr lang="zh-CN" altLang="en-US" sz="1800" dirty="0">
              <a:latin typeface="+mn-ea"/>
            </a:endParaRPr>
          </a:p>
          <a:p>
            <a:pPr lvl="2">
              <a:defRPr/>
            </a:pPr>
            <a:r>
              <a:rPr lang="zh-CN" altLang="en-US" sz="1800" dirty="0">
                <a:latin typeface="+mn-ea"/>
              </a:rPr>
              <a:t> 程序用户 </a:t>
            </a:r>
            <a:r>
              <a:rPr lang="en-US" altLang="zh-CN" sz="1800" dirty="0">
                <a:latin typeface="+mn-ea"/>
              </a:rPr>
              <a:t>(1-499)</a:t>
            </a:r>
            <a:endParaRPr lang="zh-CN" altLang="en-US" sz="1800" dirty="0">
              <a:latin typeface="+mn-ea"/>
            </a:endParaRPr>
          </a:p>
          <a:p>
            <a:pPr lvl="1">
              <a:defRPr/>
            </a:pPr>
            <a:r>
              <a:rPr lang="zh-CN" altLang="en-US" sz="2000" dirty="0">
                <a:latin typeface="+mn-ea"/>
              </a:rPr>
              <a:t>组帐号：</a:t>
            </a:r>
          </a:p>
          <a:p>
            <a:pPr lvl="2">
              <a:defRPr/>
            </a:pPr>
            <a:r>
              <a:rPr lang="zh-CN" altLang="en-US" sz="1800" dirty="0">
                <a:latin typeface="+mn-ea"/>
              </a:rPr>
              <a:t> 基本组</a:t>
            </a:r>
            <a:r>
              <a:rPr lang="en-US" altLang="zh-CN" sz="1800" dirty="0">
                <a:latin typeface="+mn-ea"/>
              </a:rPr>
              <a:t>(</a:t>
            </a:r>
            <a:r>
              <a:rPr lang="zh-CN" altLang="en-US" sz="1800" dirty="0">
                <a:latin typeface="+mn-ea"/>
              </a:rPr>
              <a:t>私有组</a:t>
            </a:r>
            <a:r>
              <a:rPr lang="en-US" altLang="zh-CN" sz="1800" dirty="0">
                <a:latin typeface="+mn-ea"/>
              </a:rPr>
              <a:t>) (</a:t>
            </a:r>
            <a:r>
              <a:rPr lang="zh-CN" altLang="en-US" sz="1800" dirty="0">
                <a:latin typeface="+mn-ea"/>
              </a:rPr>
              <a:t>唯一性，用户只能加入一个基本组，而且必须要加入</a:t>
            </a:r>
            <a:r>
              <a:rPr lang="en-US" altLang="zh-CN" sz="1800" dirty="0">
                <a:latin typeface="+mn-ea"/>
              </a:rPr>
              <a:t>)</a:t>
            </a:r>
          </a:p>
          <a:p>
            <a:pPr lvl="2">
              <a:defRPr/>
            </a:pPr>
            <a:r>
              <a:rPr lang="en-US" altLang="zh-CN" sz="1800" dirty="0">
                <a:latin typeface="+mn-ea"/>
              </a:rPr>
              <a:t> </a:t>
            </a:r>
            <a:r>
              <a:rPr lang="zh-CN" altLang="en-US" sz="1800" dirty="0">
                <a:latin typeface="+mn-ea"/>
              </a:rPr>
              <a:t>附加组（公共组）（任意性）</a:t>
            </a:r>
          </a:p>
          <a:p>
            <a:pPr lvl="1">
              <a:defRPr/>
            </a:pPr>
            <a:r>
              <a:rPr lang="en-US" altLang="zh-CN" sz="2000" dirty="0">
                <a:latin typeface="+mn-ea"/>
              </a:rPr>
              <a:t>UID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GID</a:t>
            </a:r>
            <a:r>
              <a:rPr lang="zh-CN" altLang="en-US" sz="2000" dirty="0">
                <a:latin typeface="+mn-ea"/>
              </a:rPr>
              <a:t>：</a:t>
            </a:r>
          </a:p>
          <a:p>
            <a:pPr lvl="2">
              <a:defRPr/>
            </a:pPr>
            <a:r>
              <a:rPr lang="zh-CN" altLang="en-US" sz="1800" dirty="0"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UID</a:t>
            </a:r>
            <a:r>
              <a:rPr lang="zh-CN" altLang="en-US" sz="1800" dirty="0">
                <a:latin typeface="+mn-ea"/>
              </a:rPr>
              <a:t>（</a:t>
            </a:r>
            <a:r>
              <a:rPr lang="en-US" altLang="zh-CN" sz="1800" dirty="0">
                <a:latin typeface="+mn-ea"/>
              </a:rPr>
              <a:t>User Identity</a:t>
            </a:r>
            <a:r>
              <a:rPr lang="zh-CN" altLang="en-US" sz="1800" dirty="0">
                <a:latin typeface="+mn-ea"/>
              </a:rPr>
              <a:t>，用户标识号）</a:t>
            </a:r>
          </a:p>
          <a:p>
            <a:pPr lvl="2">
              <a:defRPr/>
            </a:pPr>
            <a:r>
              <a:rPr lang="zh-CN" altLang="en-US" sz="1800" dirty="0"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GID</a:t>
            </a:r>
            <a:r>
              <a:rPr lang="zh-CN" altLang="en-US" sz="1800" dirty="0">
                <a:latin typeface="+mn-ea"/>
              </a:rPr>
              <a:t>（</a:t>
            </a:r>
            <a:r>
              <a:rPr lang="en-US" altLang="zh-CN" sz="1800" dirty="0">
                <a:latin typeface="+mn-ea"/>
              </a:rPr>
              <a:t>Group Identify</a:t>
            </a:r>
            <a:r>
              <a:rPr lang="zh-CN" altLang="en-US" sz="1800" dirty="0">
                <a:latin typeface="+mn-ea"/>
              </a:rPr>
              <a:t>，组标识号）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A0A2FA8-4917-4431-88E8-7CA8C29C032A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752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添加用户帐号</a:t>
            </a:r>
          </a:p>
        </p:txBody>
      </p:sp>
      <p:sp>
        <p:nvSpPr>
          <p:cNvPr id="498693" name="Rectangle 5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dirty="0" err="1">
                <a:latin typeface="+mn-ea"/>
              </a:rPr>
              <a:t>useradd</a:t>
            </a:r>
            <a:r>
              <a:rPr lang="zh-CN" altLang="en-US" dirty="0">
                <a:latin typeface="+mn-ea"/>
              </a:rPr>
              <a:t>命令</a:t>
            </a:r>
          </a:p>
          <a:p>
            <a:pPr lvl="1">
              <a:defRPr/>
            </a:pPr>
            <a:r>
              <a:rPr lang="zh-CN" altLang="en-US" dirty="0">
                <a:latin typeface="+mn-ea"/>
              </a:rPr>
              <a:t>格式：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useradd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 [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选项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]... 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用户名</a:t>
            </a:r>
          </a:p>
          <a:p>
            <a:pPr>
              <a:defRPr/>
            </a:pPr>
            <a:r>
              <a:rPr lang="zh-CN" altLang="en-US" dirty="0">
                <a:latin typeface="+mn-ea"/>
              </a:rPr>
              <a:t>常用命令选项</a:t>
            </a:r>
          </a:p>
          <a:p>
            <a:pPr lvl="1">
              <a:defRPr/>
            </a:pPr>
            <a:r>
              <a:rPr lang="en-US" altLang="zh-CN" dirty="0">
                <a:latin typeface="+mn-ea"/>
              </a:rPr>
              <a:t>-u</a:t>
            </a:r>
            <a:r>
              <a:rPr lang="zh-CN" altLang="en-US" dirty="0">
                <a:latin typeface="+mn-ea"/>
              </a:rPr>
              <a:t>：指定 </a:t>
            </a:r>
            <a:r>
              <a:rPr lang="en-US" altLang="zh-CN" dirty="0">
                <a:latin typeface="+mn-ea"/>
              </a:rPr>
              <a:t>UID </a:t>
            </a:r>
            <a:r>
              <a:rPr lang="zh-CN" altLang="en-US" dirty="0">
                <a:latin typeface="+mn-ea"/>
              </a:rPr>
              <a:t>标记号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-d</a:t>
            </a:r>
            <a:r>
              <a:rPr lang="zh-CN" altLang="en-US" dirty="0">
                <a:latin typeface="+mn-ea"/>
              </a:rPr>
              <a:t>：指定宿主目录，缺省为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/home/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用户名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-e</a:t>
            </a:r>
            <a:r>
              <a:rPr lang="zh-CN" altLang="en-US" dirty="0">
                <a:latin typeface="+mn-ea"/>
              </a:rPr>
              <a:t>：指定帐号失效时间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-g</a:t>
            </a:r>
            <a:r>
              <a:rPr lang="zh-CN" altLang="en-US" dirty="0">
                <a:latin typeface="+mn-ea"/>
              </a:rPr>
              <a:t>：指定用户的基本组名（或</a:t>
            </a:r>
            <a:r>
              <a:rPr lang="en-US" altLang="zh-CN" dirty="0">
                <a:latin typeface="+mn-ea"/>
              </a:rPr>
              <a:t>UID</a:t>
            </a:r>
            <a:r>
              <a:rPr lang="zh-CN" altLang="en-US" dirty="0">
                <a:latin typeface="+mn-ea"/>
              </a:rPr>
              <a:t>号）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-G</a:t>
            </a:r>
            <a:r>
              <a:rPr lang="zh-CN" altLang="en-US" dirty="0">
                <a:latin typeface="+mn-ea"/>
              </a:rPr>
              <a:t>：指定用户的附加组名（或</a:t>
            </a:r>
            <a:r>
              <a:rPr lang="en-US" altLang="zh-CN" dirty="0">
                <a:latin typeface="+mn-ea"/>
              </a:rPr>
              <a:t>GID</a:t>
            </a:r>
            <a:r>
              <a:rPr lang="zh-CN" altLang="en-US" dirty="0">
                <a:latin typeface="+mn-ea"/>
              </a:rPr>
              <a:t>号）</a:t>
            </a:r>
          </a:p>
          <a:p>
            <a:pPr lvl="1">
              <a:defRPr/>
            </a:pPr>
            <a:r>
              <a:rPr lang="en-US" altLang="zh-CN" dirty="0">
                <a:latin typeface="+mn-ea"/>
              </a:rPr>
              <a:t>-M</a:t>
            </a:r>
            <a:r>
              <a:rPr lang="zh-CN" altLang="en-US" dirty="0">
                <a:latin typeface="+mn-ea"/>
              </a:rPr>
              <a:t>：不为用户建立并初始化宿主目录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-s</a:t>
            </a:r>
            <a:r>
              <a:rPr lang="zh-CN" altLang="en-US" dirty="0">
                <a:latin typeface="+mn-ea"/>
              </a:rPr>
              <a:t>：指定用户的登录</a:t>
            </a:r>
            <a:r>
              <a:rPr lang="en-US" altLang="zh-CN" dirty="0">
                <a:latin typeface="+mn-ea"/>
              </a:rPr>
              <a:t>Shell</a:t>
            </a: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FD1A66-3836-444C-B310-7F24EC7CE036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9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设置</a:t>
            </a:r>
            <a:r>
              <a:rPr lang="en-US" altLang="zh-CN" dirty="0"/>
              <a:t>/</a:t>
            </a:r>
            <a:r>
              <a:rPr lang="zh-CN" altLang="en-US" dirty="0"/>
              <a:t>更改用户口令</a:t>
            </a:r>
          </a:p>
        </p:txBody>
      </p:sp>
      <p:sp>
        <p:nvSpPr>
          <p:cNvPr id="502789" name="Rectangle 5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>
                <a:latin typeface="+mn-ea"/>
              </a:rPr>
              <a:t>passwd</a:t>
            </a:r>
            <a:r>
              <a:rPr lang="zh-CN" altLang="en-US" dirty="0">
                <a:latin typeface="+mn-ea"/>
              </a:rPr>
              <a:t>命令</a:t>
            </a:r>
          </a:p>
          <a:p>
            <a:pPr lvl="1">
              <a:defRPr/>
            </a:pPr>
            <a:r>
              <a:rPr lang="zh-CN" altLang="en-US" dirty="0">
                <a:latin typeface="+mn-ea"/>
              </a:rPr>
              <a:t>格式：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passwd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 [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选项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]... 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用户名</a:t>
            </a:r>
          </a:p>
          <a:p>
            <a:pPr>
              <a:defRPr/>
            </a:pPr>
            <a:r>
              <a:rPr lang="zh-CN" altLang="en-US" dirty="0">
                <a:latin typeface="+mn-ea"/>
              </a:rPr>
              <a:t>常用命令选项</a:t>
            </a:r>
          </a:p>
          <a:p>
            <a:pPr lvl="1">
              <a:defRPr/>
            </a:pPr>
            <a:r>
              <a:rPr lang="en-US" altLang="zh-CN" dirty="0">
                <a:latin typeface="+mn-ea"/>
              </a:rPr>
              <a:t>-d</a:t>
            </a:r>
            <a:r>
              <a:rPr lang="zh-CN" altLang="en-US" dirty="0">
                <a:latin typeface="+mn-ea"/>
              </a:rPr>
              <a:t>：清空用户的密码，使之无需密码即可登录</a:t>
            </a:r>
          </a:p>
          <a:p>
            <a:pPr lvl="1">
              <a:defRPr/>
            </a:pPr>
            <a:r>
              <a:rPr lang="en-US" altLang="zh-CN" dirty="0">
                <a:solidFill>
                  <a:srgbClr val="0000FF"/>
                </a:solidFill>
                <a:latin typeface="+mn-ea"/>
              </a:rPr>
              <a:t>-l</a:t>
            </a:r>
            <a:r>
              <a:rPr lang="zh-CN" altLang="en-US" dirty="0">
                <a:latin typeface="+mn-ea"/>
              </a:rPr>
              <a:t>：锁定用户帐号</a:t>
            </a:r>
          </a:p>
          <a:p>
            <a:pPr lvl="1">
              <a:defRPr/>
            </a:pPr>
            <a:r>
              <a:rPr lang="en-US" altLang="zh-CN" dirty="0">
                <a:latin typeface="+mn-ea"/>
              </a:rPr>
              <a:t>-S</a:t>
            </a:r>
            <a:r>
              <a:rPr lang="zh-CN" altLang="en-US" dirty="0">
                <a:latin typeface="+mn-ea"/>
              </a:rPr>
              <a:t>：查看用户帐号的状态（是否被锁定） </a:t>
            </a:r>
          </a:p>
          <a:p>
            <a:pPr lvl="1">
              <a:defRPr/>
            </a:pPr>
            <a:r>
              <a:rPr lang="en-US" altLang="zh-CN" dirty="0">
                <a:solidFill>
                  <a:srgbClr val="0000FF"/>
                </a:solidFill>
                <a:latin typeface="+mn-ea"/>
              </a:rPr>
              <a:t>-u</a:t>
            </a:r>
            <a:r>
              <a:rPr lang="zh-CN" altLang="en-US" dirty="0">
                <a:latin typeface="+mn-ea"/>
              </a:rPr>
              <a:t>：解锁用户帐号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459F05-50C1-4D7D-B003-AD72B8106E19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948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修改用户帐号的属性</a:t>
            </a:r>
          </a:p>
        </p:txBody>
      </p:sp>
      <p:sp>
        <p:nvSpPr>
          <p:cNvPr id="504837" name="Rectangle 5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 err="1">
                <a:latin typeface="+mn-ea"/>
              </a:rPr>
              <a:t>usermod</a:t>
            </a:r>
            <a:r>
              <a:rPr lang="zh-CN" altLang="en-US" dirty="0">
                <a:latin typeface="+mn-ea"/>
              </a:rPr>
              <a:t>命令</a:t>
            </a:r>
          </a:p>
          <a:p>
            <a:pPr lvl="1">
              <a:defRPr/>
            </a:pPr>
            <a:r>
              <a:rPr lang="zh-CN" altLang="en-US" dirty="0">
                <a:latin typeface="+mn-ea"/>
              </a:rPr>
              <a:t>格式：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usermod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 [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选项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]... 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用户名</a:t>
            </a:r>
          </a:p>
          <a:p>
            <a:pPr>
              <a:defRPr/>
            </a:pPr>
            <a:r>
              <a:rPr lang="zh-CN" altLang="en-US" dirty="0">
                <a:latin typeface="+mn-ea"/>
              </a:rPr>
              <a:t>常用命令选项</a:t>
            </a:r>
          </a:p>
          <a:p>
            <a:pPr lvl="1">
              <a:defRPr/>
            </a:pPr>
            <a:r>
              <a:rPr lang="en-US" altLang="zh-CN" dirty="0">
                <a:latin typeface="+mn-ea"/>
              </a:rPr>
              <a:t>-l</a:t>
            </a:r>
            <a:r>
              <a:rPr lang="zh-CN" altLang="en-US" dirty="0">
                <a:latin typeface="+mn-ea"/>
              </a:rPr>
              <a:t>：更改用户帐号的登录名称</a:t>
            </a:r>
          </a:p>
          <a:p>
            <a:pPr lvl="1">
              <a:defRPr/>
            </a:pPr>
            <a:r>
              <a:rPr lang="en-US" altLang="zh-CN" dirty="0">
                <a:solidFill>
                  <a:srgbClr val="0000FF"/>
                </a:solidFill>
                <a:latin typeface="+mn-ea"/>
              </a:rPr>
              <a:t>-L</a:t>
            </a:r>
            <a:r>
              <a:rPr lang="zh-CN" altLang="en-US" dirty="0">
                <a:latin typeface="+mn-ea"/>
              </a:rPr>
              <a:t>：锁定用户账户</a:t>
            </a:r>
          </a:p>
          <a:p>
            <a:pPr lvl="1">
              <a:defRPr/>
            </a:pPr>
            <a:r>
              <a:rPr lang="en-US" altLang="zh-CN" dirty="0">
                <a:solidFill>
                  <a:srgbClr val="0000FF"/>
                </a:solidFill>
                <a:latin typeface="+mn-ea"/>
              </a:rPr>
              <a:t>-U</a:t>
            </a:r>
            <a:r>
              <a:rPr lang="zh-CN" altLang="en-US" dirty="0">
                <a:latin typeface="+mn-ea"/>
              </a:rPr>
              <a:t>：解锁用户账户</a:t>
            </a:r>
          </a:p>
          <a:p>
            <a:pPr lvl="1">
              <a:defRPr/>
            </a:pPr>
            <a:r>
              <a:rPr lang="zh-CN" altLang="en-US" dirty="0">
                <a:latin typeface="+mn-ea"/>
              </a:rPr>
              <a:t>以下选项与</a:t>
            </a:r>
            <a:r>
              <a:rPr lang="en-US" altLang="zh-CN" dirty="0" err="1">
                <a:latin typeface="+mn-ea"/>
              </a:rPr>
              <a:t>useradd</a:t>
            </a:r>
            <a:r>
              <a:rPr lang="zh-CN" altLang="en-US" dirty="0">
                <a:latin typeface="+mn-ea"/>
              </a:rPr>
              <a:t>命令中的含义相同</a:t>
            </a:r>
          </a:p>
          <a:p>
            <a:pPr lvl="2">
              <a:defRPr/>
            </a:pP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-u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-d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-e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-g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-G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-s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E5A12FB-89BA-4D58-837F-FE56BD09606E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01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删除用户帐号</a:t>
            </a:r>
          </a:p>
        </p:txBody>
      </p:sp>
      <p:sp>
        <p:nvSpPr>
          <p:cNvPr id="506885" name="Rectangle 5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>
                <a:latin typeface="+mn-ea"/>
              </a:rPr>
              <a:t>userdel</a:t>
            </a:r>
            <a:r>
              <a:rPr lang="zh-CN" altLang="en-US" dirty="0">
                <a:latin typeface="+mn-ea"/>
              </a:rPr>
              <a:t>命令</a:t>
            </a:r>
          </a:p>
          <a:p>
            <a:pPr lvl="1">
              <a:defRPr/>
            </a:pPr>
            <a:r>
              <a:rPr lang="zh-CN" altLang="en-US" dirty="0">
                <a:latin typeface="+mn-ea"/>
              </a:rPr>
              <a:t>格式：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userdel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 [-r] 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用户名</a:t>
            </a:r>
          </a:p>
          <a:p>
            <a:pPr lvl="1">
              <a:defRPr/>
            </a:pPr>
            <a:r>
              <a:rPr lang="zh-CN" altLang="en-US" dirty="0">
                <a:latin typeface="+mn-ea"/>
              </a:rPr>
              <a:t>添加 </a:t>
            </a:r>
            <a:r>
              <a:rPr lang="en-US" altLang="zh-CN" dirty="0">
                <a:latin typeface="+mn-ea"/>
              </a:rPr>
              <a:t>-r </a:t>
            </a:r>
            <a:r>
              <a:rPr lang="zh-CN" altLang="en-US" dirty="0">
                <a:latin typeface="+mn-ea"/>
              </a:rPr>
              <a:t>选项时，表示连用户的宿主目录一并删除</a:t>
            </a: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1C34FDF-4714-42D1-BBCF-4FAE8E147047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796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添加组帐号</a:t>
            </a:r>
          </a:p>
        </p:txBody>
      </p:sp>
      <p:sp>
        <p:nvSpPr>
          <p:cNvPr id="510981" name="Rectangle 5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>
                <a:latin typeface="+mn-ea"/>
              </a:rPr>
              <a:t>groupadd</a:t>
            </a:r>
            <a:r>
              <a:rPr lang="zh-CN" altLang="en-US" dirty="0">
                <a:latin typeface="+mn-ea"/>
              </a:rPr>
              <a:t>命令</a:t>
            </a:r>
          </a:p>
          <a:p>
            <a:pPr lvl="1">
              <a:defRPr/>
            </a:pPr>
            <a:r>
              <a:rPr lang="zh-CN" altLang="en-US" dirty="0">
                <a:latin typeface="+mn-ea"/>
              </a:rPr>
              <a:t>格式：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groupadd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 [-g GID] 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组帐号名</a:t>
            </a:r>
          </a:p>
          <a:p>
            <a:pPr lvl="1">
              <a:defRPr/>
            </a:pPr>
            <a:endParaRPr lang="en-US" altLang="zh-CN" dirty="0">
              <a:latin typeface="+mn-ea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5416A7-D120-48E4-89C6-CD5D64AC3902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635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删除组帐号</a:t>
            </a:r>
          </a:p>
        </p:txBody>
      </p:sp>
      <p:sp>
        <p:nvSpPr>
          <p:cNvPr id="515077" name="Rectangle 5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>
                <a:latin typeface="+mn-ea"/>
              </a:rPr>
              <a:t>groupdel</a:t>
            </a:r>
            <a:r>
              <a:rPr lang="zh-CN" altLang="en-US" dirty="0">
                <a:latin typeface="+mn-ea"/>
              </a:rPr>
              <a:t>命令</a:t>
            </a:r>
          </a:p>
          <a:p>
            <a:pPr lvl="1">
              <a:defRPr/>
            </a:pPr>
            <a:r>
              <a:rPr lang="zh-CN" altLang="en-US" dirty="0">
                <a:latin typeface="+mn-ea"/>
              </a:rPr>
              <a:t>格式：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groupdel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组帐号名</a:t>
            </a:r>
          </a:p>
          <a:p>
            <a:pPr lvl="1">
              <a:defRPr/>
            </a:pPr>
            <a:endParaRPr lang="en-US" altLang="zh-CN" dirty="0">
              <a:latin typeface="+mn-ea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EB52CF8-8E3A-48B2-8903-CEE753231310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786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973</Words>
  <Application>Microsoft Office PowerPoint</Application>
  <PresentationFormat>宽屏</PresentationFormat>
  <Paragraphs>218</Paragraphs>
  <Slides>22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楷体_GB2312</vt:lpstr>
      <vt:lpstr>宋体</vt:lpstr>
      <vt:lpstr>微软雅黑</vt:lpstr>
      <vt:lpstr>Arial</vt:lpstr>
      <vt:lpstr>Calibri</vt:lpstr>
      <vt:lpstr>Tw Cen MT</vt:lpstr>
      <vt:lpstr>Wingdings</vt:lpstr>
      <vt:lpstr>Office 主题</vt:lpstr>
      <vt:lpstr>Linux中用户和软件包管理</vt:lpstr>
      <vt:lpstr>用户管理</vt:lpstr>
      <vt:lpstr>用户和组帐号概述</vt:lpstr>
      <vt:lpstr>添加用户帐号</vt:lpstr>
      <vt:lpstr>设置/更改用户口令</vt:lpstr>
      <vt:lpstr>修改用户帐号的属性</vt:lpstr>
      <vt:lpstr>删除用户帐号</vt:lpstr>
      <vt:lpstr>添加组帐号</vt:lpstr>
      <vt:lpstr>删除组帐号</vt:lpstr>
      <vt:lpstr>权限管理</vt:lpstr>
      <vt:lpstr>文件/目录的权限和归属</vt:lpstr>
      <vt:lpstr>查看文件/目录的权限和归属</vt:lpstr>
      <vt:lpstr>设置文件/目录的权限</vt:lpstr>
      <vt:lpstr>设置文件/目录的归属</vt:lpstr>
      <vt:lpstr>软件包管理</vt:lpstr>
      <vt:lpstr>RPM软件包管理器（RPM Package Manager）</vt:lpstr>
      <vt:lpstr>安装和删除软件</vt:lpstr>
      <vt:lpstr>rpm查询</vt:lpstr>
      <vt:lpstr>关于yum</vt:lpstr>
      <vt:lpstr>yum软件包管理工具</vt:lpstr>
      <vt:lpstr>搜索软件包/文件</vt:lpstr>
      <vt:lpstr>配置额外的库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yali cao</dc:creator>
  <cp:lastModifiedBy>wenming zhu</cp:lastModifiedBy>
  <cp:revision>32</cp:revision>
  <dcterms:created xsi:type="dcterms:W3CDTF">2016-09-12T07:04:34Z</dcterms:created>
  <dcterms:modified xsi:type="dcterms:W3CDTF">2018-09-03T10:51:26Z</dcterms:modified>
</cp:coreProperties>
</file>