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261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正则表达式模式匹配的语言，是用于执行通过应用数据进行寻找特性的内容。vim，和les使用grep正则表达式的编程语言，如Perl，Python和C都使用正则表达式模式匹配时使用的标准。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8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70E756E-B62F-4924-A6A5-47BA571E2A7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51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6F69BD7-16BC-45AE-9F89-99D926449F5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72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76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711DBA9-77DD-4080-A8F6-223ECC82447F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001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-</a:t>
            </a:r>
            <a:r>
              <a:rPr lang="en-US" sz="2000" dirty="0" err="1">
                <a:latin typeface="Arial"/>
              </a:rPr>
              <a:t>i不区分大小写</a:t>
            </a:r>
            <a:endParaRPr dirty="0"/>
          </a:p>
          <a:p>
            <a:r>
              <a:rPr lang="en-US" sz="2000" dirty="0">
                <a:latin typeface="Arial"/>
              </a:rPr>
              <a:t>-v </a:t>
            </a:r>
            <a:r>
              <a:rPr lang="en-US" sz="2000" dirty="0" err="1">
                <a:latin typeface="Arial"/>
              </a:rPr>
              <a:t>不包含匹配的正则表达式</a:t>
            </a:r>
            <a:endParaRPr dirty="0"/>
          </a:p>
          <a:p>
            <a:r>
              <a:rPr lang="en-US" sz="2000" dirty="0">
                <a:latin typeface="Arial"/>
              </a:rPr>
              <a:t>-</a:t>
            </a:r>
            <a:r>
              <a:rPr lang="en-US" sz="2000" dirty="0" err="1">
                <a:latin typeface="Arial"/>
              </a:rPr>
              <a:t>r利用搜索引擎、日期的正则表达式匹配的组recursively到文件或目录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-A&lt;数&gt; &lt;数&gt;：</a:t>
            </a:r>
            <a:r>
              <a:rPr lang="en-US" sz="2000" dirty="0" err="1">
                <a:latin typeface="Arial"/>
              </a:rPr>
              <a:t>显示线后的匹配正则表达式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-</a:t>
            </a:r>
            <a:r>
              <a:rPr lang="en-US" sz="2000" dirty="0" err="1">
                <a:latin typeface="Arial"/>
              </a:rPr>
              <a:t>B数线数显示在匹配正则表达式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-e </a:t>
            </a:r>
            <a:r>
              <a:rPr lang="en-US" sz="2000" dirty="0" err="1">
                <a:latin typeface="Arial"/>
              </a:rPr>
              <a:t>多个选项，并使用正则表达式，可以提供与多用逻辑或将被使用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cat dogs-n-cats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</a:t>
            </a:r>
            <a:r>
              <a:rPr lang="en-US" sz="2000" dirty="0" err="1">
                <a:latin typeface="Arial"/>
              </a:rPr>
              <a:t>i</a:t>
            </a:r>
            <a:r>
              <a:rPr lang="en-US" sz="2000" dirty="0">
                <a:latin typeface="Arial"/>
              </a:rPr>
              <a:t> 'cat' dogs-n-cats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</a:t>
            </a:r>
            <a:r>
              <a:rPr lang="en-US" sz="2000" dirty="0" err="1">
                <a:latin typeface="Arial"/>
              </a:rPr>
              <a:t>i</a:t>
            </a:r>
            <a:r>
              <a:rPr lang="en-US" sz="2000" dirty="0">
                <a:latin typeface="Arial"/>
              </a:rPr>
              <a:t> -v 'cat' dogs-n-cats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-v '^[#;]' &lt;FILENAME&gt;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-e 'cat' -e 'dog' dogs-n-cats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8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37D044F-3991-4BE0-A52A-9081463D7CF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6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BAF7B7D-8295-4B2C-B14D-3E9708DD2D6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7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FFDDEB1-92F4-4098-A5FE-C4C0FA7686A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52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6B7890B-E5F6-42EE-9119-ABB37761266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05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CF0438C-1603-497A-B6A3-315F26C156C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98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203D522-E99E-4D4F-8F37-67429FAB995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50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17" y="527007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376363"/>
            <a:ext cx="10560051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3287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8A2481-D1E2-43A0-8360-D4A6A18FE4C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13030" name="Rectangle 6"/>
          <p:cNvSpPr>
            <a:spLocks noGrp="1" noChangeArrowheads="1"/>
          </p:cNvSpPr>
          <p:nvPr>
            <p:ph type="title"/>
          </p:nvPr>
        </p:nvSpPr>
        <p:spPr>
          <a:xfrm>
            <a:off x="1348908" y="76393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变量的应用</a:t>
            </a:r>
          </a:p>
        </p:txBody>
      </p:sp>
      <p:sp>
        <p:nvSpPr>
          <p:cNvPr id="5130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556793"/>
            <a:ext cx="8229600" cy="42813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</a:t>
            </a:r>
          </a:p>
          <a:p>
            <a:pPr lvl="1">
              <a:defRPr/>
            </a:pPr>
            <a:r>
              <a:rPr lang="zh-CN" altLang="en-US" dirty="0"/>
              <a:t>为灵活管理</a:t>
            </a:r>
            <a:r>
              <a:rPr lang="en-US" altLang="zh-CN" dirty="0"/>
              <a:t>Linux</a:t>
            </a:r>
            <a:r>
              <a:rPr lang="zh-CN" altLang="en-US" dirty="0"/>
              <a:t>系统提供特定参数，有两层意思：</a:t>
            </a:r>
          </a:p>
          <a:p>
            <a:pPr lvl="2">
              <a:defRPr/>
            </a:pPr>
            <a:r>
              <a:rPr lang="zh-CN" altLang="en-US" dirty="0"/>
              <a:t> 变量名：使用固定的名称，由系统预设或用户定义</a:t>
            </a:r>
          </a:p>
          <a:p>
            <a:pPr lvl="2">
              <a:defRPr/>
            </a:pPr>
            <a:r>
              <a:rPr lang="zh-CN" altLang="en-US" dirty="0"/>
              <a:t> 变量值：能够根据用户设置、系统环境变化而变化</a:t>
            </a:r>
          </a:p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变量的种类</a:t>
            </a:r>
          </a:p>
          <a:p>
            <a:pPr lvl="1">
              <a:defRPr/>
            </a:pPr>
            <a:r>
              <a:rPr lang="zh-CN" altLang="en-US" dirty="0"/>
              <a:t>用户自定义变量：由用户自己定义、修改和使用</a:t>
            </a:r>
          </a:p>
          <a:p>
            <a:pPr lvl="1">
              <a:defRPr/>
            </a:pPr>
            <a:r>
              <a:rPr lang="zh-CN" altLang="en-US" dirty="0"/>
              <a:t>环境变量：由系统维护，用于设置用户的</a:t>
            </a:r>
            <a:r>
              <a:rPr lang="en-US" altLang="zh-CN" dirty="0"/>
              <a:t>Shell</a:t>
            </a:r>
            <a:r>
              <a:rPr lang="zh-CN" altLang="en-US" dirty="0"/>
              <a:t>工作环境，只有极少数的变量用户可以修改</a:t>
            </a:r>
          </a:p>
          <a:p>
            <a:pPr lvl="1">
              <a:defRPr/>
            </a:pPr>
            <a:r>
              <a:rPr lang="zh-CN" altLang="en-US" dirty="0"/>
              <a:t>预定义变量：</a:t>
            </a:r>
            <a:r>
              <a:rPr lang="en-US" altLang="zh-CN" dirty="0"/>
              <a:t>Bash</a:t>
            </a:r>
            <a:r>
              <a:rPr lang="zh-CN" altLang="en-US" dirty="0"/>
              <a:t>预定义的特殊变量，不能直接修改</a:t>
            </a:r>
          </a:p>
          <a:p>
            <a:pPr lvl="1">
              <a:defRPr/>
            </a:pPr>
            <a:r>
              <a:rPr lang="zh-CN" altLang="en-US" dirty="0"/>
              <a:t>位置变量：通过命令行给程序传递执行参数</a:t>
            </a:r>
          </a:p>
        </p:txBody>
      </p:sp>
    </p:spTree>
    <p:extLst>
      <p:ext uri="{BB962C8B-B14F-4D97-AF65-F5344CB8AC3E}">
        <p14:creationId xmlns:p14="http://schemas.microsoft.com/office/powerpoint/2010/main" val="37139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F79C69-4EA5-4E74-B884-00DF8106434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1507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1656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变量的赋值与引用</a:t>
            </a:r>
          </a:p>
        </p:txBody>
      </p:sp>
      <p:sp>
        <p:nvSpPr>
          <p:cNvPr id="5150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定义新的变量</a:t>
            </a:r>
          </a:p>
          <a:p>
            <a:pPr lvl="1">
              <a:defRPr/>
            </a:pPr>
            <a:r>
              <a:rPr lang="zh-CN" altLang="en-US"/>
              <a:t>变量名要以英文字母或下划线开头，区分大小写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zh-CN" altLang="en-US">
                <a:solidFill>
                  <a:srgbClr val="FF0000"/>
                </a:solidFill>
              </a:rPr>
              <a:t>变量名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变量值</a:t>
            </a:r>
          </a:p>
          <a:p>
            <a:pPr>
              <a:defRPr/>
            </a:pPr>
            <a:r>
              <a:rPr lang="zh-CN" altLang="en-US"/>
              <a:t>查看变量的值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en-US" altLang="zh-CN">
                <a:solidFill>
                  <a:srgbClr val="FF0000"/>
                </a:solidFill>
              </a:rPr>
              <a:t>echo  </a:t>
            </a:r>
            <a:r>
              <a:rPr lang="en-US" altLang="zh-CN">
                <a:solidFill>
                  <a:srgbClr val="0000FF"/>
                </a:solidFill>
              </a:rPr>
              <a:t>$</a:t>
            </a:r>
            <a:r>
              <a:rPr lang="zh-CN" altLang="en-US">
                <a:solidFill>
                  <a:srgbClr val="FF0000"/>
                </a:solidFill>
              </a:rPr>
              <a:t>变量名</a:t>
            </a:r>
          </a:p>
        </p:txBody>
      </p:sp>
    </p:spTree>
    <p:extLst>
      <p:ext uri="{BB962C8B-B14F-4D97-AF65-F5344CB8AC3E}">
        <p14:creationId xmlns:p14="http://schemas.microsoft.com/office/powerpoint/2010/main" val="35774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6AD8C8-BA42-419B-81D7-E62E691D7B28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120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变量的赋值与引用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从键盘输入内容为变量赋值</a:t>
            </a:r>
          </a:p>
          <a:p>
            <a:pPr lvl="1">
              <a:defRPr/>
            </a:pPr>
            <a:r>
              <a:rPr lang="zh-CN" altLang="en-US"/>
              <a:t> 格式： </a:t>
            </a:r>
            <a:r>
              <a:rPr lang="en-US" altLang="zh-CN">
                <a:solidFill>
                  <a:srgbClr val="FF0000"/>
                </a:solidFill>
              </a:rPr>
              <a:t>read  [-p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提示信息</a:t>
            </a:r>
            <a:r>
              <a:rPr lang="en-US" altLang="zh-CN">
                <a:solidFill>
                  <a:srgbClr val="FF0000"/>
                </a:solidFill>
              </a:rPr>
              <a:t>"]  </a:t>
            </a:r>
            <a:r>
              <a:rPr lang="zh-CN" altLang="en-US">
                <a:solidFill>
                  <a:srgbClr val="FF0000"/>
                </a:solidFill>
              </a:rPr>
              <a:t>变量名</a:t>
            </a:r>
          </a:p>
          <a:p>
            <a:pPr>
              <a:defRPr/>
            </a:pPr>
            <a:r>
              <a:rPr lang="zh-CN" altLang="en-US"/>
              <a:t>结合不同的引号为变量赋值</a:t>
            </a:r>
          </a:p>
          <a:p>
            <a:pPr lvl="1">
              <a:defRPr/>
            </a:pPr>
            <a:r>
              <a:rPr lang="zh-CN" altLang="en-US"/>
              <a:t>双引号 </a:t>
            </a:r>
            <a:r>
              <a:rPr lang="zh-CN" altLang="en-US">
                <a:solidFill>
                  <a:srgbClr val="FF0000"/>
                </a:solidFill>
              </a:rPr>
              <a:t>“ ”</a:t>
            </a:r>
            <a:r>
              <a:rPr lang="zh-CN" altLang="en-US"/>
              <a:t> ：允许通过</a:t>
            </a:r>
            <a:r>
              <a:rPr lang="en-US" altLang="zh-CN"/>
              <a:t>$</a:t>
            </a:r>
            <a:r>
              <a:rPr lang="zh-CN" altLang="en-US"/>
              <a:t>符号引用其他变量值</a:t>
            </a:r>
          </a:p>
          <a:p>
            <a:pPr lvl="1">
              <a:defRPr/>
            </a:pPr>
            <a:r>
              <a:rPr lang="zh-CN" altLang="en-US"/>
              <a:t>单引号 </a:t>
            </a:r>
            <a:r>
              <a:rPr lang="zh-CN" altLang="en-US">
                <a:solidFill>
                  <a:srgbClr val="FF0000"/>
                </a:solidFill>
              </a:rPr>
              <a:t>‘ ’</a:t>
            </a:r>
            <a:r>
              <a:rPr lang="zh-CN" altLang="en-US"/>
              <a:t> ：禁止引用其他变量值，</a:t>
            </a:r>
            <a:r>
              <a:rPr lang="en-US" altLang="zh-CN"/>
              <a:t>$</a:t>
            </a:r>
            <a:r>
              <a:rPr lang="zh-CN" altLang="en-US"/>
              <a:t>视为普通字符</a:t>
            </a:r>
          </a:p>
          <a:p>
            <a:pPr lvl="1">
              <a:defRPr/>
            </a:pPr>
            <a:r>
              <a:rPr lang="zh-CN" altLang="en-US"/>
              <a:t>反撇号 </a:t>
            </a:r>
            <a:r>
              <a:rPr lang="en-US" altLang="zh-CN">
                <a:solidFill>
                  <a:srgbClr val="FF0000"/>
                </a:solidFill>
              </a:rPr>
              <a:t>` `</a:t>
            </a:r>
            <a:r>
              <a:rPr lang="en-US" altLang="zh-CN"/>
              <a:t> </a:t>
            </a:r>
            <a:r>
              <a:rPr lang="zh-CN" altLang="en-US"/>
              <a:t>：将命令执行的结果输出给变量</a:t>
            </a:r>
          </a:p>
        </p:txBody>
      </p:sp>
    </p:spTree>
    <p:extLst>
      <p:ext uri="{BB962C8B-B14F-4D97-AF65-F5344CB8AC3E}">
        <p14:creationId xmlns:p14="http://schemas.microsoft.com/office/powerpoint/2010/main" val="39116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28B43-4AFA-4227-A7A2-954B16F3DE0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1917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38577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数值变量的运算</a:t>
            </a:r>
          </a:p>
        </p:txBody>
      </p:sp>
      <p:sp>
        <p:nvSpPr>
          <p:cNvPr id="519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计算整数表达式的运算结果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en-US" altLang="zh-CN">
                <a:solidFill>
                  <a:srgbClr val="FF0000"/>
                </a:solidFill>
              </a:rPr>
              <a:t>expr  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en-US" altLang="zh-CN">
                <a:solidFill>
                  <a:srgbClr val="FF0000"/>
                </a:solidFill>
              </a:rPr>
              <a:t>1   </a:t>
            </a:r>
            <a:r>
              <a:rPr lang="zh-CN" altLang="en-US">
                <a:solidFill>
                  <a:srgbClr val="FF0000"/>
                </a:solidFill>
              </a:rPr>
              <a:t>运算符  变量</a:t>
            </a:r>
            <a:r>
              <a:rPr lang="en-US" altLang="zh-CN">
                <a:solidFill>
                  <a:srgbClr val="FF0000"/>
                </a:solidFill>
              </a:rPr>
              <a:t>2  ...[</a:t>
            </a:r>
            <a:r>
              <a:rPr lang="zh-CN" altLang="en-US">
                <a:solidFill>
                  <a:srgbClr val="FF0000"/>
                </a:solidFill>
              </a:rPr>
              <a:t>运算符 变量</a:t>
            </a:r>
            <a:r>
              <a:rPr lang="en-US" altLang="zh-CN">
                <a:solidFill>
                  <a:srgbClr val="FF0000"/>
                </a:solidFill>
              </a:rPr>
              <a:t>n]</a:t>
            </a:r>
          </a:p>
          <a:p>
            <a:pPr>
              <a:defRPr/>
            </a:pPr>
            <a:r>
              <a:rPr lang="en-US" altLang="zh-CN"/>
              <a:t>expr</a:t>
            </a:r>
            <a:r>
              <a:rPr lang="zh-CN" altLang="en-US"/>
              <a:t>的常用运算符</a:t>
            </a:r>
          </a:p>
          <a:p>
            <a:pPr lvl="1">
              <a:defRPr/>
            </a:pPr>
            <a:r>
              <a:rPr lang="zh-CN" altLang="pt-BR"/>
              <a:t>加法运算：</a:t>
            </a:r>
            <a:r>
              <a:rPr lang="pt-BR" altLang="zh-CN"/>
              <a:t>+</a:t>
            </a:r>
            <a:endParaRPr lang="zh-CN" altLang="pt-BR"/>
          </a:p>
          <a:p>
            <a:pPr lvl="1">
              <a:defRPr/>
            </a:pPr>
            <a:r>
              <a:rPr lang="zh-CN" altLang="pt-BR"/>
              <a:t>减法运算： </a:t>
            </a:r>
            <a:r>
              <a:rPr lang="pt-BR" altLang="zh-CN"/>
              <a:t>-</a:t>
            </a:r>
            <a:endParaRPr lang="en-US" altLang="zh-CN"/>
          </a:p>
          <a:p>
            <a:pPr lvl="1">
              <a:defRPr/>
            </a:pPr>
            <a:r>
              <a:rPr lang="zh-CN" altLang="pt-BR"/>
              <a:t>乘法运算： </a:t>
            </a:r>
            <a:r>
              <a:rPr lang="en-US" altLang="zh-CN"/>
              <a:t>\*</a:t>
            </a:r>
          </a:p>
          <a:p>
            <a:pPr lvl="1">
              <a:defRPr/>
            </a:pPr>
            <a:r>
              <a:rPr lang="zh-CN" altLang="en-US"/>
              <a:t>除法运算： </a:t>
            </a:r>
            <a:r>
              <a:rPr lang="en-US" altLang="zh-CN"/>
              <a:t>/</a:t>
            </a:r>
            <a:endParaRPr lang="zh-CN" altLang="pt-BR"/>
          </a:p>
          <a:p>
            <a:pPr lvl="1">
              <a:defRPr/>
            </a:pPr>
            <a:r>
              <a:rPr lang="zh-CN" altLang="pt-BR"/>
              <a:t>求模（取余）运算： </a:t>
            </a:r>
            <a:r>
              <a:rPr lang="pt-BR" altLang="zh-CN"/>
              <a:t>%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2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53ACDE-84A6-46C7-BBEE-FE9874EC79D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212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012732" y="71656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环境变量</a:t>
            </a:r>
          </a:p>
        </p:txBody>
      </p:sp>
      <p:sp>
        <p:nvSpPr>
          <p:cNvPr id="52122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环境变量配置文件</a:t>
            </a:r>
          </a:p>
          <a:p>
            <a:pPr lvl="1">
              <a:defRPr/>
            </a:pPr>
            <a:r>
              <a:rPr lang="zh-CN" altLang="en-US"/>
              <a:t>全局配置文件：</a:t>
            </a:r>
            <a:r>
              <a:rPr lang="en-US" altLang="zh-CN">
                <a:solidFill>
                  <a:srgbClr val="FF0000"/>
                </a:solidFill>
              </a:rPr>
              <a:t>/etc/profile</a:t>
            </a:r>
            <a:r>
              <a:rPr lang="en-US" altLang="zh-CN"/>
              <a:t> </a:t>
            </a:r>
          </a:p>
          <a:p>
            <a:pPr lvl="1">
              <a:defRPr/>
            </a:pPr>
            <a:r>
              <a:rPr lang="zh-CN" altLang="en-US"/>
              <a:t>用户配置文件：</a:t>
            </a:r>
            <a:r>
              <a:rPr lang="en-US" altLang="zh-CN">
                <a:solidFill>
                  <a:srgbClr val="FF0000"/>
                </a:solidFill>
              </a:rPr>
              <a:t>~/.bash_profile</a:t>
            </a:r>
          </a:p>
          <a:p>
            <a:pPr>
              <a:defRPr/>
            </a:pPr>
            <a:r>
              <a:rPr lang="zh-CN" altLang="en-US"/>
              <a:t>查看环境变量 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set</a:t>
            </a:r>
            <a:r>
              <a:rPr lang="zh-CN" altLang="en-US"/>
              <a:t>命令可以查看所有的</a:t>
            </a:r>
            <a:r>
              <a:rPr lang="en-US" altLang="zh-CN"/>
              <a:t>Shell</a:t>
            </a:r>
            <a:r>
              <a:rPr lang="zh-CN" altLang="en-US"/>
              <a:t>变量，其中包括环境变量</a:t>
            </a:r>
          </a:p>
        </p:txBody>
      </p:sp>
    </p:spTree>
    <p:extLst>
      <p:ext uri="{BB962C8B-B14F-4D97-AF65-F5344CB8AC3E}">
        <p14:creationId xmlns:p14="http://schemas.microsoft.com/office/powerpoint/2010/main" val="1865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560D13-AADC-4338-993F-ECAB0D02DEB9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title"/>
          </p:nvPr>
        </p:nvSpPr>
        <p:spPr>
          <a:xfrm>
            <a:off x="1590955" y="582090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环境变量</a:t>
            </a:r>
          </a:p>
        </p:txBody>
      </p:sp>
      <p:sp>
        <p:nvSpPr>
          <p:cNvPr id="5703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81200" y="2151534"/>
            <a:ext cx="8229600" cy="3941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/>
              <a:t>常见的环境变量：</a:t>
            </a:r>
          </a:p>
          <a:p>
            <a:pPr lvl="2">
              <a:defRPr/>
            </a:pPr>
            <a:r>
              <a:rPr lang="zh-CN" altLang="en-US" sz="2800" dirty="0"/>
              <a:t> </a:t>
            </a:r>
            <a:r>
              <a:rPr lang="en-US" altLang="zh-CN" sz="2800" dirty="0"/>
              <a:t>$USER </a:t>
            </a:r>
            <a:r>
              <a:rPr lang="zh-CN" altLang="en-US" sz="2800" dirty="0"/>
              <a:t>、</a:t>
            </a:r>
            <a:r>
              <a:rPr lang="en-US" altLang="zh-CN" sz="2800" dirty="0"/>
              <a:t>$LOGNAME</a:t>
            </a:r>
          </a:p>
          <a:p>
            <a:pPr lvl="2">
              <a:defRPr/>
            </a:pPr>
            <a:r>
              <a:rPr lang="en-US" altLang="zh-CN" sz="2800" dirty="0"/>
              <a:t> $UID </a:t>
            </a:r>
            <a:r>
              <a:rPr lang="zh-CN" altLang="en-US" sz="2800" dirty="0"/>
              <a:t>、 </a:t>
            </a:r>
            <a:r>
              <a:rPr lang="en-US" altLang="zh-CN" sz="2800" dirty="0"/>
              <a:t>$SHELL </a:t>
            </a:r>
            <a:r>
              <a:rPr lang="zh-CN" altLang="en-US" sz="2800" dirty="0"/>
              <a:t>、</a:t>
            </a:r>
            <a:r>
              <a:rPr lang="en-US" altLang="zh-CN" sz="2800" dirty="0"/>
              <a:t>$HOME</a:t>
            </a:r>
          </a:p>
          <a:p>
            <a:pPr lvl="2">
              <a:defRPr/>
            </a:pPr>
            <a:r>
              <a:rPr lang="en-US" altLang="zh-CN" sz="2800" dirty="0"/>
              <a:t> $PWD</a:t>
            </a:r>
            <a:r>
              <a:rPr lang="zh-CN" altLang="en-US" sz="2800" dirty="0"/>
              <a:t>、 </a:t>
            </a:r>
            <a:r>
              <a:rPr lang="en-US" altLang="zh-CN" sz="2800" dirty="0">
                <a:solidFill>
                  <a:srgbClr val="FF0000"/>
                </a:solidFill>
              </a:rPr>
              <a:t>$PATH</a:t>
            </a:r>
            <a:r>
              <a:rPr lang="en-US" altLang="zh-CN" sz="2800" dirty="0"/>
              <a:t> </a:t>
            </a:r>
          </a:p>
          <a:p>
            <a:pPr lvl="2">
              <a:defRPr/>
            </a:pPr>
            <a:r>
              <a:rPr lang="en-US" altLang="zh-CN" sz="2800" dirty="0"/>
              <a:t> $PS1</a:t>
            </a:r>
            <a:r>
              <a:rPr lang="zh-CN" altLang="en-US" sz="2800" dirty="0"/>
              <a:t>、</a:t>
            </a:r>
            <a:r>
              <a:rPr lang="en-US" altLang="zh-CN" sz="2800" dirty="0"/>
              <a:t>$PS2</a:t>
            </a:r>
          </a:p>
        </p:txBody>
      </p:sp>
    </p:spTree>
    <p:extLst>
      <p:ext uri="{BB962C8B-B14F-4D97-AF65-F5344CB8AC3E}">
        <p14:creationId xmlns:p14="http://schemas.microsoft.com/office/powerpoint/2010/main" val="586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4DF97E-98B2-422F-A682-B3DA4C23E0E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23275" name="Rectangle 11"/>
          <p:cNvSpPr>
            <a:spLocks noGrp="1" noChangeArrowheads="1"/>
          </p:cNvSpPr>
          <p:nvPr>
            <p:ph type="title"/>
          </p:nvPr>
        </p:nvSpPr>
        <p:spPr>
          <a:xfrm>
            <a:off x="838200" y="6762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位置变量</a:t>
            </a:r>
          </a:p>
        </p:txBody>
      </p:sp>
      <p:sp>
        <p:nvSpPr>
          <p:cNvPr id="52327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表示为 </a:t>
            </a:r>
            <a:r>
              <a:rPr lang="en-US" altLang="zh-CN">
                <a:solidFill>
                  <a:srgbClr val="FF0000"/>
                </a:solidFill>
              </a:rPr>
              <a:t>$n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为</a:t>
            </a:r>
            <a:r>
              <a:rPr lang="en-US" altLang="zh-CN"/>
              <a:t>1~9</a:t>
            </a:r>
            <a:r>
              <a:rPr lang="zh-CN" altLang="en-US"/>
              <a:t>之间的数字</a:t>
            </a:r>
          </a:p>
        </p:txBody>
      </p:sp>
    </p:spTree>
    <p:extLst>
      <p:ext uri="{BB962C8B-B14F-4D97-AF65-F5344CB8AC3E}">
        <p14:creationId xmlns:p14="http://schemas.microsoft.com/office/powerpoint/2010/main" val="19651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10CC6F-EF7A-41F6-83C6-581AB4ACB78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555195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预定义变量 </a:t>
            </a:r>
          </a:p>
        </p:txBody>
      </p:sp>
      <p:sp>
        <p:nvSpPr>
          <p:cNvPr id="5253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表示形式如下</a:t>
            </a:r>
          </a:p>
          <a:p>
            <a:pPr lvl="1">
              <a:defRPr/>
            </a:pPr>
            <a:r>
              <a:rPr lang="en-US" altLang="zh-CN"/>
              <a:t>$#</a:t>
            </a:r>
            <a:r>
              <a:rPr lang="zh-CN" altLang="en-US"/>
              <a:t>：命令行中位置参数的个数</a:t>
            </a:r>
          </a:p>
          <a:p>
            <a:pPr lvl="1">
              <a:defRPr/>
            </a:pPr>
            <a:r>
              <a:rPr lang="en-US" altLang="zh-CN"/>
              <a:t>$*</a:t>
            </a:r>
            <a:r>
              <a:rPr lang="zh-CN" altLang="en-US"/>
              <a:t>：所有位置参数的内容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$?</a:t>
            </a:r>
            <a:r>
              <a:rPr lang="zh-CN" altLang="en-US"/>
              <a:t>：上一条命令执行后返回的状态，当返回状态值为</a:t>
            </a:r>
            <a:r>
              <a:rPr lang="en-US" altLang="zh-CN"/>
              <a:t>0</a:t>
            </a:r>
            <a:r>
              <a:rPr lang="zh-CN" altLang="en-US"/>
              <a:t>时表示执行正常，非</a:t>
            </a:r>
            <a:r>
              <a:rPr lang="en-US" altLang="zh-CN"/>
              <a:t>0</a:t>
            </a:r>
            <a:r>
              <a:rPr lang="zh-CN" altLang="en-US"/>
              <a:t>值表示执行异常或出错</a:t>
            </a:r>
          </a:p>
          <a:p>
            <a:pPr lvl="1">
              <a:defRPr/>
            </a:pPr>
            <a:r>
              <a:rPr lang="en-US" altLang="zh-CN"/>
              <a:t>$$</a:t>
            </a:r>
            <a:r>
              <a:rPr lang="zh-CN" altLang="en-US"/>
              <a:t>：当前所在进程的进程号</a:t>
            </a:r>
          </a:p>
          <a:p>
            <a:pPr lvl="1">
              <a:defRPr/>
            </a:pPr>
            <a:r>
              <a:rPr lang="en-US" altLang="zh-CN"/>
              <a:t>$!</a:t>
            </a:r>
            <a:r>
              <a:rPr lang="zh-CN" altLang="en-US"/>
              <a:t>：后台运行的最后一个进程号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$0</a:t>
            </a:r>
            <a:r>
              <a:rPr lang="zh-CN" altLang="en-US"/>
              <a:t>：当前执行的进程</a:t>
            </a:r>
            <a:r>
              <a:rPr lang="en-US" altLang="zh-CN"/>
              <a:t>/</a:t>
            </a:r>
            <a:r>
              <a:rPr lang="zh-CN" altLang="en-US"/>
              <a:t>程序名</a:t>
            </a:r>
          </a:p>
        </p:txBody>
      </p:sp>
    </p:spTree>
    <p:extLst>
      <p:ext uri="{BB962C8B-B14F-4D97-AF65-F5344CB8AC3E}">
        <p14:creationId xmlns:p14="http://schemas.microsoft.com/office/powerpoint/2010/main" val="13965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60167" y="250089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正则表达式基础</a:t>
            </a:r>
            <a:endParaRPr sz="1524" b="1" dirty="0"/>
          </a:p>
        </p:txBody>
      </p:sp>
      <p:sp>
        <p:nvSpPr>
          <p:cNvPr id="194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177" dirty="0" err="1">
                <a:latin typeface="Arial"/>
              </a:rPr>
              <a:t>最简单的正则表达式是一个完全匹配</a:t>
            </a:r>
            <a:r>
              <a:rPr lang="en-US" sz="2177" dirty="0">
                <a:latin typeface="Arial"/>
              </a:rPr>
              <a:t>。</a:t>
            </a:r>
          </a:p>
          <a:p>
            <a:pPr>
              <a:buSzPct val="45000"/>
            </a:pPr>
            <a:r>
              <a:rPr lang="en-US" sz="2177" dirty="0" err="1">
                <a:latin typeface="Arial"/>
              </a:rPr>
              <a:t>精确匹配时，在正则表达式匹配的字符，被搜索的数据和命令式</a:t>
            </a:r>
            <a:r>
              <a:rPr lang="en-US" sz="2177" dirty="0">
                <a:latin typeface="Arial"/>
              </a:rPr>
              <a:t>。</a:t>
            </a:r>
            <a:endParaRPr sz="2612" dirty="0"/>
          </a:p>
        </p:txBody>
      </p:sp>
      <p:sp>
        <p:nvSpPr>
          <p:cNvPr id="195" name="TextShape 3"/>
          <p:cNvSpPr txBox="1"/>
          <p:nvPr/>
        </p:nvSpPr>
        <p:spPr>
          <a:xfrm>
            <a:off x="1144216" y="3050211"/>
            <a:ext cx="4852898" cy="2059102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dirty="0">
                <a:latin typeface="Arial"/>
              </a:rPr>
              <a:t>[ ]	</a:t>
            </a:r>
            <a:r>
              <a:rPr lang="en-US" sz="1524" dirty="0" err="1">
                <a:latin typeface="Arial"/>
              </a:rPr>
              <a:t>包含字符，如</a:t>
            </a:r>
            <a:r>
              <a:rPr lang="en-US" sz="1524" dirty="0">
                <a:latin typeface="Arial"/>
              </a:rPr>
              <a:t>[</a:t>
            </a:r>
            <a:r>
              <a:rPr lang="en-US" sz="1524" dirty="0" err="1">
                <a:latin typeface="Arial"/>
              </a:rPr>
              <a:t>abc</a:t>
            </a:r>
            <a:r>
              <a:rPr lang="en-US" sz="1524" dirty="0">
                <a:latin typeface="Arial"/>
              </a:rPr>
              <a:t>]</a:t>
            </a:r>
            <a:r>
              <a:rPr lang="en-US" sz="1524" dirty="0" err="1">
                <a:latin typeface="Arial"/>
              </a:rPr>
              <a:t>包含a，b，c的</a:t>
            </a:r>
            <a:endParaRPr sz="1524" dirty="0"/>
          </a:p>
          <a:p>
            <a:r>
              <a:rPr lang="en-US" sz="1524" dirty="0">
                <a:latin typeface="Arial"/>
              </a:rPr>
              <a:t>{ }	</a:t>
            </a:r>
            <a:r>
              <a:rPr lang="en-US" sz="1524" dirty="0" err="1">
                <a:latin typeface="Arial"/>
              </a:rPr>
              <a:t>执行前面的结果，如</a:t>
            </a:r>
            <a:r>
              <a:rPr lang="en-US" sz="1524" dirty="0">
                <a:latin typeface="Arial"/>
              </a:rPr>
              <a:t>{2\}包含2的</a:t>
            </a:r>
            <a:endParaRPr sz="1524" dirty="0"/>
          </a:p>
          <a:p>
            <a:r>
              <a:rPr lang="en-US" sz="1524" dirty="0">
                <a:latin typeface="Arial"/>
              </a:rPr>
              <a:t>$	以字符结尾，如2$,以2结尾的</a:t>
            </a:r>
            <a:endParaRPr sz="1524" dirty="0"/>
          </a:p>
          <a:p>
            <a:r>
              <a:rPr lang="en-US" sz="1524" dirty="0">
                <a:latin typeface="Arial"/>
              </a:rPr>
              <a:t>^	排除字符，如^2,含2的</a:t>
            </a:r>
            <a:endParaRPr sz="1524" dirty="0"/>
          </a:p>
          <a:p>
            <a:r>
              <a:rPr lang="en-US" sz="1524" dirty="0">
                <a:latin typeface="Arial"/>
              </a:rPr>
              <a:t>.	</a:t>
            </a:r>
            <a:r>
              <a:rPr lang="en-US" sz="1524" dirty="0" err="1">
                <a:latin typeface="Arial"/>
              </a:rPr>
              <a:t>占位符，如r.ot</a:t>
            </a:r>
            <a:endParaRPr sz="1524" dirty="0"/>
          </a:p>
          <a:p>
            <a:r>
              <a:rPr lang="en-US" sz="1524" dirty="0">
                <a:latin typeface="Arial"/>
              </a:rPr>
              <a:t>*	</a:t>
            </a:r>
            <a:r>
              <a:rPr lang="en-US" sz="1524" dirty="0" err="1">
                <a:latin typeface="Arial"/>
              </a:rPr>
              <a:t>全部</a:t>
            </a:r>
            <a:r>
              <a:rPr lang="en-US" sz="1524" dirty="0">
                <a:latin typeface="Arial"/>
              </a:rPr>
              <a:t> r*，*</a:t>
            </a:r>
            <a:r>
              <a:rPr lang="en-US" sz="1524" dirty="0" err="1">
                <a:latin typeface="Arial"/>
              </a:rPr>
              <a:t>oo</a:t>
            </a:r>
            <a:r>
              <a:rPr lang="en-US" sz="1524" dirty="0">
                <a:latin typeface="Arial"/>
              </a:rPr>
              <a:t>*</a:t>
            </a:r>
            <a:endParaRPr sz="1524" dirty="0"/>
          </a:p>
        </p:txBody>
      </p:sp>
      <p:pic>
        <p:nvPicPr>
          <p:cNvPr id="196" name="图片 195"/>
          <p:cNvPicPr/>
          <p:nvPr/>
        </p:nvPicPr>
        <p:blipFill>
          <a:blip r:embed="rId3"/>
          <a:stretch>
            <a:fillRect/>
          </a:stretch>
        </p:blipFill>
        <p:spPr>
          <a:xfrm>
            <a:off x="4068505" y="3947790"/>
            <a:ext cx="7156386" cy="2607163"/>
          </a:xfrm>
          <a:prstGeom prst="rect">
            <a:avLst/>
          </a:prstGeom>
          <a:ln>
            <a:noFill/>
          </a:ln>
        </p:spPr>
      </p:pic>
      <p:sp>
        <p:nvSpPr>
          <p:cNvPr id="197" name="TextShape 4"/>
          <p:cNvSpPr txBox="1"/>
          <p:nvPr/>
        </p:nvSpPr>
        <p:spPr>
          <a:xfrm>
            <a:off x="1060167" y="2148832"/>
            <a:ext cx="1225833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endParaRPr lang="en-US" sz="1959" dirty="0">
              <a:latin typeface="Arial"/>
            </a:endParaRPr>
          </a:p>
          <a:p>
            <a:r>
              <a:rPr lang="en-US" sz="1959" dirty="0" err="1">
                <a:latin typeface="Arial"/>
              </a:rPr>
              <a:t>通配符</a:t>
            </a:r>
            <a:endParaRPr sz="1959" dirty="0"/>
          </a:p>
        </p:txBody>
      </p:sp>
    </p:spTree>
    <p:extLst>
      <p:ext uri="{BB962C8B-B14F-4D97-AF65-F5344CB8AC3E}">
        <p14:creationId xmlns:p14="http://schemas.microsoft.com/office/powerpoint/2010/main" val="13209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922831" y="221479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基本通配符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1111090" y="1044738"/>
            <a:ext cx="8229600" cy="47990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*     </a:t>
            </a:r>
            <a:r>
              <a:rPr lang="zh-CN" altLang="en-US" dirty="0" smtClean="0">
                <a:latin typeface="+mn-ea"/>
              </a:rPr>
              <a:t>代表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个到无穷多个字符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？   代表一定有一个任意字符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[]     </a:t>
            </a:r>
            <a:r>
              <a:rPr lang="zh-CN" altLang="en-US" dirty="0" smtClean="0">
                <a:latin typeface="+mn-ea"/>
              </a:rPr>
              <a:t>代表一定有一个在中括号内的字符，例</a:t>
            </a:r>
            <a:r>
              <a:rPr lang="en-US" altLang="zh-CN" dirty="0" smtClean="0">
                <a:latin typeface="+mn-ea"/>
              </a:rPr>
              <a:t>:[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</a:t>
            </a:r>
            <a:r>
              <a:rPr lang="zh-CN" altLang="en-US" dirty="0" smtClean="0">
                <a:latin typeface="+mn-ea"/>
              </a:rPr>
              <a:t>可能有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zh-CN" altLang="en-US" dirty="0" smtClean="0">
                <a:latin typeface="+mn-ea"/>
              </a:rPr>
              <a:t>的任意一个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[^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代表一定有一个字符，只要是非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zh-CN" altLang="en-US" dirty="0" smtClean="0">
                <a:latin typeface="+mn-ea"/>
              </a:rPr>
              <a:t>的其他字符就接受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[-]       </a:t>
            </a:r>
            <a:r>
              <a:rPr lang="zh-CN" altLang="en-US" dirty="0" smtClean="0">
                <a:latin typeface="+mn-ea"/>
              </a:rPr>
              <a:t>代表在编码顺序内的所有字符，例</a:t>
            </a:r>
            <a:r>
              <a:rPr lang="en-US" altLang="zh-CN" dirty="0" smtClean="0">
                <a:latin typeface="+mn-ea"/>
              </a:rPr>
              <a:t>:[0-9]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ls -l -d /etc/</a:t>
            </a:r>
            <a:r>
              <a:rPr lang="en-US" altLang="zh-CN" dirty="0" err="1" smtClean="0">
                <a:latin typeface="+mn-ea"/>
              </a:rPr>
              <a:t>cron</a:t>
            </a:r>
            <a:r>
              <a:rPr lang="en-US" altLang="zh-CN" dirty="0" smtClean="0">
                <a:latin typeface="+mn-ea"/>
              </a:rPr>
              <a:t>*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+mn-ea"/>
              </a:rPr>
              <a:t>ls</a:t>
            </a:r>
            <a:r>
              <a:rPr lang="en-US" altLang="zh-CN" dirty="0" smtClean="0">
                <a:latin typeface="+mn-ea"/>
              </a:rPr>
              <a:t> -l -d /etc/*[0-9]*  /etc</a:t>
            </a:r>
            <a:r>
              <a:rPr lang="zh-CN" altLang="en-US" dirty="0" smtClean="0">
                <a:latin typeface="+mn-ea"/>
              </a:rPr>
              <a:t>下面含有数字的文件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+mn-ea"/>
              </a:rPr>
              <a:t>ls</a:t>
            </a:r>
            <a:r>
              <a:rPr lang="en-US" altLang="zh-CN" dirty="0" smtClean="0">
                <a:latin typeface="+mn-ea"/>
              </a:rPr>
              <a:t> -l -d /etc/[^a-d]*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ls -l -d 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/?????</a:t>
            </a:r>
          </a:p>
        </p:txBody>
      </p:sp>
    </p:spTree>
    <p:extLst>
      <p:ext uri="{BB962C8B-B14F-4D97-AF65-F5344CB8AC3E}">
        <p14:creationId xmlns:p14="http://schemas.microsoft.com/office/powerpoint/2010/main" val="36541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571534" y="15236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从文件中导入</a:t>
            </a:r>
            <a:r>
              <a:rPr lang="en-US" altLang="zh-CN" dirty="0" smtClean="0"/>
              <a:t>STDIN</a:t>
            </a:r>
            <a:endParaRPr lang="zh-CN" altLang="en-US" dirty="0" smtClean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4043362" cy="478155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使用　</a:t>
            </a:r>
            <a:r>
              <a:rPr lang="en-US" altLang="zh-CN" sz="2000" dirty="0"/>
              <a:t>&lt;</a:t>
            </a:r>
            <a:r>
              <a:rPr lang="zh-CN" altLang="en-US" sz="2000" dirty="0"/>
              <a:t>　来重导向标准输入</a:t>
            </a:r>
            <a:endParaRPr lang="en-US" altLang="zh-CN" sz="2000" dirty="0"/>
          </a:p>
          <a:p>
            <a:r>
              <a:rPr lang="zh-CN" altLang="en-US" sz="2000" dirty="0"/>
              <a:t>某些命令能够接受从文件中导入的</a:t>
            </a:r>
            <a:r>
              <a:rPr lang="en-US" altLang="zh-CN" sz="2000" dirty="0"/>
              <a:t>STDIN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buFont typeface="Arial" pitchFamily="34" charset="0"/>
              <a:buNone/>
            </a:pPr>
            <a:r>
              <a:rPr lang="en-US" altLang="zh-CN" sz="2000" dirty="0"/>
              <a:t>$ </a:t>
            </a:r>
            <a:r>
              <a:rPr lang="en-US" altLang="zh-CN" sz="2000" b="1" dirty="0" err="1"/>
              <a:t>tr</a:t>
            </a:r>
            <a:r>
              <a:rPr lang="en-US" altLang="zh-CN" sz="2000" b="1" dirty="0"/>
              <a:t> 'A-Z' 'a-z' &lt; .</a:t>
            </a:r>
            <a:r>
              <a:rPr lang="en-US" altLang="zh-CN" sz="2000" b="1" dirty="0" err="1"/>
              <a:t>bash_profile</a:t>
            </a:r>
            <a:r>
              <a:rPr lang="en-US" altLang="zh-CN" sz="2000" b="1" dirty="0"/>
              <a:t> 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该命令会把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bash_profile</a:t>
            </a:r>
            <a:r>
              <a:rPr lang="zh-CN" altLang="en-US" sz="2000" dirty="0"/>
              <a:t>中的大写字符都转换成小写字符</a:t>
            </a:r>
            <a:endParaRPr lang="en-US" altLang="zh-CN" sz="2000" dirty="0"/>
          </a:p>
          <a:p>
            <a:r>
              <a:rPr lang="zh-CN" altLang="en-US" sz="2000" dirty="0"/>
              <a:t>相当于：</a:t>
            </a:r>
            <a:endParaRPr lang="en-US" altLang="zh-CN" sz="2000" dirty="0"/>
          </a:p>
          <a:p>
            <a:pPr>
              <a:buFont typeface="Arial" pitchFamily="34" charset="0"/>
              <a:buNone/>
            </a:pPr>
            <a:r>
              <a:rPr lang="en-US" altLang="zh-CN" sz="2000" dirty="0"/>
              <a:t>	$ </a:t>
            </a:r>
            <a:r>
              <a:rPr lang="en-US" altLang="zh-CN" sz="2000" b="1" dirty="0"/>
              <a:t>cat .</a:t>
            </a:r>
            <a:r>
              <a:rPr lang="en-US" altLang="zh-CN" sz="2000" b="1" dirty="0" err="1"/>
              <a:t>bash_profile</a:t>
            </a:r>
            <a:r>
              <a:rPr lang="en-US" altLang="zh-CN" sz="2000" b="1" dirty="0"/>
              <a:t> | </a:t>
            </a:r>
            <a:r>
              <a:rPr lang="en-US" altLang="zh-CN" sz="2000" b="1" dirty="0" err="1"/>
              <a:t>tr</a:t>
            </a:r>
            <a:r>
              <a:rPr lang="en-US" altLang="zh-CN" sz="2000" b="1" dirty="0"/>
              <a:t> 'A-Z' 'a-z’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8943" y="1643049"/>
            <a:ext cx="3214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cat  &gt;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filea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Aaaa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Bbbb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ctrl+d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离开，可以使用文件来代替键盘的输入：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Cat  &gt;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filea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&lt;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fileb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Cat  &gt;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filea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&lt;&lt;exit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可以终止一次输入而不必输入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ctrl+d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来结束</a:t>
            </a:r>
          </a:p>
        </p:txBody>
      </p:sp>
    </p:spTree>
    <p:extLst>
      <p:ext uri="{BB962C8B-B14F-4D97-AF65-F5344CB8AC3E}">
        <p14:creationId xmlns:p14="http://schemas.microsoft.com/office/powerpoint/2010/main" val="7778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530518" y="17196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抽取文本的工具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1981201" y="1916113"/>
            <a:ext cx="8229600" cy="4210050"/>
          </a:xfrm>
        </p:spPr>
        <p:txBody>
          <a:bodyPr/>
          <a:lstStyle/>
          <a:p>
            <a:r>
              <a:rPr lang="zh-CN" altLang="en-US" smtClean="0"/>
              <a:t>文件内容： </a:t>
            </a:r>
            <a:r>
              <a:rPr lang="en-US" altLang="zh-CN" smtClean="0"/>
              <a:t>less  cat</a:t>
            </a:r>
          </a:p>
          <a:p>
            <a:r>
              <a:rPr lang="zh-CN" altLang="en-US" smtClean="0"/>
              <a:t>文件截取：</a:t>
            </a:r>
            <a:r>
              <a:rPr lang="en-US" altLang="zh-CN" smtClean="0"/>
              <a:t>head</a:t>
            </a:r>
            <a:r>
              <a:rPr lang="zh-CN" altLang="en-US" smtClean="0"/>
              <a:t>  </a:t>
            </a:r>
            <a:r>
              <a:rPr lang="en-US" altLang="zh-CN" smtClean="0"/>
              <a:t>tail</a:t>
            </a:r>
          </a:p>
          <a:p>
            <a:r>
              <a:rPr lang="zh-CN" altLang="en-US" smtClean="0"/>
              <a:t>按列抽取：</a:t>
            </a:r>
            <a:r>
              <a:rPr lang="en-US" altLang="zh-CN" smtClean="0"/>
              <a:t>cut</a:t>
            </a:r>
          </a:p>
          <a:p>
            <a:r>
              <a:rPr lang="zh-CN" altLang="en-US" smtClean="0"/>
              <a:t>按关键字抽取：</a:t>
            </a:r>
            <a:r>
              <a:rPr lang="en-US" altLang="zh-CN" smtClean="0"/>
              <a:t>grep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24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695942" y="18347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查看文件内容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</a:t>
            </a:r>
            <a:endParaRPr lang="zh-CN" altLang="en-US" dirty="0" smtClean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1981201" y="1989138"/>
            <a:ext cx="8229600" cy="4137025"/>
          </a:xfrm>
        </p:spPr>
        <p:txBody>
          <a:bodyPr/>
          <a:lstStyle/>
          <a:p>
            <a:r>
              <a:rPr lang="en-US" altLang="zh-CN" smtClean="0"/>
              <a:t>cat</a:t>
            </a:r>
            <a:r>
              <a:rPr lang="zh-CN" altLang="en-US" smtClean="0"/>
              <a:t>：通过</a:t>
            </a:r>
            <a:r>
              <a:rPr lang="en-US" altLang="zh-CN" smtClean="0"/>
              <a:t>STDOUT</a:t>
            </a:r>
            <a:r>
              <a:rPr lang="zh-CN" altLang="en-US" smtClean="0"/>
              <a:t>显示一个或多个文件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多个文件被连锁（</a:t>
            </a:r>
            <a:r>
              <a:rPr lang="en-US" altLang="zh-CN" smtClean="0"/>
              <a:t>concatenated</a:t>
            </a:r>
            <a:r>
              <a:rPr lang="zh-CN" altLang="en-US" smtClean="0"/>
              <a:t>）在一起</a:t>
            </a:r>
            <a:endParaRPr lang="en-US" altLang="zh-CN" smtClean="0"/>
          </a:p>
          <a:p>
            <a:r>
              <a:rPr lang="en-US" altLang="zh-CN" smtClean="0"/>
              <a:t>less</a:t>
            </a:r>
            <a:r>
              <a:rPr lang="zh-CN" altLang="en-US" smtClean="0"/>
              <a:t>：一页一页地查看文件或</a:t>
            </a:r>
            <a:r>
              <a:rPr lang="en-US" altLang="zh-CN" smtClean="0"/>
              <a:t>STDIN</a:t>
            </a:r>
            <a:r>
              <a:rPr lang="zh-CN" altLang="en-US" smtClean="0"/>
              <a:t>输出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查看时有用的命令包括：</a:t>
            </a:r>
            <a:endParaRPr lang="en-US" altLang="zh-CN" smtClean="0"/>
          </a:p>
          <a:p>
            <a:pPr lvl="2">
              <a:buFont typeface="Wingdings" pitchFamily="2" charset="2"/>
              <a:buChar char="ü"/>
            </a:pPr>
            <a:r>
              <a:rPr lang="en-US" altLang="zh-CN" smtClean="0"/>
              <a:t>/</a:t>
            </a:r>
            <a:r>
              <a:rPr lang="zh-CN" altLang="en-US" smtClean="0"/>
              <a:t>文本 搜索　文本</a:t>
            </a:r>
            <a:endParaRPr lang="en-US" altLang="zh-CN" smtClean="0"/>
          </a:p>
          <a:p>
            <a:pPr lvl="2">
              <a:buFont typeface="Wingdings" pitchFamily="2" charset="2"/>
              <a:buChar char="ü"/>
            </a:pPr>
            <a:r>
              <a:rPr lang="en-US" altLang="zh-CN" smtClean="0"/>
              <a:t>n/N</a:t>
            </a:r>
            <a:r>
              <a:rPr lang="zh-CN" altLang="en-US" smtClean="0"/>
              <a:t>　跳到下一个 </a:t>
            </a:r>
            <a:r>
              <a:rPr lang="en-US" altLang="zh-CN" smtClean="0"/>
              <a:t>or </a:t>
            </a:r>
            <a:r>
              <a:rPr lang="zh-CN" altLang="en-US" smtClean="0"/>
              <a:t>上一个匹配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less</a:t>
            </a:r>
            <a:r>
              <a:rPr lang="zh-CN" altLang="en-US" smtClean="0"/>
              <a:t>　命令是</a:t>
            </a:r>
            <a:r>
              <a:rPr lang="en-US" altLang="zh-CN" smtClean="0"/>
              <a:t>man</a:t>
            </a:r>
            <a:r>
              <a:rPr lang="zh-CN" altLang="en-US" smtClean="0"/>
              <a:t>命令使用的分页器</a:t>
            </a:r>
            <a:endParaRPr lang="en-US" altLang="zh-CN" smtClean="0"/>
          </a:p>
          <a:p>
            <a:pPr lvl="2"/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36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158517" y="273110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文本与grep匹配</a:t>
            </a:r>
            <a:endParaRPr sz="1524" b="1" dirty="0"/>
          </a:p>
        </p:txBody>
      </p:sp>
      <p:sp>
        <p:nvSpPr>
          <p:cNvPr id="199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959">
                <a:latin typeface="Arial"/>
              </a:rPr>
              <a:t>grep的基本用法是提供一个正则表达式和一个文件，应正则表达式匹配。</a:t>
            </a:r>
            <a:endParaRPr sz="1959"/>
          </a:p>
        </p:txBody>
      </p:sp>
      <p:pic>
        <p:nvPicPr>
          <p:cNvPr id="200" name="图片 199"/>
          <p:cNvPicPr/>
          <p:nvPr/>
        </p:nvPicPr>
        <p:blipFill>
          <a:blip r:embed="rId3"/>
          <a:stretch>
            <a:fillRect/>
          </a:stretch>
        </p:blipFill>
        <p:spPr>
          <a:xfrm>
            <a:off x="1764689" y="2350459"/>
            <a:ext cx="7841829" cy="567959"/>
          </a:xfrm>
          <a:prstGeom prst="rect">
            <a:avLst/>
          </a:prstGeom>
          <a:ln>
            <a:noFill/>
          </a:ln>
        </p:spPr>
      </p:pic>
      <p:pic>
        <p:nvPicPr>
          <p:cNvPr id="201" name="图片 200"/>
          <p:cNvPicPr/>
          <p:nvPr/>
        </p:nvPicPr>
        <p:blipFill>
          <a:blip r:embed="rId4"/>
          <a:stretch>
            <a:fillRect/>
          </a:stretch>
        </p:blipFill>
        <p:spPr>
          <a:xfrm>
            <a:off x="1764689" y="3356100"/>
            <a:ext cx="7841829" cy="467069"/>
          </a:xfrm>
          <a:prstGeom prst="rect">
            <a:avLst/>
          </a:prstGeom>
          <a:ln>
            <a:noFill/>
          </a:ln>
        </p:spPr>
      </p:pic>
      <p:pic>
        <p:nvPicPr>
          <p:cNvPr id="202" name="图片 201"/>
          <p:cNvPicPr/>
          <p:nvPr/>
        </p:nvPicPr>
        <p:blipFill>
          <a:blip r:embed="rId5"/>
          <a:stretch>
            <a:fillRect/>
          </a:stretch>
        </p:blipFill>
        <p:spPr>
          <a:xfrm>
            <a:off x="3775987" y="3902680"/>
            <a:ext cx="7018188" cy="2021094"/>
          </a:xfrm>
          <a:prstGeom prst="rect">
            <a:avLst/>
          </a:prstGeom>
          <a:ln>
            <a:noFill/>
          </a:ln>
        </p:spPr>
      </p:pic>
      <p:sp>
        <p:nvSpPr>
          <p:cNvPr id="203" name="TextShape 3"/>
          <p:cNvSpPr txBox="1"/>
          <p:nvPr/>
        </p:nvSpPr>
        <p:spPr>
          <a:xfrm>
            <a:off x="1764689" y="1988412"/>
            <a:ext cx="2390988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 err="1">
                <a:latin typeface="Arial"/>
              </a:rPr>
              <a:t>查找以cat结尾的行</a:t>
            </a:r>
            <a:endParaRPr sz="1959" dirty="0"/>
          </a:p>
        </p:txBody>
      </p:sp>
      <p:sp>
        <p:nvSpPr>
          <p:cNvPr id="204" name="TextShape 4"/>
          <p:cNvSpPr txBox="1"/>
          <p:nvPr/>
        </p:nvSpPr>
        <p:spPr>
          <a:xfrm>
            <a:off x="1764689" y="2943567"/>
            <a:ext cx="2873731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 err="1">
                <a:latin typeface="Arial"/>
              </a:rPr>
              <a:t>查找包含student的进程</a:t>
            </a:r>
            <a:endParaRPr sz="1959" dirty="0"/>
          </a:p>
        </p:txBody>
      </p:sp>
      <p:sp>
        <p:nvSpPr>
          <p:cNvPr id="205" name="TextShape 5"/>
          <p:cNvSpPr txBox="1"/>
          <p:nvPr/>
        </p:nvSpPr>
        <p:spPr>
          <a:xfrm>
            <a:off x="1008052" y="3698552"/>
            <a:ext cx="2767935" cy="1741714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633" dirty="0">
                <a:latin typeface="Arial"/>
              </a:rPr>
              <a:t>-</a:t>
            </a:r>
            <a:r>
              <a:rPr lang="en-US" sz="1633" dirty="0" err="1">
                <a:latin typeface="Arial"/>
              </a:rPr>
              <a:t>i</a:t>
            </a:r>
            <a:r>
              <a:rPr lang="en-US" sz="1633" dirty="0">
                <a:latin typeface="Arial"/>
              </a:rPr>
              <a:t>  	</a:t>
            </a:r>
            <a:r>
              <a:rPr lang="en-US" sz="1633" dirty="0" err="1">
                <a:latin typeface="Arial"/>
              </a:rPr>
              <a:t>忽略大小写</a:t>
            </a:r>
            <a:endParaRPr sz="1959" dirty="0"/>
          </a:p>
          <a:p>
            <a:r>
              <a:rPr lang="en-US" sz="1633" dirty="0">
                <a:latin typeface="Arial"/>
              </a:rPr>
              <a:t>-v 	</a:t>
            </a:r>
            <a:r>
              <a:rPr lang="en-US" sz="1633" dirty="0" err="1">
                <a:latin typeface="Arial"/>
              </a:rPr>
              <a:t>反向查找</a:t>
            </a:r>
            <a:endParaRPr sz="1959" dirty="0"/>
          </a:p>
          <a:p>
            <a:r>
              <a:rPr lang="en-US" sz="1633" dirty="0">
                <a:latin typeface="Arial"/>
              </a:rPr>
              <a:t>-r 	</a:t>
            </a:r>
            <a:r>
              <a:rPr lang="en-US" sz="1633" dirty="0" err="1" smtClean="0">
                <a:latin typeface="Arial"/>
              </a:rPr>
              <a:t>查找目标为目录</a:t>
            </a:r>
            <a:endParaRPr sz="1959" dirty="0"/>
          </a:p>
        </p:txBody>
      </p:sp>
    </p:spTree>
    <p:extLst>
      <p:ext uri="{BB962C8B-B14F-4D97-AF65-F5344CB8AC3E}">
        <p14:creationId xmlns:p14="http://schemas.microsoft.com/office/powerpoint/2010/main" val="31288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654926" y="1005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按列抽取文本</a:t>
            </a:r>
            <a:r>
              <a:rPr lang="en-US" altLang="zh-CN" dirty="0" smtClean="0"/>
              <a:t>cut</a:t>
            </a:r>
            <a:endParaRPr lang="zh-CN" altLang="en-US" dirty="0" smtClean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1981201" y="1989138"/>
            <a:ext cx="8229600" cy="4137025"/>
          </a:xfrm>
        </p:spPr>
        <p:txBody>
          <a:bodyPr/>
          <a:lstStyle/>
          <a:p>
            <a:r>
              <a:rPr lang="zh-CN" altLang="en-US" smtClean="0"/>
              <a:t>显示文件或</a:t>
            </a:r>
            <a:r>
              <a:rPr lang="en-US" altLang="zh-CN" smtClean="0"/>
              <a:t>STDIN</a:t>
            </a:r>
            <a:r>
              <a:rPr lang="zh-CN" altLang="en-US" smtClean="0"/>
              <a:t>数据的指定列</a:t>
            </a:r>
            <a:endParaRPr lang="en-US" altLang="zh-CN" smtClean="0"/>
          </a:p>
          <a:p>
            <a:pPr lvl="1">
              <a:buFont typeface="Arial" pitchFamily="34" charset="0"/>
              <a:buNone/>
            </a:pPr>
            <a:r>
              <a:rPr lang="en-US" altLang="zh-CN" smtClean="0"/>
              <a:t>$ </a:t>
            </a:r>
            <a:r>
              <a:rPr lang="en-US" altLang="zh-CN" b="1" smtClean="0"/>
              <a:t>cut -d: -f1 /etc/passwd</a:t>
            </a:r>
          </a:p>
          <a:p>
            <a:pPr lvl="1">
              <a:buFont typeface="Arial" pitchFamily="34" charset="0"/>
              <a:buNone/>
            </a:pPr>
            <a:r>
              <a:rPr lang="en-US" altLang="zh-CN" smtClean="0"/>
              <a:t>$ </a:t>
            </a:r>
            <a:r>
              <a:rPr lang="en-US" altLang="zh-CN" b="1" smtClean="0"/>
              <a:t>grep root /etc/passwd | cut -d: -f7</a:t>
            </a:r>
            <a:endParaRPr lang="en-US" altLang="zh-CN" smtClean="0"/>
          </a:p>
          <a:p>
            <a:r>
              <a:rPr lang="zh-CN" altLang="en-US" smtClean="0"/>
              <a:t>使用　</a:t>
            </a:r>
            <a:r>
              <a:rPr lang="en-US" altLang="zh-CN" smtClean="0"/>
              <a:t>-d</a:t>
            </a:r>
            <a:r>
              <a:rPr lang="zh-CN" altLang="en-US" smtClean="0"/>
              <a:t>　指定区分列的定界符（默认为</a:t>
            </a:r>
            <a:r>
              <a:rPr lang="en-US" altLang="zh-CN" smtClean="0"/>
              <a:t>TAB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使用　</a:t>
            </a:r>
            <a:r>
              <a:rPr lang="en-US" altLang="zh-CN" smtClean="0"/>
              <a:t>-f</a:t>
            </a:r>
            <a:r>
              <a:rPr lang="zh-CN" altLang="en-US" smtClean="0"/>
              <a:t>　指定要显示的列</a:t>
            </a:r>
            <a:endParaRPr lang="en-US" altLang="zh-CN" smtClean="0"/>
          </a:p>
          <a:p>
            <a:r>
              <a:rPr lang="zh-CN" altLang="en-US" smtClean="0"/>
              <a:t>使用　</a:t>
            </a:r>
            <a:r>
              <a:rPr lang="en-US" altLang="zh-CN" smtClean="0"/>
              <a:t>-c</a:t>
            </a:r>
            <a:r>
              <a:rPr lang="zh-CN" altLang="en-US" smtClean="0"/>
              <a:t>　按字符切割</a:t>
            </a:r>
            <a:endParaRPr lang="en-US" altLang="zh-CN" smtClean="0"/>
          </a:p>
          <a:p>
            <a:pPr lvl="1">
              <a:buFont typeface="Arial" pitchFamily="34" charset="0"/>
              <a:buNone/>
            </a:pPr>
            <a:r>
              <a:rPr lang="en-US" altLang="zh-CN" smtClean="0"/>
              <a:t>$ </a:t>
            </a:r>
            <a:r>
              <a:rPr lang="en-US" altLang="zh-CN" b="1" smtClean="0"/>
              <a:t>cut -c2-5 /usr/share/dict/words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6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2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810</Words>
  <Application>Microsoft Office PowerPoint</Application>
  <PresentationFormat>宽屏</PresentationFormat>
  <Paragraphs>147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StarSymbol</vt:lpstr>
      <vt:lpstr>宋体</vt:lpstr>
      <vt:lpstr>微软雅黑</vt:lpstr>
      <vt:lpstr>Arial</vt:lpstr>
      <vt:lpstr>Calibri</vt:lpstr>
      <vt:lpstr>Tw Cen MT</vt:lpstr>
      <vt:lpstr>Wingdings</vt:lpstr>
      <vt:lpstr>Office 主题</vt:lpstr>
      <vt:lpstr>Linux正则表达式</vt:lpstr>
      <vt:lpstr>PowerPoint 演示文稿</vt:lpstr>
      <vt:lpstr>基本通配符</vt:lpstr>
      <vt:lpstr>从文件中导入STDIN</vt:lpstr>
      <vt:lpstr>抽取文本的工具</vt:lpstr>
      <vt:lpstr>查看文件内容less和cat</vt:lpstr>
      <vt:lpstr>PowerPoint 演示文稿</vt:lpstr>
      <vt:lpstr>按列抽取文本cut</vt:lpstr>
      <vt:lpstr>Shell变量</vt:lpstr>
      <vt:lpstr>Shell变量的应用</vt:lpstr>
      <vt:lpstr>变量的赋值与引用</vt:lpstr>
      <vt:lpstr>变量的赋值与引用</vt:lpstr>
      <vt:lpstr>数值变量的运算</vt:lpstr>
      <vt:lpstr>环境变量</vt:lpstr>
      <vt:lpstr>环境变量</vt:lpstr>
      <vt:lpstr>位置变量</vt:lpstr>
      <vt:lpstr>预定义变量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34</cp:revision>
  <dcterms:created xsi:type="dcterms:W3CDTF">2016-09-12T07:04:34Z</dcterms:created>
  <dcterms:modified xsi:type="dcterms:W3CDTF">2018-09-09T11:08:35Z</dcterms:modified>
</cp:coreProperties>
</file>