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80" r:id="rId3"/>
    <p:sldId id="281" r:id="rId4"/>
    <p:sldId id="282" r:id="rId5"/>
    <p:sldId id="363" r:id="rId6"/>
    <p:sldId id="331" r:id="rId7"/>
    <p:sldId id="332" r:id="rId8"/>
    <p:sldId id="334" r:id="rId9"/>
    <p:sldId id="335" r:id="rId10"/>
    <p:sldId id="364" r:id="rId11"/>
    <p:sldId id="290" r:id="rId12"/>
    <p:sldId id="292" r:id="rId13"/>
    <p:sldId id="296" r:id="rId14"/>
    <p:sldId id="297" r:id="rId15"/>
    <p:sldId id="298" r:id="rId16"/>
    <p:sldId id="365" r:id="rId17"/>
    <p:sldId id="345" r:id="rId18"/>
    <p:sldId id="346" r:id="rId19"/>
    <p:sldId id="348" r:id="rId20"/>
    <p:sldId id="350" r:id="rId21"/>
    <p:sldId id="351" r:id="rId22"/>
    <p:sldId id="353" r:id="rId23"/>
    <p:sldId id="35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74DE-2230-4BE7-863B-17B11B7F4D3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D33C2-96DC-4638-A202-FEDEDDC14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9D2D7C-E9D2-4D79-9DE5-A9C01E4054F5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674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BC7EE3-E507-4EB3-BB56-A2A2E65887F6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4151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0E756BD-77F0-455E-8844-841EA47B9215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03384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EF1555C-62E7-47CC-8717-BE9756005ED0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</p:spTree>
    <p:extLst>
      <p:ext uri="{BB962C8B-B14F-4D97-AF65-F5344CB8AC3E}">
        <p14:creationId xmlns:p14="http://schemas.microsoft.com/office/powerpoint/2010/main" val="2319196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50A563A-C2F1-497D-BDE3-098027B20293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25356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A9F7CD6-8190-4F2B-9F13-0C1E6B642C53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6612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53C662D-51FF-46A7-8C0B-4418F60E4D57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 smtClean="0"/>
          </a:p>
        </p:txBody>
      </p:sp>
    </p:spTree>
    <p:extLst>
      <p:ext uri="{BB962C8B-B14F-4D97-AF65-F5344CB8AC3E}">
        <p14:creationId xmlns:p14="http://schemas.microsoft.com/office/powerpoint/2010/main" val="306613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D6DC32D-3FFF-4501-83FE-962487BB174F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04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3042803-9A73-462E-AD73-33625E9B4271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3983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EA762A-A2BB-4ABE-ACA8-CC07AD3E8A23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28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BB76716-5805-4EE0-9BBC-47D1BEA1E1FD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341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A6BE656-A4A0-4C2B-9AFE-DC020CF20CCE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36680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FDC2DEB-EC26-4E3A-B945-2DCE00401AD4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35585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8C76485-C5C4-4A6C-8BFA-35EDA5FB955A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34453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F6603A-659F-4049-B2FF-642A8A2C9A69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340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654D6D-16A3-4DEA-A759-0F11FA2F6098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639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EAA038-3E25-492F-A7A2-E1ACF9D7C671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78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ttpd.apache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中常见服务器配置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1112464" y="101227"/>
            <a:ext cx="8229600" cy="792163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741" y="987519"/>
            <a:ext cx="8229600" cy="4872059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zh-CN" altLang="en-US" dirty="0" smtClean="0"/>
              <a:t>开始配置之前，请关闭防火墙和</a:t>
            </a:r>
            <a:r>
              <a:rPr lang="en-US" altLang="zh-CN" dirty="0" smtClean="0"/>
              <a:t>SELINUX</a:t>
            </a:r>
          </a:p>
          <a:p>
            <a:pPr marL="0" indent="0">
              <a:buNone/>
              <a:defRPr/>
            </a:pPr>
            <a:r>
              <a:rPr lang="en-US" altLang="zh-CN" dirty="0" smtClean="0"/>
              <a:t>yum install </a:t>
            </a:r>
            <a:r>
              <a:rPr lang="en-US" altLang="zh-CN" dirty="0" err="1" smtClean="0"/>
              <a:t>dhcp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vim </a:t>
            </a:r>
            <a:r>
              <a:rPr lang="zh-CN" altLang="en-US" dirty="0" smtClean="0"/>
              <a:t> 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dhcpd.conf</a:t>
            </a: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subnet 192.168.4.0 </a:t>
            </a:r>
            <a:r>
              <a:rPr lang="en-US" altLang="zh-CN" dirty="0" err="1" smtClean="0">
                <a:solidFill>
                  <a:schemeClr val="tx2"/>
                </a:solidFill>
              </a:rPr>
              <a:t>netmask</a:t>
            </a:r>
            <a:r>
              <a:rPr lang="en-US" altLang="zh-CN" dirty="0" smtClean="0">
                <a:solidFill>
                  <a:schemeClr val="tx2"/>
                </a:solidFill>
              </a:rPr>
              <a:t> 255.255.255.0 {</a:t>
            </a:r>
            <a:endParaRPr lang="zh-CN" altLang="zh-CN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option domain-name-servers</a:t>
            </a:r>
            <a:endParaRPr lang="zh-CN" altLang="zh-CN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 range 192.168.4.100 192.168.4.200;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next-server 192.168.4.254;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filename "pxelinux.0";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}</a:t>
            </a:r>
          </a:p>
          <a:p>
            <a:pPr>
              <a:buNone/>
            </a:pPr>
            <a:endParaRPr lang="zh-CN" altLang="zh-CN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6045874-C013-443C-B716-A57B0F80DAFB}" type="datetime1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A8B0E7B-FA93-4FD8-9523-A0A396BB0D1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6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A4C543-9FD9-4DF9-9E13-E84E7E71706B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90539" name="Rectangle 43"/>
          <p:cNvSpPr>
            <a:spLocks noGrp="1" noChangeArrowheads="1"/>
          </p:cNvSpPr>
          <p:nvPr>
            <p:ph type="title"/>
          </p:nvPr>
        </p:nvSpPr>
        <p:spPr>
          <a:xfrm>
            <a:off x="4872038" y="1022338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DNS</a:t>
            </a:r>
            <a:r>
              <a:rPr lang="zh-CN" altLang="en-US" dirty="0"/>
              <a:t>系统概述</a:t>
            </a:r>
          </a:p>
        </p:txBody>
      </p:sp>
      <p:sp>
        <p:nvSpPr>
          <p:cNvPr id="490540" name="Rectangle 4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DNS</a:t>
            </a:r>
            <a:r>
              <a:rPr lang="zh-CN" altLang="en-US"/>
              <a:t>系统的作用</a:t>
            </a:r>
          </a:p>
          <a:p>
            <a:pPr lvl="1">
              <a:defRPr/>
            </a:pPr>
            <a:r>
              <a:rPr lang="zh-CN" altLang="en-US"/>
              <a:t>正向解析：根据主机名称（域名）查找对应的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pPr lvl="1">
              <a:defRPr/>
            </a:pPr>
            <a:r>
              <a:rPr lang="zh-CN" altLang="en-US"/>
              <a:t>反向解析：根据</a:t>
            </a:r>
            <a:r>
              <a:rPr lang="en-US" altLang="zh-CN"/>
              <a:t>IP</a:t>
            </a:r>
            <a:r>
              <a:rPr lang="zh-CN" altLang="en-US"/>
              <a:t>地址查找对应的主机域名</a:t>
            </a:r>
          </a:p>
          <a:p>
            <a:pPr>
              <a:defRPr/>
            </a:pPr>
            <a:r>
              <a:rPr lang="en-US" altLang="zh-CN"/>
              <a:t>DNS</a:t>
            </a:r>
            <a:r>
              <a:rPr lang="zh-CN" altLang="en-US"/>
              <a:t>系统的分布式数据结构</a:t>
            </a:r>
          </a:p>
        </p:txBody>
      </p:sp>
    </p:spTree>
    <p:extLst>
      <p:ext uri="{BB962C8B-B14F-4D97-AF65-F5344CB8AC3E}">
        <p14:creationId xmlns:p14="http://schemas.microsoft.com/office/powerpoint/2010/main" val="12093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6E2645-A1B7-4618-987D-300AAA1ECD9D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6356" y="690826"/>
            <a:ext cx="6480175" cy="5635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>
                <a:effectLst/>
              </a:rPr>
              <a:t>DNS</a:t>
            </a:r>
            <a:r>
              <a:rPr lang="zh-CN" altLang="en-US" dirty="0" smtClean="0">
                <a:effectLst/>
              </a:rPr>
              <a:t>查询类型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从查询方式上分</a:t>
            </a:r>
          </a:p>
          <a:p>
            <a:pPr lvl="1" eaLnBrk="1" hangingPunct="1">
              <a:defRPr/>
            </a:pPr>
            <a:r>
              <a:rPr lang="zh-CN" altLang="en-US" smtClean="0"/>
              <a:t>递归查询：客户端得到结果只能是成功或失败 </a:t>
            </a:r>
          </a:p>
          <a:p>
            <a:pPr lvl="1" eaLnBrk="1" hangingPunct="1">
              <a:defRPr/>
            </a:pPr>
            <a:r>
              <a:rPr lang="zh-CN" altLang="en-US" smtClean="0"/>
              <a:t>迭代查询：服务器以最佳结果作答 </a:t>
            </a:r>
            <a:endParaRPr lang="zh-CN" altLang="en-US" sz="2000"/>
          </a:p>
          <a:p>
            <a:pPr eaLnBrk="1" hangingPunct="1">
              <a:defRPr/>
            </a:pPr>
            <a:r>
              <a:rPr lang="zh-CN" altLang="en-US" smtClean="0"/>
              <a:t>从查询内容上分</a:t>
            </a:r>
          </a:p>
          <a:p>
            <a:pPr lvl="1" eaLnBrk="1" hangingPunct="1">
              <a:defRPr/>
            </a:pPr>
            <a:r>
              <a:rPr lang="zh-CN" altLang="en-US" smtClean="0"/>
              <a:t>正向查询：由域名查找</a:t>
            </a:r>
            <a:r>
              <a:rPr lang="en-US" altLang="zh-CN" smtClean="0"/>
              <a:t>IP</a:t>
            </a:r>
            <a:r>
              <a:rPr lang="zh-CN" altLang="en-US" smtClean="0"/>
              <a:t>地址 </a:t>
            </a:r>
          </a:p>
          <a:p>
            <a:pPr lvl="1" eaLnBrk="1" hangingPunct="1">
              <a:defRPr/>
            </a:pPr>
            <a:r>
              <a:rPr lang="zh-CN" altLang="en-US" smtClean="0"/>
              <a:t>反向查询：由</a:t>
            </a:r>
            <a:r>
              <a:rPr lang="en-US" altLang="zh-CN" smtClean="0"/>
              <a:t>IP</a:t>
            </a:r>
            <a:r>
              <a:rPr lang="zh-CN" altLang="en-US" smtClean="0"/>
              <a:t>地址查找域名 </a:t>
            </a:r>
          </a:p>
          <a:p>
            <a:pPr eaLnBrk="1" hangingPunct="1">
              <a:buClr>
                <a:srgbClr val="9AC9F0"/>
              </a:buClr>
              <a:buSzPct val="85000"/>
              <a:buFont typeface="Wingdings" pitchFamily="2" charset="2"/>
              <a:buNone/>
              <a:defRPr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495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8BE404-22CF-421B-8F24-B2B782872972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520" y="912019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BIND</a:t>
            </a:r>
            <a:r>
              <a:rPr lang="zh-CN" altLang="en-US" dirty="0"/>
              <a:t>域名服务基础</a:t>
            </a: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BIND</a:t>
            </a:r>
            <a:r>
              <a:rPr lang="zh-CN" altLang="en-US" dirty="0"/>
              <a:t>（</a:t>
            </a:r>
            <a:r>
              <a:rPr lang="en-US" altLang="zh-CN" dirty="0"/>
              <a:t>Berkeley Internet Name Daemon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zh-CN" altLang="en-US" sz="2000" dirty="0"/>
              <a:t>伯克利</a:t>
            </a:r>
            <a:r>
              <a:rPr lang="en-US" altLang="zh-CN" sz="2000" dirty="0"/>
              <a:t>Internet</a:t>
            </a:r>
            <a:r>
              <a:rPr lang="zh-CN" altLang="en-US" sz="2000" dirty="0"/>
              <a:t>域名服务 </a:t>
            </a:r>
          </a:p>
          <a:p>
            <a:pPr lvl="1">
              <a:defRPr/>
            </a:pPr>
            <a:r>
              <a:rPr lang="zh-CN" altLang="en-US" sz="2000" dirty="0"/>
              <a:t>官方站点：</a:t>
            </a:r>
            <a:r>
              <a:rPr lang="en-US" altLang="zh-CN" sz="2000" dirty="0"/>
              <a:t>https://www.isc.org/</a:t>
            </a:r>
          </a:p>
          <a:p>
            <a:pPr>
              <a:defRPr/>
            </a:pPr>
            <a:r>
              <a:rPr lang="zh-CN" altLang="en-US" dirty="0"/>
              <a:t>相关软件包</a:t>
            </a:r>
          </a:p>
          <a:p>
            <a:pPr lvl="1">
              <a:defRPr/>
            </a:pPr>
            <a:r>
              <a:rPr lang="en-US" altLang="zh-CN" sz="2000" dirty="0"/>
              <a:t>bind-*.rpm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/>
              <a:t>bind-</a:t>
            </a:r>
            <a:r>
              <a:rPr lang="en-US" altLang="zh-CN" sz="2000" dirty="0" err="1"/>
              <a:t>chroot</a:t>
            </a:r>
            <a:r>
              <a:rPr lang="en-US" altLang="zh-CN" sz="2000" dirty="0"/>
              <a:t>-*.rpm</a:t>
            </a:r>
            <a:endParaRPr lang="en-US" altLang="zh-CN" sz="2000" dirty="0"/>
          </a:p>
          <a:p>
            <a:pPr>
              <a:buFont typeface="Wingdings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4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E2E6B-D5D7-4AB6-ADEE-C161D70842DC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9664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39950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BIND</a:t>
            </a:r>
            <a:r>
              <a:rPr lang="zh-CN" altLang="en-US" dirty="0"/>
              <a:t>域名服务基础</a:t>
            </a:r>
          </a:p>
        </p:txBody>
      </p:sp>
      <p:sp>
        <p:nvSpPr>
          <p:cNvPr id="4966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BIND</a:t>
            </a:r>
            <a:r>
              <a:rPr lang="zh-CN" altLang="en-US" dirty="0"/>
              <a:t>服务器端程序</a:t>
            </a:r>
          </a:p>
          <a:p>
            <a:pPr lvl="1">
              <a:defRPr/>
            </a:pPr>
            <a:r>
              <a:rPr lang="zh-CN" altLang="en-US" sz="2000" dirty="0"/>
              <a:t>主要执行程序：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/named</a:t>
            </a:r>
          </a:p>
          <a:p>
            <a:pPr lvl="1">
              <a:defRPr/>
            </a:pPr>
            <a:r>
              <a:rPr lang="zh-CN" altLang="en-US" sz="2000" dirty="0"/>
              <a:t>服务脚本：</a:t>
            </a:r>
            <a:r>
              <a:rPr lang="en-US" altLang="zh-CN" sz="2000" dirty="0"/>
              <a:t>/etc/</a:t>
            </a:r>
            <a:r>
              <a:rPr lang="en-US" altLang="zh-CN" sz="2000" dirty="0" err="1"/>
              <a:t>init.d</a:t>
            </a:r>
            <a:r>
              <a:rPr lang="en-US" altLang="zh-CN" sz="2000" dirty="0"/>
              <a:t>/named</a:t>
            </a:r>
          </a:p>
          <a:p>
            <a:pPr lvl="1">
              <a:defRPr/>
            </a:pPr>
            <a:r>
              <a:rPr lang="zh-CN" altLang="en-US" sz="2000" dirty="0"/>
              <a:t>默认监听端口：</a:t>
            </a:r>
            <a:r>
              <a:rPr lang="en-US" altLang="zh-CN" sz="2000" dirty="0"/>
              <a:t>53   TCP,UDP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2000" dirty="0"/>
              <a:t>主配置文件：</a:t>
            </a:r>
          </a:p>
          <a:p>
            <a:pPr lvl="2">
              <a:defRPr/>
            </a:pP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/named/</a:t>
            </a:r>
            <a:r>
              <a:rPr lang="en-US" altLang="zh-CN" dirty="0" err="1"/>
              <a:t>chroot</a:t>
            </a:r>
            <a:r>
              <a:rPr lang="en-US" altLang="zh-CN" dirty="0"/>
              <a:t>/etc/</a:t>
            </a:r>
            <a:r>
              <a:rPr lang="en-US" altLang="zh-CN" dirty="0" err="1"/>
              <a:t>named.conf</a:t>
            </a:r>
            <a:endParaRPr lang="en-US" altLang="zh-CN" dirty="0"/>
          </a:p>
          <a:p>
            <a:pPr lvl="1">
              <a:defRPr/>
            </a:pPr>
            <a:r>
              <a:rPr lang="zh-CN" altLang="en-US" sz="2000" dirty="0"/>
              <a:t>保存</a:t>
            </a:r>
            <a:r>
              <a:rPr lang="en-US" altLang="zh-CN" sz="2000" dirty="0"/>
              <a:t>DNS</a:t>
            </a:r>
            <a:r>
              <a:rPr lang="zh-CN" altLang="en-US" sz="2000" dirty="0"/>
              <a:t>解析记录的数据文件位于：</a:t>
            </a:r>
          </a:p>
          <a:p>
            <a:pPr lvl="2">
              <a:defRPr/>
            </a:pP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/named/</a:t>
            </a:r>
            <a:r>
              <a:rPr lang="en-US" altLang="zh-CN" dirty="0" err="1" smtClean="0"/>
              <a:t>chroot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/named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76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服务器搭建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6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64D0896-30B0-449D-8C10-8B644193D24A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title"/>
          </p:nvPr>
        </p:nvSpPr>
        <p:spPr>
          <a:xfrm>
            <a:off x="985838" y="134472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Apache</a:t>
            </a:r>
            <a:r>
              <a:rPr lang="zh-CN" altLang="en-US" dirty="0"/>
              <a:t>简介 </a:t>
            </a: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Apache</a:t>
            </a:r>
            <a:r>
              <a:rPr lang="zh-CN" altLang="en-US"/>
              <a:t>起源</a:t>
            </a:r>
          </a:p>
          <a:p>
            <a:pPr lvl="1">
              <a:defRPr/>
            </a:pPr>
            <a:r>
              <a:rPr lang="zh-CN" altLang="en-US"/>
              <a:t>源于 </a:t>
            </a:r>
            <a:r>
              <a:rPr lang="en-US" altLang="zh-CN"/>
              <a:t>A Patchy Server</a:t>
            </a:r>
            <a:r>
              <a:rPr lang="zh-CN" altLang="en-US"/>
              <a:t>，著名的开源</a:t>
            </a:r>
            <a:r>
              <a:rPr lang="en-US" altLang="zh-CN"/>
              <a:t>Web</a:t>
            </a:r>
            <a:r>
              <a:rPr lang="zh-CN" altLang="en-US"/>
              <a:t>服务软件</a:t>
            </a:r>
          </a:p>
          <a:p>
            <a:pPr lvl="1">
              <a:defRPr/>
            </a:pPr>
            <a:r>
              <a:rPr lang="en-US" altLang="zh-CN"/>
              <a:t>1995</a:t>
            </a:r>
            <a:r>
              <a:rPr lang="zh-CN" altLang="en-US"/>
              <a:t>年时，发布</a:t>
            </a:r>
            <a:r>
              <a:rPr lang="en-US" altLang="zh-CN"/>
              <a:t>Apache</a:t>
            </a:r>
            <a:r>
              <a:rPr lang="zh-CN" altLang="en-US"/>
              <a:t>服务程序的</a:t>
            </a:r>
            <a:r>
              <a:rPr lang="en-US" altLang="zh-CN"/>
              <a:t>1.0</a:t>
            </a:r>
            <a:r>
              <a:rPr lang="zh-CN" altLang="en-US"/>
              <a:t>版本</a:t>
            </a:r>
          </a:p>
          <a:p>
            <a:pPr lvl="1">
              <a:defRPr/>
            </a:pPr>
            <a:r>
              <a:rPr lang="zh-CN" altLang="en-US"/>
              <a:t>由</a:t>
            </a:r>
            <a:r>
              <a:rPr lang="en-US" altLang="zh-CN"/>
              <a:t>Apache</a:t>
            </a:r>
            <a:r>
              <a:rPr lang="zh-CN" altLang="en-US"/>
              <a:t>软件基金会（</a:t>
            </a:r>
            <a:r>
              <a:rPr lang="en-US" altLang="zh-CN"/>
              <a:t>ASF</a:t>
            </a:r>
            <a:r>
              <a:rPr lang="zh-CN" altLang="en-US"/>
              <a:t>）负责维护</a:t>
            </a:r>
          </a:p>
          <a:p>
            <a:pPr lvl="1">
              <a:defRPr/>
            </a:pPr>
            <a:r>
              <a:rPr lang="zh-CN" altLang="en-US"/>
              <a:t>最新的名称为 “</a:t>
            </a:r>
            <a:r>
              <a:rPr lang="en-US" altLang="zh-CN"/>
              <a:t>Apache HTTP Server” </a:t>
            </a:r>
          </a:p>
          <a:p>
            <a:pPr lvl="1">
              <a:defRPr/>
            </a:pPr>
            <a:r>
              <a:rPr lang="zh-CN" altLang="en-US"/>
              <a:t>官方站点：</a:t>
            </a:r>
            <a:r>
              <a:rPr lang="en-US" altLang="zh-CN">
                <a:hlinkClick r:id="rId3"/>
              </a:rPr>
              <a:t>http://httpd.apache.org/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5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A58E91D-178E-4D67-8F81-F538A8895018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966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12732" y="140914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Apache</a:t>
            </a:r>
            <a:r>
              <a:rPr lang="zh-CN" altLang="en-US" dirty="0"/>
              <a:t>简介 </a:t>
            </a:r>
          </a:p>
        </p:txBody>
      </p:sp>
      <p:sp>
        <p:nvSpPr>
          <p:cNvPr id="496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97859" y="119361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/>
              <a:t>主要特点</a:t>
            </a:r>
          </a:p>
          <a:p>
            <a:pPr lvl="1">
              <a:defRPr/>
            </a:pPr>
            <a:r>
              <a:rPr lang="zh-CN" altLang="en-US" dirty="0"/>
              <a:t>开放源代码、跨平台应用</a:t>
            </a:r>
          </a:p>
          <a:p>
            <a:pPr lvl="1">
              <a:defRPr/>
            </a:pPr>
            <a:r>
              <a:rPr lang="zh-CN" altLang="en-US" dirty="0"/>
              <a:t>支持多种网页编程语言</a:t>
            </a:r>
          </a:p>
          <a:p>
            <a:pPr lvl="1">
              <a:defRPr/>
            </a:pPr>
            <a:r>
              <a:rPr lang="zh-CN" altLang="en-US" dirty="0"/>
              <a:t>模块化设计 、运行稳定、良好的安全性</a:t>
            </a:r>
          </a:p>
          <a:p>
            <a:pPr>
              <a:defRPr/>
            </a:pPr>
            <a:r>
              <a:rPr lang="zh-CN" altLang="en-US" dirty="0"/>
              <a:t>软件版本</a:t>
            </a:r>
          </a:p>
          <a:p>
            <a:pPr lvl="1">
              <a:defRPr/>
            </a:pPr>
            <a:r>
              <a:rPr lang="en-US" altLang="zh-CN" dirty="0"/>
              <a:t>1.X</a:t>
            </a:r>
          </a:p>
          <a:p>
            <a:pPr lvl="2">
              <a:defRPr/>
            </a:pPr>
            <a:r>
              <a:rPr lang="en-US" altLang="zh-CN" dirty="0"/>
              <a:t> </a:t>
            </a:r>
            <a:r>
              <a:rPr lang="zh-CN" altLang="en-US" dirty="0"/>
              <a:t>目前最高版本是</a:t>
            </a:r>
            <a:r>
              <a:rPr lang="en-US" altLang="zh-CN" dirty="0"/>
              <a:t>1.3</a:t>
            </a:r>
            <a:r>
              <a:rPr lang="zh-CN" altLang="en-US" dirty="0"/>
              <a:t>，运行稳定</a:t>
            </a:r>
          </a:p>
          <a:p>
            <a:pPr lvl="2">
              <a:defRPr/>
            </a:pPr>
            <a:r>
              <a:rPr lang="zh-CN" altLang="en-US" dirty="0"/>
              <a:t> 向下兼容性较好，但缺乏一些较新的功能</a:t>
            </a:r>
          </a:p>
          <a:p>
            <a:pPr lvl="1">
              <a:defRPr/>
            </a:pPr>
            <a:r>
              <a:rPr lang="en-US" altLang="zh-CN" dirty="0"/>
              <a:t>2.X</a:t>
            </a:r>
          </a:p>
          <a:p>
            <a:pPr lvl="2">
              <a:defRPr/>
            </a:pPr>
            <a:r>
              <a:rPr lang="en-US" altLang="zh-CN" dirty="0"/>
              <a:t> </a:t>
            </a:r>
            <a:r>
              <a:rPr lang="zh-CN" altLang="en-US" dirty="0"/>
              <a:t>目前主要包括</a:t>
            </a:r>
            <a:r>
              <a:rPr lang="en-US" altLang="zh-CN" dirty="0"/>
              <a:t>2.0</a:t>
            </a:r>
            <a:r>
              <a:rPr lang="zh-CN" altLang="en-US" dirty="0"/>
              <a:t>和</a:t>
            </a:r>
            <a:r>
              <a:rPr lang="en-US" altLang="zh-CN" dirty="0"/>
              <a:t>2.2</a:t>
            </a:r>
            <a:r>
              <a:rPr lang="zh-CN" altLang="en-US" dirty="0"/>
              <a:t>两个版本</a:t>
            </a:r>
          </a:p>
          <a:p>
            <a:pPr lvl="2">
              <a:defRPr/>
            </a:pPr>
            <a:r>
              <a:rPr lang="zh-CN" altLang="en-US" dirty="0"/>
              <a:t> 具有更多的功能特性</a:t>
            </a:r>
          </a:p>
          <a:p>
            <a:pPr lvl="2">
              <a:defRPr/>
            </a:pPr>
            <a:r>
              <a:rPr lang="zh-CN" altLang="en-US" dirty="0"/>
              <a:t> 与</a:t>
            </a:r>
            <a:r>
              <a:rPr lang="en-US" altLang="zh-CN" dirty="0"/>
              <a:t>1.X</a:t>
            </a:r>
            <a:r>
              <a:rPr lang="zh-CN" altLang="en-US" dirty="0"/>
              <a:t>相比，配置管理风格存在较大差异</a:t>
            </a:r>
          </a:p>
        </p:txBody>
      </p:sp>
    </p:spTree>
    <p:extLst>
      <p:ext uri="{BB962C8B-B14F-4D97-AF65-F5344CB8AC3E}">
        <p14:creationId xmlns:p14="http://schemas.microsoft.com/office/powerpoint/2010/main" val="27845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4CC64AF-554F-4CF4-8EBD-EA52B0E6C332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0278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119" y="551331"/>
            <a:ext cx="7230315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安装</a:t>
            </a:r>
            <a:r>
              <a:rPr lang="en-US" altLang="zh-CN" dirty="0" err="1"/>
              <a:t>httpd</a:t>
            </a:r>
            <a:r>
              <a:rPr lang="zh-CN" altLang="en-US" dirty="0"/>
              <a:t>服务器 </a:t>
            </a:r>
            <a:r>
              <a:rPr lang="en-US" altLang="zh-CN" dirty="0"/>
              <a:t>—— RPM</a:t>
            </a:r>
            <a:r>
              <a:rPr lang="zh-CN" altLang="en-US" dirty="0"/>
              <a:t>安装</a:t>
            </a:r>
          </a:p>
        </p:txBody>
      </p:sp>
      <p:sp>
        <p:nvSpPr>
          <p:cNvPr id="5027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主要目录和文件</a:t>
            </a:r>
          </a:p>
          <a:p>
            <a:pPr lvl="1">
              <a:defRPr/>
            </a:pPr>
            <a:r>
              <a:rPr lang="zh-CN" altLang="en-US"/>
              <a:t>服务目录：</a:t>
            </a:r>
            <a:r>
              <a:rPr lang="en-US" altLang="zh-CN"/>
              <a:t>/etc/httpd/</a:t>
            </a:r>
          </a:p>
          <a:p>
            <a:pPr lvl="1">
              <a:defRPr/>
            </a:pPr>
            <a:r>
              <a:rPr lang="zh-CN" altLang="en-US"/>
              <a:t>主配置文件：</a:t>
            </a:r>
            <a:r>
              <a:rPr lang="en-US" altLang="zh-CN"/>
              <a:t>/etc/httpd/conf/</a:t>
            </a:r>
            <a:r>
              <a:rPr lang="en-US" altLang="zh-CN">
                <a:solidFill>
                  <a:srgbClr val="FF0000"/>
                </a:solidFill>
              </a:rPr>
              <a:t>httpd.conf</a:t>
            </a:r>
          </a:p>
          <a:p>
            <a:pPr lvl="1">
              <a:defRPr/>
            </a:pPr>
            <a:r>
              <a:rPr lang="zh-CN" altLang="en-US"/>
              <a:t>网页目录：</a:t>
            </a:r>
            <a:r>
              <a:rPr lang="en-US" altLang="zh-CN">
                <a:solidFill>
                  <a:srgbClr val="FF0000"/>
                </a:solidFill>
              </a:rPr>
              <a:t>/var/www/html/</a:t>
            </a:r>
          </a:p>
          <a:p>
            <a:pPr lvl="1">
              <a:defRPr/>
            </a:pPr>
            <a:r>
              <a:rPr lang="zh-CN" altLang="en-US"/>
              <a:t>服务脚本：</a:t>
            </a:r>
            <a:r>
              <a:rPr lang="en-US" altLang="zh-CN"/>
              <a:t>/etc/init.d/</a:t>
            </a:r>
            <a:r>
              <a:rPr lang="en-US" altLang="zh-CN">
                <a:solidFill>
                  <a:srgbClr val="FF0000"/>
                </a:solidFill>
              </a:rPr>
              <a:t>httpd</a:t>
            </a:r>
          </a:p>
          <a:p>
            <a:pPr lvl="1">
              <a:defRPr/>
            </a:pPr>
            <a:r>
              <a:rPr lang="zh-CN" altLang="en-US"/>
              <a:t>执行程序：</a:t>
            </a:r>
            <a:r>
              <a:rPr lang="en-US" altLang="zh-CN"/>
              <a:t>/usr/sbin/httpd</a:t>
            </a:r>
          </a:p>
          <a:p>
            <a:pPr lvl="1">
              <a:defRPr/>
            </a:pPr>
            <a:r>
              <a:rPr lang="zh-CN" altLang="en-US"/>
              <a:t>访问日志：</a:t>
            </a:r>
            <a:r>
              <a:rPr lang="en-US" altLang="zh-CN"/>
              <a:t>/var/log/httpd/</a:t>
            </a:r>
            <a:r>
              <a:rPr lang="en-US" altLang="zh-CN">
                <a:solidFill>
                  <a:srgbClr val="FF0000"/>
                </a:solidFill>
              </a:rPr>
              <a:t>access_log</a:t>
            </a:r>
          </a:p>
          <a:p>
            <a:pPr lvl="1">
              <a:defRPr/>
            </a:pPr>
            <a:r>
              <a:rPr lang="zh-CN" altLang="en-US"/>
              <a:t>错误日志：</a:t>
            </a:r>
            <a:r>
              <a:rPr lang="en-US" altLang="zh-CN"/>
              <a:t>/var/log/httpd/</a:t>
            </a:r>
            <a:r>
              <a:rPr lang="en-US" altLang="zh-CN">
                <a:solidFill>
                  <a:srgbClr val="FF0000"/>
                </a:solidFill>
              </a:rPr>
              <a:t>error_log</a:t>
            </a:r>
          </a:p>
        </p:txBody>
      </p:sp>
    </p:spTree>
    <p:extLst>
      <p:ext uri="{BB962C8B-B14F-4D97-AF65-F5344CB8AC3E}">
        <p14:creationId xmlns:p14="http://schemas.microsoft.com/office/powerpoint/2010/main" val="39895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的文件共享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6045874-C013-443C-B716-A57B0F80DAFB}" type="datetime1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A8B0E7B-FA93-4FD8-9523-A0A396BB0D1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95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12651FC-5EC5-41CC-AD12-943233AEA1B0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>
          <a:xfrm>
            <a:off x="501743" y="336178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altLang="zh-CN" dirty="0"/>
              <a:t>httpd.conf</a:t>
            </a:r>
            <a:r>
              <a:rPr lang="zh-CN" altLang="en-US" dirty="0"/>
              <a:t>配置文件</a:t>
            </a:r>
          </a:p>
        </p:txBody>
      </p:sp>
      <p:sp>
        <p:nvSpPr>
          <p:cNvPr id="517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1381872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常用的全局配置参数</a:t>
            </a:r>
          </a:p>
          <a:p>
            <a:pPr lvl="1">
              <a:defRPr/>
            </a:pPr>
            <a:r>
              <a:rPr lang="en-US" altLang="zh-CN" dirty="0" err="1"/>
              <a:t>ServerRoot</a:t>
            </a:r>
            <a:r>
              <a:rPr lang="zh-CN" altLang="en-US" dirty="0"/>
              <a:t>：服务目录</a:t>
            </a:r>
          </a:p>
          <a:p>
            <a:pPr lvl="1">
              <a:defRPr/>
            </a:pPr>
            <a:r>
              <a:rPr lang="en-US" altLang="zh-CN" dirty="0" err="1"/>
              <a:t>ServerAdmin</a:t>
            </a:r>
            <a:r>
              <a:rPr lang="zh-CN" altLang="en-US" dirty="0"/>
              <a:t>：管理员邮箱</a:t>
            </a:r>
          </a:p>
          <a:p>
            <a:pPr lvl="1">
              <a:defRPr/>
            </a:pPr>
            <a:r>
              <a:rPr lang="en-US" altLang="zh-CN" dirty="0"/>
              <a:t>User</a:t>
            </a:r>
            <a:r>
              <a:rPr lang="zh-CN" altLang="en-US" dirty="0"/>
              <a:t>：运行服务的用户身份</a:t>
            </a:r>
          </a:p>
          <a:p>
            <a:pPr lvl="1">
              <a:defRPr/>
            </a:pPr>
            <a:r>
              <a:rPr lang="en-US" altLang="zh-CN" dirty="0"/>
              <a:t>Group</a:t>
            </a:r>
            <a:r>
              <a:rPr lang="zh-CN" altLang="en-US" dirty="0"/>
              <a:t>：运行服务的组身份</a:t>
            </a:r>
          </a:p>
          <a:p>
            <a:pPr lvl="1"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ServerName</a:t>
            </a:r>
            <a:r>
              <a:rPr lang="zh-CN" altLang="en-US" dirty="0"/>
              <a:t>：网站服务器的域名</a:t>
            </a:r>
          </a:p>
          <a:p>
            <a:pPr lvl="1"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DocumentRoot</a:t>
            </a:r>
            <a:r>
              <a:rPr lang="zh-CN" altLang="en-US" dirty="0"/>
              <a:t>：网页文档的根目录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Listen</a:t>
            </a:r>
            <a:r>
              <a:rPr lang="zh-CN" altLang="en-US" dirty="0"/>
              <a:t>：监听的</a:t>
            </a:r>
            <a:r>
              <a:rPr lang="en-US" altLang="zh-CN" dirty="0"/>
              <a:t>IP</a:t>
            </a:r>
            <a:r>
              <a:rPr lang="zh-CN" altLang="en-US" dirty="0"/>
              <a:t>地址、端口号</a:t>
            </a:r>
          </a:p>
          <a:p>
            <a:pPr lvl="1">
              <a:defRPr/>
            </a:pPr>
            <a:r>
              <a:rPr lang="en-US" altLang="zh-CN" dirty="0" err="1"/>
              <a:t>PidFile</a:t>
            </a:r>
            <a:r>
              <a:rPr lang="zh-CN" altLang="en-US" dirty="0"/>
              <a:t>：保存</a:t>
            </a:r>
            <a:r>
              <a:rPr lang="en-US" altLang="zh-CN" dirty="0" err="1"/>
              <a:t>httpd</a:t>
            </a:r>
            <a:r>
              <a:rPr lang="zh-CN" altLang="en-US" dirty="0"/>
              <a:t>进程</a:t>
            </a:r>
            <a:r>
              <a:rPr lang="en-US" altLang="zh-CN" dirty="0"/>
              <a:t>PID</a:t>
            </a:r>
            <a:r>
              <a:rPr lang="zh-CN" altLang="en-US" dirty="0"/>
              <a:t>号的文件</a:t>
            </a:r>
          </a:p>
          <a:p>
            <a:pPr lvl="1"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DirectoryIndex</a:t>
            </a:r>
            <a:r>
              <a:rPr lang="zh-CN" altLang="en-US" dirty="0"/>
              <a:t>：默认的索引页文件</a:t>
            </a:r>
          </a:p>
        </p:txBody>
      </p:sp>
    </p:spTree>
    <p:extLst>
      <p:ext uri="{BB962C8B-B14F-4D97-AF65-F5344CB8AC3E}">
        <p14:creationId xmlns:p14="http://schemas.microsoft.com/office/powerpoint/2010/main" val="32480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E804183-875D-4C8D-99DF-93C0678DA018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8908" y="147919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altLang="zh-CN" dirty="0"/>
              <a:t>httpd.conf</a:t>
            </a:r>
            <a:r>
              <a:rPr lang="zh-CN" altLang="en-US" dirty="0"/>
              <a:t>配置文件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常用的全局配置参数（续）</a:t>
            </a:r>
          </a:p>
          <a:p>
            <a:pPr lvl="1">
              <a:defRPr/>
            </a:pPr>
            <a:r>
              <a:rPr lang="en-US" altLang="zh-CN" dirty="0" err="1"/>
              <a:t>ErrorLog</a:t>
            </a:r>
            <a:r>
              <a:rPr lang="zh-CN" altLang="en-US" dirty="0"/>
              <a:t>：错误日志文件的位置</a:t>
            </a:r>
          </a:p>
          <a:p>
            <a:pPr lvl="1">
              <a:defRPr/>
            </a:pPr>
            <a:r>
              <a:rPr lang="en-US" altLang="zh-CN" dirty="0" err="1"/>
              <a:t>CustomLog</a:t>
            </a:r>
            <a:r>
              <a:rPr lang="zh-CN" altLang="en-US" dirty="0"/>
              <a:t>：访问日志文件的位置</a:t>
            </a:r>
          </a:p>
          <a:p>
            <a:pPr lvl="1">
              <a:defRPr/>
            </a:pPr>
            <a:r>
              <a:rPr lang="en-US" altLang="zh-CN" dirty="0" err="1"/>
              <a:t>LogLevel</a:t>
            </a:r>
            <a:r>
              <a:rPr lang="zh-CN" altLang="en-US" dirty="0"/>
              <a:t>：记录日志的级别，默认为</a:t>
            </a:r>
            <a:r>
              <a:rPr lang="en-US" altLang="zh-CN" dirty="0"/>
              <a:t>warn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Timeout</a:t>
            </a:r>
            <a:r>
              <a:rPr lang="zh-CN" altLang="en-US" dirty="0"/>
              <a:t>：网络连接超时，默认为</a:t>
            </a:r>
            <a:r>
              <a:rPr lang="en-US" altLang="zh-CN" dirty="0"/>
              <a:t>300</a:t>
            </a:r>
            <a:r>
              <a:rPr lang="zh-CN" altLang="en-US" dirty="0"/>
              <a:t>秒</a:t>
            </a:r>
          </a:p>
          <a:p>
            <a:pPr lvl="1">
              <a:defRPr/>
            </a:pPr>
            <a:r>
              <a:rPr lang="en-US" altLang="zh-CN" dirty="0" err="1"/>
              <a:t>KeepAlive</a:t>
            </a:r>
            <a:r>
              <a:rPr lang="zh-CN" altLang="en-US" dirty="0"/>
              <a:t>：是否保持连接，可选</a:t>
            </a:r>
            <a:r>
              <a:rPr lang="en-US" altLang="zh-CN" dirty="0"/>
              <a:t>On</a:t>
            </a:r>
            <a:r>
              <a:rPr lang="zh-CN" altLang="en-US" dirty="0"/>
              <a:t>或</a:t>
            </a:r>
            <a:r>
              <a:rPr lang="en-US" altLang="zh-CN" dirty="0"/>
              <a:t>Off</a:t>
            </a:r>
          </a:p>
          <a:p>
            <a:pPr lvl="1">
              <a:defRPr/>
            </a:pPr>
            <a:r>
              <a:rPr lang="en-US" altLang="zh-CN" dirty="0" err="1"/>
              <a:t>MaxKeepAliveRequests</a:t>
            </a:r>
            <a:r>
              <a:rPr lang="zh-CN" altLang="en-US" dirty="0"/>
              <a:t>：每次连接最多请求文件数</a:t>
            </a:r>
          </a:p>
          <a:p>
            <a:pPr lvl="1">
              <a:defRPr/>
            </a:pPr>
            <a:r>
              <a:rPr lang="en-US" altLang="zh-CN" dirty="0" err="1"/>
              <a:t>KeepAliveTimeout</a:t>
            </a:r>
            <a:r>
              <a:rPr lang="zh-CN" altLang="en-US" dirty="0"/>
              <a:t>：保持连接状态时的超时时间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Include</a:t>
            </a:r>
            <a:r>
              <a:rPr lang="zh-CN" altLang="en-US" dirty="0"/>
              <a:t>：需要包含进来的其他配置文件</a:t>
            </a:r>
          </a:p>
        </p:txBody>
      </p:sp>
    </p:spTree>
    <p:extLst>
      <p:ext uri="{BB962C8B-B14F-4D97-AF65-F5344CB8AC3E}">
        <p14:creationId xmlns:p14="http://schemas.microsoft.com/office/powerpoint/2010/main" val="33816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55119AE-450A-4403-848A-9DB85FC5FA52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>
          <a:xfrm>
            <a:off x="985838" y="295836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Web</a:t>
            </a:r>
            <a:r>
              <a:rPr lang="zh-CN" altLang="en-US" dirty="0"/>
              <a:t>站点的典型应用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测试</a:t>
            </a:r>
            <a:r>
              <a:rPr lang="en-US" altLang="zh-CN" dirty="0" err="1"/>
              <a:t>httpd</a:t>
            </a:r>
            <a:r>
              <a:rPr lang="zh-CN" altLang="en-US" dirty="0"/>
              <a:t>服务器的性能</a:t>
            </a:r>
          </a:p>
          <a:p>
            <a:pPr>
              <a:defRPr/>
            </a:pPr>
            <a:r>
              <a:rPr lang="zh-CN" altLang="en-US" dirty="0"/>
              <a:t>构建虚拟</a:t>
            </a:r>
            <a:r>
              <a:rPr lang="en-US" altLang="zh-CN" dirty="0"/>
              <a:t>Web</a:t>
            </a:r>
            <a:r>
              <a:rPr lang="zh-CN" altLang="en-US" dirty="0"/>
              <a:t>主机</a:t>
            </a:r>
          </a:p>
          <a:p>
            <a:pPr>
              <a:defRPr/>
            </a:pPr>
            <a:r>
              <a:rPr lang="zh-CN" altLang="en-US" dirty="0"/>
              <a:t>建立系统用户的个人主</a:t>
            </a:r>
            <a:r>
              <a:rPr lang="zh-CN" altLang="en-US" dirty="0" smtClean="0"/>
              <a:t>页</a:t>
            </a:r>
            <a:endParaRPr lang="zh-CN" altLang="en-US" dirty="0"/>
          </a:p>
          <a:p>
            <a:pPr>
              <a:defRPr/>
            </a:pPr>
            <a:r>
              <a:rPr lang="en-US" altLang="zh-CN" dirty="0" err="1"/>
              <a:t>httpd</a:t>
            </a:r>
            <a:r>
              <a:rPr lang="zh-CN" altLang="en-US" dirty="0"/>
              <a:t>服务的访问控制</a:t>
            </a:r>
          </a:p>
        </p:txBody>
      </p:sp>
    </p:spTree>
    <p:extLst>
      <p:ext uri="{BB962C8B-B14F-4D97-AF65-F5344CB8AC3E}">
        <p14:creationId xmlns:p14="http://schemas.microsoft.com/office/powerpoint/2010/main" val="37969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B6E0536-428B-409F-991D-16637F7C1FB6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72038" y="1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/>
              <a:t>构建虚拟</a:t>
            </a:r>
            <a:r>
              <a:rPr lang="en-US" altLang="zh-CN"/>
              <a:t>Web</a:t>
            </a:r>
            <a:r>
              <a:rPr lang="zh-CN" altLang="en-US"/>
              <a:t>主机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虚拟</a:t>
            </a:r>
            <a:r>
              <a:rPr lang="en-US" altLang="zh-CN"/>
              <a:t>Web</a:t>
            </a:r>
            <a:r>
              <a:rPr lang="zh-CN" altLang="en-US"/>
              <a:t>主机</a:t>
            </a:r>
          </a:p>
          <a:p>
            <a:pPr lvl="1">
              <a:defRPr/>
            </a:pPr>
            <a:r>
              <a:rPr lang="zh-CN" altLang="en-US"/>
              <a:t>即在同一台服务器中运行多个</a:t>
            </a:r>
            <a:r>
              <a:rPr lang="en-US" altLang="zh-CN"/>
              <a:t>Web</a:t>
            </a:r>
            <a:r>
              <a:rPr lang="zh-CN" altLang="en-US"/>
              <a:t>站点的应用，其中每一个站点并不独立占用一台真正的计算机 </a:t>
            </a:r>
          </a:p>
          <a:p>
            <a:pPr>
              <a:defRPr/>
            </a:pPr>
            <a:r>
              <a:rPr lang="en-US" altLang="zh-CN"/>
              <a:t>httpd</a:t>
            </a:r>
            <a:r>
              <a:rPr lang="zh-CN" altLang="en-US"/>
              <a:t>支持的虚拟主机类型</a:t>
            </a:r>
          </a:p>
          <a:p>
            <a:pPr lvl="1">
              <a:defRPr/>
            </a:pPr>
            <a:r>
              <a:rPr lang="zh-CN" altLang="en-US"/>
              <a:t>基于域名的虚拟主机</a:t>
            </a:r>
          </a:p>
          <a:p>
            <a:pPr lvl="1">
              <a:defRPr/>
            </a:pPr>
            <a:r>
              <a:rPr lang="zh-CN" altLang="en-US"/>
              <a:t>基于</a:t>
            </a:r>
            <a:r>
              <a:rPr lang="en-US" altLang="zh-CN"/>
              <a:t>IP</a:t>
            </a:r>
            <a:r>
              <a:rPr lang="zh-CN" altLang="en-US"/>
              <a:t>地址的虚拟主机</a:t>
            </a:r>
          </a:p>
          <a:p>
            <a:pPr lvl="1">
              <a:defRPr/>
            </a:pPr>
            <a:r>
              <a:rPr lang="zh-CN" altLang="en-US"/>
              <a:t>基于端口的虚拟主机</a:t>
            </a:r>
          </a:p>
        </p:txBody>
      </p:sp>
    </p:spTree>
    <p:extLst>
      <p:ext uri="{BB962C8B-B14F-4D97-AF65-F5344CB8AC3E}">
        <p14:creationId xmlns:p14="http://schemas.microsoft.com/office/powerpoint/2010/main" val="20604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82156F9-EBA6-4F92-8182-C93CBDD2766E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title"/>
          </p:nvPr>
        </p:nvSpPr>
        <p:spPr>
          <a:xfrm>
            <a:off x="4872038" y="1000109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FTP</a:t>
            </a:r>
            <a:r>
              <a:rPr lang="zh-CN" altLang="en-US" dirty="0" smtClean="0"/>
              <a:t>服务概述</a:t>
            </a: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FTP</a:t>
            </a:r>
            <a:r>
              <a:rPr lang="zh-CN" altLang="en-US" dirty="0" smtClean="0"/>
              <a:t>用户的类型</a:t>
            </a:r>
          </a:p>
          <a:p>
            <a:pPr lvl="1" eaLnBrk="1" hangingPunct="1">
              <a:defRPr/>
            </a:pPr>
            <a:r>
              <a:rPr lang="zh-CN" altLang="en-US" dirty="0" smtClean="0"/>
              <a:t>匿名用户：</a:t>
            </a:r>
            <a:r>
              <a:rPr lang="en-US" altLang="zh-CN" dirty="0" smtClean="0"/>
              <a:t>anonymous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ftp</a:t>
            </a:r>
          </a:p>
          <a:p>
            <a:pPr lvl="1" eaLnBrk="1" hangingPunct="1">
              <a:defRPr/>
            </a:pPr>
            <a:r>
              <a:rPr lang="zh-CN" altLang="en-US" dirty="0" smtClean="0"/>
              <a:t>本地用户：</a:t>
            </a:r>
          </a:p>
          <a:p>
            <a:pPr lvl="2" eaLnBrk="1" hangingPunct="1">
              <a:defRPr/>
            </a:pPr>
            <a:r>
              <a:rPr lang="zh-CN" altLang="en-US" dirty="0" smtClean="0"/>
              <a:t> 帐号名称、密码等信息保存在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shadow</a:t>
            </a:r>
            <a:r>
              <a:rPr lang="zh-CN" altLang="en-US" dirty="0" smtClean="0"/>
              <a:t>文件中</a:t>
            </a:r>
          </a:p>
          <a:p>
            <a:pPr lvl="1" eaLnBrk="1" hangingPunct="1">
              <a:defRPr/>
            </a:pPr>
            <a:r>
              <a:rPr lang="zh-CN" altLang="en-US" dirty="0" smtClean="0"/>
              <a:t>虚拟用户：</a:t>
            </a:r>
          </a:p>
          <a:p>
            <a:pPr lvl="2" eaLnBrk="1" hangingPunct="1">
              <a:defRPr/>
            </a:pPr>
            <a:r>
              <a:rPr lang="zh-CN" altLang="en-US" dirty="0" smtClean="0"/>
              <a:t> 使用独立的帐号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密码数据文件或者数据库</a:t>
            </a:r>
          </a:p>
        </p:txBody>
      </p:sp>
    </p:spTree>
    <p:extLst>
      <p:ext uri="{BB962C8B-B14F-4D97-AF65-F5344CB8AC3E}">
        <p14:creationId xmlns:p14="http://schemas.microsoft.com/office/powerpoint/2010/main" val="28629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DC26FA-4D12-4E10-AC6A-10DB47287F3A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21222" name="Rectangle 6"/>
          <p:cNvSpPr>
            <a:spLocks noGrp="1" noChangeArrowheads="1"/>
          </p:cNvSpPr>
          <p:nvPr>
            <p:ph type="title"/>
          </p:nvPr>
        </p:nvSpPr>
        <p:spPr>
          <a:xfrm>
            <a:off x="1216819" y="1077903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vsftpd</a:t>
            </a:r>
            <a:r>
              <a:rPr lang="zh-CN" altLang="en-US" dirty="0" smtClean="0"/>
              <a:t>服务基础</a:t>
            </a:r>
          </a:p>
        </p:txBody>
      </p:sp>
      <p:sp>
        <p:nvSpPr>
          <p:cNvPr id="5212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81200" y="1857365"/>
            <a:ext cx="8229600" cy="42687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vsftpd</a:t>
            </a:r>
            <a:r>
              <a:rPr lang="zh-CN" altLang="en-US" dirty="0" smtClean="0"/>
              <a:t>软件包</a:t>
            </a:r>
          </a:p>
          <a:p>
            <a:pPr lvl="1" eaLnBrk="1" hangingPunct="1">
              <a:defRPr/>
            </a:pPr>
            <a:r>
              <a:rPr lang="zh-CN" altLang="en-US" dirty="0" smtClean="0"/>
              <a:t>官方站点</a:t>
            </a:r>
            <a:r>
              <a:rPr lang="en-US" altLang="zh-CN" dirty="0" smtClean="0"/>
              <a:t>:http://vsftpd.beasts.org/</a:t>
            </a:r>
          </a:p>
          <a:p>
            <a:pPr lvl="1" eaLnBrk="1" hangingPunct="1">
              <a:defRPr/>
            </a:pPr>
            <a:r>
              <a:rPr lang="zh-CN" altLang="en-US" dirty="0" smtClean="0"/>
              <a:t>主程序：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vsftpd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服务名：</a:t>
            </a:r>
            <a:r>
              <a:rPr lang="en-US" altLang="zh-CN" dirty="0" err="1" smtClean="0"/>
              <a:t>vsftpd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用户列表文件</a:t>
            </a:r>
          </a:p>
          <a:p>
            <a:pPr lvl="2" eaLnBrk="1" hangingPunct="1"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vsftpd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ftpusers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 /etc/</a:t>
            </a:r>
            <a:r>
              <a:rPr lang="en-US" altLang="zh-CN" dirty="0" err="1" smtClean="0"/>
              <a:t>vsftpd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user_list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主配置文件</a:t>
            </a:r>
          </a:p>
          <a:p>
            <a:pPr lvl="2" eaLnBrk="1" hangingPunct="1"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vsftpd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vsftpd.conf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687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DHCP</a:t>
            </a:r>
            <a:r>
              <a:rPr lang="zh-CN" altLang="en-US" dirty="0" smtClean="0"/>
              <a:t>服务器配置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5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EBAE27D-5341-4959-90DE-38D618366506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966" y="376519"/>
            <a:ext cx="6974821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动态配置主机地址 </a:t>
            </a:r>
          </a:p>
        </p:txBody>
      </p:sp>
      <p:sp>
        <p:nvSpPr>
          <p:cNvPr id="531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DHCP</a:t>
            </a:r>
            <a:r>
              <a:rPr lang="zh-CN" altLang="en-US" smtClean="0"/>
              <a:t>服务</a:t>
            </a:r>
          </a:p>
          <a:p>
            <a:pPr lvl="1" eaLnBrk="1" hangingPunct="1">
              <a:defRPr/>
            </a:pPr>
            <a:r>
              <a:rPr lang="zh-CN" altLang="en-US" smtClean="0"/>
              <a:t>为大量客户机自动分配地址，提供集中管理</a:t>
            </a:r>
          </a:p>
          <a:p>
            <a:pPr lvl="1" eaLnBrk="1" hangingPunct="1">
              <a:defRPr/>
            </a:pPr>
            <a:r>
              <a:rPr lang="zh-CN" altLang="en-US" smtClean="0"/>
              <a:t>减轻管理和维护成本、提高网络配置效率</a:t>
            </a:r>
          </a:p>
          <a:p>
            <a:pPr eaLnBrk="1" hangingPunct="1">
              <a:defRPr/>
            </a:pPr>
            <a:r>
              <a:rPr lang="zh-CN" altLang="en-US" smtClean="0"/>
              <a:t>可分配的地址信息主要包括</a:t>
            </a:r>
          </a:p>
          <a:p>
            <a:pPr lvl="1" eaLnBrk="1" hangingPunct="1">
              <a:defRPr/>
            </a:pPr>
            <a:r>
              <a:rPr lang="zh-CN" altLang="en-US" smtClean="0"/>
              <a:t>网卡的</a:t>
            </a:r>
            <a:r>
              <a:rPr lang="en-US" altLang="zh-CN" smtClean="0"/>
              <a:t>IP</a:t>
            </a:r>
            <a:r>
              <a:rPr lang="zh-CN" altLang="en-US" smtClean="0"/>
              <a:t>地址、子网掩码</a:t>
            </a:r>
          </a:p>
          <a:p>
            <a:pPr lvl="1" eaLnBrk="1" hangingPunct="1">
              <a:defRPr/>
            </a:pPr>
            <a:r>
              <a:rPr lang="zh-CN" altLang="en-US" smtClean="0"/>
              <a:t>对应的网络地址、广播地址</a:t>
            </a:r>
          </a:p>
          <a:p>
            <a:pPr lvl="1" eaLnBrk="1" hangingPunct="1">
              <a:defRPr/>
            </a:pPr>
            <a:r>
              <a:rPr lang="zh-CN" altLang="en-US" smtClean="0"/>
              <a:t>缺省网关地址</a:t>
            </a:r>
          </a:p>
          <a:p>
            <a:pPr lvl="1" eaLnBrk="1" hangingPunct="1">
              <a:defRPr/>
            </a:pPr>
            <a:r>
              <a:rPr lang="en-US" altLang="zh-CN" smtClean="0"/>
              <a:t>DNS</a:t>
            </a:r>
            <a:r>
              <a:rPr lang="zh-CN" altLang="en-US" smtClean="0"/>
              <a:t>服务器地址</a:t>
            </a:r>
          </a:p>
        </p:txBody>
      </p:sp>
    </p:spTree>
    <p:extLst>
      <p:ext uri="{BB962C8B-B14F-4D97-AF65-F5344CB8AC3E}">
        <p14:creationId xmlns:p14="http://schemas.microsoft.com/office/powerpoint/2010/main" val="29402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9AF95BF-0DD3-4E36-A06C-20D4E86D365F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33510" name="Rectangle 6"/>
          <p:cNvSpPr>
            <a:spLocks noGrp="1" noChangeArrowheads="1"/>
          </p:cNvSpPr>
          <p:nvPr>
            <p:ph type="title"/>
          </p:nvPr>
        </p:nvSpPr>
        <p:spPr>
          <a:xfrm>
            <a:off x="945497" y="336177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/>
              <a:t>安装</a:t>
            </a:r>
            <a:r>
              <a:rPr lang="en-US" altLang="zh-CN" smtClean="0"/>
              <a:t>DHCP</a:t>
            </a:r>
            <a:r>
              <a:rPr lang="zh-CN" altLang="en-US" smtClean="0"/>
              <a:t>服务器 </a:t>
            </a:r>
          </a:p>
        </p:txBody>
      </p:sp>
      <p:sp>
        <p:nvSpPr>
          <p:cNvPr id="5335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DHCP</a:t>
            </a:r>
            <a:r>
              <a:rPr lang="zh-CN" altLang="en-US" dirty="0" smtClean="0"/>
              <a:t>服务器软件</a:t>
            </a:r>
          </a:p>
          <a:p>
            <a:pPr lvl="1" eaLnBrk="1" hangingPunct="1">
              <a:defRPr/>
            </a:pPr>
            <a:r>
              <a:rPr lang="zh-CN" altLang="en-US" dirty="0" smtClean="0"/>
              <a:t>光盘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dhcp-3.0.5-3.el6.i386.rpm</a:t>
            </a:r>
          </a:p>
          <a:p>
            <a:pPr eaLnBrk="1" hangingPunct="1">
              <a:defRPr/>
            </a:pPr>
            <a:r>
              <a:rPr lang="en-US" altLang="zh-CN" dirty="0" err="1" smtClean="0"/>
              <a:t>dhcp</a:t>
            </a:r>
            <a:r>
              <a:rPr lang="zh-CN" altLang="en-US" dirty="0" smtClean="0"/>
              <a:t>软件包的主要文件</a:t>
            </a:r>
          </a:p>
          <a:p>
            <a:pPr lvl="1" eaLnBrk="1" hangingPunct="1">
              <a:defRPr/>
            </a:pPr>
            <a:r>
              <a:rPr lang="zh-CN" altLang="en-US" dirty="0" smtClean="0"/>
              <a:t>主配置文件：</a:t>
            </a:r>
            <a:r>
              <a:rPr lang="en-US" altLang="zh-CN" dirty="0" smtClean="0">
                <a:solidFill>
                  <a:srgbClr val="FF0000"/>
                </a:solidFill>
              </a:rPr>
              <a:t>/etc/</a:t>
            </a:r>
            <a:r>
              <a:rPr lang="en-US" altLang="zh-CN" dirty="0" err="1" smtClean="0">
                <a:solidFill>
                  <a:srgbClr val="FF0000"/>
                </a:solidFill>
              </a:rPr>
              <a:t>dhcp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dhcpd.conf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/>
              <a:t>执行程序：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dhcpd</a:t>
            </a:r>
            <a:r>
              <a:rPr lang="zh-CN" altLang="en-US" dirty="0" smtClean="0">
                <a:solidFill>
                  <a:schemeClr val="folHlink"/>
                </a:solidFill>
              </a:rPr>
              <a:t>、</a:t>
            </a:r>
            <a:r>
              <a:rPr lang="en-US" altLang="zh-CN" dirty="0" smtClean="0">
                <a:solidFill>
                  <a:schemeClr val="folHlink"/>
                </a:solidFill>
              </a:rPr>
              <a:t>/</a:t>
            </a:r>
            <a:r>
              <a:rPr lang="en-US" altLang="zh-CN" dirty="0" err="1" smtClean="0">
                <a:solidFill>
                  <a:schemeClr val="folHlink"/>
                </a:solidFill>
              </a:rPr>
              <a:t>usr</a:t>
            </a:r>
            <a:r>
              <a:rPr lang="en-US" altLang="zh-CN" dirty="0" smtClean="0">
                <a:solidFill>
                  <a:schemeClr val="folHlink"/>
                </a:solidFill>
              </a:rPr>
              <a:t>/</a:t>
            </a:r>
            <a:r>
              <a:rPr lang="en-US" altLang="zh-CN" dirty="0" err="1" smtClean="0">
                <a:solidFill>
                  <a:schemeClr val="folHlink"/>
                </a:solidFill>
              </a:rPr>
              <a:t>sbin</a:t>
            </a:r>
            <a:r>
              <a:rPr lang="en-US" altLang="zh-CN" dirty="0" smtClean="0">
                <a:solidFill>
                  <a:schemeClr val="folHlink"/>
                </a:solidFill>
              </a:rPr>
              <a:t>/</a:t>
            </a:r>
            <a:r>
              <a:rPr lang="en-US" altLang="zh-CN" dirty="0" err="1" smtClean="0">
                <a:solidFill>
                  <a:schemeClr val="folHlink"/>
                </a:solidFill>
              </a:rPr>
              <a:t>dhcrelay</a:t>
            </a:r>
            <a:endParaRPr lang="en-US" altLang="zh-CN" dirty="0" smtClean="0">
              <a:solidFill>
                <a:schemeClr val="folHlink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/>
              <a:t>服务脚本：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dhcpd</a:t>
            </a:r>
            <a:r>
              <a:rPr lang="zh-CN" altLang="en-US" dirty="0" smtClean="0">
                <a:solidFill>
                  <a:schemeClr val="folHlink"/>
                </a:solidFill>
              </a:rPr>
              <a:t>、</a:t>
            </a:r>
            <a:r>
              <a:rPr lang="en-US" altLang="zh-CN" dirty="0" smtClean="0">
                <a:solidFill>
                  <a:schemeClr val="folHlink"/>
                </a:solidFill>
              </a:rPr>
              <a:t>/etc/</a:t>
            </a:r>
            <a:r>
              <a:rPr lang="en-US" altLang="zh-CN" dirty="0" err="1" smtClean="0">
                <a:solidFill>
                  <a:schemeClr val="folHlink"/>
                </a:solidFill>
              </a:rPr>
              <a:t>init.d</a:t>
            </a:r>
            <a:r>
              <a:rPr lang="en-US" altLang="zh-CN" dirty="0" smtClean="0">
                <a:solidFill>
                  <a:schemeClr val="folHlink"/>
                </a:solidFill>
              </a:rPr>
              <a:t>/</a:t>
            </a:r>
            <a:r>
              <a:rPr lang="en-US" altLang="zh-CN" dirty="0" err="1" smtClean="0">
                <a:solidFill>
                  <a:schemeClr val="folHlink"/>
                </a:solidFill>
              </a:rPr>
              <a:t>dhcrelay</a:t>
            </a:r>
            <a:endParaRPr lang="en-US" altLang="zh-CN" dirty="0" smtClean="0">
              <a:solidFill>
                <a:schemeClr val="folHlink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/>
              <a:t>执行参数配置：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sysconfig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dhcpd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DHCP</a:t>
            </a:r>
            <a:r>
              <a:rPr lang="zh-CN" altLang="en-US" dirty="0" smtClean="0"/>
              <a:t>中继配置：</a:t>
            </a:r>
            <a:r>
              <a:rPr lang="en-US" altLang="zh-CN" dirty="0" smtClean="0">
                <a:solidFill>
                  <a:schemeClr val="folHlink"/>
                </a:solidFill>
              </a:rPr>
              <a:t>/etc/</a:t>
            </a:r>
            <a:r>
              <a:rPr lang="en-US" altLang="zh-CN" dirty="0" err="1" smtClean="0">
                <a:solidFill>
                  <a:schemeClr val="folHlink"/>
                </a:solidFill>
              </a:rPr>
              <a:t>sysconfig</a:t>
            </a:r>
            <a:r>
              <a:rPr lang="en-US" altLang="zh-CN" dirty="0" smtClean="0">
                <a:solidFill>
                  <a:schemeClr val="folHlink"/>
                </a:solidFill>
              </a:rPr>
              <a:t>/</a:t>
            </a:r>
            <a:r>
              <a:rPr lang="en-US" altLang="zh-CN" dirty="0" err="1" smtClean="0">
                <a:solidFill>
                  <a:schemeClr val="folHlink"/>
                </a:solidFill>
              </a:rPr>
              <a:t>dhcrelay</a:t>
            </a:r>
            <a:endParaRPr lang="en-US" altLang="zh-CN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98A755C-89ED-4514-90E3-EAD5C9A84902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title"/>
          </p:nvPr>
        </p:nvSpPr>
        <p:spPr>
          <a:xfrm>
            <a:off x="703448" y="215154"/>
            <a:ext cx="6127657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主配置文件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dhcp.conf</a:t>
            </a:r>
            <a:endParaRPr lang="en-US" altLang="zh-CN" dirty="0" smtClean="0"/>
          </a:p>
        </p:txBody>
      </p:sp>
      <p:sp>
        <p:nvSpPr>
          <p:cNvPr id="537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全局设置，作用于整个配置文件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ddns-update-style</a:t>
            </a:r>
            <a:r>
              <a:rPr lang="en-US" altLang="zh-CN" smtClean="0"/>
              <a:t>  none;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default-lease-time</a:t>
            </a:r>
            <a:r>
              <a:rPr lang="en-US" altLang="zh-CN" smtClean="0"/>
              <a:t>  21600;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max-lease-time</a:t>
            </a:r>
            <a:r>
              <a:rPr lang="en-US" altLang="zh-CN" smtClean="0"/>
              <a:t>  43200;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option domain-name</a:t>
            </a:r>
            <a:r>
              <a:rPr lang="en-US" altLang="zh-CN" smtClean="0"/>
              <a:t>  “domain.org”;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option domain-name-servers</a:t>
            </a:r>
            <a:r>
              <a:rPr lang="en-US" altLang="zh-CN" smtClean="0"/>
              <a:t>  202.106.0.20;</a:t>
            </a:r>
          </a:p>
        </p:txBody>
      </p:sp>
    </p:spTree>
    <p:extLst>
      <p:ext uri="{BB962C8B-B14F-4D97-AF65-F5344CB8AC3E}">
        <p14:creationId xmlns:p14="http://schemas.microsoft.com/office/powerpoint/2010/main" val="2692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A297AE3-41DD-439A-A527-976CC079FDF8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309284"/>
            <a:ext cx="8408894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主配置文件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dhcp.conf</a:t>
            </a:r>
            <a:endParaRPr lang="en-US" altLang="zh-CN" dirty="0" smtClean="0"/>
          </a:p>
        </p:txBody>
      </p:sp>
      <p:sp>
        <p:nvSpPr>
          <p:cNvPr id="5396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subnet</a:t>
            </a:r>
            <a:r>
              <a:rPr lang="zh-CN" altLang="en-US" smtClean="0"/>
              <a:t>声明，配置整个子网段的地址属性</a:t>
            </a:r>
          </a:p>
          <a:p>
            <a:pPr lvl="1" eaLnBrk="1" hangingPunct="1">
              <a:defRPr/>
            </a:pPr>
            <a:r>
              <a:rPr lang="en-US" altLang="zh-CN" smtClean="0"/>
              <a:t>range</a:t>
            </a:r>
            <a:r>
              <a:rPr lang="zh-CN" altLang="en-US" smtClean="0"/>
              <a:t>参数：设置用于分配的</a:t>
            </a:r>
            <a:r>
              <a:rPr lang="en-US" altLang="zh-CN" smtClean="0"/>
              <a:t>IP</a:t>
            </a:r>
            <a:r>
              <a:rPr lang="zh-CN" altLang="en-US" smtClean="0"/>
              <a:t>地址池</a:t>
            </a:r>
          </a:p>
          <a:p>
            <a:pPr lvl="1" eaLnBrk="1" hangingPunct="1">
              <a:defRPr/>
            </a:pPr>
            <a:r>
              <a:rPr lang="en-US" altLang="zh-CN" smtClean="0"/>
              <a:t>option subnet-mask</a:t>
            </a:r>
            <a:r>
              <a:rPr lang="zh-CN" altLang="en-US" smtClean="0"/>
              <a:t>参数：设置客户机的子网掩码</a:t>
            </a:r>
          </a:p>
          <a:p>
            <a:pPr lvl="1" eaLnBrk="1" hangingPunct="1">
              <a:defRPr/>
            </a:pPr>
            <a:r>
              <a:rPr lang="en-US" altLang="zh-CN" smtClean="0"/>
              <a:t>option routers</a:t>
            </a:r>
            <a:r>
              <a:rPr lang="zh-CN" altLang="en-US" smtClean="0"/>
              <a:t>参数：设置客户机的默认网关地址</a:t>
            </a:r>
          </a:p>
        </p:txBody>
      </p:sp>
    </p:spTree>
    <p:extLst>
      <p:ext uri="{BB962C8B-B14F-4D97-AF65-F5344CB8AC3E}">
        <p14:creationId xmlns:p14="http://schemas.microsoft.com/office/powerpoint/2010/main" val="18955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906</Words>
  <Application>Microsoft Office PowerPoint</Application>
  <PresentationFormat>宽屏</PresentationFormat>
  <Paragraphs>191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Tw Cen MT</vt:lpstr>
      <vt:lpstr>Wingdings</vt:lpstr>
      <vt:lpstr>Office 主题</vt:lpstr>
      <vt:lpstr>Linux中常见服务器配置</vt:lpstr>
      <vt:lpstr>基于FTP的文件共享</vt:lpstr>
      <vt:lpstr>FTP服务概述</vt:lpstr>
      <vt:lpstr>vsftpd服务基础</vt:lpstr>
      <vt:lpstr>DHCP服务器配置</vt:lpstr>
      <vt:lpstr>使用DHCP动态配置主机地址 </vt:lpstr>
      <vt:lpstr>安装DHCP服务器 </vt:lpstr>
      <vt:lpstr>主配置文件 /etc/dhcp.conf</vt:lpstr>
      <vt:lpstr>主配置文件 /etc/dhcp.conf</vt:lpstr>
      <vt:lpstr>配置DHCP服务器</vt:lpstr>
      <vt:lpstr>DNS服务器</vt:lpstr>
      <vt:lpstr>DNS系统概述</vt:lpstr>
      <vt:lpstr>DNS查询类型</vt:lpstr>
      <vt:lpstr>BIND域名服务基础</vt:lpstr>
      <vt:lpstr>BIND域名服务基础</vt:lpstr>
      <vt:lpstr>Apache服务器搭建</vt:lpstr>
      <vt:lpstr>Apache简介 </vt:lpstr>
      <vt:lpstr>Apache简介 </vt:lpstr>
      <vt:lpstr>安装httpd服务器 —— RPM安装</vt:lpstr>
      <vt:lpstr>httpd.conf配置文件</vt:lpstr>
      <vt:lpstr>httpd.conf配置文件</vt:lpstr>
      <vt:lpstr>Web站点的典型应用</vt:lpstr>
      <vt:lpstr>构建虚拟Web主机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wenming zhu</cp:lastModifiedBy>
  <cp:revision>30</cp:revision>
  <dcterms:created xsi:type="dcterms:W3CDTF">2016-09-12T07:04:34Z</dcterms:created>
  <dcterms:modified xsi:type="dcterms:W3CDTF">2018-09-05T11:59:47Z</dcterms:modified>
</cp:coreProperties>
</file>