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65" r:id="rId3"/>
    <p:sldId id="269" r:id="rId4"/>
    <p:sldId id="270" r:id="rId5"/>
    <p:sldId id="279" r:id="rId6"/>
    <p:sldId id="280" r:id="rId7"/>
    <p:sldId id="282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C1907-447D-41C4-BC97-71BA23E79DD2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E7049-7854-4F43-9C95-C12018438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58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CA3CD24-1089-42A5-B490-4B30AACBF0BD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b="1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5462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D54A634-7E69-4E30-AFBC-C165A7BFC0D5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1129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588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28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7687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4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13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23900" y="5634123"/>
            <a:ext cx="2743200" cy="46187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622301" y="1847447"/>
            <a:ext cx="1109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实战微课，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分钟学</a:t>
            </a:r>
            <a:r>
              <a:rPr lang="en-US" altLang="zh-CN" sz="4000" dirty="0" smtClean="0"/>
              <a:t>IT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841131" y="3076037"/>
            <a:ext cx="2662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51CTO</a:t>
            </a:r>
            <a:r>
              <a:rPr lang="zh-CN" altLang="en-US" sz="2800" dirty="0" smtClean="0"/>
              <a:t>学院出品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00" y="5166402"/>
            <a:ext cx="1397318" cy="139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387351"/>
            <a:ext cx="10284883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376363"/>
            <a:ext cx="10560049" cy="3924300"/>
          </a:xfrm>
        </p:spPr>
        <p:txBody>
          <a:bodyPr/>
          <a:lstStyle/>
          <a:p>
            <a:r>
              <a:rPr lang="zh-CN" altLang="en-US" dirty="0" smtClean="0"/>
              <a:t>单击此处输入文字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37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实战微课（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分钟学</a:t>
            </a:r>
            <a:r>
              <a:rPr lang="en-US" altLang="zh-CN" dirty="0" smtClean="0"/>
              <a:t>IT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edu.51cto.com</a:t>
            </a:r>
            <a:fld id="{BAF90FCE-D58E-4466-9747-84928ED2354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9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中分区的管理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6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3544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smtClean="0"/>
              <a:t>RAID</a:t>
            </a:r>
            <a:r>
              <a:rPr lang="zh-CN" altLang="en-US" dirty="0" smtClean="0"/>
              <a:t>管理方式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9107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硬件</a:t>
            </a:r>
            <a:r>
              <a:rPr lang="en-US" altLang="zh-CN" dirty="0" smtClean="0"/>
              <a:t>RAID</a:t>
            </a:r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借助于硬件的</a:t>
            </a:r>
            <a:r>
              <a:rPr lang="en-US" altLang="zh-CN" dirty="0" smtClean="0"/>
              <a:t>RAID</a:t>
            </a:r>
            <a:r>
              <a:rPr lang="zh-CN" altLang="en-US" dirty="0" smtClean="0"/>
              <a:t>卡等设备做</a:t>
            </a:r>
            <a:r>
              <a:rPr lang="en-US" altLang="zh-CN" dirty="0" smtClean="0"/>
              <a:t>RAID</a:t>
            </a:r>
            <a:r>
              <a:rPr lang="zh-CN" altLang="en-US" dirty="0" smtClean="0"/>
              <a:t>，性能好，价钱贵，稳定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软件</a:t>
            </a:r>
            <a:r>
              <a:rPr lang="en-US" altLang="zh-CN" dirty="0" smtClean="0"/>
              <a:t>RAID</a:t>
            </a:r>
          </a:p>
          <a:p>
            <a:endParaRPr lang="en-US" altLang="zh-CN" dirty="0"/>
          </a:p>
          <a:p>
            <a:pPr lvl="1"/>
            <a:r>
              <a:rPr lang="zh-CN" altLang="en-US" dirty="0" smtClean="0"/>
              <a:t>借助于系统软件完成，便宜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345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Mdadm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2430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Mdadm</a:t>
            </a:r>
            <a:r>
              <a:rPr lang="zh-CN" altLang="en-US" dirty="0" smtClean="0"/>
              <a:t>常用命令格式：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-A  Assemble </a:t>
            </a:r>
            <a:r>
              <a:rPr lang="zh-CN" altLang="en-US" dirty="0"/>
              <a:t>装配模式</a:t>
            </a:r>
          </a:p>
          <a:p>
            <a:pPr marL="0" indent="0">
              <a:buNone/>
            </a:pPr>
            <a:r>
              <a:rPr lang="zh-CN" altLang="en-US" dirty="0" smtClean="0"/>
              <a:t>    </a:t>
            </a:r>
            <a:r>
              <a:rPr lang="en-US" altLang="zh-CN" dirty="0"/>
              <a:t>-C  Create </a:t>
            </a:r>
            <a:r>
              <a:rPr lang="zh-CN" altLang="en-US" dirty="0"/>
              <a:t>创建模式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-C</a:t>
            </a:r>
            <a:r>
              <a:rPr lang="zh-CN" altLang="en-US" dirty="0"/>
              <a:t>：专用选项</a:t>
            </a:r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-n #</a:t>
            </a:r>
            <a:r>
              <a:rPr lang="zh-CN" altLang="en-US" dirty="0"/>
              <a:t>：用于创建</a:t>
            </a:r>
            <a:r>
              <a:rPr lang="en-US" altLang="zh-CN" dirty="0"/>
              <a:t>RAID</a:t>
            </a:r>
            <a:r>
              <a:rPr lang="zh-CN" altLang="en-US" dirty="0"/>
              <a:t>设备的个数</a:t>
            </a:r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-x #: </a:t>
            </a:r>
            <a:r>
              <a:rPr lang="zh-CN" altLang="en-US" dirty="0"/>
              <a:t>热备磁盘的个数</a:t>
            </a:r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-l </a:t>
            </a:r>
            <a:r>
              <a:rPr lang="zh-CN" altLang="en-US" dirty="0"/>
              <a:t>：指定</a:t>
            </a:r>
            <a:r>
              <a:rPr lang="en-US" altLang="zh-CN" dirty="0"/>
              <a:t>RAID</a:t>
            </a:r>
            <a:r>
              <a:rPr lang="zh-CN" altLang="en-US" dirty="0"/>
              <a:t>级别</a:t>
            </a:r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-a </a:t>
            </a:r>
            <a:r>
              <a:rPr lang="zh-CN" altLang="en-US" dirty="0"/>
              <a:t>：</a:t>
            </a:r>
            <a:r>
              <a:rPr lang="en-US" altLang="zh-CN" dirty="0"/>
              <a:t>=yes</a:t>
            </a:r>
            <a:r>
              <a:rPr lang="zh-CN" altLang="en-US" dirty="0"/>
              <a:t>（自动为创建的</a:t>
            </a:r>
            <a:r>
              <a:rPr lang="en-US" altLang="zh-CN" dirty="0"/>
              <a:t>RAID</a:t>
            </a:r>
            <a:r>
              <a:rPr lang="zh-CN" altLang="en-US" dirty="0"/>
              <a:t>设备创建设备文件） </a:t>
            </a:r>
            <a:r>
              <a:rPr lang="en-US" altLang="zh-CN" dirty="0"/>
              <a:t>md </a:t>
            </a:r>
            <a:r>
              <a:rPr lang="en-US" altLang="zh-CN" dirty="0" err="1"/>
              <a:t>mdp</a:t>
            </a:r>
            <a:r>
              <a:rPr lang="en-US" altLang="zh-CN" dirty="0"/>
              <a:t> part p </a:t>
            </a:r>
            <a:r>
              <a:rPr lang="zh-CN" altLang="en-US" dirty="0"/>
              <a:t>如何创建设备文件</a:t>
            </a:r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-c</a:t>
            </a:r>
            <a:r>
              <a:rPr lang="zh-CN" altLang="en-US" dirty="0"/>
              <a:t>：指定块的大小，默认为</a:t>
            </a:r>
            <a:r>
              <a:rPr lang="en-US" altLang="zh-CN" dirty="0"/>
              <a:t>512KB</a:t>
            </a:r>
          </a:p>
          <a:p>
            <a:pPr marL="0" indent="0">
              <a:buNone/>
            </a:pPr>
            <a:r>
              <a:rPr lang="en-US" altLang="zh-CN" dirty="0"/>
              <a:t>    -F FOLLOW </a:t>
            </a:r>
            <a:r>
              <a:rPr lang="zh-CN" altLang="en-US" dirty="0"/>
              <a:t>监控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-S </a:t>
            </a:r>
            <a:r>
              <a:rPr lang="zh-CN" altLang="en-US" dirty="0"/>
              <a:t>停止</a:t>
            </a:r>
            <a:r>
              <a:rPr lang="en-US" altLang="zh-CN" dirty="0"/>
              <a:t>RAID</a:t>
            </a:r>
          </a:p>
          <a:p>
            <a:pPr marL="0" indent="0">
              <a:buNone/>
            </a:pPr>
            <a:r>
              <a:rPr lang="en-US" altLang="zh-CN" dirty="0"/>
              <a:t>    -D --detail: </a:t>
            </a:r>
            <a:r>
              <a:rPr lang="zh-CN" altLang="en-US" dirty="0"/>
              <a:t>显示阵列详细信息</a:t>
            </a:r>
          </a:p>
        </p:txBody>
      </p:sp>
    </p:spTree>
    <p:extLst>
      <p:ext uri="{BB962C8B-B14F-4D97-AF65-F5344CB8AC3E}">
        <p14:creationId xmlns:p14="http://schemas.microsoft.com/office/powerpoint/2010/main" val="2045038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RAID0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CN" dirty="0"/>
              <a:t> mdadm -C /dev/md0 -a yes -l 0 -n 2 /dev/sdb{1,2</a:t>
            </a:r>
            <a:r>
              <a:rPr lang="pt-BR" altLang="zh-CN" dirty="0" smtClean="0"/>
              <a:t>}</a:t>
            </a:r>
          </a:p>
          <a:p>
            <a:endParaRPr lang="pt-BR" altLang="zh-CN" dirty="0"/>
          </a:p>
          <a:p>
            <a:r>
              <a:rPr lang="zh-CN" altLang="en-US" dirty="0" smtClean="0"/>
              <a:t>分区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格式化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挂载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517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RAID5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CN" dirty="0"/>
              <a:t>mdadm -C /dev/md1 -a yes -l 5 -n 3 -x 1 /dev/sdc{5,6,7,8</a:t>
            </a:r>
            <a:r>
              <a:rPr lang="pt-BR" altLang="zh-CN" dirty="0" smtClean="0"/>
              <a:t>}</a:t>
            </a:r>
          </a:p>
          <a:p>
            <a:endParaRPr lang="pt-BR" altLang="zh-CN" dirty="0"/>
          </a:p>
          <a:p>
            <a:r>
              <a:rPr lang="zh-CN" altLang="en-US" dirty="0"/>
              <a:t>分区</a:t>
            </a:r>
            <a:r>
              <a:rPr lang="en-US" altLang="zh-CN" dirty="0"/>
              <a:t>—</a:t>
            </a:r>
            <a:r>
              <a:rPr lang="zh-CN" altLang="en-US" dirty="0"/>
              <a:t>格式化</a:t>
            </a:r>
            <a:r>
              <a:rPr lang="en-US" altLang="zh-CN" dirty="0"/>
              <a:t>—</a:t>
            </a:r>
            <a:r>
              <a:rPr lang="zh-CN" altLang="en-US" dirty="0"/>
              <a:t>挂载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963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099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RAID5</a:t>
            </a:r>
            <a:r>
              <a:rPr lang="zh-CN" altLang="en-US" dirty="0" smtClean="0"/>
              <a:t>修复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6558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模拟</a:t>
            </a:r>
            <a:r>
              <a:rPr lang="en-US" altLang="zh-CN" dirty="0" smtClean="0"/>
              <a:t>raid5</a:t>
            </a:r>
            <a:r>
              <a:rPr lang="zh-CN" altLang="en-US" dirty="0" smtClean="0"/>
              <a:t>磁盘故障</a:t>
            </a:r>
            <a:endParaRPr lang="en-US" altLang="zh-CN" dirty="0" smtClean="0"/>
          </a:p>
          <a:p>
            <a:r>
              <a:rPr lang="en-US" altLang="zh-CN" dirty="0" err="1" smtClean="0"/>
              <a:t>mdadm</a:t>
            </a:r>
            <a:r>
              <a:rPr lang="en-US" altLang="zh-CN" dirty="0" smtClean="0"/>
              <a:t> </a:t>
            </a:r>
            <a:r>
              <a:rPr lang="en-US" altLang="zh-CN" dirty="0"/>
              <a:t>/dev/md1 -f /</a:t>
            </a:r>
            <a:r>
              <a:rPr lang="en-US" altLang="zh-CN" dirty="0" smtClean="0"/>
              <a:t>dev/sdc5</a:t>
            </a:r>
          </a:p>
          <a:p>
            <a:endParaRPr lang="en-US" altLang="zh-CN" dirty="0"/>
          </a:p>
          <a:p>
            <a:pPr latinLnBrk="1"/>
            <a:r>
              <a:rPr lang="zh-CN" altLang="en-US" dirty="0"/>
              <a:t>将损坏的磁盘移除</a:t>
            </a:r>
          </a:p>
          <a:p>
            <a:pPr latinLnBrk="1"/>
            <a:r>
              <a:rPr lang="en-US" altLang="zh-CN" dirty="0" err="1"/>
              <a:t>mdadm</a:t>
            </a:r>
            <a:r>
              <a:rPr lang="en-US" altLang="zh-CN" dirty="0"/>
              <a:t> /dev/md1 -r /dev/sdc5</a:t>
            </a:r>
          </a:p>
          <a:p>
            <a:endParaRPr lang="en-US" altLang="zh-CN" dirty="0" smtClean="0"/>
          </a:p>
          <a:p>
            <a:pPr latinLnBrk="1"/>
            <a:r>
              <a:rPr lang="zh-CN" altLang="en-US" dirty="0"/>
              <a:t>假设后面</a:t>
            </a:r>
            <a:r>
              <a:rPr lang="en-US" altLang="zh-CN" dirty="0"/>
              <a:t>sdc5</a:t>
            </a:r>
            <a:r>
              <a:rPr lang="zh-CN" altLang="en-US" dirty="0"/>
              <a:t>又修好了，添加新的磁盘</a:t>
            </a:r>
          </a:p>
          <a:p>
            <a:pPr latinLnBrk="1"/>
            <a:r>
              <a:rPr lang="en-US" altLang="zh-CN" dirty="0" err="1"/>
              <a:t>mdadm</a:t>
            </a:r>
            <a:r>
              <a:rPr lang="en-US" altLang="zh-CN" dirty="0"/>
              <a:t> /dev/md1 -a /</a:t>
            </a:r>
            <a:r>
              <a:rPr lang="en-US" altLang="zh-CN" dirty="0" smtClean="0"/>
              <a:t>dev/sdc9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1520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启动故障修复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130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标题 1"/>
          <p:cNvSpPr>
            <a:spLocks noGrp="1"/>
          </p:cNvSpPr>
          <p:nvPr>
            <p:ph type="title"/>
          </p:nvPr>
        </p:nvSpPr>
        <p:spPr>
          <a:xfrm>
            <a:off x="-804675" y="239902"/>
            <a:ext cx="8229600" cy="52068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引导过程的顺序</a:t>
            </a:r>
          </a:p>
        </p:txBody>
      </p:sp>
      <p:pic>
        <p:nvPicPr>
          <p:cNvPr id="188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940" y="760587"/>
            <a:ext cx="6858048" cy="5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96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2B57A0-5132-4FE0-8FFA-08A383E034DC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543748" name="Rectangle 4"/>
          <p:cNvSpPr>
            <a:spLocks noGrp="1" noChangeArrowheads="1"/>
          </p:cNvSpPr>
          <p:nvPr>
            <p:ph type="title"/>
          </p:nvPr>
        </p:nvSpPr>
        <p:spPr>
          <a:xfrm>
            <a:off x="948017" y="533663"/>
            <a:ext cx="6896100" cy="584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err="1" smtClean="0"/>
              <a:t>Grub.conf</a:t>
            </a:r>
            <a:endParaRPr lang="zh-CN" altLang="en-US" dirty="0"/>
          </a:p>
        </p:txBody>
      </p:sp>
      <p:sp>
        <p:nvSpPr>
          <p:cNvPr id="5437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zh-CN" dirty="0" err="1" smtClean="0"/>
              <a:t>Grub.conf</a:t>
            </a:r>
            <a:r>
              <a:rPr lang="zh-CN" altLang="en-US" dirty="0" smtClean="0"/>
              <a:t>文件丢失</a:t>
            </a:r>
            <a:endParaRPr lang="en-US" altLang="zh-CN" dirty="0" smtClean="0"/>
          </a:p>
          <a:p>
            <a:pPr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altLang="zh-CN" sz="2000" dirty="0"/>
              <a:t>grub&gt;root (hd0,0)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000" dirty="0"/>
              <a:t>grub&gt;kernel /</a:t>
            </a:r>
            <a:r>
              <a:rPr lang="en-US" altLang="zh-CN" sz="2000" dirty="0" err="1"/>
              <a:t>vmlinuz</a:t>
            </a:r>
            <a:r>
              <a:rPr lang="en-US" altLang="zh-CN" sz="2000" dirty="0"/>
              <a:t>* </a:t>
            </a:r>
            <a:r>
              <a:rPr lang="en-US" altLang="zh-CN" sz="2000" dirty="0" err="1"/>
              <a:t>ro</a:t>
            </a:r>
            <a:r>
              <a:rPr lang="en-US" altLang="zh-CN" sz="2000" dirty="0"/>
              <a:t> root=/dev/sda2 </a:t>
            </a:r>
            <a:r>
              <a:rPr lang="en-US" altLang="zh-CN" sz="2000" dirty="0" err="1"/>
              <a:t>rghb</a:t>
            </a:r>
            <a:r>
              <a:rPr lang="en-US" altLang="zh-CN" sz="2000" dirty="0"/>
              <a:t> quiet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000" dirty="0"/>
              <a:t>grub&gt;</a:t>
            </a:r>
            <a:r>
              <a:rPr lang="en-US" altLang="zh-CN" sz="2000" dirty="0" err="1"/>
              <a:t>initrd</a:t>
            </a:r>
            <a:r>
              <a:rPr lang="en-US" altLang="zh-CN" sz="2000" dirty="0"/>
              <a:t> /init*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000" dirty="0"/>
              <a:t>grub&gt;boot</a:t>
            </a: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72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6179" y="520216"/>
            <a:ext cx="5795962" cy="584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smtClean="0"/>
              <a:t>Mount</a:t>
            </a:r>
            <a:r>
              <a:rPr lang="zh-CN" altLang="en-US" dirty="0" smtClean="0"/>
              <a:t>命令缺失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启动最后一步将无法加载系统，需要重新安装命令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要在救援模式完成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mount /dev/</a:t>
            </a:r>
            <a:r>
              <a:rPr lang="en-US" altLang="zh-CN" dirty="0" err="1" smtClean="0"/>
              <a:t>cdrom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mnt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sysimage</a:t>
            </a:r>
            <a:r>
              <a:rPr lang="en-US" altLang="zh-CN" dirty="0" smtClean="0"/>
              <a:t>/media/</a:t>
            </a:r>
            <a:r>
              <a:rPr lang="en-US" altLang="zh-CN" dirty="0" err="1" smtClean="0"/>
              <a:t>cdrom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err="1" smtClean="0"/>
              <a:t>chroot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mnt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sysimage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rpm –</a:t>
            </a:r>
            <a:r>
              <a:rPr lang="en-US" altLang="zh-CN" dirty="0" err="1" smtClean="0"/>
              <a:t>ivh</a:t>
            </a:r>
            <a:r>
              <a:rPr lang="en-US" altLang="zh-CN" dirty="0" smtClean="0"/>
              <a:t> /media/</a:t>
            </a:r>
            <a:r>
              <a:rPr lang="en-US" altLang="zh-CN" dirty="0" err="1" smtClean="0"/>
              <a:t>cdrom</a:t>
            </a:r>
            <a:r>
              <a:rPr lang="en-US" altLang="zh-CN" dirty="0" smtClean="0"/>
              <a:t>/Pack……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AB9065C-AF1C-4FB1-8AFB-3D833DC62957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50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967" y="399193"/>
            <a:ext cx="5795962" cy="584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/>
              <a:t>内核文件缺失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需要重新安装</a:t>
            </a:r>
            <a:r>
              <a:rPr lang="en-US" altLang="zh-CN" dirty="0" smtClean="0"/>
              <a:t>kernel-</a:t>
            </a:r>
            <a:r>
              <a:rPr lang="zh-CN" altLang="en-US" dirty="0" smtClean="0"/>
              <a:t>*文件重新生成内核文件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BA69D9-081D-44D5-9931-7D23F5643533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975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综述：在文件系统树中添加新的文件系统</a:t>
            </a:r>
          </a:p>
        </p:txBody>
      </p:sp>
      <p:sp>
        <p:nvSpPr>
          <p:cNvPr id="11264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识别设备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分区设备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创建文件系统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标记文件系统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在</a:t>
            </a:r>
            <a:r>
              <a:rPr lang="en-US" altLang="zh-CN" dirty="0" smtClean="0">
                <a:latin typeface="+mn-ea"/>
              </a:rPr>
              <a:t>/</a:t>
            </a:r>
            <a:r>
              <a:rPr lang="en-US" altLang="zh-CN" dirty="0" err="1" smtClean="0">
                <a:latin typeface="+mn-ea"/>
              </a:rPr>
              <a:t>etc</a:t>
            </a:r>
            <a:r>
              <a:rPr lang="en-US" altLang="zh-CN" dirty="0" smtClean="0">
                <a:latin typeface="+mn-ea"/>
              </a:rPr>
              <a:t>/</a:t>
            </a:r>
            <a:r>
              <a:rPr lang="en-US" altLang="zh-CN" dirty="0" err="1" smtClean="0">
                <a:latin typeface="+mn-ea"/>
              </a:rPr>
              <a:t>fstab</a:t>
            </a:r>
            <a:r>
              <a:rPr lang="zh-CN" altLang="en-US" dirty="0" smtClean="0">
                <a:latin typeface="+mn-ea"/>
              </a:rPr>
              <a:t>文件中创建条目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挂载新的文件系统</a:t>
            </a:r>
          </a:p>
        </p:txBody>
      </p:sp>
    </p:spTree>
    <p:extLst>
      <p:ext uri="{BB962C8B-B14F-4D97-AF65-F5344CB8AC3E}">
        <p14:creationId xmlns:p14="http://schemas.microsoft.com/office/powerpoint/2010/main" val="31460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管理分区</a:t>
            </a:r>
          </a:p>
        </p:txBody>
      </p:sp>
      <p:sp>
        <p:nvSpPr>
          <p:cNvPr id="115715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创建分区使用：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err="1" smtClean="0">
                <a:latin typeface="+mn-ea"/>
              </a:rPr>
              <a:t>fdisk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err="1" smtClean="0">
                <a:latin typeface="+mn-ea"/>
              </a:rPr>
              <a:t>sfdisk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GNU parted</a:t>
            </a:r>
            <a:r>
              <a:rPr lang="zh-CN" altLang="en-US" dirty="0" smtClean="0">
                <a:latin typeface="+mn-ea"/>
              </a:rPr>
              <a:t>－高级分区操作（创建、复制、调整大小等等）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partx</a:t>
            </a:r>
            <a:r>
              <a:rPr lang="zh-CN" altLang="en-US" dirty="0" smtClean="0">
                <a:latin typeface="+mn-ea"/>
              </a:rPr>
              <a:t>－重新设置内存中的内核分区表版本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778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创建文件系统</a:t>
            </a:r>
          </a:p>
        </p:txBody>
      </p:sp>
      <p:sp>
        <p:nvSpPr>
          <p:cNvPr id="116739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n-ea"/>
              </a:rPr>
              <a:t>mkfs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mkfsext2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mkfs.ext4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err="1" smtClean="0">
                <a:latin typeface="+mn-ea"/>
              </a:rPr>
              <a:t>mkfs.msdos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可直接调用特定的文件系统工具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mke2fs  [options] device</a:t>
            </a:r>
            <a:endParaRPr lang="zh-CN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86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LVM</a:t>
            </a:r>
            <a:r>
              <a:rPr lang="zh-CN" altLang="en-US" dirty="0"/>
              <a:t>概述 </a:t>
            </a:r>
          </a:p>
        </p:txBody>
      </p:sp>
      <p:sp>
        <p:nvSpPr>
          <p:cNvPr id="529413" name="Rectangle 5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+mn-ea"/>
              </a:rPr>
              <a:t>Logical Volume Manager</a:t>
            </a:r>
            <a:r>
              <a:rPr lang="zh-CN" altLang="en-US" dirty="0">
                <a:latin typeface="+mn-ea"/>
              </a:rPr>
              <a:t>，逻辑卷管理</a:t>
            </a:r>
          </a:p>
          <a:p>
            <a:pPr lvl="1">
              <a:defRPr/>
            </a:pPr>
            <a:r>
              <a:rPr lang="zh-CN" altLang="en-US" dirty="0">
                <a:latin typeface="+mn-ea"/>
              </a:rPr>
              <a:t>屏蔽了底层磁盘布局，便于动态调整磁盘容量</a:t>
            </a:r>
          </a:p>
          <a:p>
            <a:pPr lvl="1">
              <a:defRPr/>
            </a:pPr>
            <a:r>
              <a:rPr lang="zh-CN" altLang="en-US" dirty="0">
                <a:latin typeface="+mn-ea"/>
              </a:rPr>
              <a:t>需要注意：</a:t>
            </a:r>
          </a:p>
          <a:p>
            <a:pPr lvl="2">
              <a:defRPr/>
            </a:pP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/boot</a:t>
            </a:r>
            <a:r>
              <a:rPr lang="zh-CN" altLang="en-US" dirty="0">
                <a:latin typeface="+mn-ea"/>
              </a:rPr>
              <a:t>分区用于存放引导文件，不能应用</a:t>
            </a:r>
            <a:r>
              <a:rPr lang="en-US" altLang="zh-CN" dirty="0">
                <a:latin typeface="+mn-ea"/>
              </a:rPr>
              <a:t>LVM</a:t>
            </a:r>
            <a:r>
              <a:rPr lang="zh-CN" altLang="en-US" dirty="0">
                <a:latin typeface="+mn-ea"/>
              </a:rPr>
              <a:t>机制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26676" y="6597650"/>
            <a:ext cx="441325" cy="2428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220CDD-FABA-4B11-B77A-402EA2186B68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520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LVM</a:t>
            </a:r>
            <a:r>
              <a:rPr lang="zh-CN" altLang="en-US" smtClean="0"/>
              <a:t>结构图</a:t>
            </a:r>
          </a:p>
        </p:txBody>
      </p:sp>
      <p:sp>
        <p:nvSpPr>
          <p:cNvPr id="4" name="矩形 3"/>
          <p:cNvSpPr/>
          <p:nvPr/>
        </p:nvSpPr>
        <p:spPr>
          <a:xfrm>
            <a:off x="2784004" y="1520788"/>
            <a:ext cx="1295400" cy="576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zh-CN" sz="1600" dirty="0" err="1">
                <a:solidFill>
                  <a:schemeClr val="tx1"/>
                </a:solidFill>
                <a:latin typeface="+mn-ea"/>
              </a:rPr>
              <a:t>dev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/sda5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92180" y="1520788"/>
            <a:ext cx="1366837" cy="576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zh-CN" sz="1600" dirty="0" err="1">
                <a:solidFill>
                  <a:schemeClr val="tx1"/>
                </a:solidFill>
                <a:latin typeface="+mn-ea"/>
              </a:rPr>
              <a:t>dev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/sda6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71792" y="1520788"/>
            <a:ext cx="1368425" cy="576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zh-CN" sz="1600" dirty="0" err="1">
                <a:solidFill>
                  <a:schemeClr val="tx1"/>
                </a:solidFill>
                <a:latin typeface="+mn-ea"/>
              </a:rPr>
              <a:t>dev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/sda7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84004" y="2743164"/>
            <a:ext cx="1295400" cy="720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PV</a:t>
            </a:r>
          </a:p>
          <a:p>
            <a:pPr algn="ctr">
              <a:defRPr/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zh-CN" sz="1600" dirty="0" err="1">
                <a:solidFill>
                  <a:schemeClr val="tx1"/>
                </a:solidFill>
                <a:latin typeface="+mn-ea"/>
              </a:rPr>
              <a:t>dev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/sda5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92180" y="2743164"/>
            <a:ext cx="1366837" cy="720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PV</a:t>
            </a:r>
          </a:p>
          <a:p>
            <a:pPr algn="ctr">
              <a:defRPr/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zh-CN" sz="1600" dirty="0" err="1">
                <a:solidFill>
                  <a:schemeClr val="tx1"/>
                </a:solidFill>
                <a:latin typeface="+mn-ea"/>
              </a:rPr>
              <a:t>dev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/sda6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71792" y="2743164"/>
            <a:ext cx="1368425" cy="720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PV</a:t>
            </a:r>
          </a:p>
          <a:p>
            <a:pPr algn="ctr">
              <a:defRPr/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zh-CN" sz="1600" dirty="0" err="1">
                <a:solidFill>
                  <a:schemeClr val="tx1"/>
                </a:solidFill>
                <a:latin typeface="+mn-ea"/>
              </a:rPr>
              <a:t>dev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/sda7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431704" y="2097051"/>
            <a:ext cx="0" cy="646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</p:cNvCxnSpPr>
          <p:nvPr/>
        </p:nvCxnSpPr>
        <p:spPr>
          <a:xfrm>
            <a:off x="5376391" y="2097051"/>
            <a:ext cx="0" cy="646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</p:cNvCxnSpPr>
          <p:nvPr/>
        </p:nvCxnSpPr>
        <p:spPr>
          <a:xfrm>
            <a:off x="7356004" y="2097051"/>
            <a:ext cx="0" cy="646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784004" y="4040150"/>
            <a:ext cx="5256212" cy="503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成为一个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VG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大磁盘</a:t>
            </a:r>
          </a:p>
        </p:txBody>
      </p:sp>
      <p:cxnSp>
        <p:nvCxnSpPr>
          <p:cNvPr id="18" name="直接箭头连接符 17"/>
          <p:cNvCxnSpPr>
            <a:stCxn id="7" idx="2"/>
          </p:cNvCxnSpPr>
          <p:nvPr/>
        </p:nvCxnSpPr>
        <p:spPr>
          <a:xfrm>
            <a:off x="3431705" y="3463889"/>
            <a:ext cx="1584325" cy="50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2"/>
          </p:cNvCxnSpPr>
          <p:nvPr/>
        </p:nvCxnSpPr>
        <p:spPr>
          <a:xfrm>
            <a:off x="5376391" y="3463889"/>
            <a:ext cx="0" cy="50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" idx="2"/>
          </p:cNvCxnSpPr>
          <p:nvPr/>
        </p:nvCxnSpPr>
        <p:spPr>
          <a:xfrm flipH="1">
            <a:off x="5879630" y="3463889"/>
            <a:ext cx="1476375" cy="50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784004" y="4903750"/>
            <a:ext cx="5256212" cy="503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再划分成若干个逻辑分区</a:t>
            </a: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5376391" y="4543388"/>
            <a:ext cx="0" cy="360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784004" y="5695913"/>
            <a:ext cx="5256212" cy="36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像普通分区一样格式化后，直接挂载到文件系统中</a:t>
            </a:r>
          </a:p>
        </p:txBody>
      </p:sp>
      <p:cxnSp>
        <p:nvCxnSpPr>
          <p:cNvPr id="32" name="直接箭头连接符 31"/>
          <p:cNvCxnSpPr>
            <a:stCxn id="24" idx="2"/>
          </p:cNvCxnSpPr>
          <p:nvPr/>
        </p:nvCxnSpPr>
        <p:spPr>
          <a:xfrm>
            <a:off x="5411316" y="5406989"/>
            <a:ext cx="0" cy="288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7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创建逻辑卷</a:t>
            </a:r>
          </a:p>
        </p:txBody>
      </p:sp>
      <p:sp>
        <p:nvSpPr>
          <p:cNvPr id="132099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创建物理卷</a:t>
            </a:r>
            <a:endParaRPr lang="en-US" altLang="zh-CN" dirty="0" smtClean="0">
              <a:latin typeface="+mn-ea"/>
            </a:endParaRPr>
          </a:p>
          <a:p>
            <a:pPr lvl="1">
              <a:buFont typeface="Arial" pitchFamily="34" charset="0"/>
              <a:buNone/>
            </a:pPr>
            <a:r>
              <a:rPr lang="en-US" altLang="zh-CN" dirty="0" err="1" smtClean="0">
                <a:latin typeface="+mn-ea"/>
              </a:rPr>
              <a:t>pvcreate</a:t>
            </a:r>
            <a:r>
              <a:rPr lang="en-US" altLang="zh-CN" dirty="0" smtClean="0">
                <a:latin typeface="+mn-ea"/>
              </a:rPr>
              <a:t>  /dev/sda3</a:t>
            </a:r>
          </a:p>
          <a:p>
            <a:r>
              <a:rPr lang="zh-CN" altLang="en-US" dirty="0" smtClean="0">
                <a:latin typeface="+mn-ea"/>
              </a:rPr>
              <a:t>为卷组分配物理卷</a:t>
            </a:r>
            <a:endParaRPr lang="en-US" altLang="zh-CN" dirty="0" smtClean="0">
              <a:latin typeface="+mn-ea"/>
            </a:endParaRPr>
          </a:p>
          <a:p>
            <a:pPr lvl="1">
              <a:buFont typeface="Arial" pitchFamily="34" charset="0"/>
              <a:buNone/>
            </a:pPr>
            <a:r>
              <a:rPr lang="en-US" altLang="zh-CN" dirty="0" err="1" smtClean="0">
                <a:latin typeface="+mn-ea"/>
              </a:rPr>
              <a:t>vgcreate</a:t>
            </a:r>
            <a:r>
              <a:rPr lang="en-US" altLang="zh-CN" dirty="0" smtClean="0">
                <a:latin typeface="+mn-ea"/>
              </a:rPr>
              <a:t>  vg0  /dev/sda3</a:t>
            </a:r>
          </a:p>
          <a:p>
            <a:pPr lvl="1">
              <a:buFont typeface="Arial" pitchFamily="34" charset="0"/>
              <a:buNone/>
            </a:pPr>
            <a:r>
              <a:rPr lang="en-US" altLang="zh-CN" b="1" dirty="0" err="1" smtClean="0">
                <a:latin typeface="+mn-ea"/>
              </a:rPr>
              <a:t>vgcreate</a:t>
            </a:r>
            <a:r>
              <a:rPr lang="en-US" altLang="zh-CN" b="1" dirty="0" smtClean="0">
                <a:latin typeface="+mn-ea"/>
              </a:rPr>
              <a:t> -s 16M </a:t>
            </a:r>
            <a:r>
              <a:rPr lang="en-US" altLang="zh-CN" b="1" dirty="0" err="1" smtClean="0">
                <a:latin typeface="+mn-ea"/>
              </a:rPr>
              <a:t>vbirdvg</a:t>
            </a:r>
            <a:r>
              <a:rPr lang="en-US" altLang="zh-CN" b="1" dirty="0" smtClean="0">
                <a:latin typeface="+mn-ea"/>
              </a:rPr>
              <a:t> /dev/</a:t>
            </a:r>
            <a:r>
              <a:rPr lang="en-US" altLang="zh-CN" b="1" dirty="0" err="1" smtClean="0">
                <a:latin typeface="+mn-ea"/>
              </a:rPr>
              <a:t>hda</a:t>
            </a:r>
            <a:r>
              <a:rPr lang="en-US" altLang="zh-CN" b="1" dirty="0" smtClean="0">
                <a:latin typeface="+mn-ea"/>
              </a:rPr>
              <a:t>{6,7,8}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从卷组创建逻辑卷</a:t>
            </a:r>
            <a:endParaRPr lang="en-US" altLang="zh-CN" dirty="0" smtClean="0">
              <a:latin typeface="+mn-ea"/>
            </a:endParaRPr>
          </a:p>
          <a:p>
            <a:pPr lvl="1">
              <a:buFont typeface="Arial" pitchFamily="34" charset="0"/>
              <a:buNone/>
            </a:pPr>
            <a:r>
              <a:rPr lang="en-US" altLang="zh-CN" dirty="0" err="1" smtClean="0">
                <a:latin typeface="+mn-ea"/>
              </a:rPr>
              <a:t>lvcreate</a:t>
            </a:r>
            <a:r>
              <a:rPr lang="en-US" altLang="zh-CN" dirty="0" smtClean="0">
                <a:latin typeface="+mn-ea"/>
              </a:rPr>
              <a:t>  -L  256M  -n data  vg0</a:t>
            </a:r>
          </a:p>
          <a:p>
            <a:pPr lvl="1">
              <a:buFont typeface="Arial" pitchFamily="34" charset="0"/>
              <a:buNone/>
            </a:pPr>
            <a:r>
              <a:rPr lang="en-US" altLang="zh-CN" dirty="0" smtClean="0">
                <a:latin typeface="+mn-ea"/>
              </a:rPr>
              <a:t>mke2fs  -j   /dev/dvg0/data</a:t>
            </a:r>
          </a:p>
          <a:p>
            <a:pPr lvl="1">
              <a:buFont typeface="Arial" pitchFamily="34" charset="0"/>
              <a:buNone/>
            </a:pPr>
            <a:endParaRPr lang="zh-CN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846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灵活的控制逻辑卷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增加卷组：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err="1" smtClean="0">
                <a:latin typeface="+mn-ea"/>
              </a:rPr>
              <a:t>fdisk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err="1" smtClean="0">
                <a:latin typeface="+mn-ea"/>
              </a:rPr>
              <a:t>pvcreate</a:t>
            </a:r>
            <a:r>
              <a:rPr lang="zh-CN" altLang="en-US" dirty="0" smtClean="0">
                <a:latin typeface="+mn-ea"/>
              </a:rPr>
              <a:t>增加物理设备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err="1" smtClean="0">
                <a:latin typeface="+mn-ea"/>
              </a:rPr>
              <a:t>vgextend</a:t>
            </a:r>
            <a:r>
              <a:rPr lang="zh-CN" altLang="en-US" dirty="0" smtClean="0">
                <a:latin typeface="+mn-ea"/>
              </a:rPr>
              <a:t>增加卷组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减小</a:t>
            </a:r>
            <a:r>
              <a:rPr lang="zh-CN" altLang="en-US" dirty="0">
                <a:latin typeface="+mn-ea"/>
              </a:rPr>
              <a:t>卷组：</a:t>
            </a:r>
          </a:p>
          <a:p>
            <a:pPr lvl="1"/>
            <a:r>
              <a:rPr lang="en-US" altLang="zh-CN" dirty="0" err="1" smtClean="0">
                <a:latin typeface="+mn-ea"/>
              </a:rPr>
              <a:t>pvmove</a:t>
            </a:r>
            <a:r>
              <a:rPr lang="zh-CN" altLang="en-US" dirty="0" smtClean="0">
                <a:latin typeface="+mn-ea"/>
              </a:rPr>
              <a:t>移除物理卷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 err="1" smtClean="0">
                <a:latin typeface="+mn-ea"/>
              </a:rPr>
              <a:t>vgreduce</a:t>
            </a:r>
            <a:r>
              <a:rPr lang="zh-CN" altLang="en-US" dirty="0" smtClean="0">
                <a:latin typeface="+mn-ea"/>
              </a:rPr>
              <a:t>减小卷组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906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RAID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16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540</Words>
  <Application>Microsoft Office PowerPoint</Application>
  <PresentationFormat>宽屏</PresentationFormat>
  <Paragraphs>117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Tw Cen MT</vt:lpstr>
      <vt:lpstr>Wingdings</vt:lpstr>
      <vt:lpstr>Office 主题</vt:lpstr>
      <vt:lpstr>Linux中分区的管理</vt:lpstr>
      <vt:lpstr>综述：在文件系统树中添加新的文件系统</vt:lpstr>
      <vt:lpstr>管理分区</vt:lpstr>
      <vt:lpstr>创建文件系统</vt:lpstr>
      <vt:lpstr>LVM概述 </vt:lpstr>
      <vt:lpstr>LVM结构图</vt:lpstr>
      <vt:lpstr>创建逻辑卷</vt:lpstr>
      <vt:lpstr>灵活的控制逻辑卷</vt:lpstr>
      <vt:lpstr>RAID管理</vt:lpstr>
      <vt:lpstr>常见RAID管理方式</vt:lpstr>
      <vt:lpstr>Mdadm介绍</vt:lpstr>
      <vt:lpstr>创建RAID0</vt:lpstr>
      <vt:lpstr>创建RAID5</vt:lpstr>
      <vt:lpstr>RAID5修复</vt:lpstr>
      <vt:lpstr>启动故障修复</vt:lpstr>
      <vt:lpstr>引导过程的顺序</vt:lpstr>
      <vt:lpstr>Grub.conf</vt:lpstr>
      <vt:lpstr>Mount命令缺失</vt:lpstr>
      <vt:lpstr>内核文件缺失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yali cao</dc:creator>
  <cp:lastModifiedBy>wenming zhu</cp:lastModifiedBy>
  <cp:revision>32</cp:revision>
  <dcterms:created xsi:type="dcterms:W3CDTF">2016-09-12T07:04:34Z</dcterms:created>
  <dcterms:modified xsi:type="dcterms:W3CDTF">2018-09-08T09:00:51Z</dcterms:modified>
</cp:coreProperties>
</file>