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7"/>
  </p:notesMasterIdLst>
  <p:sldIdLst>
    <p:sldId id="755" r:id="rId3"/>
    <p:sldId id="756" r:id="rId4"/>
    <p:sldId id="721" r:id="rId5"/>
    <p:sldId id="724" r:id="rId6"/>
    <p:sldId id="726" r:id="rId8"/>
    <p:sldId id="757" r:id="rId9"/>
    <p:sldId id="727" r:id="rId10"/>
    <p:sldId id="728" r:id="rId11"/>
    <p:sldId id="729" r:id="rId12"/>
    <p:sldId id="730" r:id="rId13"/>
    <p:sldId id="732" r:id="rId14"/>
    <p:sldId id="731" r:id="rId15"/>
    <p:sldId id="733" r:id="rId16"/>
    <p:sldId id="734" r:id="rId17"/>
    <p:sldId id="735" r:id="rId18"/>
    <p:sldId id="736" r:id="rId19"/>
    <p:sldId id="737" r:id="rId20"/>
    <p:sldId id="738" r:id="rId21"/>
    <p:sldId id="739" r:id="rId22"/>
    <p:sldId id="740" r:id="rId23"/>
    <p:sldId id="741" r:id="rId24"/>
    <p:sldId id="742" r:id="rId25"/>
    <p:sldId id="743" r:id="rId26"/>
    <p:sldId id="744" r:id="rId27"/>
    <p:sldId id="758" r:id="rId28"/>
    <p:sldId id="745" r:id="rId29"/>
    <p:sldId id="746" r:id="rId30"/>
    <p:sldId id="747" r:id="rId31"/>
    <p:sldId id="748" r:id="rId32"/>
    <p:sldId id="749" r:id="rId33"/>
    <p:sldId id="750" r:id="rId34"/>
    <p:sldId id="751" r:id="rId35"/>
    <p:sldId id="752" r:id="rId36"/>
    <p:sldId id="753" r:id="rId37"/>
    <p:sldId id="754" r:id="rId38"/>
    <p:sldId id="759" r:id="rId39"/>
  </p:sldIdLst>
  <p:sldSz cx="9144000" cy="5143500"/>
  <p:notesSz cx="709930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99CC"/>
    <a:srgbClr val="FFFF99"/>
    <a:srgbClr val="FF3300"/>
    <a:srgbClr val="99FF99"/>
    <a:srgbClr val="66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72" y="-192"/>
      </p:cViewPr>
      <p:guideLst>
        <p:guide orient="horz" pos="1620"/>
        <p:guide pos="28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8942" tIns="49471" rIns="98942" bIns="49471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8942" tIns="49471" rIns="98942" bIns="49471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6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9938"/>
            <a:ext cx="6818312" cy="38354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Rot="1" noChangeAspect="1" noChangeArrowheads="1"/>
          </p:cNvSpPr>
          <p:nvPr/>
        </p:nvSpPr>
        <p:spPr bwMode="auto">
          <a:xfrm>
            <a:off x="709613" y="4860925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lIns="98942" tIns="49471" rIns="98942" bIns="49471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8942" tIns="49471" rIns="98942" bIns="49471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8942" tIns="49471" rIns="98942" bIns="49471" numCol="1" anchor="b" anchorCtr="0" compatLnSpc="1"/>
          <a:p>
            <a:pPr lvl="0" algn="r">
              <a:buNone/>
            </a:pPr>
            <a:fld id="{9A0DB2DC-4C9A-4742-B13C-FB6460FD3503}" type="slidenum">
              <a:rPr lang="en-US" altLang="zh-CN" dirty="0"/>
            </a:fld>
            <a:endParaRPr lang="en-US" altLang="zh-CN" sz="1300" dirty="0"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399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8942" tIns="49471" rIns="98942" bIns="49471" anchor="b" anchorCtr="0"/>
          <a:p>
            <a:pPr lvl="0" algn="r"/>
            <a:fld id="{9A0DB2DC-4C9A-4742-B13C-FB6460FD3503}" type="slidenum">
              <a:rPr lang="en-US" altLang="zh-CN" dirty="0"/>
            </a:fld>
            <a:endParaRPr lang="en-US" altLang="zh-CN" sz="13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8942" tIns="49471" rIns="98942" bIns="49471" anchor="b" anchorCtr="0"/>
          <a:p>
            <a:pPr lvl="0" algn="r"/>
            <a:fld id="{9A0DB2DC-4C9A-4742-B13C-FB6460FD3503}" type="slidenum">
              <a:rPr lang="en-US" altLang="zh-CN" dirty="0"/>
            </a:fld>
            <a:endParaRPr lang="en-US" altLang="zh-CN" sz="13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501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8942" tIns="49471" rIns="98942" bIns="49471" anchor="b" anchorCtr="0"/>
          <a:p>
            <a:pPr lvl="0" algn="r"/>
            <a:fld id="{9A0DB2DC-4C9A-4742-B13C-FB6460FD3503}" type="slidenum">
              <a:rPr lang="en-US" altLang="zh-CN" dirty="0"/>
            </a:fld>
            <a:endParaRPr lang="en-US" altLang="zh-CN" sz="13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8942" tIns="49471" rIns="98942" bIns="49471" anchor="b" anchorCtr="0"/>
          <a:p>
            <a:pPr lvl="0" algn="r"/>
            <a:fld id="{9A0DB2DC-4C9A-4742-B13C-FB6460FD3503}" type="slidenum">
              <a:rPr lang="en-US" altLang="zh-CN" dirty="0"/>
            </a:fld>
            <a:endParaRPr lang="en-US" altLang="zh-CN" sz="13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522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8942" tIns="49471" rIns="98942" bIns="49471" anchor="b" anchorCtr="0"/>
          <a:p>
            <a:pPr lvl="0" algn="r"/>
            <a:fld id="{9A0DB2DC-4C9A-4742-B13C-FB6460FD3503}" type="slidenum">
              <a:rPr lang="en-US" altLang="zh-CN" dirty="0"/>
            </a:fld>
            <a:endParaRPr lang="en-US" altLang="zh-CN" sz="13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8942" tIns="49471" rIns="98942" bIns="49471" anchor="b" anchorCtr="0"/>
          <a:p>
            <a:pPr lvl="0" algn="r"/>
            <a:fld id="{9A0DB2DC-4C9A-4742-B13C-FB6460FD3503}" type="slidenum">
              <a:rPr lang="en-US" altLang="zh-CN" dirty="0"/>
            </a:fld>
            <a:endParaRPr lang="en-US" altLang="zh-CN" sz="13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542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8942" tIns="49471" rIns="98942" bIns="49471" anchor="b" anchorCtr="0"/>
          <a:p>
            <a:pPr lvl="0" algn="r"/>
            <a:fld id="{9A0DB2DC-4C9A-4742-B13C-FB6460FD3503}" type="slidenum">
              <a:rPr lang="en-US" altLang="zh-CN" dirty="0"/>
            </a:fld>
            <a:endParaRPr lang="en-US" altLang="zh-CN" sz="13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553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8942" tIns="49471" rIns="98942" bIns="49471" anchor="b" anchorCtr="0"/>
          <a:p>
            <a:pPr lvl="0" algn="r"/>
            <a:fld id="{9A0DB2DC-4C9A-4742-B13C-FB6460FD3503}" type="slidenum">
              <a:rPr lang="en-US" altLang="zh-CN" dirty="0"/>
            </a:fld>
            <a:endParaRPr lang="en-US" altLang="zh-CN" sz="13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zh-CN" dirty="0"/>
          </a:p>
        </p:txBody>
      </p:sp>
      <p:sp>
        <p:nvSpPr>
          <p:cNvPr id="563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8942" tIns="49471" rIns="98942" bIns="49471" anchor="b" anchorCtr="0"/>
          <a:p>
            <a:pPr lvl="0" algn="r"/>
            <a:fld id="{9A0DB2DC-4C9A-4742-B13C-FB6460FD3503}" type="slidenum">
              <a:rPr lang="en-US" altLang="zh-CN" dirty="0"/>
            </a:fld>
            <a:endParaRPr lang="en-US" altLang="zh-CN" sz="13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573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8942" tIns="49471" rIns="98942" bIns="49471" anchor="b" anchorCtr="0"/>
          <a:p>
            <a:pPr lvl="0" algn="r"/>
            <a:fld id="{9A0DB2DC-4C9A-4742-B13C-FB6460FD3503}" type="slidenum">
              <a:rPr lang="en-US" altLang="zh-CN" dirty="0"/>
            </a:fld>
            <a:endParaRPr lang="en-US" altLang="zh-CN" sz="13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583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8942" tIns="49471" rIns="98942" bIns="49471" anchor="b" anchorCtr="0"/>
          <a:p>
            <a:pPr lvl="0" algn="r"/>
            <a:fld id="{9A0DB2DC-4C9A-4742-B13C-FB6460FD3503}" type="slidenum">
              <a:rPr lang="en-US" altLang="zh-CN" dirty="0"/>
            </a:fld>
            <a:endParaRPr lang="en-US" altLang="zh-CN" sz="13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8942" tIns="49471" rIns="98942" bIns="49471" anchor="b" anchorCtr="0"/>
          <a:p>
            <a:pPr lvl="0" algn="r"/>
            <a:fld id="{9A0DB2DC-4C9A-4742-B13C-FB6460FD3503}" type="slidenum">
              <a:rPr lang="en-US" altLang="zh-CN" dirty="0"/>
            </a:fld>
            <a:endParaRPr lang="en-US" altLang="zh-CN" sz="13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593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8942" tIns="49471" rIns="98942" bIns="49471" anchor="b" anchorCtr="0"/>
          <a:p>
            <a:pPr lvl="0" algn="r"/>
            <a:fld id="{9A0DB2DC-4C9A-4742-B13C-FB6460FD3503}" type="slidenum">
              <a:rPr lang="en-US" altLang="zh-CN" dirty="0"/>
            </a:fld>
            <a:endParaRPr lang="en-US" altLang="zh-CN" sz="13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604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8942" tIns="49471" rIns="98942" bIns="49471" anchor="b" anchorCtr="0"/>
          <a:p>
            <a:pPr lvl="0" algn="r"/>
            <a:fld id="{9A0DB2DC-4C9A-4742-B13C-FB6460FD3503}" type="slidenum">
              <a:rPr lang="en-US" altLang="zh-CN" dirty="0"/>
            </a:fld>
            <a:endParaRPr lang="en-US" altLang="zh-CN" sz="13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614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8942" tIns="49471" rIns="98942" bIns="49471" anchor="b" anchorCtr="0"/>
          <a:p>
            <a:pPr lvl="0" algn="r"/>
            <a:fld id="{9A0DB2DC-4C9A-4742-B13C-FB6460FD3503}" type="slidenum">
              <a:rPr lang="en-US" altLang="zh-CN" dirty="0"/>
            </a:fld>
            <a:endParaRPr lang="en-US" altLang="zh-CN" sz="13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624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8942" tIns="49471" rIns="98942" bIns="49471" anchor="b" anchorCtr="0"/>
          <a:p>
            <a:pPr lvl="0" algn="r"/>
            <a:fld id="{9A0DB2DC-4C9A-4742-B13C-FB6460FD3503}" type="slidenum">
              <a:rPr lang="en-US" altLang="zh-CN" dirty="0"/>
            </a:fld>
            <a:endParaRPr lang="en-US" altLang="zh-CN" sz="13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634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8942" tIns="49471" rIns="98942" bIns="49471" anchor="b" anchorCtr="0"/>
          <a:p>
            <a:pPr lvl="0" algn="r"/>
            <a:fld id="{9A0DB2DC-4C9A-4742-B13C-FB6460FD3503}" type="slidenum">
              <a:rPr lang="en-US" altLang="zh-CN" dirty="0"/>
            </a:fld>
            <a:endParaRPr lang="en-US" altLang="zh-CN" sz="13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645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8942" tIns="49471" rIns="98942" bIns="49471" anchor="b" anchorCtr="0"/>
          <a:p>
            <a:pPr lvl="0" algn="r"/>
            <a:fld id="{9A0DB2DC-4C9A-4742-B13C-FB6460FD3503}" type="slidenum">
              <a:rPr lang="en-US" altLang="zh-CN" dirty="0"/>
            </a:fld>
            <a:endParaRPr lang="en-US" altLang="zh-CN" sz="13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655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8942" tIns="49471" rIns="98942" bIns="49471" anchor="b" anchorCtr="0"/>
          <a:p>
            <a:pPr lvl="0" algn="r"/>
            <a:fld id="{9A0DB2DC-4C9A-4742-B13C-FB6460FD3503}" type="slidenum">
              <a:rPr lang="en-US" altLang="zh-CN" dirty="0"/>
            </a:fld>
            <a:endParaRPr lang="en-US" altLang="zh-CN" sz="13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665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8942" tIns="49471" rIns="98942" bIns="49471" anchor="b" anchorCtr="0"/>
          <a:p>
            <a:pPr lvl="0" algn="r"/>
            <a:fld id="{9A0DB2DC-4C9A-4742-B13C-FB6460FD3503}" type="slidenum">
              <a:rPr lang="en-US" altLang="zh-CN" dirty="0"/>
            </a:fld>
            <a:endParaRPr lang="en-US" altLang="zh-CN" sz="13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675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8942" tIns="49471" rIns="98942" bIns="49471" anchor="b" anchorCtr="0"/>
          <a:p>
            <a:pPr lvl="0" algn="r"/>
            <a:fld id="{9A0DB2DC-4C9A-4742-B13C-FB6460FD3503}" type="slidenum">
              <a:rPr lang="en-US" altLang="zh-CN" dirty="0"/>
            </a:fld>
            <a:endParaRPr lang="en-US" altLang="zh-CN" sz="13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686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8942" tIns="49471" rIns="98942" bIns="49471" anchor="b" anchorCtr="0"/>
          <a:p>
            <a:pPr lvl="0" algn="r"/>
            <a:fld id="{9A0DB2DC-4C9A-4742-B13C-FB6460FD3503}" type="slidenum">
              <a:rPr lang="en-US" altLang="zh-CN" dirty="0"/>
            </a:fld>
            <a:endParaRPr lang="en-US" altLang="zh-CN" sz="13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419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8942" tIns="49471" rIns="98942" bIns="49471" anchor="b" anchorCtr="0"/>
          <a:p>
            <a:pPr lvl="0" algn="r"/>
            <a:fld id="{9A0DB2DC-4C9A-4742-B13C-FB6460FD3503}" type="slidenum">
              <a:rPr lang="en-US" altLang="zh-CN" dirty="0"/>
            </a:fld>
            <a:endParaRPr lang="en-US" altLang="zh-CN" sz="13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696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8942" tIns="49471" rIns="98942" bIns="49471" anchor="b" anchorCtr="0"/>
          <a:p>
            <a:pPr lvl="0" algn="r"/>
            <a:fld id="{9A0DB2DC-4C9A-4742-B13C-FB6460FD3503}" type="slidenum">
              <a:rPr lang="en-US" altLang="zh-CN" dirty="0"/>
            </a:fld>
            <a:endParaRPr lang="en-US" altLang="zh-CN" sz="13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706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8942" tIns="49471" rIns="98942" bIns="49471" anchor="b" anchorCtr="0"/>
          <a:p>
            <a:pPr lvl="0" algn="r"/>
            <a:fld id="{9A0DB2DC-4C9A-4742-B13C-FB6460FD3503}" type="slidenum">
              <a:rPr lang="en-US" altLang="zh-CN" dirty="0"/>
            </a:fld>
            <a:endParaRPr lang="en-US" altLang="zh-CN" sz="13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430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8942" tIns="49471" rIns="98942" bIns="49471" anchor="b" anchorCtr="0"/>
          <a:p>
            <a:pPr lvl="0" algn="r"/>
            <a:fld id="{9A0DB2DC-4C9A-4742-B13C-FB6460FD3503}" type="slidenum">
              <a:rPr lang="en-US" altLang="zh-CN" dirty="0"/>
            </a:fld>
            <a:endParaRPr lang="en-US" altLang="zh-CN" sz="13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440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8942" tIns="49471" rIns="98942" bIns="49471" anchor="b" anchorCtr="0"/>
          <a:p>
            <a:pPr lvl="0" algn="r"/>
            <a:fld id="{9A0DB2DC-4C9A-4742-B13C-FB6460FD3503}" type="slidenum">
              <a:rPr lang="en-US" altLang="zh-CN" dirty="0"/>
            </a:fld>
            <a:endParaRPr lang="en-US" altLang="zh-CN" sz="13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8942" tIns="49471" rIns="98942" bIns="49471" anchor="b" anchorCtr="0"/>
          <a:p>
            <a:pPr lvl="0" algn="r"/>
            <a:fld id="{9A0DB2DC-4C9A-4742-B13C-FB6460FD3503}" type="slidenum">
              <a:rPr lang="en-US" altLang="zh-CN" dirty="0"/>
            </a:fld>
            <a:endParaRPr lang="en-US" altLang="zh-CN" sz="13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460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8942" tIns="49471" rIns="98942" bIns="49471" anchor="b" anchorCtr="0"/>
          <a:p>
            <a:pPr lvl="0" algn="r"/>
            <a:fld id="{9A0DB2DC-4C9A-4742-B13C-FB6460FD3503}" type="slidenum">
              <a:rPr lang="en-US" altLang="zh-CN" dirty="0"/>
            </a:fld>
            <a:endParaRPr lang="en-US" altLang="zh-CN" sz="13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8942" tIns="49471" rIns="98942" bIns="49471" anchor="b" anchorCtr="0"/>
          <a:p>
            <a:pPr lvl="0" algn="r"/>
            <a:fld id="{9A0DB2DC-4C9A-4742-B13C-FB6460FD3503}" type="slidenum">
              <a:rPr lang="en-US" altLang="zh-CN" dirty="0"/>
            </a:fld>
            <a:endParaRPr lang="en-US" altLang="zh-CN" sz="13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481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8942" tIns="49471" rIns="98942" bIns="49471" anchor="b" anchorCtr="0"/>
          <a:p>
            <a:pPr lvl="0" algn="r"/>
            <a:fld id="{9A0DB2DC-4C9A-4742-B13C-FB6460FD3503}" type="slidenum">
              <a:rPr lang="en-US" altLang="zh-CN" dirty="0"/>
            </a:fld>
            <a:endParaRPr lang="en-US" altLang="zh-CN" sz="13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4488" y="71438"/>
            <a:ext cx="2182812" cy="47863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2875" y="71438"/>
            <a:ext cx="6399213" cy="47863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2875" y="857250"/>
            <a:ext cx="4291013" cy="4000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86288" y="857250"/>
            <a:ext cx="4291012" cy="4000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0" rtl="0" eaLnBrk="0" fontAlgn="base" latinLnBrk="0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华文细黑" panose="0201060004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428625" y="71438"/>
            <a:ext cx="7715250" cy="6111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142875" y="857250"/>
            <a:ext cx="8734425" cy="40005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矩形 8"/>
          <p:cNvSpPr>
            <a:spLocks noChangeArrowheads="1"/>
          </p:cNvSpPr>
          <p:nvPr/>
        </p:nvSpPr>
        <p:spPr bwMode="auto">
          <a:xfrm>
            <a:off x="0" y="4881563"/>
            <a:ext cx="9144000" cy="261938"/>
          </a:xfrm>
          <a:prstGeom prst="rect">
            <a:avLst/>
          </a:prstGeom>
          <a:solidFill>
            <a:srgbClr val="467FF0"/>
          </a:solidFill>
          <a:ln>
            <a:noFill/>
          </a:ln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        </a:t>
            </a: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TextBox 9"/>
          <p:cNvSpPr>
            <a:spLocks noChangeArrowheads="1"/>
          </p:cNvSpPr>
          <p:nvPr/>
        </p:nvSpPr>
        <p:spPr bwMode="auto">
          <a:xfrm>
            <a:off x="6156325" y="4959350"/>
            <a:ext cx="2987675" cy="184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6D5E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中国电信广东研究院 大数据应用研发中心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C6D5E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黑体" panose="02010609060101010101" pitchFamily="49" charset="-122"/>
            </a:endParaRPr>
          </a:p>
        </p:txBody>
      </p:sp>
      <p:sp>
        <p:nvSpPr>
          <p:cNvPr id="1030" name="TextBox 10"/>
          <p:cNvSpPr>
            <a:spLocks noChangeArrowheads="1"/>
          </p:cNvSpPr>
          <p:nvPr/>
        </p:nvSpPr>
        <p:spPr bwMode="auto">
          <a:xfrm>
            <a:off x="4143375" y="4929188"/>
            <a:ext cx="500063" cy="2746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p>
            <a:pPr lvl="0" algn="r" eaLnBrk="0" hangingPunct="0"/>
            <a:fld id="{9A0DB2DC-4C9A-4742-B13C-FB6460FD3503}" type="slidenum">
              <a:rPr lang="zh-CN" altLang="en-US" sz="1200" b="1" i="1" dirty="0">
                <a:solidFill>
                  <a:srgbClr val="C6D5E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华文细黑" panose="02010600040101010101" pitchFamily="2" charset="-122"/>
              </a:rPr>
            </a:fld>
            <a:endParaRPr lang="zh-CN" altLang="en-US" sz="1200" b="1" i="1" dirty="0">
              <a:solidFill>
                <a:srgbClr val="C6D5EF"/>
              </a:solidFill>
              <a:latin typeface="黑体" panose="02010609060101010101" pitchFamily="49" charset="-122"/>
              <a:ea typeface="黑体" panose="02010609060101010101" pitchFamily="49" charset="-122"/>
              <a:sym typeface="华文细黑" panose="02010600040101010101" pitchFamily="2" charset="-122"/>
            </a:endParaRPr>
          </a:p>
        </p:txBody>
      </p:sp>
      <p:sp>
        <p:nvSpPr>
          <p:cNvPr id="1031" name="矩形 11"/>
          <p:cNvSpPr>
            <a:spLocks noChangeArrowheads="1"/>
          </p:cNvSpPr>
          <p:nvPr/>
        </p:nvSpPr>
        <p:spPr bwMode="auto">
          <a:xfrm>
            <a:off x="142875" y="71438"/>
            <a:ext cx="214313" cy="642938"/>
          </a:xfrm>
          <a:prstGeom prst="rect">
            <a:avLst/>
          </a:prstGeom>
          <a:solidFill>
            <a:srgbClr val="467FF0"/>
          </a:solidFill>
          <a:ln>
            <a:noFill/>
          </a:ln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2" name="Line 5"/>
          <p:cNvSpPr>
            <a:spLocks noChangeShapeType="1"/>
          </p:cNvSpPr>
          <p:nvPr/>
        </p:nvSpPr>
        <p:spPr bwMode="auto">
          <a:xfrm>
            <a:off x="0" y="785813"/>
            <a:ext cx="9144000" cy="0"/>
          </a:xfrm>
          <a:prstGeom prst="line">
            <a:avLst/>
          </a:prstGeom>
          <a:noFill/>
          <a:ln w="19050">
            <a:solidFill>
              <a:srgbClr val="467FF0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  <a:sym typeface="Verdana" panose="020B0604030504040204" pitchFamily="34" charset="0"/>
        </a:defRPr>
      </a:lvl1pPr>
      <a:lvl2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Verdana" panose="020B0604030504040204" pitchFamily="34" charset="0"/>
        </a:defRPr>
      </a:lvl2pPr>
      <a:lvl3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Verdana" panose="020B0604030504040204" pitchFamily="34" charset="0"/>
        </a:defRPr>
      </a:lvl3pPr>
      <a:lvl4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Verdana" panose="020B0604030504040204" pitchFamily="34" charset="0"/>
        </a:defRPr>
      </a:lvl4pPr>
      <a:lvl5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Verdana" panose="020B0604030504040204" pitchFamily="34" charset="0"/>
        </a:defRPr>
      </a:lvl5pPr>
      <a:lvl6pPr marL="4572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Verdana" panose="020B0604030504040204" pitchFamily="34" charset="0"/>
        </a:defRPr>
      </a:lvl6pPr>
      <a:lvl7pPr marL="9144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Verdana" panose="020B0604030504040204" pitchFamily="34" charset="0"/>
        </a:defRPr>
      </a:lvl7pPr>
      <a:lvl8pPr marL="1371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Verdana" panose="020B0604030504040204" pitchFamily="34" charset="0"/>
        </a:defRPr>
      </a:lvl8pPr>
      <a:lvl9pPr marL="18288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Verdana" panose="020B0604030504040204" pitchFamily="34" charset="0"/>
        </a:defRPr>
      </a:lvl9pPr>
    </p:titleStyle>
    <p:bodyStyle>
      <a:lvl1pPr marL="273050" indent="-273050" algn="l" defTabSz="0" rtl="0" eaLnBrk="0" fontAlgn="base" hangingPunct="0">
        <a:lnSpc>
          <a:spcPct val="125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  <a:cs typeface="+mn-cs"/>
          <a:sym typeface="华文细黑" panose="02010600040101010101" pitchFamily="2" charset="-122"/>
        </a:defRPr>
      </a:lvl1pPr>
      <a:lvl2pPr marL="355600" indent="-176530" algn="l" defTabSz="0" rtl="0" eaLnBrk="0" fontAlgn="base" hangingPunct="0">
        <a:lnSpc>
          <a:spcPct val="125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»"/>
        <a:defRPr sz="1400" b="1">
          <a:solidFill>
            <a:schemeClr val="tx1"/>
          </a:solidFill>
          <a:latin typeface="+mn-lt"/>
          <a:ea typeface="+mn-ea"/>
          <a:sym typeface="华文细黑" panose="02010600040101010101" pitchFamily="2" charset="-122"/>
        </a:defRPr>
      </a:lvl2pPr>
      <a:lvl3pPr marL="450850" indent="-180975" algn="l" defTabSz="0" rtl="0" eaLnBrk="0" fontAlgn="base" hangingPunct="0">
        <a:lnSpc>
          <a:spcPct val="125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»"/>
        <a:defRPr sz="1400" b="1">
          <a:solidFill>
            <a:schemeClr val="tx1"/>
          </a:solidFill>
          <a:latin typeface="+mn-lt"/>
          <a:ea typeface="+mn-ea"/>
          <a:sym typeface="华文细黑" panose="02010600040101010101" pitchFamily="2" charset="-122"/>
        </a:defRPr>
      </a:lvl3pPr>
      <a:lvl4pPr marL="535305" indent="-173355" algn="l" defTabSz="0" rtl="0" eaLnBrk="0" fontAlgn="base" hangingPunct="0">
        <a:lnSpc>
          <a:spcPct val="125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»"/>
        <a:defRPr sz="1400" b="1">
          <a:solidFill>
            <a:schemeClr val="tx1"/>
          </a:solidFill>
          <a:latin typeface="+mn-lt"/>
          <a:ea typeface="+mn-ea"/>
          <a:sym typeface="华文细黑" panose="02010600040101010101" pitchFamily="2" charset="-122"/>
        </a:defRPr>
      </a:lvl4pPr>
      <a:lvl5pPr marL="628650" indent="-180975" algn="l" defTabSz="0" rtl="0" eaLnBrk="0" fontAlgn="base" hangingPunct="0">
        <a:lnSpc>
          <a:spcPct val="125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»"/>
        <a:defRPr sz="1400" b="1">
          <a:solidFill>
            <a:schemeClr val="tx1"/>
          </a:solidFill>
          <a:latin typeface="+mn-lt"/>
          <a:ea typeface="+mn-ea"/>
          <a:sym typeface="华文细黑" panose="02010600040101010101" pitchFamily="2" charset="-122"/>
        </a:defRPr>
      </a:lvl5pPr>
      <a:lvl6pPr marL="1085850" indent="-180975" algn="l" defTabSz="0" rtl="0" eaLnBrk="0" fontAlgn="base" hangingPunct="0">
        <a:lnSpc>
          <a:spcPct val="125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»"/>
        <a:defRPr sz="1400" b="1">
          <a:solidFill>
            <a:schemeClr val="tx1"/>
          </a:solidFill>
          <a:latin typeface="+mn-lt"/>
          <a:ea typeface="+mn-ea"/>
          <a:sym typeface="华文细黑" panose="02010600040101010101" pitchFamily="2" charset="-122"/>
        </a:defRPr>
      </a:lvl6pPr>
      <a:lvl7pPr marL="1543050" indent="-180975" algn="l" defTabSz="0" rtl="0" eaLnBrk="0" fontAlgn="base" hangingPunct="0">
        <a:lnSpc>
          <a:spcPct val="125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»"/>
        <a:defRPr sz="1400" b="1">
          <a:solidFill>
            <a:schemeClr val="tx1"/>
          </a:solidFill>
          <a:latin typeface="+mn-lt"/>
          <a:ea typeface="+mn-ea"/>
          <a:sym typeface="华文细黑" panose="02010600040101010101" pitchFamily="2" charset="-122"/>
        </a:defRPr>
      </a:lvl7pPr>
      <a:lvl8pPr marL="2000250" indent="-180975" algn="l" defTabSz="0" rtl="0" eaLnBrk="0" fontAlgn="base" hangingPunct="0">
        <a:lnSpc>
          <a:spcPct val="125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»"/>
        <a:defRPr sz="1400" b="1">
          <a:solidFill>
            <a:schemeClr val="tx1"/>
          </a:solidFill>
          <a:latin typeface="+mn-lt"/>
          <a:ea typeface="+mn-ea"/>
          <a:sym typeface="华文细黑" panose="02010600040101010101" pitchFamily="2" charset="-122"/>
        </a:defRPr>
      </a:lvl8pPr>
      <a:lvl9pPr marL="2457450" indent="-180975" algn="l" defTabSz="0" rtl="0" eaLnBrk="0" fontAlgn="base" hangingPunct="0">
        <a:lnSpc>
          <a:spcPct val="125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»"/>
        <a:defRPr sz="1400" b="1">
          <a:solidFill>
            <a:schemeClr val="tx1"/>
          </a:solidFill>
          <a:latin typeface="+mn-lt"/>
          <a:ea typeface="+mn-ea"/>
          <a:sym typeface="华文细黑" panose="0201060004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5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help.github.com/articles/caching-your-github-password-in-git/" TargetMode="External"/><Relationship Id="rId1" Type="http://schemas.openxmlformats.org/officeDocument/2006/relationships/hyperlink" Target="https://github.com/join" TargetMode="Externa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hyperlink" Target="https://github.com/gaozhiheng/MapDemo.git" TargetMode="Externa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github.com/gaozhiheng/MapDemo.git" TargetMode="Externa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baike.baidu.com/item/python/407313" TargetMode="External"/><Relationship Id="rId4" Type="http://schemas.openxmlformats.org/officeDocument/2006/relationships/hyperlink" Target="https://baike.baidu.com/item/Ruby/11419" TargetMode="External"/><Relationship Id="rId3" Type="http://schemas.openxmlformats.org/officeDocument/2006/relationships/hyperlink" Target="https://baike.baidu.com/item/%E5%BC%80%E6%BA%90/20720669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5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Tx/>
            </a:pPr>
            <a:r>
              <a:rPr lang="en-US" altLang="zh-CN" dirty="0"/>
              <a:t>Git &amp; Github Fundamental</a:t>
            </a:r>
            <a:endParaRPr lang="zh-CN" altLang="en-US" dirty="0"/>
          </a:p>
        </p:txBody>
      </p:sp>
      <p:sp>
        <p:nvSpPr>
          <p:cNvPr id="9219" name="副标题 6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defTabSz="0">
              <a:buSzTx/>
            </a:pPr>
            <a:r>
              <a:rPr lang="zh-CN" altLang="en-US" dirty="0">
                <a:latin typeface="+mn-lt"/>
                <a:ea typeface="+mn-ea"/>
                <a:cs typeface="+mn-cs"/>
                <a:sym typeface="华文细黑" panose="02010600040101010101" pitchFamily="2" charset="-122"/>
              </a:rPr>
              <a:t>高智衡</a:t>
            </a:r>
            <a:endParaRPr lang="en-US" altLang="zh-CN" dirty="0">
              <a:latin typeface="+mn-lt"/>
              <a:ea typeface="+mn-ea"/>
              <a:cs typeface="+mn-cs"/>
              <a:sym typeface="华文细黑" panose="02010600040101010101" pitchFamily="2" charset="-122"/>
            </a:endParaRPr>
          </a:p>
          <a:p>
            <a:pPr defTabSz="0">
              <a:buSzTx/>
            </a:pPr>
            <a:r>
              <a:rPr lang="en-US" altLang="zh-CN" dirty="0">
                <a:latin typeface="+mn-lt"/>
                <a:ea typeface="+mn-ea"/>
                <a:cs typeface="+mn-cs"/>
                <a:sym typeface="华文细黑" panose="02010600040101010101" pitchFamily="2" charset="-122"/>
              </a:rPr>
              <a:t>20180608</a:t>
            </a:r>
            <a:endParaRPr lang="zh-CN" altLang="en-US" dirty="0">
              <a:latin typeface="+mn-lt"/>
              <a:ea typeface="+mn-ea"/>
              <a:cs typeface="+mn-cs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28625" y="71438"/>
            <a:ext cx="7715250" cy="611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2pPr>
            <a:lvl3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4pPr>
            <a:lvl5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5pPr>
            <a:lvl6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6pPr>
            <a:lvl7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7pPr>
            <a:lvl8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8pPr>
            <a:lvl9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git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 commit 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提交暂存区的内容到库区</a:t>
            </a:r>
            <a:endParaRPr kumimoji="0" lang="zh-CN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3076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8" name="矩形 10"/>
          <p:cNvSpPr/>
          <p:nvPr/>
        </p:nvSpPr>
        <p:spPr>
          <a:xfrm>
            <a:off x="252413" y="842963"/>
            <a:ext cx="3024187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sz="1200" dirty="0">
                <a:latin typeface="Arial" panose="020B0604020202020204" pitchFamily="34" charset="0"/>
              </a:rPr>
              <a:t>输入</a:t>
            </a:r>
            <a:r>
              <a:rPr lang="en-US" altLang="zh-CN" sz="1200" dirty="0">
                <a:latin typeface="Arial" panose="020B0604020202020204" pitchFamily="34" charset="0"/>
              </a:rPr>
              <a:t>git commit</a:t>
            </a:r>
            <a:r>
              <a:rPr lang="zh-CN" altLang="zh-CN" sz="1200" dirty="0">
                <a:latin typeface="Arial" panose="020B0604020202020204" pitchFamily="34" charset="0"/>
              </a:rPr>
              <a:t>命令，然后在弹出的编辑器中输入</a:t>
            </a:r>
            <a:r>
              <a:rPr lang="en-US" altLang="zh-CN" sz="1200" dirty="0">
                <a:latin typeface="Arial" panose="020B0604020202020204" pitchFamily="34" charset="0"/>
              </a:rPr>
              <a:t>"add files MapDemo.html and MapDemo.js "</a:t>
            </a:r>
            <a:endParaRPr lang="zh-CN" altLang="zh-CN" sz="1200" dirty="0">
              <a:latin typeface="Arial" panose="020B0604020202020204" pitchFamily="34" charset="0"/>
            </a:endParaRPr>
          </a:p>
          <a:p>
            <a:r>
              <a:rPr lang="zh-CN" altLang="zh-CN" sz="1200" dirty="0">
                <a:latin typeface="Arial" panose="020B0604020202020204" pitchFamily="34" charset="0"/>
              </a:rPr>
              <a:t>然后，再次输入</a:t>
            </a:r>
            <a:r>
              <a:rPr lang="en-US" altLang="zh-CN" sz="1200" dirty="0">
                <a:latin typeface="Arial" panose="020B0604020202020204" pitchFamily="34" charset="0"/>
              </a:rPr>
              <a:t> git status</a:t>
            </a:r>
            <a:r>
              <a:rPr lang="zh-CN" altLang="zh-CN" sz="1200" dirty="0">
                <a:latin typeface="Arial" panose="020B0604020202020204" pitchFamily="34" charset="0"/>
              </a:rPr>
              <a:t>查看库状态。</a:t>
            </a:r>
            <a:endParaRPr lang="zh-CN" altLang="en-US" sz="1200" dirty="0">
              <a:latin typeface="Arial" panose="020B0604020202020204" pitchFamily="34" charset="0"/>
            </a:endParaRPr>
          </a:p>
        </p:txBody>
      </p:sp>
      <p:pic>
        <p:nvPicPr>
          <p:cNvPr id="307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2211388"/>
            <a:ext cx="5273675" cy="24971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8" y="915988"/>
            <a:ext cx="5400675" cy="1079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3074" name="Object 3"/>
          <p:cNvGraphicFramePr/>
          <p:nvPr/>
        </p:nvGraphicFramePr>
        <p:xfrm>
          <a:off x="5435600" y="3219450"/>
          <a:ext cx="3600450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5880100" imgH="2349500" progId="Visio.Drawing.11">
                  <p:embed/>
                </p:oleObj>
              </mc:Choice>
              <mc:Fallback>
                <p:oleObj name="" r:id="rId3" imgW="5880100" imgH="2349500" progId="Visio.Drawing.11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5600" y="3219450"/>
                        <a:ext cx="3600450" cy="1433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矩形 10"/>
          <p:cNvSpPr/>
          <p:nvPr/>
        </p:nvSpPr>
        <p:spPr>
          <a:xfrm>
            <a:off x="5795963" y="2211388"/>
            <a:ext cx="3024187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sz="1200" dirty="0">
                <a:latin typeface="Arial" panose="020B0604020202020204" pitchFamily="34" charset="0"/>
              </a:rPr>
              <a:t>小技巧：在</a:t>
            </a:r>
            <a:r>
              <a:rPr lang="en-US" altLang="zh-CN" sz="1200" dirty="0">
                <a:latin typeface="Arial" panose="020B0604020202020204" pitchFamily="34" charset="0"/>
              </a:rPr>
              <a:t>git commit</a:t>
            </a:r>
            <a:r>
              <a:rPr lang="zh-CN" altLang="zh-CN" sz="1200" dirty="0">
                <a:latin typeface="Arial" panose="020B0604020202020204" pitchFamily="34" charset="0"/>
              </a:rPr>
              <a:t>命令中使用</a:t>
            </a:r>
            <a:r>
              <a:rPr lang="en-US" altLang="zh-CN" sz="1200" dirty="0">
                <a:latin typeface="Arial" panose="020B0604020202020204" pitchFamily="34" charset="0"/>
              </a:rPr>
              <a:t> -m </a:t>
            </a:r>
            <a:r>
              <a:rPr lang="zh-CN" altLang="zh-CN" sz="1200" dirty="0">
                <a:latin typeface="Arial" panose="020B0604020202020204" pitchFamily="34" charset="0"/>
              </a:rPr>
              <a:t>参数</a:t>
            </a:r>
            <a:r>
              <a:rPr lang="en-US" altLang="zh-CN" sz="1200" dirty="0">
                <a:latin typeface="Arial" panose="020B0604020202020204" pitchFamily="34" charset="0"/>
              </a:rPr>
              <a:t>(message) </a:t>
            </a:r>
            <a:r>
              <a:rPr lang="zh-CN" altLang="zh-CN" sz="1200" dirty="0">
                <a:latin typeface="Arial" panose="020B0604020202020204" pitchFamily="34" charset="0"/>
              </a:rPr>
              <a:t>，直接填写注释。如果希望写入多行，则带多个</a:t>
            </a:r>
            <a:r>
              <a:rPr lang="en-US" altLang="zh-CN" sz="1200" dirty="0">
                <a:latin typeface="Arial" panose="020B0604020202020204" pitchFamily="34" charset="0"/>
              </a:rPr>
              <a:t>-m</a:t>
            </a:r>
            <a:r>
              <a:rPr lang="zh-CN" altLang="zh-CN" sz="1200" dirty="0">
                <a:latin typeface="Arial" panose="020B0604020202020204" pitchFamily="34" charset="0"/>
              </a:rPr>
              <a:t>参数，如</a:t>
            </a:r>
            <a:endParaRPr lang="zh-CN" altLang="zh-CN" sz="1200" dirty="0">
              <a:latin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</a:rPr>
              <a:t>git commit -m "change color to blue" -m "add a triangle"</a:t>
            </a:r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28625" y="71438"/>
            <a:ext cx="7715250" cy="611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2pPr>
            <a:lvl3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4pPr>
            <a:lvl5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5pPr>
            <a:lvl6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6pPr>
            <a:lvl7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7pPr>
            <a:lvl8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8pPr>
            <a:lvl9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git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 diff 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找不同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——1.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修改文件</a:t>
            </a:r>
            <a:endParaRPr kumimoji="0" lang="zh-CN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4100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2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4103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13" y="1370013"/>
            <a:ext cx="4319587" cy="371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4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2173288"/>
            <a:ext cx="413385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5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3076575"/>
            <a:ext cx="4500562" cy="1908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6" name="Rectangle 6"/>
          <p:cNvSpPr/>
          <p:nvPr/>
        </p:nvSpPr>
        <p:spPr>
          <a:xfrm>
            <a:off x="252413" y="915988"/>
            <a:ext cx="22542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修改文件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altLang="zh-CN" sz="6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1)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把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MapDemo.js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第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30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行的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blue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改为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red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107" name="Rectangle 7"/>
          <p:cNvSpPr/>
          <p:nvPr/>
        </p:nvSpPr>
        <p:spPr>
          <a:xfrm>
            <a:off x="252413" y="1820863"/>
            <a:ext cx="2657475" cy="2460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2)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把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MapDemo.html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第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两行合并为一行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8" name="矩形 16"/>
          <p:cNvSpPr/>
          <p:nvPr/>
        </p:nvSpPr>
        <p:spPr>
          <a:xfrm>
            <a:off x="34925" y="915988"/>
            <a:ext cx="288925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0" hangingPunct="0"/>
            <a:r>
              <a:rPr lang="en-US" altLang="zh-CN" sz="1400" dirty="0">
                <a:latin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grpSp>
        <p:nvGrpSpPr>
          <p:cNvPr id="4109" name="组合 20"/>
          <p:cNvGrpSpPr/>
          <p:nvPr/>
        </p:nvGrpSpPr>
        <p:grpSpPr>
          <a:xfrm>
            <a:off x="0" y="2716213"/>
            <a:ext cx="3216275" cy="317500"/>
            <a:chOff x="5436060" y="2211725"/>
            <a:chExt cx="3215530" cy="318226"/>
          </a:xfrm>
        </p:grpSpPr>
        <p:sp>
          <p:nvSpPr>
            <p:cNvPr id="4114" name="Rectangle 8"/>
            <p:cNvSpPr/>
            <p:nvPr/>
          </p:nvSpPr>
          <p:spPr>
            <a:xfrm>
              <a:off x="5682507" y="2283730"/>
              <a:ext cx="2969083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eaLnBrk="0" hangingPunct="0"/>
              <a:r>
                <a:rPr lang="zh-CN" altLang="en-US" sz="10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执行</a:t>
              </a:r>
              <a:r>
                <a:rPr lang="en-US" altLang="zh-CN" sz="10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git status</a:t>
              </a:r>
              <a:r>
                <a:rPr lang="zh-CN" altLang="en-US" sz="10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，系统提示：有未被暂存的修订文件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15" name="矩形 17"/>
            <p:cNvSpPr/>
            <p:nvPr/>
          </p:nvSpPr>
          <p:spPr>
            <a:xfrm>
              <a:off x="5436060" y="2211725"/>
              <a:ext cx="288020" cy="28802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</a:rPr>
                <a:t>2</a:t>
              </a:r>
              <a:endParaRPr lang="zh-CN" altLang="en-US" sz="1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110" name="组合 19"/>
          <p:cNvGrpSpPr/>
          <p:nvPr/>
        </p:nvGrpSpPr>
        <p:grpSpPr>
          <a:xfrm>
            <a:off x="5651500" y="3363913"/>
            <a:ext cx="3060700" cy="317500"/>
            <a:chOff x="35685" y="4299870"/>
            <a:chExt cx="3059895" cy="318226"/>
          </a:xfrm>
        </p:grpSpPr>
        <p:sp>
          <p:nvSpPr>
            <p:cNvPr id="4112" name="Rectangle 9"/>
            <p:cNvSpPr/>
            <p:nvPr/>
          </p:nvSpPr>
          <p:spPr>
            <a:xfrm>
              <a:off x="251700" y="4371875"/>
              <a:ext cx="2843880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eaLnBrk="0" hangingPunct="0"/>
              <a:r>
                <a:rPr lang="zh-CN" altLang="en-US" sz="10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执行</a:t>
              </a:r>
              <a:r>
                <a:rPr lang="en-US" altLang="zh-C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git diff</a:t>
              </a:r>
              <a:r>
                <a:rPr lang="zh-CN" altLang="en-US" sz="10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，可详细查看文件的修改内容。</a:t>
              </a:r>
              <a:r>
                <a:rPr lang="zh-CN" altLang="en-US" sz="600" dirty="0">
                  <a:latin typeface="Arial" panose="020B0604020202020204" pitchFamily="34" charset="0"/>
                </a:rPr>
                <a:t> 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13" name="矩形 18"/>
            <p:cNvSpPr/>
            <p:nvPr/>
          </p:nvSpPr>
          <p:spPr>
            <a:xfrm>
              <a:off x="35685" y="4299870"/>
              <a:ext cx="288020" cy="28802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</a:rPr>
                <a:t>3</a:t>
              </a:r>
              <a:endParaRPr lang="zh-CN" altLang="en-US" sz="1400" dirty="0">
                <a:latin typeface="Arial" panose="020B0604020202020204" pitchFamily="34" charset="0"/>
              </a:endParaRPr>
            </a:p>
          </p:txBody>
        </p:sp>
      </p:grpSp>
      <p:sp>
        <p:nvSpPr>
          <p:cNvPr id="411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4098" name="Object 3"/>
          <p:cNvGraphicFramePr/>
          <p:nvPr/>
        </p:nvGraphicFramePr>
        <p:xfrm>
          <a:off x="4743450" y="771525"/>
          <a:ext cx="440055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4" imgW="5880100" imgH="2349500" progId="Visio.Drawing.11">
                  <p:embed/>
                </p:oleObj>
              </mc:Choice>
              <mc:Fallback>
                <p:oleObj name="" r:id="rId4" imgW="5880100" imgH="2349500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3450" y="771525"/>
                        <a:ext cx="4400550" cy="175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28625" y="71438"/>
            <a:ext cx="7715250" cy="611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2pPr>
            <a:lvl3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4pPr>
            <a:lvl5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5pPr>
            <a:lvl6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6pPr>
            <a:lvl7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7pPr>
            <a:lvl8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8pPr>
            <a:lvl9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git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 diff 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找不同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——2.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提交到暂存区</a:t>
            </a:r>
            <a:endParaRPr kumimoji="0" lang="zh-CN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16387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388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38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390" name="Rectangle 6"/>
          <p:cNvSpPr/>
          <p:nvPr/>
        </p:nvSpPr>
        <p:spPr>
          <a:xfrm>
            <a:off x="252413" y="762000"/>
            <a:ext cx="3243262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zh-CN" sz="1000" dirty="0">
                <a:latin typeface="Arial" panose="020B0604020202020204" pitchFamily="34" charset="0"/>
              </a:rPr>
              <a:t>执行“</a:t>
            </a:r>
            <a:r>
              <a:rPr lang="en-US" altLang="zh-CN" sz="1000" dirty="0">
                <a:latin typeface="Arial" panose="020B0604020202020204" pitchFamily="34" charset="0"/>
              </a:rPr>
              <a:t>git add MapDemo.js</a:t>
            </a:r>
            <a:r>
              <a:rPr lang="zh-CN" altLang="zh-CN" sz="1000" dirty="0">
                <a:latin typeface="Arial" panose="020B0604020202020204" pitchFamily="34" charset="0"/>
              </a:rPr>
              <a:t>”，把文件添加到暂存区。</a:t>
            </a:r>
            <a:endParaRPr lang="zh-CN" altLang="zh-CN" sz="1000" dirty="0">
              <a:latin typeface="Arial" panose="020B0604020202020204" pitchFamily="34" charset="0"/>
            </a:endParaRPr>
          </a:p>
          <a:p>
            <a:r>
              <a:rPr lang="zh-CN" altLang="zh-CN" sz="1000" dirty="0">
                <a:latin typeface="Arial" panose="020B0604020202020204" pitchFamily="34" charset="0"/>
              </a:rPr>
              <a:t>然后“</a:t>
            </a:r>
            <a:r>
              <a:rPr lang="en-US" altLang="zh-CN" sz="1000" dirty="0">
                <a:latin typeface="Arial" panose="020B0604020202020204" pitchFamily="34" charset="0"/>
              </a:rPr>
              <a:t>git status</a:t>
            </a:r>
            <a:r>
              <a:rPr lang="zh-CN" altLang="zh-CN" sz="1000" dirty="0">
                <a:latin typeface="Arial" panose="020B0604020202020204" pitchFamily="34" charset="0"/>
              </a:rPr>
              <a:t>”查看状态，系统提示：</a:t>
            </a:r>
            <a:endParaRPr lang="zh-CN" altLang="zh-CN" sz="1000" dirty="0">
              <a:latin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</a:rPr>
              <a:t>1</a:t>
            </a:r>
            <a:r>
              <a:rPr lang="zh-CN" altLang="en-US" sz="1000" dirty="0">
                <a:latin typeface="Arial" panose="020B0604020202020204" pitchFamily="34" charset="0"/>
              </a:rPr>
              <a:t>）</a:t>
            </a:r>
            <a:r>
              <a:rPr lang="en-US" altLang="zh-CN" sz="1000" dirty="0">
                <a:latin typeface="Arial" panose="020B0604020202020204" pitchFamily="34" charset="0"/>
              </a:rPr>
              <a:t>MapDemo.js</a:t>
            </a:r>
            <a:r>
              <a:rPr lang="zh-CN" altLang="zh-CN" sz="1000" dirty="0">
                <a:latin typeface="Arial" panose="020B0604020202020204" pitchFamily="34" charset="0"/>
              </a:rPr>
              <a:t>已暂存，待提交</a:t>
            </a:r>
            <a:endParaRPr lang="zh-CN" altLang="zh-CN" sz="1000" dirty="0">
              <a:latin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</a:rPr>
              <a:t>2</a:t>
            </a:r>
            <a:r>
              <a:rPr lang="zh-CN" altLang="en-US" sz="1000" dirty="0">
                <a:latin typeface="Arial" panose="020B0604020202020204" pitchFamily="34" charset="0"/>
              </a:rPr>
              <a:t>）</a:t>
            </a:r>
            <a:r>
              <a:rPr lang="en-US" altLang="zh-CN" sz="1000" dirty="0">
                <a:latin typeface="Arial" panose="020B0604020202020204" pitchFamily="34" charset="0"/>
              </a:rPr>
              <a:t>MapDemo.html</a:t>
            </a:r>
            <a:r>
              <a:rPr lang="zh-CN" altLang="zh-CN" sz="1000" dirty="0">
                <a:latin typeface="Arial" panose="020B0604020202020204" pitchFamily="34" charset="0"/>
              </a:rPr>
              <a:t>已修订，未暂存</a:t>
            </a:r>
            <a:endParaRPr lang="zh-CN" altLang="zh-CN" sz="1000" dirty="0">
              <a:latin typeface="Arial" panose="020B0604020202020204" pitchFamily="34" charset="0"/>
            </a:endParaRPr>
          </a:p>
        </p:txBody>
      </p:sp>
      <p:pic>
        <p:nvPicPr>
          <p:cNvPr id="1639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13" y="1563688"/>
            <a:ext cx="3959225" cy="2016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63" y="915988"/>
            <a:ext cx="3789362" cy="1635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3" name="Rectangle 11"/>
          <p:cNvSpPr/>
          <p:nvPr/>
        </p:nvSpPr>
        <p:spPr>
          <a:xfrm>
            <a:off x="4852988" y="2787650"/>
            <a:ext cx="3906837" cy="24606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再次输入“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diff”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，显示当前工作目录内容与暂存区内容的不同。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6394" name="图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338" y="3076575"/>
            <a:ext cx="4079875" cy="1784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28625" y="71438"/>
            <a:ext cx="7715250" cy="611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2pPr>
            <a:lvl3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4pPr>
            <a:lvl5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5pPr>
            <a:lvl6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6pPr>
            <a:lvl7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7pPr>
            <a:lvl8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8pPr>
            <a:lvl9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git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 diff 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找不同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——3.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提交到库区</a:t>
            </a:r>
            <a:endParaRPr kumimoji="0" lang="zh-CN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5124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7" name="Rectangle 2"/>
          <p:cNvSpPr/>
          <p:nvPr/>
        </p:nvSpPr>
        <p:spPr>
          <a:xfrm>
            <a:off x="252413" y="911225"/>
            <a:ext cx="3814762" cy="4000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输入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commit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命令，可以把暂存区的内容提交到库区。提交之前，我们用“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diff --staged”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查看暂存区与库区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head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节点的不同。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5128" name="图片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13" y="1347788"/>
            <a:ext cx="3814762" cy="1708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9" name="图片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5" y="1419225"/>
            <a:ext cx="3167063" cy="110013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122" name="Object 3"/>
          <p:cNvGraphicFramePr/>
          <p:nvPr/>
        </p:nvGraphicFramePr>
        <p:xfrm>
          <a:off x="4427538" y="2932113"/>
          <a:ext cx="440055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5880100" imgH="2349500" progId="Visio.Drawing.11">
                  <p:embed/>
                </p:oleObj>
              </mc:Choice>
              <mc:Fallback>
                <p:oleObj name="" r:id="rId3" imgW="5880100" imgH="2349500" progId="Visio.Drawing.11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7538" y="2932113"/>
                        <a:ext cx="4400550" cy="175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5"/>
          <p:cNvSpPr/>
          <p:nvPr/>
        </p:nvSpPr>
        <p:spPr>
          <a:xfrm>
            <a:off x="5003800" y="915988"/>
            <a:ext cx="4010025" cy="4000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commit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后，再次用“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diff --staged”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查看暂存区与库区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head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节点的不同。（无显示任何差异信息，表示两者是一致的）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1" name="Rectangle 6"/>
          <p:cNvSpPr/>
          <p:nvPr/>
        </p:nvSpPr>
        <p:spPr>
          <a:xfrm>
            <a:off x="0" y="226695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28625" y="71438"/>
            <a:ext cx="7715250" cy="611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2pPr>
            <a:lvl3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4pPr>
            <a:lvl5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5pPr>
            <a:lvl6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6pPr>
            <a:lvl7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7pPr>
            <a:lvl8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8pPr>
            <a:lvl9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git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 log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再次查看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commit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历史</a:t>
            </a:r>
            <a:endParaRPr kumimoji="0" lang="zh-CN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17411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12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13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7414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1492250"/>
            <a:ext cx="5267325" cy="1695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5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3644900"/>
            <a:ext cx="5267325" cy="53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6" name="Rectangle 5"/>
          <p:cNvSpPr/>
          <p:nvPr/>
        </p:nvSpPr>
        <p:spPr>
          <a:xfrm>
            <a:off x="395288" y="1139825"/>
            <a:ext cx="3468687" cy="24606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使用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log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再次查看目前库区的信息。（显示每次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17" name="Rectangle 6"/>
          <p:cNvSpPr/>
          <p:nvPr/>
        </p:nvSpPr>
        <p:spPr>
          <a:xfrm>
            <a:off x="395288" y="3292475"/>
            <a:ext cx="2395537" cy="24606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使用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log --oneline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可查看简化的信息。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28625" y="71438"/>
            <a:ext cx="7715250" cy="611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2pPr>
            <a:lvl3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4pPr>
            <a:lvl5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5pPr>
            <a:lvl6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6pPr>
            <a:lvl7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7pPr>
            <a:lvl8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8pPr>
            <a:lvl9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git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 checkout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切换到指定节点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）</a:t>
            </a:r>
            <a:endParaRPr kumimoji="0" lang="zh-CN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18435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43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43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8438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1638" y="839788"/>
            <a:ext cx="4211637" cy="15160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9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638" y="3076575"/>
            <a:ext cx="3889375" cy="1516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40" name="Rectangle 3"/>
          <p:cNvSpPr/>
          <p:nvPr/>
        </p:nvSpPr>
        <p:spPr>
          <a:xfrm>
            <a:off x="179388" y="849313"/>
            <a:ext cx="3890962" cy="10144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1.git checkout 8ded9d56a487bbf4f58ec63af5eebc49d81272c5</a:t>
            </a:r>
            <a:endParaRPr lang="en-US" altLang="zh-CN" sz="600" dirty="0">
              <a:latin typeface="Arial" panose="020B0604020202020204" pitchFamily="34" charset="0"/>
            </a:endParaRPr>
          </a:p>
          <a:p>
            <a:pPr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此命令把暂存区恢复为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8ded</a:t>
            </a:r>
            <a:r>
              <a:rPr lang="en-US" altLang="zh-CN" sz="1000" dirty="0">
                <a:latin typeface="Calibri" panose="020F0502020204030204" pitchFamily="34" charset="0"/>
                <a:ea typeface="Times New Roman" panose="02020603050405020304" pitchFamily="18" charset="0"/>
              </a:rPr>
              <a:t>…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这个节点，把工作目录中的文件也恢复为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8ded</a:t>
            </a:r>
            <a:r>
              <a:rPr lang="en-US" altLang="zh-CN" sz="1000" dirty="0">
                <a:latin typeface="Calibri" panose="020F0502020204030204" pitchFamily="34" charset="0"/>
                <a:ea typeface="Times New Roman" panose="02020603050405020304" pitchFamily="18" charset="0"/>
              </a:rPr>
              <a:t>…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这个节点，但需注意：</a:t>
            </a:r>
            <a:endParaRPr lang="zh-CN" altLang="en-US" sz="600" dirty="0">
              <a:latin typeface="Arial" panose="020B0604020202020204" pitchFamily="34" charset="0"/>
            </a:endParaRPr>
          </a:p>
          <a:p>
            <a:pPr eaLnBrk="0" hangingPunct="0">
              <a:buChar char="•"/>
            </a:pP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工作目录中未被跟踪的文件，不做任何处理。</a:t>
            </a:r>
            <a:endParaRPr lang="zh-CN" altLang="en-US" sz="600" dirty="0">
              <a:latin typeface="Arial" panose="020B0604020202020204" pitchFamily="34" charset="0"/>
            </a:endParaRPr>
          </a:p>
          <a:p>
            <a:pPr eaLnBrk="0" hangingPunct="0">
              <a:buChar char="•"/>
            </a:pP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工作目录中已被跟踪，但做了修改，而未被提交的文件，不做任何处理。（以免丢失修改内容）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441" name="Rectangle 4"/>
          <p:cNvSpPr/>
          <p:nvPr/>
        </p:nvSpPr>
        <p:spPr>
          <a:xfrm>
            <a:off x="179388" y="3070225"/>
            <a:ext cx="3960812" cy="5540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2.Git 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提示“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detache HEAD”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，表示当前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HEAD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节点不归属于任何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branch.</a:t>
            </a:r>
            <a:endParaRPr lang="en-US" altLang="zh-CN" sz="6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status 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可看到，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MapDemo.html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文件已被修改，未暂存。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28625" y="71438"/>
            <a:ext cx="7715250" cy="611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2pPr>
            <a:lvl3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4pPr>
            <a:lvl5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5pPr>
            <a:lvl6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6pPr>
            <a:lvl7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7pPr>
            <a:lvl8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8pPr>
            <a:lvl9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git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 checkout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切换到指定节点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）</a:t>
            </a:r>
            <a:endParaRPr kumimoji="0" lang="zh-CN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6148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4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50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6151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" y="1195388"/>
            <a:ext cx="5276850" cy="207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2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" y="3729038"/>
            <a:ext cx="4484688" cy="6159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146" name="Object 1"/>
          <p:cNvGraphicFramePr/>
          <p:nvPr/>
        </p:nvGraphicFramePr>
        <p:xfrm>
          <a:off x="5391150" y="1347788"/>
          <a:ext cx="3752850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5880100" imgH="2349500" progId="Visio.Drawing.11">
                  <p:embed/>
                </p:oleObj>
              </mc:Choice>
              <mc:Fallback>
                <p:oleObj name="" r:id="rId3" imgW="5880100" imgH="23495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1150" y="1347788"/>
                        <a:ext cx="3752850" cy="1493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Rectangle 4"/>
          <p:cNvSpPr/>
          <p:nvPr/>
        </p:nvSpPr>
        <p:spPr>
          <a:xfrm>
            <a:off x="15875" y="842963"/>
            <a:ext cx="2595563" cy="24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3.git diff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可看到，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MapDemo.html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的修改内容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54" name="Rectangle 5"/>
          <p:cNvSpPr/>
          <p:nvPr/>
        </p:nvSpPr>
        <p:spPr>
          <a:xfrm>
            <a:off x="0" y="3508375"/>
            <a:ext cx="3894138" cy="24606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4.git diff --staged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可看到， 暂存区与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HEAD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节点（即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8ded</a:t>
            </a:r>
            <a:r>
              <a:rPr lang="en-US" altLang="zh-CN" sz="1000" dirty="0">
                <a:latin typeface="Calibri" panose="020F0502020204030204" pitchFamily="34" charset="0"/>
                <a:ea typeface="Times New Roman" panose="02020603050405020304" pitchFamily="18" charset="0"/>
              </a:rPr>
              <a:t>…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）是一致的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55" name="Rectangle 6"/>
          <p:cNvSpPr/>
          <p:nvPr/>
        </p:nvSpPr>
        <p:spPr>
          <a:xfrm>
            <a:off x="5219700" y="3867150"/>
            <a:ext cx="3816350" cy="4000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5.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打开工作目录上的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MapDemo.js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文件，可以看到第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30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行中的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已被恢复为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blue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28625" y="71438"/>
            <a:ext cx="7715250" cy="611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2pPr>
            <a:lvl3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4pPr>
            <a:lvl5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5pPr>
            <a:lvl6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6pPr>
            <a:lvl7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7pPr>
            <a:lvl8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8pPr>
            <a:lvl9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branch</a:t>
            </a: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分支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——1.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概念</a:t>
            </a:r>
            <a:endParaRPr kumimoji="0" lang="zh-CN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19459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460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46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9462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2352675"/>
            <a:ext cx="5276850" cy="866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3" name="Rectangle 5"/>
          <p:cNvSpPr/>
          <p:nvPr/>
        </p:nvSpPr>
        <p:spPr>
          <a:xfrm>
            <a:off x="323850" y="1019175"/>
            <a:ext cx="7848600" cy="9540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zh-CN" altLang="en-US" sz="1600" b="1" dirty="0">
                <a:latin typeface="Calibri" panose="020F0502020204030204" pitchFamily="34" charset="0"/>
                <a:cs typeface="Times New Roman" panose="02020603050405020304" pitchFamily="18" charset="0"/>
              </a:rPr>
              <a:t>分支（</a:t>
            </a:r>
            <a:r>
              <a:rPr lang="en-US" altLang="zh-CN" sz="1600" b="1" dirty="0">
                <a:latin typeface="Calibri" panose="020F0502020204030204" pitchFamily="34" charset="0"/>
                <a:cs typeface="Times New Roman" panose="02020603050405020304" pitchFamily="18" charset="0"/>
              </a:rPr>
              <a:t>BRANCH</a:t>
            </a:r>
            <a:r>
              <a:rPr lang="zh-CN" altLang="en-US" sz="1600" b="1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是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为了提供多版本的管理而对每一次提交所标记的“标签”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(label)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en-US" sz="600" dirty="0">
              <a:latin typeface="Arial" panose="020B0604020202020204" pitchFamily="34" charset="0"/>
            </a:endParaRPr>
          </a:p>
          <a:p>
            <a:pPr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默认地，当库初始化时，即创建了一个称为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的分支，并处于（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checkout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）此分支上。每一次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都把该次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标记到已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checkout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的分支上。所以，此前两次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，都是在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分支。而当我们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checkout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到某个节点时，此时由于没有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checkout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到任何分支，所以如前面所示，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会提示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“detached HEAD”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，表示当前并不处于任何分支，后续所做的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不会归属到任何分支。（在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清理空间时，不属于任何分支的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，会被删除。）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464" name="Rectangle 6"/>
          <p:cNvSpPr/>
          <p:nvPr/>
        </p:nvSpPr>
        <p:spPr>
          <a:xfrm>
            <a:off x="323850" y="2114550"/>
            <a:ext cx="4857750" cy="24606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执行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branch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，*号显示当前处于某个节点，同时显示有另一个分支，名为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465" name="Rectangle 8"/>
          <p:cNvSpPr/>
          <p:nvPr/>
        </p:nvSpPr>
        <p:spPr>
          <a:xfrm>
            <a:off x="323850" y="3507264"/>
            <a:ext cx="6156325" cy="55308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checkout master 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回到主分支，此时工作目录的内容回到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分支的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head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（即最新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）。查看文件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MapDemo.js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的第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30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行，可以看到为“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red”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。注意，由于工作区的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MapDemo.html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被进行了修改，所以并没有恢复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分支中的状态。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以免丢失修改内容）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9466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5" y="4011613"/>
            <a:ext cx="5267325" cy="819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28625" y="71438"/>
            <a:ext cx="7715250" cy="611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2pPr>
            <a:lvl3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4pPr>
            <a:lvl5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5pPr>
            <a:lvl6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6pPr>
            <a:lvl7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7pPr>
            <a:lvl8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8pPr>
            <a:lvl9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branch</a:t>
            </a: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分支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——2.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创建和切换</a:t>
            </a:r>
            <a:endParaRPr kumimoji="0" lang="zh-CN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20483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48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48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0486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7538" y="842963"/>
            <a:ext cx="3779837" cy="1368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2139950"/>
            <a:ext cx="3706812" cy="1516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8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00" y="3003550"/>
            <a:ext cx="4556125" cy="203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9" name="Rectangle 4"/>
          <p:cNvSpPr/>
          <p:nvPr/>
        </p:nvSpPr>
        <p:spPr>
          <a:xfrm>
            <a:off x="107950" y="1058863"/>
            <a:ext cx="4249738" cy="40163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）创建分支：</a:t>
            </a:r>
            <a:endParaRPr lang="zh-CN" altLang="en-US" sz="6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branch gao_test 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创建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gao_test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分支；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branch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命令再次查看当前分支。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490" name="Rectangle 5"/>
          <p:cNvSpPr/>
          <p:nvPr/>
        </p:nvSpPr>
        <p:spPr>
          <a:xfrm>
            <a:off x="3997325" y="2500313"/>
            <a:ext cx="4656138" cy="2460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checkout gao_test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切换到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gao_test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分支；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branch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命令再次查看当前分支。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491" name="Rectangle 6"/>
          <p:cNvSpPr/>
          <p:nvPr/>
        </p:nvSpPr>
        <p:spPr>
          <a:xfrm>
            <a:off x="900113" y="4300538"/>
            <a:ext cx="3419475" cy="5540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）修改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MapDemo.js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的第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13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21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行，把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blue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改为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green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，第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30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行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改为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green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en-US" sz="6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status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可看到有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个被修改的文件。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28625" y="71438"/>
            <a:ext cx="7715250" cy="611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2pPr>
            <a:lvl3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4pPr>
            <a:lvl5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5pPr>
            <a:lvl6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6pPr>
            <a:lvl7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7pPr>
            <a:lvl8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8pPr>
            <a:lvl9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branch</a:t>
            </a: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分支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——3.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提交</a:t>
            </a:r>
            <a:endParaRPr kumimoji="0" lang="zh-CN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21507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1508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150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1510" name="图片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058863"/>
            <a:ext cx="3816350" cy="1951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1" name="图片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3867150"/>
            <a:ext cx="3455987" cy="550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2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338" y="1563688"/>
            <a:ext cx="4125912" cy="2322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3" name="Rectangle 4"/>
          <p:cNvSpPr/>
          <p:nvPr/>
        </p:nvSpPr>
        <p:spPr>
          <a:xfrm>
            <a:off x="468313" y="842963"/>
            <a:ext cx="2909887" cy="24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add MapDemo*  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把两个文件同时加入暂存区。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1514" name="Rectangle 5"/>
          <p:cNvSpPr/>
          <p:nvPr/>
        </p:nvSpPr>
        <p:spPr>
          <a:xfrm>
            <a:off x="323850" y="3621088"/>
            <a:ext cx="2225675" cy="2460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commit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把修订提交到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gao_test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分支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1515" name="Rectangle 6"/>
          <p:cNvSpPr/>
          <p:nvPr/>
        </p:nvSpPr>
        <p:spPr>
          <a:xfrm>
            <a:off x="5003800" y="1276350"/>
            <a:ext cx="2071688" cy="24606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log 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再次查看当前的提交历史。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5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Tx/>
            </a:pPr>
            <a:r>
              <a:rPr lang="en-US" altLang="zh-CN" dirty="0"/>
              <a:t>Part 1</a:t>
            </a:r>
            <a:r>
              <a:rPr lang="zh-CN" altLang="en-US" dirty="0"/>
              <a:t>：概述</a:t>
            </a:r>
            <a:endParaRPr lang="zh-CN" altLang="en-US" dirty="0"/>
          </a:p>
        </p:txBody>
      </p:sp>
      <p:sp>
        <p:nvSpPr>
          <p:cNvPr id="10243" name="副标题 3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defTabSz="0">
              <a:buSzTx/>
            </a:pPr>
            <a:endParaRPr lang="zh-CN" altLang="en-US" dirty="0">
              <a:latin typeface="+mn-lt"/>
              <a:ea typeface="+mn-ea"/>
              <a:cs typeface="+mn-cs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28625" y="71438"/>
            <a:ext cx="7715250" cy="611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2pPr>
            <a:lvl3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4pPr>
            <a:lvl5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5pPr>
            <a:lvl6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6pPr>
            <a:lvl7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7pPr>
            <a:lvl8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8pPr>
            <a:lvl9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git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 log </a:t>
            </a: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图示分支历史</a:t>
            </a:r>
            <a:endParaRPr kumimoji="0" lang="zh-CN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22531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532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533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2534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1347788"/>
            <a:ext cx="4068762" cy="1938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4011613"/>
            <a:ext cx="4211637" cy="688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6" name="图片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338" y="1995488"/>
            <a:ext cx="5276850" cy="1066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7" name="Rectangle 4"/>
          <p:cNvSpPr/>
          <p:nvPr/>
        </p:nvSpPr>
        <p:spPr>
          <a:xfrm>
            <a:off x="179388" y="919163"/>
            <a:ext cx="338137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log --oneline --graph master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查看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历史</a:t>
            </a:r>
            <a:endParaRPr lang="zh-CN" altLang="en-US" sz="6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log --oneline --graph gao_test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查看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gao_test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历史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538" name="Rectangle 5"/>
          <p:cNvSpPr/>
          <p:nvPr/>
        </p:nvSpPr>
        <p:spPr>
          <a:xfrm>
            <a:off x="179388" y="3603625"/>
            <a:ext cx="4716462" cy="4000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checkout master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切换回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分支，可以看到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MapDemo.js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MapDemo.html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文件都恢复为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的最新状态。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539" name="Rectangle 6"/>
          <p:cNvSpPr/>
          <p:nvPr/>
        </p:nvSpPr>
        <p:spPr>
          <a:xfrm>
            <a:off x="4787900" y="1203325"/>
            <a:ext cx="4500563" cy="7080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MapDemo.js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第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30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行改为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black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，并提交。</a:t>
            </a:r>
            <a:endParaRPr lang="zh-CN" altLang="en-US" sz="6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add MapDemo.js</a:t>
            </a:r>
            <a:endParaRPr lang="en-US" altLang="zh-CN" sz="6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commit</a:t>
            </a:r>
            <a:endParaRPr lang="en-US" altLang="zh-CN" sz="6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log --oneline --graph master gao_test 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图示两个分支的提交历史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28625" y="71438"/>
            <a:ext cx="7715250" cy="611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2pPr>
            <a:lvl3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4pPr>
            <a:lvl5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5pPr>
            <a:lvl6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6pPr>
            <a:lvl7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7pPr>
            <a:lvl8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8pPr>
            <a:lvl9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merge</a:t>
            </a: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合并及冲突解决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（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1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）</a:t>
            </a:r>
            <a:endParaRPr kumimoji="0" lang="zh-CN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7172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3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7175" name="图片 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13" y="1416050"/>
            <a:ext cx="5276850" cy="885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6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3" y="2759075"/>
            <a:ext cx="5276850" cy="666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7" name="Rectangle 4"/>
          <p:cNvSpPr/>
          <p:nvPr/>
        </p:nvSpPr>
        <p:spPr>
          <a:xfrm>
            <a:off x="87313" y="988060"/>
            <a:ext cx="424180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Checkout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到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分支，并把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gao_test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分支的修改内容合并到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en-US" sz="6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merge master gao_test (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当前分支就是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，因此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也省略不写）</a:t>
            </a:r>
            <a:endParaRPr lang="zh-CN" altLang="en-US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8" name="Rectangle 5"/>
          <p:cNvSpPr/>
          <p:nvPr/>
        </p:nvSpPr>
        <p:spPr>
          <a:xfrm>
            <a:off x="87313" y="2408238"/>
            <a:ext cx="1471612" cy="2460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提示存在合并冲突。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9" name="Rectangle 6"/>
          <p:cNvSpPr/>
          <p:nvPr/>
        </p:nvSpPr>
        <p:spPr>
          <a:xfrm>
            <a:off x="6372225" y="1130300"/>
            <a:ext cx="2376488" cy="5540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为什么会冲突？</a:t>
            </a:r>
            <a:endParaRPr lang="zh-CN" altLang="en-US" sz="600" dirty="0">
              <a:latin typeface="Arial" panose="020B0604020202020204" pitchFamily="34" charset="0"/>
            </a:endParaRPr>
          </a:p>
          <a:p>
            <a:pPr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合并的目标：把两个版本所做的修订工作自动地叠加到一起。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72225" y="1635760"/>
            <a:ext cx="2047240" cy="2266950"/>
            <a:chOff x="10035" y="2576"/>
            <a:chExt cx="3224" cy="3570"/>
          </a:xfrm>
        </p:grpSpPr>
        <p:graphicFrame>
          <p:nvGraphicFramePr>
            <p:cNvPr id="7170" name="Object 1"/>
            <p:cNvGraphicFramePr/>
            <p:nvPr/>
          </p:nvGraphicFramePr>
          <p:xfrm>
            <a:off x="10035" y="2576"/>
            <a:ext cx="3225" cy="3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2743200" imgH="3035300" progId="Visio.Drawing.11">
                    <p:embed/>
                  </p:oleObj>
                </mc:Choice>
                <mc:Fallback>
                  <p:oleObj name="" r:id="rId3" imgW="2743200" imgH="3035300" progId="Visio.Drawing.11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035" y="2576"/>
                          <a:ext cx="3225" cy="35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39" y="5500"/>
              <a:ext cx="152" cy="211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28625" y="71438"/>
            <a:ext cx="7715250" cy="611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2pPr>
            <a:lvl3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4pPr>
            <a:lvl5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5pPr>
            <a:lvl6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6pPr>
            <a:lvl7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7pPr>
            <a:lvl8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8pPr>
            <a:lvl9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merge</a:t>
            </a: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合并及冲突解决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（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2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）</a:t>
            </a:r>
            <a:endParaRPr kumimoji="0" lang="zh-CN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23555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3558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1419225"/>
            <a:ext cx="5267325" cy="866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3292475"/>
            <a:ext cx="4897437" cy="1095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0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725" y="2571750"/>
            <a:ext cx="3779838" cy="2060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61" name="Rectangle 6"/>
          <p:cNvSpPr/>
          <p:nvPr/>
        </p:nvSpPr>
        <p:spPr>
          <a:xfrm>
            <a:off x="395288" y="914400"/>
            <a:ext cx="4740275" cy="5540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打开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MapDemo.js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，可看到如下图所示的冲突内容。</a:t>
            </a:r>
            <a:endParaRPr lang="zh-CN" altLang="en-US" sz="6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&lt;&lt;&lt;&lt;&lt;&lt;&lt; HEAD 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与 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======= 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两行之间的内容，表示当前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HEAD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版本修中订的内容</a:t>
            </a:r>
            <a:endParaRPr lang="zh-CN" altLang="en-US" sz="6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=======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与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&gt;&gt;&gt;&gt;&gt;&gt;&gt; gao_test 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两行之间的内容，表示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gao_test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分支版本中修订的内容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62" name="Rectangle 7"/>
          <p:cNvSpPr/>
          <p:nvPr/>
        </p:nvSpPr>
        <p:spPr>
          <a:xfrm>
            <a:off x="252413" y="2571750"/>
            <a:ext cx="3814762" cy="7080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解决冲突：把冲突内容改为实际所需要的内容，并删除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&lt;&lt;&lt;&lt;&lt;&lt;&lt; HEAD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=======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&gt;&gt;&gt;&gt;&gt;&gt;&gt; gao_test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三个标识行。</a:t>
            </a:r>
            <a:endParaRPr lang="zh-CN" altLang="en-US" sz="600" dirty="0">
              <a:latin typeface="Arial" panose="020B0604020202020204" pitchFamily="34" charset="0"/>
            </a:endParaRPr>
          </a:p>
          <a:p>
            <a:pPr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修改并保存，执行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commit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命令，提示如下。表示暂存区尚有未合并的文件，无法提交。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63" name="Rectangle 8"/>
          <p:cNvSpPr/>
          <p:nvPr/>
        </p:nvSpPr>
        <p:spPr>
          <a:xfrm>
            <a:off x="5148263" y="2355850"/>
            <a:ext cx="4373562" cy="24606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执行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status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，可以看到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Unmerged paths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中提示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MapDemo.js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未能成功合并。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28625" y="71438"/>
            <a:ext cx="7715250" cy="611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2pPr>
            <a:lvl3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4pPr>
            <a:lvl5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5pPr>
            <a:lvl6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6pPr>
            <a:lvl7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7pPr>
            <a:lvl8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8pPr>
            <a:lvl9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merge</a:t>
            </a: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合并及冲突解决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（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3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）</a:t>
            </a:r>
            <a:endParaRPr kumimoji="0" lang="zh-CN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24579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4580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458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4582" name="Rectangle 2"/>
          <p:cNvSpPr/>
          <p:nvPr/>
        </p:nvSpPr>
        <p:spPr>
          <a:xfrm>
            <a:off x="323850" y="811213"/>
            <a:ext cx="1446213" cy="6159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执行</a:t>
            </a:r>
            <a:endParaRPr lang="zh-CN" altLang="en-US" sz="6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200" dirty="0">
                <a:latin typeface="Calibri" panose="020F0502020204030204" pitchFamily="34" charset="0"/>
              </a:rPr>
              <a:t>git add MapDemo.js</a:t>
            </a:r>
            <a:endParaRPr lang="en-US" altLang="zh-CN" sz="6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200" dirty="0">
                <a:latin typeface="Calibri" panose="020F0502020204030204" pitchFamily="34" charset="0"/>
              </a:rPr>
              <a:t>git commit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24583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347788"/>
            <a:ext cx="5276850" cy="3352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28625" y="71438"/>
            <a:ext cx="7715250" cy="611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2pPr>
            <a:lvl3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4pPr>
            <a:lvl5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5pPr>
            <a:lvl6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6pPr>
            <a:lvl7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7pPr>
            <a:lvl8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8pPr>
            <a:lvl9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merge</a:t>
            </a: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合并及冲突解决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（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4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）</a:t>
            </a:r>
            <a:endParaRPr kumimoji="0" lang="zh-CN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25603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60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60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5606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0" y="1058863"/>
            <a:ext cx="5276850" cy="1733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7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724275"/>
            <a:ext cx="5276850" cy="990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8" name="Rectangle 3"/>
          <p:cNvSpPr/>
          <p:nvPr/>
        </p:nvSpPr>
        <p:spPr>
          <a:xfrm>
            <a:off x="179388" y="771525"/>
            <a:ext cx="4083050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zh-CN" altLang="en-US" sz="1200" dirty="0">
                <a:latin typeface="Lucida Console" panose="020B0609040504020204" pitchFamily="49" charset="0"/>
              </a:rPr>
              <a:t>执行以下命令分别查看</a:t>
            </a:r>
            <a:r>
              <a:rPr lang="en-US" altLang="zh-CN" sz="1200" dirty="0">
                <a:latin typeface="Calibri" panose="020F0502020204030204" pitchFamily="34" charset="0"/>
              </a:rPr>
              <a:t>master</a:t>
            </a:r>
            <a:r>
              <a:rPr lang="zh-CN" altLang="en-US" sz="1200" dirty="0">
                <a:latin typeface="Lucida Console" panose="020B0609040504020204" pitchFamily="49" charset="0"/>
              </a:rPr>
              <a:t>和</a:t>
            </a:r>
            <a:r>
              <a:rPr lang="en-US" altLang="zh-CN" sz="1200" dirty="0">
                <a:latin typeface="Calibri" panose="020F0502020204030204" pitchFamily="34" charset="0"/>
              </a:rPr>
              <a:t>gao_test</a:t>
            </a:r>
            <a:r>
              <a:rPr lang="zh-CN" altLang="en-US" sz="1200" dirty="0">
                <a:latin typeface="Lucida Console" panose="020B0609040504020204" pitchFamily="49" charset="0"/>
              </a:rPr>
              <a:t>两个分支的历史。</a:t>
            </a:r>
            <a:endParaRPr lang="zh-CN" altLang="en-US" sz="6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200" dirty="0">
                <a:latin typeface="Calibri" panose="020F0502020204030204" pitchFamily="34" charset="0"/>
              </a:rPr>
              <a:t>git log --oneline --graph master</a:t>
            </a:r>
            <a:endParaRPr lang="en-US" altLang="zh-CN" sz="6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200" dirty="0">
                <a:latin typeface="Calibri" panose="020F0502020204030204" pitchFamily="34" charset="0"/>
              </a:rPr>
              <a:t>git log --oneline --graph gao_test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5609" name="Rectangle 4"/>
          <p:cNvSpPr/>
          <p:nvPr/>
        </p:nvSpPr>
        <p:spPr>
          <a:xfrm>
            <a:off x="252413" y="2859088"/>
            <a:ext cx="7762875" cy="769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indent="266700" eaLnBrk="0" hangingPunct="0"/>
            <a:r>
              <a:rPr lang="zh-CN" altLang="en-US" sz="1200" dirty="0">
                <a:latin typeface="Lucida Console" panose="020B0609040504020204" pitchFamily="49" charset="0"/>
              </a:rPr>
              <a:t>特别注意</a:t>
            </a:r>
            <a:endParaRPr lang="zh-CN" altLang="en-US" sz="600" dirty="0">
              <a:latin typeface="Arial" panose="020B0604020202020204" pitchFamily="34" charset="0"/>
            </a:endParaRPr>
          </a:p>
          <a:p>
            <a:pPr indent="266700" eaLnBrk="0" hangingPunct="0">
              <a:buChar char="•"/>
            </a:pPr>
            <a:r>
              <a:rPr lang="zh-CN" altLang="en-US" sz="1200" dirty="0">
                <a:latin typeface="Lucida Console" panose="020B0609040504020204" pitchFamily="49" charset="0"/>
              </a:rPr>
              <a:t>图中红框，表示节点</a:t>
            </a:r>
            <a:r>
              <a:rPr lang="en-US" altLang="zh-CN" sz="1200" dirty="0">
                <a:latin typeface="Calibri" panose="020F0502020204030204" pitchFamily="34" charset="0"/>
              </a:rPr>
              <a:t>f011543</a:t>
            </a:r>
            <a:r>
              <a:rPr lang="zh-CN" altLang="en-US" sz="1200" dirty="0">
                <a:latin typeface="Lucida Console" panose="020B0609040504020204" pitchFamily="49" charset="0"/>
              </a:rPr>
              <a:t>和</a:t>
            </a:r>
            <a:r>
              <a:rPr lang="en-US" altLang="zh-CN" sz="1200" dirty="0">
                <a:latin typeface="Calibri" panose="020F0502020204030204" pitchFamily="34" charset="0"/>
              </a:rPr>
              <a:t>7d56ad8</a:t>
            </a:r>
            <a:r>
              <a:rPr lang="zh-CN" altLang="en-US" sz="1200" dirty="0">
                <a:latin typeface="Lucida Console" panose="020B0609040504020204" pitchFamily="49" charset="0"/>
              </a:rPr>
              <a:t>分别源于</a:t>
            </a:r>
            <a:r>
              <a:rPr lang="en-US" altLang="zh-CN" sz="1200" dirty="0">
                <a:latin typeface="Calibri" panose="020F0502020204030204" pitchFamily="34" charset="0"/>
              </a:rPr>
              <a:t>fde8275,</a:t>
            </a:r>
            <a:r>
              <a:rPr lang="zh-CN" altLang="en-US" sz="1200" dirty="0">
                <a:latin typeface="Lucida Console" panose="020B0609040504020204" pitchFamily="49" charset="0"/>
              </a:rPr>
              <a:t>合并之后生成了节点</a:t>
            </a:r>
            <a:r>
              <a:rPr lang="en-US" altLang="zh-CN" sz="1200" dirty="0">
                <a:latin typeface="Calibri" panose="020F0502020204030204" pitchFamily="34" charset="0"/>
              </a:rPr>
              <a:t>b0e7e5a</a:t>
            </a:r>
            <a:r>
              <a:rPr lang="zh-CN" altLang="en-US" sz="1200" dirty="0">
                <a:latin typeface="Lucida Console" panose="020B0609040504020204" pitchFamily="49" charset="0"/>
              </a:rPr>
              <a:t>。</a:t>
            </a:r>
            <a:endParaRPr lang="zh-CN" altLang="en-US" sz="600" dirty="0">
              <a:latin typeface="Arial" panose="020B0604020202020204" pitchFamily="34" charset="0"/>
            </a:endParaRPr>
          </a:p>
          <a:p>
            <a:pPr indent="266700" eaLnBrk="0" hangingPunct="0">
              <a:buChar char="•"/>
            </a:pP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Merge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只对当前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check out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的分支（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）产生影响，不影响另一个分支（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gao_test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也就是说，合并后产生的新节点，只挂在当前分支上。（如下图所示，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gao_test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HEAD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还在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7d56ad8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节点）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5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Tx/>
            </a:pPr>
            <a:r>
              <a:rPr lang="en-US" altLang="zh-CN" dirty="0"/>
              <a:t>Part 3</a:t>
            </a:r>
            <a:r>
              <a:rPr lang="zh-CN" altLang="en-US" dirty="0"/>
              <a:t>：基于</a:t>
            </a:r>
            <a:r>
              <a:rPr lang="en-US" altLang="zh-CN" dirty="0"/>
              <a:t>Github</a:t>
            </a:r>
            <a:r>
              <a:rPr lang="zh-CN" altLang="en-US" dirty="0"/>
              <a:t>的多人协作</a:t>
            </a:r>
            <a:endParaRPr lang="zh-CN" altLang="en-US" dirty="0"/>
          </a:p>
        </p:txBody>
      </p:sp>
      <p:sp>
        <p:nvSpPr>
          <p:cNvPr id="26627" name="副标题 3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defTabSz="0">
              <a:buSzTx/>
            </a:pPr>
            <a:endParaRPr lang="zh-CN" altLang="en-US" dirty="0">
              <a:latin typeface="+mn-lt"/>
              <a:ea typeface="+mn-ea"/>
              <a:cs typeface="+mn-cs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28625" y="71438"/>
            <a:ext cx="7715250" cy="611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2pPr>
            <a:lvl3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4pPr>
            <a:lvl5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5pPr>
            <a:lvl6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6pPr>
            <a:lvl7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7pPr>
            <a:lvl8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8pPr>
            <a:lvl9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创建</a:t>
            </a:r>
            <a:r>
              <a:rPr kumimoji="0" lang="en-US" altLang="zh-CN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github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帐号</a:t>
            </a:r>
            <a:endParaRPr kumimoji="0" lang="zh-CN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27651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7652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7653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7654" name="Rectangle 3"/>
          <p:cNvSpPr/>
          <p:nvPr/>
        </p:nvSpPr>
        <p:spPr>
          <a:xfrm>
            <a:off x="252413" y="1058863"/>
            <a:ext cx="4779962" cy="8318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zh-CN" sz="1200" dirty="0">
                <a:latin typeface="Arial" panose="020B0604020202020204" pitchFamily="34" charset="0"/>
              </a:rPr>
              <a:t>登录：</a:t>
            </a:r>
            <a:r>
              <a:rPr lang="en-US" altLang="zh-CN" sz="1200" u="sng" dirty="0">
                <a:latin typeface="Arial" panose="020B0604020202020204" pitchFamily="34" charset="0"/>
                <a:hlinkClick r:id="rId1"/>
              </a:rPr>
              <a:t>https://github.com/join</a:t>
            </a:r>
            <a:endParaRPr lang="zh-CN" altLang="zh-CN" sz="1200" dirty="0">
              <a:latin typeface="Arial" panose="020B0604020202020204" pitchFamily="34" charset="0"/>
            </a:endParaRPr>
          </a:p>
          <a:p>
            <a:r>
              <a:rPr lang="zh-CN" altLang="zh-CN" sz="1200" dirty="0">
                <a:latin typeface="Arial" panose="020B0604020202020204" pitchFamily="34" charset="0"/>
              </a:rPr>
              <a:t>输入用户名、邮箱和密码，创建帐号</a:t>
            </a:r>
            <a:r>
              <a:rPr lang="zh-CN" altLang="en-US" sz="1200" dirty="0">
                <a:latin typeface="Arial" panose="020B0604020202020204" pitchFamily="34" charset="0"/>
              </a:rPr>
              <a:t>（略）</a:t>
            </a:r>
            <a:endParaRPr lang="en-US" altLang="zh-CN" sz="1200" dirty="0">
              <a:latin typeface="Arial" panose="020B0604020202020204" pitchFamily="34" charset="0"/>
            </a:endParaRPr>
          </a:p>
          <a:p>
            <a:r>
              <a:rPr lang="zh-CN" altLang="zh-CN" sz="1200" dirty="0">
                <a:latin typeface="Arial" panose="020B0604020202020204" pitchFamily="34" charset="0"/>
              </a:rPr>
              <a:t>设置帐号密码自动提交，参见：</a:t>
            </a:r>
            <a:endParaRPr lang="zh-CN" altLang="zh-CN" sz="1200" dirty="0">
              <a:latin typeface="Arial" panose="020B0604020202020204" pitchFamily="34" charset="0"/>
            </a:endParaRPr>
          </a:p>
          <a:p>
            <a:r>
              <a:rPr lang="en-US" altLang="zh-CN" sz="1200" u="sng" dirty="0">
                <a:latin typeface="Arial" panose="020B0604020202020204" pitchFamily="34" charset="0"/>
                <a:hlinkClick r:id="rId2"/>
              </a:rPr>
              <a:t>https://help.github.com/articles/caching-your-github-password-in-git/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28625" y="71438"/>
            <a:ext cx="7715250" cy="611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2pPr>
            <a:lvl3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4pPr>
            <a:lvl5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5pPr>
            <a:lvl6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6pPr>
            <a:lvl7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7pPr>
            <a:lvl8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8pPr>
            <a:lvl9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创建</a:t>
            </a:r>
            <a:r>
              <a:rPr kumimoji="0" lang="en-US" altLang="zh-CN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Github</a:t>
            </a: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上的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Repository</a:t>
            </a:r>
            <a:endParaRPr kumimoji="0" lang="zh-CN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28675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867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867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8678" name="Rectangle 4"/>
          <p:cNvSpPr/>
          <p:nvPr/>
        </p:nvSpPr>
        <p:spPr>
          <a:xfrm>
            <a:off x="323850" y="987425"/>
            <a:ext cx="2393950" cy="24606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indent="266700"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点击首页上的“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start a project”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按钮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8679" name="Rectangle 5"/>
          <p:cNvSpPr/>
          <p:nvPr/>
        </p:nvSpPr>
        <p:spPr>
          <a:xfrm>
            <a:off x="323850" y="2066925"/>
            <a:ext cx="2447925" cy="5540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indent="266700"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输入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Repository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的名称，然后点击“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Create repository”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按钮，完成一个空库的创建。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8680" name="Rectangle 6"/>
          <p:cNvSpPr/>
          <p:nvPr/>
        </p:nvSpPr>
        <p:spPr>
          <a:xfrm>
            <a:off x="4067175" y="2284413"/>
            <a:ext cx="4376738" cy="2460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indent="266700"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下图显示，该库的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为： 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  <a:hlinkClick r:id="rId1"/>
              </a:rPr>
              <a:t>https://github.com/gaozhiheng/MapDemo.git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28681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238" y="842963"/>
            <a:ext cx="2879725" cy="1123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82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2613025"/>
            <a:ext cx="3190875" cy="2262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83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663" y="2571750"/>
            <a:ext cx="4643437" cy="2146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28625" y="71438"/>
            <a:ext cx="7715250" cy="611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2pPr>
            <a:lvl3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4pPr>
            <a:lvl5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5pPr>
            <a:lvl6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6pPr>
            <a:lvl7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7pPr>
            <a:lvl8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8pPr>
            <a:lvl9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添加远程库到本地</a:t>
            </a:r>
            <a:endParaRPr kumimoji="0" lang="zh-CN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29699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9700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970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9702" name="图片 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7175" y="842963"/>
            <a:ext cx="4724400" cy="76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3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2932113"/>
            <a:ext cx="5267325" cy="1533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4" name="Rectangle 3"/>
          <p:cNvSpPr/>
          <p:nvPr/>
        </p:nvSpPr>
        <p:spPr>
          <a:xfrm>
            <a:off x="-180975" y="916464"/>
            <a:ext cx="4166870" cy="24511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indent="266700"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执行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remote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命令，可以看到，目前本地库尚未添加任何远程库。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9705" name="Rectangle 4"/>
          <p:cNvSpPr/>
          <p:nvPr/>
        </p:nvSpPr>
        <p:spPr>
          <a:xfrm>
            <a:off x="252413" y="2079625"/>
            <a:ext cx="8267700" cy="7080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执行命令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remote add origin 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https://github.com/gaozhiheng/MapDemo.git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，把远程库添加到本地。（注意：远程库可添加多个，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origin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是远程库的名称，可自定义，在只使用一个远程库的情况下，业界的通用规范是使用名称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origin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。）</a:t>
            </a:r>
            <a:endParaRPr lang="zh-CN" altLang="en-US" sz="600" dirty="0">
              <a:latin typeface="Arial" panose="020B0604020202020204" pitchFamily="34" charset="0"/>
            </a:endParaRPr>
          </a:p>
          <a:p>
            <a:pPr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执行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remote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，可看到目前有一个名称为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origin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的远程库。</a:t>
            </a:r>
            <a:endParaRPr lang="zh-CN" altLang="en-US" sz="600" dirty="0">
              <a:latin typeface="Arial" panose="020B0604020202020204" pitchFamily="34" charset="0"/>
            </a:endParaRPr>
          </a:p>
          <a:p>
            <a:pPr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执行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remote -v 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可显示该远程库的详细信息。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28625" y="71438"/>
            <a:ext cx="7715250" cy="611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2pPr>
            <a:lvl3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4pPr>
            <a:lvl5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5pPr>
            <a:lvl6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6pPr>
            <a:lvl7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7pPr>
            <a:lvl8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8pPr>
            <a:lvl9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把本地分支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push(</a:t>
            </a: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推送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)</a:t>
            </a: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到远程库</a:t>
            </a:r>
            <a:endParaRPr kumimoji="0" lang="zh-CN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30723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2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2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30726" name="图片 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563" y="842963"/>
            <a:ext cx="4356100" cy="12906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7" name="图片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375" y="2211388"/>
            <a:ext cx="5267325" cy="2457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8" name="Rectangle 3"/>
          <p:cNvSpPr/>
          <p:nvPr/>
        </p:nvSpPr>
        <p:spPr>
          <a:xfrm>
            <a:off x="395288" y="915988"/>
            <a:ext cx="36703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执行以下命令，把本地库中的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分支推送到远程库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origin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en-US" sz="6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push origin master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0729" name="Rectangle 4"/>
          <p:cNvSpPr/>
          <p:nvPr/>
        </p:nvSpPr>
        <p:spPr>
          <a:xfrm>
            <a:off x="179388" y="2355850"/>
            <a:ext cx="3600450" cy="5540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完成后，在该库的主页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https://github.com/gaozhiheng/MapDemo/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， 可看到已把本地的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分支的所有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历史信息上传到远程库。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28625" y="71438"/>
            <a:ext cx="7715250" cy="611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2pPr>
            <a:lvl3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4pPr>
            <a:lvl5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5pPr>
            <a:lvl6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6pPr>
            <a:lvl7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7pPr>
            <a:lvl8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8pPr>
            <a:lvl9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Github</a:t>
            </a:r>
            <a:endParaRPr kumimoji="0" lang="zh-CN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Verdana" panose="020B0604030504040204" pitchFamily="34" charset="0"/>
            </a:endParaRPr>
          </a:p>
        </p:txBody>
      </p:sp>
      <p:grpSp>
        <p:nvGrpSpPr>
          <p:cNvPr id="11267" name="组合 11"/>
          <p:cNvGrpSpPr/>
          <p:nvPr/>
        </p:nvGrpSpPr>
        <p:grpSpPr>
          <a:xfrm>
            <a:off x="468313" y="915988"/>
            <a:ext cx="2808287" cy="2403475"/>
            <a:chOff x="467715" y="915635"/>
            <a:chExt cx="2808195" cy="2403078"/>
          </a:xfrm>
        </p:grpSpPr>
        <p:pic>
          <p:nvPicPr>
            <p:cNvPr id="11271" name="Pictur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7715" y="915635"/>
              <a:ext cx="2808195" cy="240307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72" name="矩形 10"/>
            <p:cNvSpPr/>
            <p:nvPr/>
          </p:nvSpPr>
          <p:spPr>
            <a:xfrm>
              <a:off x="827740" y="915635"/>
              <a:ext cx="2088146" cy="216015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pic>
        <p:nvPicPr>
          <p:cNvPr id="11268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13" y="49213"/>
            <a:ext cx="720725" cy="793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内容占位符 2"/>
          <p:cNvSpPr txBox="1">
            <a:spLocks noChangeArrowheads="1"/>
          </p:cNvSpPr>
          <p:nvPr/>
        </p:nvSpPr>
        <p:spPr bwMode="auto">
          <a:xfrm>
            <a:off x="3708400" y="915988"/>
            <a:ext cx="4886325" cy="354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73050" marR="0" indent="-273050" defTabSz="0" eaLnBrk="0" hangingPunct="0">
              <a:lnSpc>
                <a:spcPct val="125000"/>
              </a:lnSpc>
              <a:spcBef>
                <a:spcPct val="20000"/>
              </a:spcBef>
              <a:buClr>
                <a:srgbClr val="3333F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1200" b="1" kern="0" cap="none" spc="0" normalizeH="0" baseline="0" noProof="0" dirty="0">
                <a:latin typeface="+mn-lt"/>
                <a:ea typeface="+mn-ea"/>
                <a:cs typeface="+mn-cs"/>
                <a:sym typeface="华文细黑" panose="02010600040101010101" pitchFamily="2" charset="-122"/>
              </a:rPr>
              <a:t>一个面向开源及私有软件项目的托管平台</a:t>
            </a:r>
            <a:endParaRPr kumimoji="0" lang="zh-CN" altLang="en-US" sz="1200" b="1" kern="0" cap="none" spc="0" normalizeH="0" baseline="0" noProof="0" dirty="0">
              <a:latin typeface="+mn-lt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720725" marR="0" lvl="2" indent="-460375" algn="l" defTabSz="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华文细黑" panose="02010600040101010101" pitchFamily="2" charset="-122"/>
              </a:rPr>
              <a:t>开源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华文细黑" panose="02010600040101010101" pitchFamily="2" charset="-122"/>
              </a:rPr>
              <a:t>：免费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华文细黑" panose="02010600040101010101" pitchFamily="2" charset="-122"/>
            </a:endParaRPr>
          </a:p>
          <a:p>
            <a:pPr marL="720725" marR="0" lvl="2" indent="-460375" algn="l" defTabSz="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华文细黑" panose="02010600040101010101" pitchFamily="2" charset="-122"/>
              </a:rPr>
              <a:t>私有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华文细黑" panose="02010600040101010101" pitchFamily="2" charset="-122"/>
              </a:rPr>
              <a:t>：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华文细黑" panose="02010600040101010101" pitchFamily="2" charset="-122"/>
              </a:rPr>
              <a:t>$7/month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华文细黑" panose="02010600040101010101" pitchFamily="2" charset="-122"/>
            </a:endParaRPr>
          </a:p>
          <a:p>
            <a:pPr marL="720725" marR="0" lvl="2" indent="-460375" algn="l" defTabSz="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GitHub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，用户可以十分轻易地找到海量的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开源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代码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20725" marR="0" lvl="2" indent="-460375" algn="l" defTabSz="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其中不乏知名开源项目 </a:t>
            </a:r>
            <a:r>
              <a:rPr kumimoji="0" lang="en-US" altLang="zh-CN" sz="11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TensorFlow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Swift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4"/>
              </a:rPr>
              <a:t>Ruby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on Rails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node.js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5"/>
              </a:rPr>
              <a:t>python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等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73050" marR="0" lvl="2" indent="-273050" algn="l" defTabSz="0" rtl="0" eaLnBrk="0" fontAlgn="base" latinLnBrk="1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华文细黑" panose="02010600040101010101" pitchFamily="2" charset="-122"/>
              </a:rPr>
              <a:t>Github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华文细黑" panose="02010600040101010101" pitchFamily="2" charset="-122"/>
              </a:rPr>
              <a:t>的起源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华文细黑" panose="02010600040101010101" pitchFamily="2" charset="-122"/>
            </a:endParaRPr>
          </a:p>
          <a:p>
            <a:pPr marL="720725" marR="0" lvl="2" indent="-460375" algn="l" defTabSz="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三个来自旧金山的年轻人认为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Git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的潜力巨大，在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2008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年正式推出了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Github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，一个基于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Git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的代码托管网站。他们没想到，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Github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后来击败了元老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Source Forge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和背景强大的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Google Code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，成为了全世界最受欢迎的代码托管网站。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华文细黑" panose="02010600040101010101" pitchFamily="2" charset="-122"/>
            </a:endParaRPr>
          </a:p>
        </p:txBody>
      </p:sp>
      <p:pic>
        <p:nvPicPr>
          <p:cNvPr id="2054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288" y="3546475"/>
            <a:ext cx="3960812" cy="12573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28625" y="71438"/>
            <a:ext cx="7715250" cy="611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2pPr>
            <a:lvl3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4pPr>
            <a:lvl5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5pPr>
            <a:lvl6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6pPr>
            <a:lvl7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7pPr>
            <a:lvl8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8pPr>
            <a:lvl9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把远程库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clone(</a:t>
            </a: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克隆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)</a:t>
            </a: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到本地</a:t>
            </a:r>
            <a:endParaRPr kumimoji="0" lang="zh-CN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31747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1748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174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31750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842963"/>
            <a:ext cx="4572000" cy="925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51" name="图片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79588"/>
            <a:ext cx="4454525" cy="16557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52" name="图片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3" y="2787650"/>
            <a:ext cx="3959225" cy="7223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53" name="图片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3579813"/>
            <a:ext cx="3960813" cy="866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54" name="Rectangle 5"/>
          <p:cNvSpPr/>
          <p:nvPr/>
        </p:nvSpPr>
        <p:spPr>
          <a:xfrm>
            <a:off x="468313" y="987425"/>
            <a:ext cx="3629025" cy="2778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1200" dirty="0">
                <a:latin typeface="Calibri" panose="020F0502020204030204" pitchFamily="34" charset="0"/>
              </a:rPr>
              <a:t>git clone https://github.com/gaozhiheng/MapDemo.git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1755" name="Rectangle 6"/>
          <p:cNvSpPr/>
          <p:nvPr/>
        </p:nvSpPr>
        <p:spPr>
          <a:xfrm>
            <a:off x="0" y="152400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1756" name="Rectangle 7"/>
          <p:cNvSpPr/>
          <p:nvPr/>
        </p:nvSpPr>
        <p:spPr>
          <a:xfrm>
            <a:off x="179388" y="2139950"/>
            <a:ext cx="4105275" cy="5540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执行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branch -a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命令，分别查看两个库下的所有分支情况。可以看出，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demo2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下的本地库只有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一个分支，没有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gao_test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分支，因为该分支并未上传到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1757" name="Rectangle 8"/>
          <p:cNvSpPr/>
          <p:nvPr/>
        </p:nvSpPr>
        <p:spPr>
          <a:xfrm>
            <a:off x="0" y="5362575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28625" y="71438"/>
            <a:ext cx="7715250" cy="611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2pPr>
            <a:lvl3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4pPr>
            <a:lvl5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5pPr>
            <a:lvl6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6pPr>
            <a:lvl7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7pPr>
            <a:lvl8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8pPr>
            <a:lvl9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在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demo2</a:t>
            </a: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本地库上新增一个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commit</a:t>
            </a: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并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push</a:t>
            </a: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到</a:t>
            </a:r>
            <a:r>
              <a:rPr kumimoji="0" lang="en-US" altLang="zh-CN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github</a:t>
            </a:r>
            <a:endParaRPr kumimoji="0" lang="zh-CN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32771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2772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2773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2774" name="Rectangle 8"/>
          <p:cNvSpPr/>
          <p:nvPr/>
        </p:nvSpPr>
        <p:spPr>
          <a:xfrm>
            <a:off x="0" y="5362575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32775" name="图片 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1347788"/>
            <a:ext cx="5276850" cy="561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6" name="图片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2571750"/>
            <a:ext cx="5276850" cy="2152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7" name="Rectangle 3"/>
          <p:cNvSpPr/>
          <p:nvPr/>
        </p:nvSpPr>
        <p:spPr>
          <a:xfrm>
            <a:off x="468313" y="919163"/>
            <a:ext cx="4964112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打开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demo2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本地库上的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MapDemo.js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文件， 把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30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行上的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green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改为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purple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，并保存文件。</a:t>
            </a:r>
            <a:endParaRPr lang="zh-CN" altLang="en-US" sz="600" dirty="0">
              <a:latin typeface="Arial" panose="020B0604020202020204" pitchFamily="34" charset="0"/>
            </a:endParaRPr>
          </a:p>
          <a:p>
            <a:pPr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执行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add MapDemo.js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加入暂存区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2778" name="Rectangle 4"/>
          <p:cNvSpPr/>
          <p:nvPr/>
        </p:nvSpPr>
        <p:spPr>
          <a:xfrm>
            <a:off x="252413" y="2139950"/>
            <a:ext cx="6443662" cy="4000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执行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commit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提交到库区。</a:t>
            </a:r>
            <a:endParaRPr lang="zh-CN" altLang="en-US" sz="600" dirty="0">
              <a:latin typeface="Arial" panose="020B0604020202020204" pitchFamily="34" charset="0"/>
            </a:endParaRPr>
          </a:p>
          <a:p>
            <a:pPr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执行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push origin master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推送到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28625" y="71438"/>
            <a:ext cx="7715250" cy="611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2pPr>
            <a:lvl3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4pPr>
            <a:lvl5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5pPr>
            <a:lvl6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6pPr>
            <a:lvl7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7pPr>
            <a:lvl8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8pPr>
            <a:lvl9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git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 fetch:</a:t>
            </a: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把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demo2</a:t>
            </a: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提交到</a:t>
            </a:r>
            <a:r>
              <a:rPr kumimoji="0" lang="en-US" altLang="zh-CN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github</a:t>
            </a: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上的更新内容同步到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demo</a:t>
            </a: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库</a:t>
            </a:r>
            <a:endParaRPr kumimoji="0" lang="zh-CN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33795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379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379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3798" name="Rectangle 8"/>
          <p:cNvSpPr/>
          <p:nvPr/>
        </p:nvSpPr>
        <p:spPr>
          <a:xfrm>
            <a:off x="0" y="5362575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33799" name="图片 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7150" y="771525"/>
            <a:ext cx="5276850" cy="876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800" name="图片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635125"/>
            <a:ext cx="4859338" cy="133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801" name="图片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3003550"/>
            <a:ext cx="5276850" cy="180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802" name="Rectangle 4"/>
          <p:cNvSpPr/>
          <p:nvPr/>
        </p:nvSpPr>
        <p:spPr>
          <a:xfrm>
            <a:off x="179388" y="766763"/>
            <a:ext cx="3744912" cy="7080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Demo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库下执行以下命令，查看远程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库在该库的本地副本的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历史。可以看到，上一步中从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demo2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库推送到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上的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节点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(5df417c)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尚未同步到本地</a:t>
            </a:r>
            <a:endParaRPr lang="zh-CN" altLang="en-US" sz="6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log origin/master --oneline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3803" name="Rectangle 5"/>
          <p:cNvSpPr/>
          <p:nvPr/>
        </p:nvSpPr>
        <p:spPr>
          <a:xfrm>
            <a:off x="179388" y="1779588"/>
            <a:ext cx="3249612" cy="2460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执行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fetch origin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，把远程库的更新内容同步到本地。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3804" name="Rectangle 6"/>
          <p:cNvSpPr/>
          <p:nvPr/>
        </p:nvSpPr>
        <p:spPr>
          <a:xfrm>
            <a:off x="5387975" y="3724275"/>
            <a:ext cx="3792538" cy="7080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分别执行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log origin/master -- oneline 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log master --oneline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，可以看到，分支 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origin/master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（这是远程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分支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对应于本地的副本）上已出现了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节点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(5df417c)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，而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分支则尚未有该节点。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28625" y="71438"/>
            <a:ext cx="7715250" cy="611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2pPr>
            <a:lvl3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4pPr>
            <a:lvl5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5pPr>
            <a:lvl6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6pPr>
            <a:lvl7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7pPr>
            <a:lvl8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8pPr>
            <a:lvl9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合并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origin/master</a:t>
            </a: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的内容到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master</a:t>
            </a:r>
            <a:endParaRPr kumimoji="0" lang="zh-CN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34819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4820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482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4822" name="Rectangle 8"/>
          <p:cNvSpPr/>
          <p:nvPr/>
        </p:nvSpPr>
        <p:spPr>
          <a:xfrm>
            <a:off x="0" y="5362575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4823" name="Rectangle 2"/>
          <p:cNvSpPr/>
          <p:nvPr/>
        </p:nvSpPr>
        <p:spPr>
          <a:xfrm>
            <a:off x="179388" y="1177925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执行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merge origin/master master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，合并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origin/master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的内容到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en-US" sz="600" dirty="0">
              <a:latin typeface="Arial" panose="020B0604020202020204" pitchFamily="34" charset="0"/>
            </a:endParaRPr>
          </a:p>
          <a:p>
            <a:pPr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然后执行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log master --oneline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，可看到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节点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(5df417c)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已出现在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分支了。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34824" name="图片 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1635125"/>
            <a:ext cx="5276850" cy="1771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28625" y="71438"/>
            <a:ext cx="7715250" cy="611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2pPr>
            <a:lvl3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4pPr>
            <a:lvl5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5pPr>
            <a:lvl6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6pPr>
            <a:lvl7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7pPr>
            <a:lvl8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8pPr>
            <a:lvl9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使用</a:t>
            </a:r>
            <a:r>
              <a:rPr kumimoji="0" lang="en-US" altLang="zh-CN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git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 pull</a:t>
            </a: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实现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fetch</a:t>
            </a: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和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merge</a:t>
            </a:r>
            <a:endParaRPr kumimoji="0" lang="zh-CN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35843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84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84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846" name="Rectangle 8"/>
          <p:cNvSpPr/>
          <p:nvPr/>
        </p:nvSpPr>
        <p:spPr>
          <a:xfrm>
            <a:off x="0" y="5362575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847" name="Rectangle 2"/>
          <p:cNvSpPr/>
          <p:nvPr/>
        </p:nvSpPr>
        <p:spPr>
          <a:xfrm>
            <a:off x="395288" y="915988"/>
            <a:ext cx="6475412" cy="8620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1000" dirty="0">
                <a:latin typeface="Arial" panose="020B0604020202020204" pitchFamily="34" charset="0"/>
              </a:rPr>
              <a:t>git fetch origin</a:t>
            </a:r>
            <a:endParaRPr lang="zh-CN" altLang="zh-CN" sz="1000" dirty="0">
              <a:latin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</a:rPr>
              <a:t>git merge origin/master master</a:t>
            </a:r>
            <a:endParaRPr lang="zh-CN" altLang="zh-CN" sz="1000" dirty="0">
              <a:latin typeface="Arial" panose="020B0604020202020204" pitchFamily="34" charset="0"/>
            </a:endParaRPr>
          </a:p>
          <a:p>
            <a:r>
              <a:rPr lang="zh-CN" altLang="zh-CN" sz="1000" dirty="0">
                <a:latin typeface="Arial" panose="020B0604020202020204" pitchFamily="34" charset="0"/>
              </a:rPr>
              <a:t>以上两个命令，可以使用下面一个命令完成，提高操作效率</a:t>
            </a:r>
            <a:endParaRPr lang="zh-CN" altLang="zh-CN" sz="1000" dirty="0">
              <a:latin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</a:rPr>
              <a:t>git pull origin master</a:t>
            </a:r>
            <a:endParaRPr lang="zh-CN" altLang="zh-CN" sz="1000" dirty="0">
              <a:latin typeface="Arial" panose="020B0604020202020204" pitchFamily="34" charset="0"/>
            </a:endParaRPr>
          </a:p>
          <a:p>
            <a:r>
              <a:rPr lang="zh-CN" altLang="zh-CN" sz="1000" dirty="0">
                <a:latin typeface="Arial" panose="020B0604020202020204" pitchFamily="34" charset="0"/>
              </a:rPr>
              <a:t>注意 ：如在存在冲突，则相当于</a:t>
            </a:r>
            <a:r>
              <a:rPr lang="en-US" altLang="zh-CN" sz="1000" dirty="0">
                <a:latin typeface="Arial" panose="020B0604020202020204" pitchFamily="34" charset="0"/>
              </a:rPr>
              <a:t>git fetch</a:t>
            </a:r>
            <a:r>
              <a:rPr lang="zh-CN" altLang="zh-CN" sz="1000" dirty="0">
                <a:latin typeface="Arial" panose="020B0604020202020204" pitchFamily="34" charset="0"/>
              </a:rPr>
              <a:t>完成了，但</a:t>
            </a:r>
            <a:r>
              <a:rPr lang="en-US" altLang="zh-CN" sz="1000" dirty="0">
                <a:latin typeface="Arial" panose="020B0604020202020204" pitchFamily="34" charset="0"/>
              </a:rPr>
              <a:t>git merge</a:t>
            </a:r>
            <a:r>
              <a:rPr lang="zh-CN" altLang="zh-CN" sz="1000" dirty="0">
                <a:latin typeface="Arial" panose="020B0604020202020204" pitchFamily="34" charset="0"/>
              </a:rPr>
              <a:t>失败，需要解决冲突后，再次提交</a:t>
            </a:r>
            <a:r>
              <a:rPr lang="en-US" altLang="zh-CN" sz="1000" dirty="0">
                <a:latin typeface="Arial" panose="020B0604020202020204" pitchFamily="34" charset="0"/>
              </a:rPr>
              <a:t>git merge</a:t>
            </a:r>
            <a:r>
              <a:rPr lang="zh-CN" altLang="zh-CN" sz="1000" dirty="0">
                <a:latin typeface="Arial" panose="020B0604020202020204" pitchFamily="34" charset="0"/>
              </a:rPr>
              <a:t>命令。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28625" y="71438"/>
            <a:ext cx="7715250" cy="611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2pPr>
            <a:lvl3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4pPr>
            <a:lvl5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5pPr>
            <a:lvl6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6pPr>
            <a:lvl7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7pPr>
            <a:lvl8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8pPr>
            <a:lvl9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部分</a:t>
            </a:r>
            <a:r>
              <a:rPr kumimoji="0" lang="en-US" altLang="zh-CN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github</a:t>
            </a: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特有的操作</a:t>
            </a:r>
            <a:endParaRPr kumimoji="0" lang="zh-CN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36867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6868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686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6870" name="Rectangle 8"/>
          <p:cNvSpPr/>
          <p:nvPr/>
        </p:nvSpPr>
        <p:spPr>
          <a:xfrm>
            <a:off x="0" y="5362575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6871" name="Rectangle 2"/>
          <p:cNvSpPr/>
          <p:nvPr/>
        </p:nvSpPr>
        <p:spPr>
          <a:xfrm>
            <a:off x="252413" y="1058863"/>
            <a:ext cx="8567737" cy="22479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en-US" altLang="zh-CN" sz="2000" dirty="0">
                <a:latin typeface="Arial" panose="020B0604020202020204" pitchFamily="34" charset="0"/>
              </a:rPr>
              <a:t>1.fork(</a:t>
            </a:r>
            <a:r>
              <a:rPr lang="zh-CN" altLang="zh-CN" sz="2000" dirty="0">
                <a:latin typeface="Arial" panose="020B0604020202020204" pitchFamily="34" charset="0"/>
              </a:rPr>
              <a:t>复刻</a:t>
            </a:r>
            <a:r>
              <a:rPr lang="en-US" altLang="zh-CN" sz="2000" dirty="0">
                <a:latin typeface="Arial" panose="020B0604020202020204" pitchFamily="34" charset="0"/>
              </a:rPr>
              <a:t>)</a:t>
            </a:r>
            <a:endParaRPr lang="zh-CN" altLang="zh-CN" sz="2000" dirty="0">
              <a:latin typeface="Arial" panose="020B0604020202020204" pitchFamily="34" charset="0"/>
            </a:endParaRPr>
          </a:p>
          <a:p>
            <a:r>
              <a:rPr lang="zh-CN" altLang="zh-CN" sz="2000" dirty="0">
                <a:latin typeface="Arial" panose="020B0604020202020204" pitchFamily="34" charset="0"/>
              </a:rPr>
              <a:t>把</a:t>
            </a:r>
            <a:r>
              <a:rPr lang="en-US" altLang="zh-CN" sz="2000" dirty="0">
                <a:latin typeface="Arial" panose="020B0604020202020204" pitchFamily="34" charset="0"/>
              </a:rPr>
              <a:t>github</a:t>
            </a:r>
            <a:r>
              <a:rPr lang="zh-CN" altLang="zh-CN" sz="2000" dirty="0">
                <a:latin typeface="Arial" panose="020B0604020202020204" pitchFamily="34" charset="0"/>
              </a:rPr>
              <a:t>上别人的库复制到你自己在</a:t>
            </a:r>
            <a:r>
              <a:rPr lang="en-US" altLang="zh-CN" sz="2000" dirty="0">
                <a:latin typeface="Arial" panose="020B0604020202020204" pitchFamily="34" charset="0"/>
              </a:rPr>
              <a:t>github</a:t>
            </a:r>
            <a:r>
              <a:rPr lang="zh-CN" altLang="zh-CN" sz="2000" dirty="0">
                <a:latin typeface="Arial" panose="020B0604020202020204" pitchFamily="34" charset="0"/>
              </a:rPr>
              <a:t>上的库（类似于</a:t>
            </a:r>
            <a:r>
              <a:rPr lang="en-US" altLang="zh-CN" sz="2000" dirty="0">
                <a:latin typeface="Arial" panose="020B0604020202020204" pitchFamily="34" charset="0"/>
              </a:rPr>
              <a:t>git clone</a:t>
            </a:r>
            <a:r>
              <a:rPr lang="zh-CN" altLang="zh-CN" sz="2000" dirty="0">
                <a:latin typeface="Arial" panose="020B0604020202020204" pitchFamily="34" charset="0"/>
              </a:rPr>
              <a:t>，但</a:t>
            </a:r>
            <a:r>
              <a:rPr lang="en-US" altLang="zh-CN" sz="2000" dirty="0">
                <a:latin typeface="Arial" panose="020B0604020202020204" pitchFamily="34" charset="0"/>
              </a:rPr>
              <a:t>git clone</a:t>
            </a:r>
            <a:r>
              <a:rPr lang="zh-CN" altLang="zh-CN" sz="2000" dirty="0">
                <a:latin typeface="Arial" panose="020B0604020202020204" pitchFamily="34" charset="0"/>
              </a:rPr>
              <a:t>是复制到本地）</a:t>
            </a:r>
            <a:endParaRPr lang="zh-CN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2.pull request</a:t>
            </a:r>
            <a:endParaRPr lang="zh-CN" altLang="zh-CN" sz="2000" dirty="0">
              <a:latin typeface="Arial" panose="020B0604020202020204" pitchFamily="34" charset="0"/>
            </a:endParaRPr>
          </a:p>
          <a:p>
            <a:r>
              <a:rPr lang="zh-CN" altLang="zh-CN" sz="2000" dirty="0">
                <a:latin typeface="Arial" panose="020B0604020202020204" pitchFamily="34" charset="0"/>
              </a:rPr>
              <a:t>多人协作时，申请把自己提交的内容合并到</a:t>
            </a:r>
            <a:r>
              <a:rPr lang="en-US" altLang="zh-CN" sz="2000" dirty="0">
                <a:latin typeface="Arial" panose="020B0604020202020204" pitchFamily="34" charset="0"/>
              </a:rPr>
              <a:t>master</a:t>
            </a:r>
            <a:r>
              <a:rPr lang="zh-CN" altLang="zh-CN" sz="2000" dirty="0">
                <a:latin typeface="Arial" panose="020B0604020202020204" pitchFamily="34" charset="0"/>
              </a:rPr>
              <a:t>。</a:t>
            </a:r>
            <a:endParaRPr lang="zh-CN" altLang="zh-CN" sz="2000" dirty="0">
              <a:latin typeface="Arial" panose="020B0604020202020204" pitchFamily="34" charset="0"/>
            </a:endParaRPr>
          </a:p>
          <a:p>
            <a:r>
              <a:rPr lang="zh-CN" altLang="zh-CN" sz="2000" dirty="0">
                <a:latin typeface="Arial" panose="020B0604020202020204" pitchFamily="34" charset="0"/>
              </a:rPr>
              <a:t>优点：</a:t>
            </a:r>
            <a:r>
              <a:rPr lang="en-US" altLang="zh-CN" sz="2000" dirty="0">
                <a:latin typeface="Arial" panose="020B0604020202020204" pitchFamily="34" charset="0"/>
              </a:rPr>
              <a:t>a)</a:t>
            </a:r>
            <a:r>
              <a:rPr lang="zh-CN" altLang="zh-CN" sz="2000" dirty="0">
                <a:latin typeface="Arial" panose="020B0604020202020204" pitchFamily="34" charset="0"/>
              </a:rPr>
              <a:t>合并前由另一个人进行多一次确认</a:t>
            </a:r>
            <a:endParaRPr lang="zh-CN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           b)github</a:t>
            </a:r>
            <a:r>
              <a:rPr lang="zh-CN" altLang="zh-CN" sz="2000" dirty="0">
                <a:latin typeface="Arial" panose="020B0604020202020204" pitchFamily="34" charset="0"/>
              </a:rPr>
              <a:t>上提供了便利的消息传递，通知相关人员。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789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7892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7893" name="Rectangle 8"/>
          <p:cNvSpPr/>
          <p:nvPr/>
        </p:nvSpPr>
        <p:spPr>
          <a:xfrm>
            <a:off x="0" y="5362575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7894" name="Rectangle 2"/>
          <p:cNvSpPr/>
          <p:nvPr/>
        </p:nvSpPr>
        <p:spPr>
          <a:xfrm>
            <a:off x="252413" y="1860550"/>
            <a:ext cx="8567737" cy="6461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/>
            <a: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The End</a:t>
            </a:r>
            <a:endParaRPr lang="zh-CN" altLang="zh-CN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28625" y="71438"/>
            <a:ext cx="7715250" cy="611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2pPr>
            <a:lvl3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4pPr>
            <a:lvl5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5pPr>
            <a:lvl6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6pPr>
            <a:lvl7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7pPr>
            <a:lvl8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8pPr>
            <a:lvl9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Git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诞生传奇</a:t>
            </a:r>
            <a:endParaRPr kumimoji="0" lang="zh-CN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Verdana" panose="020B0604030504040204" pitchFamily="34" charset="0"/>
            </a:endParaRPr>
          </a:p>
        </p:txBody>
      </p:sp>
      <p:pic>
        <p:nvPicPr>
          <p:cNvPr id="1229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575" y="2828925"/>
            <a:ext cx="790575" cy="898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2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2828925"/>
            <a:ext cx="681038" cy="9350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028700"/>
            <a:ext cx="719138" cy="8953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8"/>
          <p:cNvGrpSpPr/>
          <p:nvPr/>
        </p:nvGrpSpPr>
        <p:grpSpPr>
          <a:xfrm>
            <a:off x="971550" y="1963738"/>
            <a:ext cx="3313113" cy="2336800"/>
            <a:chOff x="971758" y="1963170"/>
            <a:chExt cx="3312782" cy="2336700"/>
          </a:xfrm>
        </p:grpSpPr>
        <p:sp>
          <p:nvSpPr>
            <p:cNvPr id="12301" name="矩形 14"/>
            <p:cNvSpPr/>
            <p:nvPr/>
          </p:nvSpPr>
          <p:spPr>
            <a:xfrm>
              <a:off x="971758" y="3763295"/>
              <a:ext cx="1008062" cy="5365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defTabSz="0" eaLnBrk="0" hangingPunct="0">
                <a:spcBef>
                  <a:spcPct val="30000"/>
                </a:spcBef>
              </a:pPr>
              <a:r>
                <a:rPr lang="en-US" altLang="zh-CN" sz="800" dirty="0">
                  <a:latin typeface="Arial" panose="020B0604020202020204" pitchFamily="34" charset="0"/>
                </a:rPr>
                <a:t>Larry McVoy, </a:t>
              </a:r>
              <a:endParaRPr lang="en-US" altLang="zh-CN" sz="800" dirty="0">
                <a:latin typeface="Arial" panose="020B0604020202020204" pitchFamily="34" charset="0"/>
              </a:endParaRPr>
            </a:p>
            <a:p>
              <a:pPr defTabSz="0" eaLnBrk="0" hangingPunct="0">
                <a:spcBef>
                  <a:spcPct val="30000"/>
                </a:spcBef>
              </a:pPr>
              <a:r>
                <a:rPr lang="en-US" altLang="zh-CN" sz="800" dirty="0">
                  <a:latin typeface="Arial" panose="020B0604020202020204" pitchFamily="34" charset="0"/>
                </a:rPr>
                <a:t>American, 1962</a:t>
              </a:r>
              <a:endParaRPr lang="en-US" altLang="zh-CN" sz="800" dirty="0">
                <a:latin typeface="Arial" panose="020B0604020202020204" pitchFamily="34" charset="0"/>
              </a:endParaRPr>
            </a:p>
            <a:p>
              <a:pPr defTabSz="0" eaLnBrk="0" hangingPunct="0">
                <a:spcBef>
                  <a:spcPct val="30000"/>
                </a:spcBef>
              </a:pPr>
              <a:r>
                <a:rPr lang="en-US" altLang="zh-CN" sz="800" dirty="0">
                  <a:latin typeface="Arial" panose="020B0604020202020204" pitchFamily="34" charset="0"/>
                </a:rPr>
                <a:t>BitKeeper</a:t>
              </a:r>
              <a:r>
                <a:rPr lang="zh-CN" altLang="en-US" sz="800" dirty="0">
                  <a:latin typeface="Arial" panose="020B0604020202020204" pitchFamily="34" charset="0"/>
                </a:rPr>
                <a:t>主创人</a:t>
              </a:r>
              <a:endParaRPr lang="en-US" altLang="zh-CN" sz="800" dirty="0">
                <a:latin typeface="Arial" panose="020B0604020202020204" pitchFamily="34" charset="0"/>
              </a:endParaRPr>
            </a:p>
          </p:txBody>
        </p:sp>
        <p:sp>
          <p:nvSpPr>
            <p:cNvPr id="12302" name="矩形 15"/>
            <p:cNvSpPr/>
            <p:nvPr/>
          </p:nvSpPr>
          <p:spPr>
            <a:xfrm>
              <a:off x="3347915" y="3763295"/>
              <a:ext cx="936625" cy="5000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defTabSz="0" eaLnBrk="0" hangingPunct="0">
                <a:spcBef>
                  <a:spcPct val="30000"/>
                </a:spcBef>
              </a:pPr>
              <a:r>
                <a:rPr lang="en-US" altLang="zh-CN" sz="800" dirty="0">
                  <a:latin typeface="Arial" panose="020B0604020202020204" pitchFamily="34" charset="0"/>
                </a:rPr>
                <a:t>Andrew Tridgell, Australian, 1967</a:t>
              </a:r>
              <a:endParaRPr lang="en-US" altLang="zh-CN" sz="800" dirty="0">
                <a:latin typeface="Arial" panose="020B0604020202020204" pitchFamily="34" charset="0"/>
              </a:endParaRPr>
            </a:p>
            <a:p>
              <a:pPr defTabSz="0" eaLnBrk="0" hangingPunct="0">
                <a:spcBef>
                  <a:spcPct val="30000"/>
                </a:spcBef>
              </a:pPr>
              <a:r>
                <a:rPr lang="en-US" altLang="zh-CN" sz="800" dirty="0">
                  <a:latin typeface="Arial" panose="020B0604020202020204" pitchFamily="34" charset="0"/>
                </a:rPr>
                <a:t>Samba</a:t>
              </a:r>
              <a:r>
                <a:rPr lang="zh-CN" altLang="en-US" sz="800" dirty="0">
                  <a:latin typeface="Arial" panose="020B0604020202020204" pitchFamily="34" charset="0"/>
                </a:rPr>
                <a:t>主创人</a:t>
              </a:r>
              <a:endParaRPr lang="en-US" altLang="zh-CN" sz="800" dirty="0">
                <a:latin typeface="Arial" panose="020B0604020202020204" pitchFamily="34" charset="0"/>
              </a:endParaRPr>
            </a:p>
          </p:txBody>
        </p:sp>
        <p:sp>
          <p:nvSpPr>
            <p:cNvPr id="12303" name="矩形 16"/>
            <p:cNvSpPr/>
            <p:nvPr/>
          </p:nvSpPr>
          <p:spPr>
            <a:xfrm>
              <a:off x="2214325" y="1963170"/>
              <a:ext cx="917575" cy="5365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defTabSz="0" eaLnBrk="0" hangingPunct="0">
                <a:spcBef>
                  <a:spcPct val="30000"/>
                </a:spcBef>
              </a:pPr>
              <a:r>
                <a:rPr lang="en-US" altLang="zh-CN" sz="800" dirty="0">
                  <a:latin typeface="Arial" panose="020B0604020202020204" pitchFamily="34" charset="0"/>
                </a:rPr>
                <a:t>Linus Torvalds, </a:t>
              </a:r>
              <a:endParaRPr lang="en-US" altLang="zh-CN" sz="800" dirty="0">
                <a:latin typeface="Arial" panose="020B0604020202020204" pitchFamily="34" charset="0"/>
              </a:endParaRPr>
            </a:p>
            <a:p>
              <a:pPr defTabSz="0" eaLnBrk="0" hangingPunct="0">
                <a:spcBef>
                  <a:spcPct val="30000"/>
                </a:spcBef>
              </a:pPr>
              <a:r>
                <a:rPr lang="en-US" altLang="zh-CN" sz="800" dirty="0">
                  <a:latin typeface="Arial" panose="020B0604020202020204" pitchFamily="34" charset="0"/>
                </a:rPr>
                <a:t>Finnish, 1969</a:t>
              </a:r>
              <a:endParaRPr lang="en-US" altLang="zh-CN" sz="800" dirty="0">
                <a:latin typeface="Arial" panose="020B0604020202020204" pitchFamily="34" charset="0"/>
              </a:endParaRPr>
            </a:p>
            <a:p>
              <a:pPr defTabSz="0" eaLnBrk="0" hangingPunct="0">
                <a:spcBef>
                  <a:spcPct val="30000"/>
                </a:spcBef>
              </a:pPr>
              <a:r>
                <a:rPr lang="en-US" altLang="zh-CN" sz="800" dirty="0">
                  <a:latin typeface="Arial" panose="020B0604020202020204" pitchFamily="34" charset="0"/>
                </a:rPr>
                <a:t>Linux</a:t>
              </a:r>
              <a:r>
                <a:rPr lang="zh-CN" altLang="en-US" sz="800" dirty="0">
                  <a:latin typeface="Arial" panose="020B0604020202020204" pitchFamily="34" charset="0"/>
                </a:rPr>
                <a:t>系统之父</a:t>
              </a:r>
              <a:endParaRPr lang="en-US" altLang="zh-CN" sz="800" dirty="0">
                <a:latin typeface="Arial" panose="020B0604020202020204" pitchFamily="34" charset="0"/>
              </a:endParaRPr>
            </a:p>
          </p:txBody>
        </p:sp>
      </p:grpSp>
      <p:sp>
        <p:nvSpPr>
          <p:cNvPr id="12295" name="左右箭头 14"/>
          <p:cNvSpPr/>
          <p:nvPr/>
        </p:nvSpPr>
        <p:spPr>
          <a:xfrm rot="-2408082">
            <a:off x="1312863" y="2241550"/>
            <a:ext cx="969962" cy="295275"/>
          </a:xfrm>
          <a:prstGeom prst="leftRightArrow">
            <a:avLst>
              <a:gd name="adj1" fmla="val 50000"/>
              <a:gd name="adj2" fmla="val 4982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6" name="左右箭头 15"/>
          <p:cNvSpPr/>
          <p:nvPr/>
        </p:nvSpPr>
        <p:spPr>
          <a:xfrm rot="2414509">
            <a:off x="2968625" y="2243138"/>
            <a:ext cx="969963" cy="293687"/>
          </a:xfrm>
          <a:prstGeom prst="leftRightArrow">
            <a:avLst>
              <a:gd name="adj1" fmla="val 50000"/>
              <a:gd name="adj2" fmla="val 5009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7" name="左右箭头 16"/>
          <p:cNvSpPr/>
          <p:nvPr/>
        </p:nvSpPr>
        <p:spPr>
          <a:xfrm>
            <a:off x="1979613" y="3325813"/>
            <a:ext cx="1368425" cy="295275"/>
          </a:xfrm>
          <a:prstGeom prst="leftRightArrow">
            <a:avLst>
              <a:gd name="adj1" fmla="val 50000"/>
              <a:gd name="adj2" fmla="val 4984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3" name="组合 19"/>
          <p:cNvGrpSpPr/>
          <p:nvPr/>
        </p:nvGrpSpPr>
        <p:grpSpPr>
          <a:xfrm>
            <a:off x="3419475" y="842963"/>
            <a:ext cx="5616575" cy="3911600"/>
            <a:chOff x="3419920" y="843630"/>
            <a:chExt cx="5616390" cy="3910905"/>
          </a:xfrm>
        </p:grpSpPr>
        <p:pic>
          <p:nvPicPr>
            <p:cNvPr id="12299" name="图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4080" y="1923705"/>
              <a:ext cx="2934335" cy="283083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300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19920" y="843630"/>
              <a:ext cx="5616390" cy="100807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28625" y="71438"/>
            <a:ext cx="7715250" cy="611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2pPr>
            <a:lvl3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4pPr>
            <a:lvl5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5pPr>
            <a:lvl6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6pPr>
            <a:lvl7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7pPr>
            <a:lvl8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8pPr>
            <a:lvl9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Git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简介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(man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git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)</a:t>
            </a:r>
            <a:endParaRPr kumimoji="0" lang="zh-CN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Verdana" panose="020B0604030504040204" pitchFamily="34" charset="0"/>
            </a:endParaRPr>
          </a:p>
        </p:txBody>
      </p:sp>
      <p:pic>
        <p:nvPicPr>
          <p:cNvPr id="1331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87425"/>
            <a:ext cx="9345613" cy="3529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6" name="圆角矩形 18"/>
          <p:cNvSpPr/>
          <p:nvPr/>
        </p:nvSpPr>
        <p:spPr>
          <a:xfrm>
            <a:off x="2771775" y="2932113"/>
            <a:ext cx="1512888" cy="14446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17" name="圆角矩形 19"/>
          <p:cNvSpPr/>
          <p:nvPr/>
        </p:nvSpPr>
        <p:spPr>
          <a:xfrm>
            <a:off x="971550" y="2932113"/>
            <a:ext cx="360363" cy="14446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18" name="圆角矩形 20"/>
          <p:cNvSpPr/>
          <p:nvPr/>
        </p:nvSpPr>
        <p:spPr>
          <a:xfrm>
            <a:off x="1403350" y="2932113"/>
            <a:ext cx="576263" cy="14446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19" name="圆角矩形 21"/>
          <p:cNvSpPr/>
          <p:nvPr/>
        </p:nvSpPr>
        <p:spPr>
          <a:xfrm>
            <a:off x="2017713" y="2932113"/>
            <a:ext cx="720725" cy="14446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" name="单圆角矩形 22"/>
          <p:cNvSpPr/>
          <p:nvPr/>
        </p:nvSpPr>
        <p:spPr bwMode="auto">
          <a:xfrm>
            <a:off x="755650" y="1708150"/>
            <a:ext cx="1728788" cy="46038"/>
          </a:xfrm>
          <a:prstGeom prst="round1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5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Tx/>
            </a:pPr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dirty="0"/>
              <a:t>Git</a:t>
            </a:r>
            <a:r>
              <a:rPr lang="zh-CN" altLang="en-US" dirty="0"/>
              <a:t>本地库的基础操作</a:t>
            </a:r>
            <a:endParaRPr lang="zh-CN" altLang="en-US" dirty="0"/>
          </a:p>
        </p:txBody>
      </p:sp>
      <p:sp>
        <p:nvSpPr>
          <p:cNvPr id="14339" name="副标题 3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defTabSz="0">
              <a:buSzTx/>
            </a:pPr>
            <a:endParaRPr lang="zh-CN" altLang="en-US" dirty="0">
              <a:latin typeface="+mn-lt"/>
              <a:ea typeface="+mn-ea"/>
              <a:cs typeface="+mn-cs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28625" y="71438"/>
            <a:ext cx="7715250" cy="611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2pPr>
            <a:lvl3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4pPr>
            <a:lvl5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5pPr>
            <a:lvl6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6pPr>
            <a:lvl7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7pPr>
            <a:lvl8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8pPr>
            <a:lvl9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git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 init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初始化库</a:t>
            </a:r>
            <a:endParaRPr kumimoji="0" lang="zh-CN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1028" name="Rectangle 2"/>
          <p:cNvSpPr/>
          <p:nvPr/>
        </p:nvSpPr>
        <p:spPr>
          <a:xfrm>
            <a:off x="323850" y="940276"/>
            <a:ext cx="6696075" cy="55308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indent="266700" eaLnBrk="0" hangingPunct="0"/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执行命令：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 init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，把当前目录初始化为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库。（增加了暂存区和文档库区，但均是空的）。初始化后，当前目录下增加了一个隐藏的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.git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目录，用于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程序存放元数据，用户不要手工修改其中的内容，实际上暂存区和库区的内容，全部均保存于此，如果把此目录删除，则目录恢复为普通目录）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02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13" y="1995488"/>
            <a:ext cx="3952875" cy="2314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0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026" name="Object 7"/>
          <p:cNvGraphicFramePr/>
          <p:nvPr/>
        </p:nvGraphicFramePr>
        <p:xfrm>
          <a:off x="4500563" y="2500313"/>
          <a:ext cx="440055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5880100" imgH="2349500" progId="Visio.Drawing.11">
                  <p:embed/>
                </p:oleObj>
              </mc:Choice>
              <mc:Fallback>
                <p:oleObj name="" r:id="rId2" imgW="5880100" imgH="23495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00563" y="2500313"/>
                        <a:ext cx="4400550" cy="175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28625" y="71438"/>
            <a:ext cx="7715250" cy="611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2pPr>
            <a:lvl3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4pPr>
            <a:lvl5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5pPr>
            <a:lvl6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6pPr>
            <a:lvl7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7pPr>
            <a:lvl8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8pPr>
            <a:lvl9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git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 log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查看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commit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历史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/ status 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查看库状态</a:t>
            </a:r>
            <a:endParaRPr kumimoji="0" lang="zh-CN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15363" name="Rectangle 2"/>
          <p:cNvSpPr/>
          <p:nvPr/>
        </p:nvSpPr>
        <p:spPr>
          <a:xfrm>
            <a:off x="323850" y="1016000"/>
            <a:ext cx="6696075" cy="4000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en-US" altLang="zh-CN" sz="1000" dirty="0">
                <a:latin typeface="Arial" panose="020B0604020202020204" pitchFamily="34" charset="0"/>
              </a:rPr>
              <a:t>git log</a:t>
            </a:r>
            <a:r>
              <a:rPr lang="zh-CN" altLang="zh-CN" sz="1000" dirty="0">
                <a:latin typeface="Arial" panose="020B0604020202020204" pitchFamily="34" charset="0"/>
              </a:rPr>
              <a:t>查看</a:t>
            </a:r>
            <a:r>
              <a:rPr lang="en-US" altLang="zh-CN" sz="1000" dirty="0">
                <a:latin typeface="Arial" panose="020B0604020202020204" pitchFamily="34" charset="0"/>
              </a:rPr>
              <a:t>commit</a:t>
            </a:r>
            <a:r>
              <a:rPr lang="zh-CN" altLang="zh-CN" sz="1000" dirty="0">
                <a:latin typeface="Arial" panose="020B0604020202020204" pitchFamily="34" charset="0"/>
              </a:rPr>
              <a:t>历史，因为无任何</a:t>
            </a:r>
            <a:r>
              <a:rPr lang="en-US" altLang="zh-CN" sz="1000" dirty="0">
                <a:latin typeface="Arial" panose="020B0604020202020204" pitchFamily="34" charset="0"/>
              </a:rPr>
              <a:t>commit</a:t>
            </a:r>
            <a:r>
              <a:rPr lang="zh-CN" altLang="zh-CN" sz="1000" dirty="0">
                <a:latin typeface="Arial" panose="020B0604020202020204" pitchFamily="34" charset="0"/>
              </a:rPr>
              <a:t>，故给出错误提示。</a:t>
            </a:r>
            <a:endParaRPr lang="zh-CN" altLang="zh-CN" sz="1000" dirty="0">
              <a:latin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</a:rPr>
              <a:t>git status</a:t>
            </a:r>
            <a:r>
              <a:rPr lang="zh-CN" altLang="zh-CN" sz="1000" dirty="0">
                <a:latin typeface="Arial" panose="020B0604020202020204" pitchFamily="34" charset="0"/>
              </a:rPr>
              <a:t>查看库的状态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364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5365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1563688"/>
            <a:ext cx="5275262" cy="2530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28625" y="71438"/>
            <a:ext cx="7715250" cy="611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  <a:sym typeface="Verdana" panose="020B0604030504040204" pitchFamily="34" charset="0"/>
              </a:defRPr>
            </a:lvl1pPr>
            <a:lvl2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2pPr>
            <a:lvl3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4pPr>
            <a:lvl5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5pPr>
            <a:lvl6pPr marL="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6pPr>
            <a:lvl7pPr marL="914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7pPr>
            <a:lvl8pPr marL="1371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8pPr>
            <a:lvl9pPr marL="18288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git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 add 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Verdana" panose="020B0604030504040204" pitchFamily="34" charset="0"/>
              </a:rPr>
              <a:t>添加新文件或更新文件内容到暂存区</a:t>
            </a:r>
            <a:endParaRPr kumimoji="0" lang="zh-CN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2052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05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987425"/>
            <a:ext cx="5067300" cy="288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1347788"/>
            <a:ext cx="5041900" cy="3282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050" name="Object 3"/>
          <p:cNvGraphicFramePr/>
          <p:nvPr/>
        </p:nvGraphicFramePr>
        <p:xfrm>
          <a:off x="5346700" y="915988"/>
          <a:ext cx="3797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5880100" imgH="2349500" progId="Visio.Drawing.11">
                  <p:embed/>
                </p:oleObj>
              </mc:Choice>
              <mc:Fallback>
                <p:oleObj name="" r:id="rId3" imgW="5880100" imgH="2349500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6700" y="915988"/>
                        <a:ext cx="37973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矩形 10"/>
          <p:cNvSpPr/>
          <p:nvPr/>
        </p:nvSpPr>
        <p:spPr>
          <a:xfrm>
            <a:off x="5292725" y="2716213"/>
            <a:ext cx="381635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sz="1200" dirty="0">
                <a:latin typeface="Arial" panose="020B0604020202020204" pitchFamily="34" charset="0"/>
              </a:rPr>
              <a:t>几个高效率的命令：</a:t>
            </a:r>
            <a:endParaRPr lang="zh-CN" altLang="zh-CN" sz="1200" dirty="0">
              <a:latin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</a:rPr>
              <a:t>git add -u </a:t>
            </a:r>
            <a:r>
              <a:rPr lang="zh-CN" altLang="zh-CN" sz="1200" dirty="0">
                <a:latin typeface="Arial" panose="020B0604020202020204" pitchFamily="34" charset="0"/>
              </a:rPr>
              <a:t>：针对所有之前已经被</a:t>
            </a:r>
            <a:r>
              <a:rPr lang="en-US" altLang="zh-CN" sz="1200" dirty="0">
                <a:latin typeface="Arial" panose="020B0604020202020204" pitchFamily="34" charset="0"/>
              </a:rPr>
              <a:t>add</a:t>
            </a:r>
            <a:r>
              <a:rPr lang="zh-CN" altLang="zh-CN" sz="1200" dirty="0">
                <a:latin typeface="Arial" panose="020B0604020202020204" pitchFamily="34" charset="0"/>
              </a:rPr>
              <a:t>的文件（即</a:t>
            </a:r>
            <a:r>
              <a:rPr lang="en-US" altLang="zh-CN" sz="1200" dirty="0">
                <a:latin typeface="Arial" panose="020B0604020202020204" pitchFamily="34" charset="0"/>
              </a:rPr>
              <a:t>tracked file</a:t>
            </a:r>
            <a:r>
              <a:rPr lang="zh-CN" altLang="zh-CN" sz="1200" dirty="0">
                <a:latin typeface="Arial" panose="020B0604020202020204" pitchFamily="34" charset="0"/>
              </a:rPr>
              <a:t>）的修改</a:t>
            </a:r>
            <a:r>
              <a:rPr lang="en-US" altLang="zh-CN" sz="1200" dirty="0">
                <a:latin typeface="Arial" panose="020B0604020202020204" pitchFamily="34" charset="0"/>
              </a:rPr>
              <a:t>(modify)</a:t>
            </a:r>
            <a:r>
              <a:rPr lang="zh-CN" altLang="zh-CN" sz="1200" dirty="0">
                <a:latin typeface="Arial" panose="020B0604020202020204" pitchFamily="34" charset="0"/>
              </a:rPr>
              <a:t>和删除</a:t>
            </a:r>
            <a:r>
              <a:rPr lang="en-US" altLang="zh-CN" sz="1200" dirty="0">
                <a:latin typeface="Arial" panose="020B0604020202020204" pitchFamily="34" charset="0"/>
              </a:rPr>
              <a:t>(delete)</a:t>
            </a:r>
            <a:r>
              <a:rPr lang="zh-CN" altLang="zh-CN" sz="1200" dirty="0">
                <a:latin typeface="Arial" panose="020B0604020202020204" pitchFamily="34" charset="0"/>
              </a:rPr>
              <a:t>操作，不处理新增的文件。</a:t>
            </a:r>
            <a:endParaRPr lang="zh-CN" altLang="zh-CN" sz="1200" dirty="0">
              <a:latin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</a:rPr>
              <a:t>git add . </a:t>
            </a:r>
            <a:r>
              <a:rPr lang="zh-CN" altLang="zh-CN" sz="1200" dirty="0">
                <a:latin typeface="Arial" panose="020B0604020202020204" pitchFamily="34" charset="0"/>
              </a:rPr>
              <a:t>：针对所有已经被</a:t>
            </a:r>
            <a:r>
              <a:rPr lang="en-US" altLang="zh-CN" sz="1200" dirty="0">
                <a:latin typeface="Arial" panose="020B0604020202020204" pitchFamily="34" charset="0"/>
              </a:rPr>
              <a:t>add</a:t>
            </a:r>
            <a:r>
              <a:rPr lang="zh-CN" altLang="zh-CN" sz="1200" dirty="0">
                <a:latin typeface="Arial" panose="020B0604020202020204" pitchFamily="34" charset="0"/>
              </a:rPr>
              <a:t>的文件修改</a:t>
            </a:r>
            <a:r>
              <a:rPr lang="en-US" altLang="zh-CN" sz="1200" dirty="0">
                <a:latin typeface="Arial" panose="020B0604020202020204" pitchFamily="34" charset="0"/>
              </a:rPr>
              <a:t>(modify)</a:t>
            </a:r>
            <a:r>
              <a:rPr lang="zh-CN" altLang="zh-CN" sz="1200" dirty="0">
                <a:latin typeface="Arial" panose="020B0604020202020204" pitchFamily="34" charset="0"/>
              </a:rPr>
              <a:t>以及新的文件</a:t>
            </a:r>
            <a:r>
              <a:rPr lang="en-US" altLang="zh-CN" sz="1200" dirty="0">
                <a:latin typeface="Arial" panose="020B0604020202020204" pitchFamily="34" charset="0"/>
              </a:rPr>
              <a:t>(new)</a:t>
            </a:r>
            <a:r>
              <a:rPr lang="zh-CN" altLang="zh-CN" sz="1200" dirty="0">
                <a:latin typeface="Arial" panose="020B0604020202020204" pitchFamily="34" charset="0"/>
              </a:rPr>
              <a:t>，但不处理已被</a:t>
            </a:r>
            <a:r>
              <a:rPr lang="en-US" altLang="zh-CN" sz="1200" dirty="0">
                <a:latin typeface="Arial" panose="020B0604020202020204" pitchFamily="34" charset="0"/>
              </a:rPr>
              <a:t>add</a:t>
            </a:r>
            <a:r>
              <a:rPr lang="zh-CN" altLang="zh-CN" sz="1200" dirty="0">
                <a:latin typeface="Arial" panose="020B0604020202020204" pitchFamily="34" charset="0"/>
              </a:rPr>
              <a:t>文件的删除。</a:t>
            </a:r>
            <a:endParaRPr lang="zh-CN" altLang="zh-CN" sz="1200" dirty="0">
              <a:latin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</a:rPr>
              <a:t>git add -A </a:t>
            </a:r>
            <a:r>
              <a:rPr lang="zh-CN" altLang="zh-CN" sz="1200" dirty="0">
                <a:latin typeface="Arial" panose="020B0604020202020204" pitchFamily="34" charset="0"/>
              </a:rPr>
              <a:t>：是上面两个功能的并集（</a:t>
            </a:r>
            <a:r>
              <a:rPr lang="en-US" altLang="zh-CN" sz="1200" dirty="0">
                <a:latin typeface="Arial" panose="020B0604020202020204" pitchFamily="34" charset="0"/>
              </a:rPr>
              <a:t>git add --all</a:t>
            </a:r>
            <a:r>
              <a:rPr lang="zh-CN" altLang="zh-CN" sz="1200" dirty="0">
                <a:latin typeface="Arial" panose="020B0604020202020204" pitchFamily="34" charset="0"/>
              </a:rPr>
              <a:t>的缩写）</a:t>
            </a:r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3_网运部模板2">
  <a:themeElements>
    <a:clrScheme name="3_网运部模板2 1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FFFFFF"/>
      </a:accent3>
      <a:accent4>
        <a:srgbClr val="000000"/>
      </a:accent4>
      <a:accent5>
        <a:srgbClr val="FEC3AE"/>
      </a:accent5>
      <a:accent6>
        <a:srgbClr val="6989C4"/>
      </a:accent6>
      <a:hlink>
        <a:srgbClr val="D2611C"/>
      </a:hlink>
      <a:folHlink>
        <a:srgbClr val="3B435B"/>
      </a:folHlink>
    </a:clrScheme>
    <a:fontScheme name="3_网运部模板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网运部模板2 1">
        <a:dk1>
          <a:srgbClr val="000000"/>
        </a:dk1>
        <a:lt1>
          <a:srgbClr val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FFFFFF"/>
        </a:accent3>
        <a:accent4>
          <a:srgbClr val="000000"/>
        </a:accent4>
        <a:accent5>
          <a:srgbClr val="FEC3AE"/>
        </a:accent5>
        <a:accent6>
          <a:srgbClr val="6989C4"/>
        </a:accent6>
        <a:hlink>
          <a:srgbClr val="D2611C"/>
        </a:hlink>
        <a:folHlink>
          <a:srgbClr val="3B43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FFFFFF"/>
      </a:accent3>
      <a:accent4>
        <a:srgbClr val="000000"/>
      </a:accent4>
      <a:accent5>
        <a:srgbClr val="FEC3AE"/>
      </a:accent5>
      <a:accent6>
        <a:srgbClr val="6989C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5902</Words>
  <Application>WPS 演示</Application>
  <PresentationFormat>全屏显示(16:9)</PresentationFormat>
  <Paragraphs>269</Paragraphs>
  <Slides>36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36</vt:i4>
      </vt:variant>
    </vt:vector>
  </HeadingPairs>
  <TitlesOfParts>
    <vt:vector size="56" baseType="lpstr">
      <vt:lpstr>Arial</vt:lpstr>
      <vt:lpstr>宋体</vt:lpstr>
      <vt:lpstr>Wingdings</vt:lpstr>
      <vt:lpstr>微软雅黑</vt:lpstr>
      <vt:lpstr>Verdana</vt:lpstr>
      <vt:lpstr>华文细黑</vt:lpstr>
      <vt:lpstr>黑体</vt:lpstr>
      <vt:lpstr>Times New Roman</vt:lpstr>
      <vt:lpstr>Calibri</vt:lpstr>
      <vt:lpstr>Lucida Console</vt:lpstr>
      <vt:lpstr>华文行楷</vt:lpstr>
      <vt:lpstr>Arial Unicode MS</vt:lpstr>
      <vt:lpstr>3_网运部模板2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</dc:title>
  <dc:creator>Qunlu Xu</dc:creator>
  <cp:lastModifiedBy>高智衡</cp:lastModifiedBy>
  <cp:revision>624</cp:revision>
  <dcterms:created xsi:type="dcterms:W3CDTF">2014-11-27T03:43:00Z</dcterms:created>
  <dcterms:modified xsi:type="dcterms:W3CDTF">2022-04-25T08:11:26Z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2052-11.1.0.11369</vt:lpwstr>
  </property>
  <property fmtid="{D5CDD505-2E9C-101B-9397-08002B2CF9AE}" pid="3" name="ICV">
    <vt:lpwstr>B727BF3B70CD43FEA4C79AD09A5D1100</vt:lpwstr>
  </property>
</Properties>
</file>