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72" r:id="rId4"/>
    <p:sldId id="273" r:id="rId5"/>
    <p:sldId id="267" r:id="rId6"/>
    <p:sldId id="257" r:id="rId7"/>
    <p:sldId id="268" r:id="rId8"/>
    <p:sldId id="270" r:id="rId9"/>
    <p:sldId id="269" r:id="rId10"/>
    <p:sldId id="271" r:id="rId11"/>
    <p:sldId id="258" r:id="rId12"/>
    <p:sldId id="266" r:id="rId13"/>
    <p:sldId id="260" r:id="rId14"/>
    <p:sldId id="259" r:id="rId15"/>
    <p:sldId id="261" r:id="rId16"/>
    <p:sldId id="262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8603FDC-E32A-4AB5-989C-0864C3EAD2B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18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F1-46E0-92FA-61E49B3C3B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F1-46E0-92FA-61E49B3C3B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F1-46E0-92FA-61E49B3C3B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285196656"/>
        <c:axId val="285196096"/>
      </c:barChart>
      <c:catAx>
        <c:axId val="28519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85196096"/>
        <c:crosses val="autoZero"/>
        <c:auto val="1"/>
        <c:lblAlgn val="ctr"/>
        <c:lblOffset val="100"/>
        <c:noMultiLvlLbl val="0"/>
      </c:catAx>
      <c:valAx>
        <c:axId val="285196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85196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#1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A99F19-5B2F-4C1C-9650-BC734B55276C}" type="par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32169-1400-436F-A8EC-619B9C7E6936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gm:t>
    </dgm:pt>
    <dgm:pt modelId="{206CD43D-A52D-4932-884E-340EA7F3FF6B}" type="par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EC89A-47B8-4868-BBE9-9476FBD4735E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7A3293-3A0C-4891-99E7-141D50C0301C}" type="par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#1"/>
    <dgm:cxn modelId="{F5AC7BFA-D3B8-4821-9948-783EC7196B29}" type="presOf" srcId="{56C32169-1400-436F-A8EC-619B9C7E6936}" destId="{B34614A2-1392-4E77-BDA0-2BEA4D89C2F7}" srcOrd="0" destOrd="0" presId="urn:microsoft.com/office/officeart/2005/8/layout/rings+Icon#1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29AA74D2-84E1-48EC-8E00-BBF044D53BCE}" type="presOf" srcId="{466784C9-C352-4A3A-AB4F-E73B7EFE7116}" destId="{6EDA52E5-A2A7-435F-9246-0D388ED0D00A}" srcOrd="0" destOrd="0" presId="urn:microsoft.com/office/officeart/2005/8/layout/rings+Icon#1"/>
    <dgm:cxn modelId="{CDDBB908-DA88-4E73-98AC-B93F027CF084}" type="presOf" srcId="{459EC89A-47B8-4868-BBE9-9476FBD4735E}" destId="{2D81501D-F97C-4215-9373-9F01E07C91FE}" srcOrd="0" destOrd="0" presId="urn:microsoft.com/office/officeart/2005/8/layout/rings+Icon#1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#1"/>
    <dgm:cxn modelId="{D6408F6A-19A4-403D-A1B1-2FB7672E934D}" type="presParOf" srcId="{6EDA52E5-A2A7-435F-9246-0D388ED0D00A}" destId="{B34614A2-1392-4E77-BDA0-2BEA4D89C2F7}" srcOrd="1" destOrd="0" presId="urn:microsoft.com/office/officeart/2005/8/layout/rings+Icon#1"/>
    <dgm:cxn modelId="{E3EED042-9059-4857-A024-B8C959786EE0}" type="presParOf" srcId="{6EDA52E5-A2A7-435F-9246-0D388ED0D00A}" destId="{2D81501D-F97C-4215-9373-9F01E07C91FE}" srcOrd="2" destOrd="0" presId="urn:microsoft.com/office/officeart/2005/8/layout/rings+Icon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#1">
  <dgm:title val="互连圆环"/>
  <dgm:desc val="用于显示重叠或互相关联的想法或概念。前七行的 1 级文本对应一个圆环。不使用的文本不出现，但是在切换版式后仍然可用。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E71268B-8AC2-4239-8FAF-7C144C210720}" type="datetimeFigureOut">
              <a:rPr lang="en-US" altLang="zh-CN"/>
              <a:t>2/12/2017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02BA2C8-71FC-43D0-BD87-0547616971FA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5AD8362-6D63-40AC-BAA9-90C3AE6D5875}" type="datetimeFigureOut">
              <a:t>2017/2/12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6539446-6953-447E-A4E3-E7CFBF87004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 3"/>
          <p:cNvSpPr/>
          <p:nvPr/>
        </p:nvSpPr>
        <p:spPr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5" name="天空"/>
          <p:cNvSpPr/>
          <p:nvPr/>
        </p:nvSpPr>
        <p:spPr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1800" cap="all" baseline="0">
                <a:solidFill>
                  <a:schemeClr val="accent2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2017/2/12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2017/2/12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2017/2/12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2017/2/12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2017/2/12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2017/2/12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2017/2/12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2017/2/12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2017/2/12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2017/2/12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3048" y="0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water3"/>
          <p:cNvSpPr/>
          <p:nvPr/>
        </p:nvSpPr>
        <p:spPr>
          <a:xfrm>
            <a:off x="3048" y="6064102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929" y="6256182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929" y="5979396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616" y="265177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616" y="1572769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6272" y="6601969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2/12/2017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616" y="6601969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1296" y="6601969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800" kern="1200">
          <a:solidFill>
            <a:schemeClr val="accent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lang="zh-CN" sz="20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lang="zh-CN" sz="18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6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  <p15:guide id="4" orient="horz" pos="984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通信机制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种进程间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机制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标题和内容版式与图表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860746"/>
              </p:ext>
            </p:extLst>
          </p:nvPr>
        </p:nvGraphicFramePr>
        <p:xfrm>
          <a:off x="1341438" y="1573213"/>
          <a:ext cx="9510712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图片与标题版式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/>
              <a:t>标题</a:t>
            </a:r>
          </a:p>
        </p:txBody>
      </p:sp>
      <p:pic>
        <p:nvPicPr>
          <p:cNvPr id="7" name="图片占位符 6" descr="白色沙滩上的花朵、海星和贝壳的特写" title="Beach photo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两栏内容版式与表格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/>
              <a:t>此处为第一个要点</a:t>
            </a:r>
          </a:p>
          <a:p>
            <a:r>
              <a:rPr lang="zh-CN" dirty="0"/>
              <a:t>此处为第二个要点</a:t>
            </a:r>
          </a:p>
          <a:p>
            <a:r>
              <a:rPr lang="zh-CN" dirty="0"/>
              <a:t>此处为第三个要点</a:t>
            </a:r>
          </a:p>
        </p:txBody>
      </p:sp>
      <p:graphicFrame>
        <p:nvGraphicFramePr>
          <p:cNvPr id="5" name="内容占位符 4" descr="示例表格（3 列，4 行）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1433311"/>
              </p:ext>
            </p:extLst>
          </p:nvPr>
        </p:nvGraphicFramePr>
        <p:xfrm>
          <a:off x="6278563" y="1573213"/>
          <a:ext cx="4572000" cy="22301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540"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两栏内容版式与 SmartArt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/>
              <a:t>此处为第一个要点</a:t>
            </a:r>
          </a:p>
          <a:p>
            <a:r>
              <a:rPr lang="zh-CN"/>
              <a:t>此处为第二个要点</a:t>
            </a:r>
          </a:p>
          <a:p>
            <a:r>
              <a:rPr lang="zh-CN"/>
              <a:t>此处为第三个要点</a:t>
            </a:r>
          </a:p>
        </p:txBody>
      </p:sp>
      <p:graphicFrame>
        <p:nvGraphicFramePr>
          <p:cNvPr id="7" name="内容占位符 6" descr="互连圆环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5077792"/>
              </p:ext>
            </p:extLst>
          </p:nvPr>
        </p:nvGraphicFramePr>
        <p:xfrm>
          <a:off x="6278563" y="1573213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通信机制特点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高效。进程直接的数据传输只需一次内存拷贝</a:t>
            </a:r>
            <a:endParaRPr lang="en-US" altLang="zh-CN" dirty="0" smtClean="0"/>
          </a:p>
          <a:p>
            <a:r>
              <a:rPr lang="zh-CN" altLang="en-US" dirty="0" smtClean="0"/>
              <a:t>安全。通信数据携带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uid</a:t>
            </a:r>
            <a:r>
              <a:rPr lang="zh-CN" altLang="en-US" dirty="0" smtClean="0"/>
              <a:t>，方便接收进程做权限控制</a:t>
            </a:r>
            <a:endParaRPr lang="en-US" altLang="zh-CN" dirty="0" smtClean="0"/>
          </a:p>
          <a:p>
            <a:r>
              <a:rPr lang="zh-CN" altLang="en-US" dirty="0" smtClean="0"/>
              <a:t>面向对象。提供了一种进程间</a:t>
            </a:r>
            <a:r>
              <a:rPr lang="en-US" altLang="zh-CN" dirty="0" smtClean="0"/>
              <a:t>RPC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Remote </a:t>
            </a:r>
            <a:r>
              <a:rPr lang="en-US" altLang="zh-CN" dirty="0"/>
              <a:t>Procedure 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）机制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90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0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进程通信基本原理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进程沙箱</a:t>
            </a:r>
            <a:endParaRPr lang="en-US" altLang="zh-CN" dirty="0" smtClean="0"/>
          </a:p>
          <a:p>
            <a:r>
              <a:rPr lang="zh-CN" altLang="en-US" dirty="0" smtClean="0"/>
              <a:t>用户空间和内核空间</a:t>
            </a:r>
            <a:endParaRPr lang="en-US" altLang="zh-CN" dirty="0" smtClean="0"/>
          </a:p>
          <a:p>
            <a:r>
              <a:rPr lang="zh-CN" altLang="en-US" dirty="0" smtClean="0"/>
              <a:t>进程间数据传输 </a:t>
            </a:r>
            <a:endParaRPr lang="en-US" altLang="zh-CN" dirty="0" smtClean="0"/>
          </a:p>
          <a:p>
            <a:r>
              <a:rPr lang="zh-CN" altLang="en-US" dirty="0" smtClean="0"/>
              <a:t>进程间通知机制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阻塞队列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1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进程地址空间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的进程地址空间为</a:t>
            </a:r>
            <a:r>
              <a:rPr lang="en-US" altLang="zh-CN" dirty="0" smtClean="0"/>
              <a:t>0-4G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0-3G</a:t>
            </a:r>
            <a:r>
              <a:rPr lang="zh-CN" altLang="en-US" dirty="0" smtClean="0"/>
              <a:t>为用户空间，</a:t>
            </a:r>
            <a:r>
              <a:rPr lang="en-US" altLang="zh-CN" dirty="0" smtClean="0"/>
              <a:t>3-4G</a:t>
            </a:r>
            <a:r>
              <a:rPr lang="zh-CN" altLang="en-US" dirty="0" smtClean="0"/>
              <a:t>为内核空间</a:t>
            </a:r>
            <a:endParaRPr lang="zh-CN" dirty="0"/>
          </a:p>
          <a:p>
            <a:r>
              <a:rPr lang="zh-CN" altLang="en-US" dirty="0" smtClean="0"/>
              <a:t>进程的用户空间是隔离的（</a:t>
            </a:r>
            <a:r>
              <a:rPr lang="zh-CN" altLang="en-US" dirty="0"/>
              <a:t>沙箱</a:t>
            </a:r>
            <a:r>
              <a:rPr lang="zh-CN" altLang="en-US" dirty="0" smtClean="0"/>
              <a:t>），内核空间是共享的</a:t>
            </a:r>
            <a:endParaRPr lang="zh-CN" dirty="0"/>
          </a:p>
          <a:p>
            <a:r>
              <a:rPr lang="zh-CN" altLang="en-US" dirty="0"/>
              <a:t>用户</a:t>
            </a:r>
            <a:r>
              <a:rPr lang="zh-CN" altLang="en-US" dirty="0" smtClean="0"/>
              <a:t>态下只能访问用户空间，要访问内核空间，必须通过系统调用进入内核态</a:t>
            </a:r>
            <a:endParaRPr lang="en-US" altLang="zh-CN" dirty="0" smtClean="0"/>
          </a:p>
          <a:p>
            <a:r>
              <a:rPr lang="zh-CN" altLang="en-US" dirty="0"/>
              <a:t>内核</a:t>
            </a:r>
            <a:r>
              <a:rPr lang="zh-CN" altLang="en-US" dirty="0" smtClean="0"/>
              <a:t>态下可以通过内核函数</a:t>
            </a:r>
            <a:r>
              <a:rPr lang="en-US" altLang="zh-CN" dirty="0" err="1" smtClean="0"/>
              <a:t>copy_to_user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copy_from_user</a:t>
            </a:r>
            <a:r>
              <a:rPr lang="zh-CN" altLang="en-US" dirty="0" smtClean="0"/>
              <a:t>与用户空间交互</a:t>
            </a:r>
            <a:endParaRPr lang="en-US" altLang="zh-CN" dirty="0" smtClean="0"/>
          </a:p>
          <a:p>
            <a:r>
              <a:rPr lang="zh-CN" altLang="en-US" dirty="0" smtClean="0"/>
              <a:t>驱动程序运行在内核态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46" y="110134"/>
            <a:ext cx="8812108" cy="663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703" y="117566"/>
            <a:ext cx="8020595" cy="668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等待队列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等待队列：</a:t>
            </a:r>
            <a:r>
              <a:rPr lang="en-US" altLang="zh-CN" dirty="0" smtClean="0"/>
              <a:t>wait_queue_head_t</a:t>
            </a:r>
            <a:endParaRPr lang="zh-CN" dirty="0"/>
          </a:p>
          <a:p>
            <a:r>
              <a:rPr lang="zh-CN" altLang="en-US" dirty="0" smtClean="0"/>
              <a:t>阻塞线程：</a:t>
            </a:r>
            <a:r>
              <a:rPr lang="en-US" altLang="zh-CN" dirty="0" err="1" smtClean="0"/>
              <a:t>wait_event_interruptible</a:t>
            </a:r>
            <a:r>
              <a:rPr lang="en-US" altLang="zh-CN" dirty="0" smtClean="0"/>
              <a:t>(wait_queue_head_t </a:t>
            </a:r>
            <a:r>
              <a:rPr lang="zh-CN" altLang="en-US" dirty="0" smtClean="0"/>
              <a:t>*</a:t>
            </a:r>
            <a:r>
              <a:rPr lang="en-US" altLang="zh-CN" dirty="0" smtClean="0"/>
              <a:t>queue</a:t>
            </a:r>
            <a:r>
              <a:rPr lang="en-US" altLang="zh-CN" dirty="0"/>
              <a:t>, condition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唤醒线程：</a:t>
            </a:r>
            <a:r>
              <a:rPr lang="en-US" altLang="zh-CN" dirty="0" err="1"/>
              <a:t>wake_up_interruptible</a:t>
            </a:r>
            <a:r>
              <a:rPr lang="en-US" altLang="zh-CN" dirty="0"/>
              <a:t>(</a:t>
            </a:r>
            <a:r>
              <a:rPr lang="en-US" altLang="zh-CN" dirty="0" err="1"/>
              <a:t>wait_queue_head_t</a:t>
            </a:r>
            <a:r>
              <a:rPr lang="en-US" altLang="zh-CN" dirty="0"/>
              <a:t> *queue</a:t>
            </a:r>
            <a:r>
              <a:rPr lang="en-US" altLang="zh-CN" dirty="0" smtClean="0"/>
              <a:t>)</a:t>
            </a:r>
            <a:endParaRPr 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可类比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 err="1"/>
              <a:t>ArrayBlockingQueue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5777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标题和内容版式与列表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在此处添加第一个要点</a:t>
            </a:r>
          </a:p>
          <a:p>
            <a:r>
              <a:rPr lang="zh-CN" dirty="0"/>
              <a:t>在此处添加第二个要点</a:t>
            </a:r>
          </a:p>
          <a:p>
            <a:r>
              <a:rPr lang="zh-CN" dirty="0"/>
              <a:t>在此处添加第三个要点</a:t>
            </a:r>
          </a:p>
        </p:txBody>
      </p:sp>
    </p:spTree>
    <p:extLst>
      <p:ext uri="{BB962C8B-B14F-4D97-AF65-F5344CB8AC3E}">
        <p14:creationId xmlns:p14="http://schemas.microsoft.com/office/powerpoint/2010/main" val="33742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F3FC63-BF9C-4B26-82E5-BA4335A36E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海洋绘画演示文稿（宽屏）</Template>
  <TotalTime>0</TotalTime>
  <Words>280</Words>
  <Application>Microsoft Office PowerPoint</Application>
  <PresentationFormat>宽屏</PresentationFormat>
  <Paragraphs>55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方正舒体</vt:lpstr>
      <vt:lpstr>微软雅黑</vt:lpstr>
      <vt:lpstr>Arial</vt:lpstr>
      <vt:lpstr>Georgia</vt:lpstr>
      <vt:lpstr>Ocean 16x9</vt:lpstr>
      <vt:lpstr>Binder通信机制</vt:lpstr>
      <vt:lpstr>Binder通信机制特点</vt:lpstr>
      <vt:lpstr>PowerPoint 演示文稿</vt:lpstr>
      <vt:lpstr>进程通信基本原理</vt:lpstr>
      <vt:lpstr>Linux进程地址空间</vt:lpstr>
      <vt:lpstr>PowerPoint 演示文稿</vt:lpstr>
      <vt:lpstr>PowerPoint 演示文稿</vt:lpstr>
      <vt:lpstr>等待队列</vt:lpstr>
      <vt:lpstr>标题和内容版式与列表</vt:lpstr>
      <vt:lpstr>标题和内容版式与图表</vt:lpstr>
      <vt:lpstr>图片与标题版式</vt:lpstr>
      <vt:lpstr>两栏内容版式与表格</vt:lpstr>
      <vt:lpstr>两栏内容版式与 SmartArt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2017-02-04T12:53:58Z</dcterms:created>
  <dcterms:modified xsi:type="dcterms:W3CDTF">2017-02-12T14:23:34Z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TC028952569991</vt:lpwstr>
  </property>
</Properties>
</file>