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72" r:id="rId4"/>
    <p:sldId id="273" r:id="rId5"/>
    <p:sldId id="277" r:id="rId6"/>
    <p:sldId id="267" r:id="rId7"/>
    <p:sldId id="257" r:id="rId8"/>
    <p:sldId id="268" r:id="rId9"/>
    <p:sldId id="270" r:id="rId10"/>
    <p:sldId id="274" r:id="rId11"/>
    <p:sldId id="275" r:id="rId12"/>
    <p:sldId id="276" r:id="rId13"/>
    <p:sldId id="269" r:id="rId14"/>
    <p:sldId id="285" r:id="rId15"/>
    <p:sldId id="286" r:id="rId16"/>
    <p:sldId id="287" r:id="rId17"/>
    <p:sldId id="280" r:id="rId18"/>
    <p:sldId id="278" r:id="rId19"/>
    <p:sldId id="279" r:id="rId20"/>
    <p:sldId id="281" r:id="rId21"/>
    <p:sldId id="282" r:id="rId22"/>
    <p:sldId id="283" r:id="rId23"/>
    <p:sldId id="284" r:id="rId24"/>
    <p:sldId id="271" r:id="rId25"/>
    <p:sldId id="289" r:id="rId26"/>
    <p:sldId id="290" r:id="rId27"/>
    <p:sldId id="288" r:id="rId28"/>
    <p:sldId id="258" r:id="rId29"/>
    <p:sldId id="266" r:id="rId30"/>
    <p:sldId id="260" r:id="rId31"/>
    <p:sldId id="259" r:id="rId32"/>
    <p:sldId id="261" r:id="rId33"/>
    <p:sldId id="262" r:id="rId34"/>
    <p:sldId id="263" r:id="rId35"/>
    <p:sldId id="264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>
      <p:cViewPr varScale="1">
        <p:scale>
          <a:sx n="108" d="100"/>
          <a:sy n="108" d="100"/>
        </p:scale>
        <p:origin x="-6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2776064"/>
        <c:axId val="42777600"/>
      </c:barChart>
      <c:catAx>
        <c:axId val="4277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777600"/>
        <c:crosses val="autoZero"/>
        <c:auto val="1"/>
        <c:lblAlgn val="ctr"/>
        <c:lblOffset val="100"/>
        <c:noMultiLvlLbl val="0"/>
      </c:catAx>
      <c:valAx>
        <c:axId val="4277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77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2/22/2017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2/22/2017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89" y="105006"/>
            <a:ext cx="7795223" cy="5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45" y="342560"/>
            <a:ext cx="10039710" cy="54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smtClean="0"/>
              <a:t>wait_event_interruptible(wait_queue_head_t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/>
              <a:t>wake_up_interruptible(wait_queue_head_t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B0F0"/>
                </a:solidFill>
              </a:rPr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类比</a:t>
            </a:r>
            <a:r>
              <a:rPr lang="en-US" altLang="zh-CN" dirty="0" smtClean="0">
                <a:solidFill>
                  <a:srgbClr val="00B0F0"/>
                </a:solidFill>
              </a:rPr>
              <a:t>Java</a:t>
            </a:r>
            <a:r>
              <a:rPr lang="zh-CN" altLang="en-US" dirty="0" smtClean="0">
                <a:solidFill>
                  <a:srgbClr val="00B0F0"/>
                </a:solidFill>
              </a:rPr>
              <a:t>中的</a:t>
            </a:r>
            <a:r>
              <a:rPr lang="en-US" altLang="zh-CN" dirty="0">
                <a:solidFill>
                  <a:srgbClr val="00B0F0"/>
                </a:solidFill>
              </a:rPr>
              <a:t>ArrayBlockingQueue</a:t>
            </a:r>
            <a:endParaRPr 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44499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通信角色：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Server – </a:t>
            </a:r>
            <a:r>
              <a:rPr lang="zh-CN" altLang="en-US" sz="1600" dirty="0">
                <a:solidFill>
                  <a:srgbClr val="00B0F0"/>
                </a:solidFill>
              </a:rPr>
              <a:t>相</a:t>
            </a:r>
            <a:r>
              <a:rPr lang="zh-CN" altLang="en-US" sz="1600" dirty="0" smtClean="0">
                <a:solidFill>
                  <a:srgbClr val="00B0F0"/>
                </a:solidFill>
              </a:rPr>
              <a:t>当于服务端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相对于于客户端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相对于域名服务器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Binder Driver – </a:t>
            </a:r>
            <a:r>
              <a:rPr lang="zh-CN" altLang="en-US" sz="1600" dirty="0">
                <a:solidFill>
                  <a:srgbClr val="00B0F0"/>
                </a:solidFill>
              </a:rPr>
              <a:t>负</a:t>
            </a:r>
            <a:r>
              <a:rPr lang="zh-CN" altLang="en-US" sz="1600" dirty="0" smtClean="0">
                <a:solidFill>
                  <a:srgbClr val="00B0F0"/>
                </a:solidFill>
              </a:rPr>
              <a:t>责路由（</a:t>
            </a:r>
            <a:r>
              <a:rPr lang="en-US" altLang="zh-CN" sz="1600" dirty="0" smtClean="0">
                <a:solidFill>
                  <a:srgbClr val="00B0F0"/>
                </a:solidFill>
              </a:rPr>
              <a:t>IP</a:t>
            </a:r>
            <a:r>
              <a:rPr lang="zh-CN" altLang="en-US" sz="1600" dirty="0" smtClean="0">
                <a:solidFill>
                  <a:srgbClr val="00B0F0"/>
                </a:solidFill>
              </a:rPr>
              <a:t>层、数据链路层、物理层）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通</a:t>
            </a:r>
            <a:r>
              <a:rPr lang="zh-CN" altLang="en-US" dirty="0"/>
              <a:t>信流程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>
                <a:solidFill>
                  <a:srgbClr val="00B0F0"/>
                </a:solidFill>
              </a:rPr>
              <a:t>随系统启动后</a:t>
            </a:r>
            <a:r>
              <a:rPr lang="zh-CN" altLang="en-US" sz="1600" dirty="0" smtClean="0">
                <a:solidFill>
                  <a:srgbClr val="00B0F0"/>
                </a:solidFill>
              </a:rPr>
              <a:t>，运行在</a:t>
            </a:r>
            <a:r>
              <a:rPr lang="en-US" altLang="zh-CN" sz="1600" dirty="0" smtClean="0">
                <a:solidFill>
                  <a:srgbClr val="00B0F0"/>
                </a:solidFill>
              </a:rPr>
              <a:t>system</a:t>
            </a:r>
            <a:r>
              <a:rPr lang="zh-CN" altLang="en-US" sz="1600" dirty="0" smtClean="0">
                <a:solidFill>
                  <a:srgbClr val="00B0F0"/>
                </a:solidFill>
              </a:rPr>
              <a:t>进程中，等</a:t>
            </a:r>
            <a:r>
              <a:rPr lang="zh-CN" altLang="en-US" sz="1600" dirty="0">
                <a:solidFill>
                  <a:srgbClr val="00B0F0"/>
                </a:solidFill>
              </a:rPr>
              <a:t>待</a:t>
            </a:r>
            <a:r>
              <a:rPr lang="en-US" altLang="zh-CN" sz="1600" dirty="0">
                <a:solidFill>
                  <a:srgbClr val="00B0F0"/>
                </a:solidFill>
              </a:rPr>
              <a:t>Client</a:t>
            </a:r>
            <a:r>
              <a:rPr lang="zh-CN" altLang="en-US" sz="1600" dirty="0">
                <a:solidFill>
                  <a:srgbClr val="00B0F0"/>
                </a:solidFill>
              </a:rPr>
              <a:t>的请</a:t>
            </a:r>
            <a:r>
              <a:rPr lang="zh-CN" altLang="en-US" sz="1600" dirty="0" smtClean="0">
                <a:solidFill>
                  <a:srgbClr val="00B0F0"/>
                </a:solidFill>
              </a:rPr>
              <a:t>求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00B0F0"/>
                </a:solidFill>
              </a:rPr>
              <a:t>Server</a:t>
            </a:r>
            <a:r>
              <a:rPr lang="zh-CN" altLang="en-US" sz="1600" dirty="0">
                <a:solidFill>
                  <a:srgbClr val="00B0F0"/>
                </a:solidFill>
              </a:rPr>
              <a:t>启动</a:t>
            </a:r>
            <a:r>
              <a:rPr lang="zh-CN" altLang="en-US" sz="1600" dirty="0" smtClean="0">
                <a:solidFill>
                  <a:srgbClr val="00B0F0"/>
                </a:solidFill>
              </a:rPr>
              <a:t>后把</a:t>
            </a:r>
            <a:r>
              <a:rPr lang="zh-CN" altLang="en-US" sz="1600" dirty="0">
                <a:solidFill>
                  <a:srgbClr val="00B0F0"/>
                </a:solidFill>
              </a:rPr>
              <a:t>自己注册到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中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向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查询，得到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通过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的代理和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通信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altLang="zh-CN" sz="1600" dirty="0"/>
          </a:p>
          <a:p>
            <a:pPr marL="4572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16" y="228600"/>
            <a:ext cx="9192968" cy="546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在各层的表示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51" y="1685251"/>
            <a:ext cx="6317498" cy="42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open() – </a:t>
            </a:r>
            <a:r>
              <a:rPr lang="zh-CN" altLang="en-US" dirty="0" smtClean="0">
                <a:solidFill>
                  <a:srgbClr val="FF9900"/>
                </a:solidFill>
              </a:rPr>
              <a:t>打开</a:t>
            </a:r>
            <a:r>
              <a:rPr lang="en-US" altLang="zh-CN" dirty="0" smtClean="0">
                <a:solidFill>
                  <a:srgbClr val="FF9900"/>
                </a:solidFill>
              </a:rPr>
              <a:t>binder</a:t>
            </a:r>
            <a:r>
              <a:rPr lang="zh-CN" altLang="en-US" dirty="0" smtClean="0">
                <a:solidFill>
                  <a:srgbClr val="FF9900"/>
                </a:solidFill>
              </a:rPr>
              <a:t>驱动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mmap() – </a:t>
            </a:r>
            <a:r>
              <a:rPr lang="zh-CN" altLang="en-US" dirty="0" smtClean="0">
                <a:solidFill>
                  <a:srgbClr val="FF9900"/>
                </a:solidFill>
              </a:rPr>
              <a:t>分配内核缓存区，并进行内存映射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ioctl() – </a:t>
            </a:r>
            <a:r>
              <a:rPr lang="zh-CN" altLang="en-US" dirty="0" smtClean="0">
                <a:solidFill>
                  <a:srgbClr val="FF9900"/>
                </a:solidFill>
              </a:rPr>
              <a:t>进行数据读写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55" y="282895"/>
            <a:ext cx="7074290" cy="5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6" y="196948"/>
            <a:ext cx="9462149" cy="56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binder_open()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结构体，用于记录进程的相关信息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保存到内核的</a:t>
            </a:r>
            <a:r>
              <a:rPr lang="en-US" altLang="zh-CN" dirty="0"/>
              <a:t>filp-&gt;</a:t>
            </a:r>
            <a:r>
              <a:rPr lang="en-US" altLang="zh-CN" dirty="0" smtClean="0"/>
              <a:t>private_data</a:t>
            </a:r>
            <a:r>
              <a:rPr lang="zh-CN" altLang="en-US" dirty="0" smtClean="0"/>
              <a:t>文件指针当中，以便在</a:t>
            </a:r>
            <a:r>
              <a:rPr lang="en-US" altLang="zh-CN" dirty="0" smtClean="0"/>
              <a:t>binder_mmap()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binder_ioctl()</a:t>
            </a:r>
            <a:r>
              <a:rPr lang="zh-CN" altLang="en-US" dirty="0" smtClean="0"/>
              <a:t>中取用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高效。进程直接的数据传输只需一次内存拷贝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安全。通信数据携带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5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binder_mmap()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配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将这块内存同时映射到内核空间和用户空间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将内核空间和用户空间的地址差值记录在</a:t>
            </a:r>
            <a:r>
              <a:rPr lang="nn-NO" altLang="zh-CN" dirty="0"/>
              <a:t>proc-&gt;</a:t>
            </a:r>
            <a:r>
              <a:rPr lang="nn-NO" altLang="zh-CN" dirty="0" smtClean="0"/>
              <a:t>user_buffer_offset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8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通信流程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的启动过程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代理对象的获取过程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的注册过程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代理对象的查询过程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代理对象向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发送消息的过程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ServiceManager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告</a:t>
            </a:r>
            <a:r>
              <a:rPr lang="zh-CN" altLang="en-US" dirty="0" smtClean="0"/>
              <a:t>诉</a:t>
            </a:r>
            <a:r>
              <a:rPr lang="en-US" altLang="zh-CN" dirty="0" smtClean="0"/>
              <a:t>binder </a:t>
            </a:r>
            <a:r>
              <a:rPr lang="zh-CN" altLang="en-US" dirty="0"/>
              <a:t>驱</a:t>
            </a:r>
            <a:r>
              <a:rPr lang="zh-CN" altLang="en-US" dirty="0" smtClean="0"/>
              <a:t>动，我要成为</a:t>
            </a:r>
            <a:r>
              <a:rPr lang="en-US" altLang="zh-CN" dirty="0" smtClean="0"/>
              <a:t>ServiceManager</a:t>
            </a:r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阻</a:t>
            </a:r>
            <a:r>
              <a:rPr lang="zh-CN" altLang="en-US" dirty="0" smtClean="0"/>
              <a:t>塞，等待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的注册过程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都有一个唯一标识</a:t>
            </a:r>
            <a:r>
              <a:rPr lang="en-US" altLang="zh-CN" dirty="0"/>
              <a:t> </a:t>
            </a:r>
            <a:r>
              <a:rPr lang="en-US" altLang="zh-CN" dirty="0" smtClean="0"/>
              <a:t>— handle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 = 0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代理的成员变量中都含有成员变量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，指向它代理的服务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据包格式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3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 smtClean="0"/>
              <a:t>同一个进程调用：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int sum = someObject.add( 2,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向对象发送消息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传参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等待方法执行完毕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返回结果</a:t>
            </a:r>
            <a:endParaRPr lang="en-US" altLang="zh-CN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8" y="282640"/>
            <a:ext cx="8693045" cy="59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smtClean="0"/>
              <a:t>copy_to_user()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与用户空间交互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92" y="110134"/>
            <a:ext cx="7726616" cy="58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52" y="117567"/>
            <a:ext cx="7058296" cy="58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smtClean="0"/>
              <a:t>mmap()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smtClean="0">
                <a:solidFill>
                  <a:srgbClr val="FF3300"/>
                </a:solidFill>
              </a:rPr>
              <a:t>user_buffer_offset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>
                <a:solidFill>
                  <a:srgbClr val="FF3300"/>
                </a:solidFill>
              </a:rPr>
              <a:t>user_buffer_offset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1094</Words>
  <Application>Microsoft Office PowerPoint</Application>
  <PresentationFormat>自定义</PresentationFormat>
  <Paragraphs>110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PowerPoint 演示文稿</vt:lpstr>
      <vt:lpstr>PowerPoint 演示文稿</vt:lpstr>
      <vt:lpstr>Binder对数据拷贝的优化</vt:lpstr>
      <vt:lpstr>PowerPoint 演示文稿</vt:lpstr>
      <vt:lpstr>PowerPoint 演示文稿</vt:lpstr>
      <vt:lpstr>等待队列</vt:lpstr>
      <vt:lpstr>Binder通信模型</vt:lpstr>
      <vt:lpstr>PowerPoint 演示文稿</vt:lpstr>
      <vt:lpstr>Binder在各层的表示</vt:lpstr>
      <vt:lpstr>Binder驱动接口</vt:lpstr>
      <vt:lpstr>PowerPoint 演示文稿</vt:lpstr>
      <vt:lpstr>PowerPoint 演示文稿</vt:lpstr>
      <vt:lpstr>binder_open()</vt:lpstr>
      <vt:lpstr>PowerPoint 演示文稿</vt:lpstr>
      <vt:lpstr>binder_mmap()</vt:lpstr>
      <vt:lpstr>PowerPoint 演示文稿</vt:lpstr>
      <vt:lpstr>Binder通信流程</vt:lpstr>
      <vt:lpstr>ServiceManager启动流程</vt:lpstr>
      <vt:lpstr>Service的注册过程</vt:lpstr>
      <vt:lpstr>PowerPoint 演示文稿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2017-02-22T12:20:06Z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