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2"/>
  </p:sldMasterIdLst>
  <p:notesMasterIdLst>
    <p:notesMasterId r:id="rId35"/>
  </p:notesMasterIdLst>
  <p:handoutMasterIdLst>
    <p:handoutMasterId r:id="rId36"/>
  </p:handoutMasterIdLst>
  <p:sldIdLst>
    <p:sldId id="256" r:id="rId3"/>
    <p:sldId id="272" r:id="rId4"/>
    <p:sldId id="273" r:id="rId5"/>
    <p:sldId id="277" r:id="rId6"/>
    <p:sldId id="267" r:id="rId7"/>
    <p:sldId id="257" r:id="rId8"/>
    <p:sldId id="297" r:id="rId9"/>
    <p:sldId id="298" r:id="rId10"/>
    <p:sldId id="274" r:id="rId11"/>
    <p:sldId id="299" r:id="rId12"/>
    <p:sldId id="300" r:id="rId13"/>
    <p:sldId id="269" r:id="rId14"/>
    <p:sldId id="285" r:id="rId15"/>
    <p:sldId id="303" r:id="rId16"/>
    <p:sldId id="287" r:id="rId17"/>
    <p:sldId id="280" r:id="rId18"/>
    <p:sldId id="301" r:id="rId19"/>
    <p:sldId id="302" r:id="rId20"/>
    <p:sldId id="281" r:id="rId21"/>
    <p:sldId id="282" r:id="rId22"/>
    <p:sldId id="294" r:id="rId23"/>
    <p:sldId id="283" r:id="rId24"/>
    <p:sldId id="284" r:id="rId25"/>
    <p:sldId id="271" r:id="rId26"/>
    <p:sldId id="289" r:id="rId27"/>
    <p:sldId id="290" r:id="rId28"/>
    <p:sldId id="291" r:id="rId29"/>
    <p:sldId id="292" r:id="rId30"/>
    <p:sldId id="293" r:id="rId31"/>
    <p:sldId id="295" r:id="rId32"/>
    <p:sldId id="296" r:id="rId33"/>
    <p:sldId id="26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99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8603FDC-E32A-4AB5-989C-0864C3EAD2B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01" autoAdjust="0"/>
  </p:normalViewPr>
  <p:slideViewPr>
    <p:cSldViewPr snapToGrid="0">
      <p:cViewPr varScale="1">
        <p:scale>
          <a:sx n="108" d="100"/>
          <a:sy n="108" d="100"/>
        </p:scale>
        <p:origin x="-672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8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56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DE71268B-8AC2-4239-8FAF-7C144C210720}" type="datetimeFigureOut">
              <a:rPr lang="en-US" altLang="zh-CN"/>
              <a:t>2/22/2017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402BA2C8-71FC-43D0-BD87-0547616971FA}" type="slidenum">
              <a:rPr lang="zh-CN"/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7292136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F5AD8362-6D63-40AC-BAA9-90C3AE6D5875}" type="datetimeFigureOut">
              <a:t>2017/2/22</a:t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C6539446-6953-447E-A4E3-E7CFBF870046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2392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水 3"/>
          <p:cNvSpPr/>
          <p:nvPr/>
        </p:nvSpPr>
        <p:spPr>
          <a:xfrm>
            <a:off x="2552" y="5243129"/>
            <a:ext cx="12188952" cy="1614871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23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5" name="天空"/>
          <p:cNvSpPr/>
          <p:nvPr/>
        </p:nvSpPr>
        <p:spPr>
          <a:xfrm>
            <a:off x="2552" y="0"/>
            <a:ext cx="12188952" cy="5334000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pic>
        <p:nvPicPr>
          <p:cNvPr id="6" name="water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1425" y="5497897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water1"/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1425" y="5221111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/>
          <p:cNvSpPr/>
          <p:nvPr/>
        </p:nvSpPr>
        <p:spPr>
          <a:xfrm>
            <a:off x="-1425" y="5961106"/>
            <a:ext cx="12188952" cy="896846"/>
          </a:xfrm>
          <a:prstGeom prst="rect">
            <a:avLst/>
          </a:prstGeom>
          <a:gradFill>
            <a:gsLst>
              <a:gs pos="25000">
                <a:schemeClr val="accent6">
                  <a:lumMod val="60000"/>
                  <a:lumOff val="40000"/>
                  <a:alpha val="0"/>
                </a:schemeClr>
              </a:gs>
              <a:gs pos="100000">
                <a:schemeClr val="accent6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05872" y="1309047"/>
            <a:ext cx="9602789" cy="2667000"/>
          </a:xfrm>
        </p:spPr>
        <p:txBody>
          <a:bodyPr anchor="b">
            <a:noAutofit/>
          </a:bodyPr>
          <a:lstStyle>
            <a:lvl1pPr algn="ctr" latinLnBrk="0">
              <a:defRPr lang="zh-CN"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05872" y="4038600"/>
            <a:ext cx="9601200" cy="990600"/>
          </a:xfrm>
        </p:spPr>
        <p:txBody>
          <a:bodyPr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1800" cap="all" baseline="0">
                <a:solidFill>
                  <a:schemeClr val="accent2"/>
                </a:solidFill>
              </a:defRPr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smtClean="0"/>
              <a:t>单击以编辑母版副标题样式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440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440362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5pPr latinLnBrk="0">
              <a:defRPr lang="zh-CN"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93813" y="1309047"/>
            <a:ext cx="9601252" cy="2667000"/>
          </a:xfrm>
        </p:spPr>
        <p:txBody>
          <a:bodyPr anchor="b">
            <a:normAutofit/>
          </a:bodyPr>
          <a:lstStyle>
            <a:lvl1pPr algn="ctr" latinLnBrk="0">
              <a:defRPr lang="zh-CN" sz="6000" b="0"/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3813" y="4038600"/>
            <a:ext cx="9601200" cy="1143000"/>
          </a:xfrm>
        </p:spPr>
        <p:txBody>
          <a:bodyPr anchor="t">
            <a:norm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000" cap="all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84E2-2D7A-43CF-AC90-352A289A783A}" type="datetime1">
              <a:t>2017/2/22</a:t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4112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78880" y="1572768"/>
            <a:ext cx="4572000" cy="4142232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1">
              <a:t>2017/2/22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12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4112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78880" y="1572768"/>
            <a:ext cx="4572000" cy="766588"/>
          </a:xfr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78880" y="2365861"/>
            <a:ext cx="4572000" cy="3349140"/>
          </a:xfrm>
        </p:spPr>
        <p:txBody>
          <a:bodyPr>
            <a:normAutofit/>
          </a:bodyPr>
          <a:lstStyle>
            <a:lvl1pPr latinLnBrk="0">
              <a:defRPr lang="zh-CN" sz="1800"/>
            </a:lvl1pPr>
            <a:lvl2pPr latinLnBrk="0">
              <a:defRPr lang="zh-CN" sz="1600"/>
            </a:lvl2pPr>
            <a:lvl3pPr latinLnBrk="0">
              <a:defRPr lang="zh-CN" sz="1400"/>
            </a:lvl3pPr>
            <a:lvl4pPr latinLnBrk="0">
              <a:defRPr lang="zh-CN" sz="1200"/>
            </a:lvl4pPr>
            <a:lvl5pPr latinLnBrk="0">
              <a:defRPr lang="zh-CN" sz="1200"/>
            </a:lvl5pPr>
            <a:lvl6pPr latinLnBrk="0">
              <a:defRPr lang="zh-CN" sz="1200"/>
            </a:lvl6pPr>
            <a:lvl7pPr latinLnBrk="0">
              <a:defRPr lang="zh-CN" sz="1200"/>
            </a:lvl7pPr>
            <a:lvl8pPr latinLnBrk="0">
              <a:defRPr lang="zh-CN" sz="1200"/>
            </a:lvl8pPr>
            <a:lvl9pPr latinLnBrk="0">
              <a:defRPr lang="zh-CN" sz="12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1">
              <a:t>2017/2/22</a:t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1">
              <a:t>2017/2/22</a:t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天空"/>
          <p:cNvSpPr/>
          <p:nvPr/>
        </p:nvSpPr>
        <p:spPr>
          <a:xfrm>
            <a:off x="2552" y="-1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99000">
                <a:schemeClr val="accent2">
                  <a:lumMod val="20000"/>
                  <a:lumOff val="80000"/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1">
              <a:t>2017/2/22</a:t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2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0413" y="685800"/>
            <a:ext cx="6858000" cy="4572000"/>
          </a:xfr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9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1">
              <a:t>2017/2/22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7479" y="762000"/>
            <a:ext cx="3377133" cy="2743200"/>
          </a:xfr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 smtClean="0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0413" y="685800"/>
            <a:ext cx="6858000" cy="4572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 latinLnBrk="0">
              <a:buNone/>
              <a:defRPr lang="zh-CN" sz="24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127479" y="3554104"/>
            <a:ext cx="3377133" cy="1703696"/>
          </a:xfrm>
        </p:spPr>
        <p:txBody>
          <a:bodyPr>
            <a:normAutofit/>
          </a:bodyPr>
          <a:lstStyle>
            <a:lvl1pPr marL="0" indent="0" latinLnBrk="0">
              <a:lnSpc>
                <a:spcPct val="100000"/>
              </a:lnSpc>
              <a:spcBef>
                <a:spcPts val="800"/>
              </a:spcBef>
              <a:buNone/>
              <a:defRPr lang="zh-CN" sz="14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74940-A916-4C8B-9648-02A2D3898F9E}" type="datetime1">
              <a:t>2017/2/22</a:t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t>‹#›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天空"/>
          <p:cNvSpPr/>
          <p:nvPr/>
        </p:nvSpPr>
        <p:spPr>
          <a:xfrm>
            <a:off x="3048" y="0"/>
            <a:ext cx="12188952" cy="6858002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58000"/>
                </a:schemeClr>
              </a:gs>
              <a:gs pos="88000">
                <a:schemeClr val="accent2">
                  <a:lumMod val="20000"/>
                  <a:lumOff val="80000"/>
                  <a:alpha val="6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2960"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water3"/>
          <p:cNvSpPr/>
          <p:nvPr/>
        </p:nvSpPr>
        <p:spPr>
          <a:xfrm>
            <a:off x="3048" y="6064102"/>
            <a:ext cx="12188952" cy="793899"/>
          </a:xfrm>
          <a:prstGeom prst="rect">
            <a:avLst/>
          </a:prstGeom>
          <a:gradFill>
            <a:gsLst>
              <a:gs pos="833">
                <a:schemeClr val="accent2">
                  <a:lumMod val="60000"/>
                  <a:lumOff val="40000"/>
                  <a:alpha val="38000"/>
                </a:schemeClr>
              </a:gs>
              <a:gs pos="49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20000"/>
                  <a:lumOff val="80000"/>
                  <a:alpha val="89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water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" r="9901"/>
          <a:stretch/>
        </p:blipFill>
        <p:spPr>
          <a:xfrm>
            <a:off x="-929" y="6256182"/>
            <a:ext cx="12188952" cy="46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water1"/>
          <p:cNvPicPr>
            <a:picLocks noChangeAspect="1"/>
          </p:cNvPicPr>
          <p:nvPr/>
        </p:nvPicPr>
        <p:blipFill rotWithShape="1">
          <a:blip r:embed="rId14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r="6356"/>
          <a:stretch/>
        </p:blipFill>
        <p:spPr>
          <a:xfrm flipH="1">
            <a:off x="-929" y="5979396"/>
            <a:ext cx="12188952" cy="26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41616" y="265177"/>
            <a:ext cx="9509759" cy="1088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41616" y="1572769"/>
            <a:ext cx="9509760" cy="4142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876272" y="6601969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586B75A-687E-405C-8A0B-8D00578BA2C3}" type="datetime1">
              <a:rPr lang="en-US" altLang="zh-CN" smtClean="0"/>
              <a:pPr/>
              <a:t>2/22/2017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341616" y="6601969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211296" y="6601969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800" cap="all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4FAB73BC-B049-4115-A692-8D63A059BFB8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sz="3800" kern="1200">
          <a:solidFill>
            <a:schemeClr val="accent2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•"/>
        <a:defRPr lang="zh-CN" sz="20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SzPct val="100000"/>
        <a:buFont typeface="Arial" pitchFamily="34" charset="0"/>
        <a:buChar char="•"/>
        <a:defRPr lang="zh-CN" sz="18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6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371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6459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6pPr>
      <a:lvl7pPr marL="19202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•"/>
        <a:defRPr lang="zh-CN" sz="1400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840">
          <p15:clr>
            <a:srgbClr val="F26B43"/>
          </p15:clr>
        </p15:guide>
        <p15:guide id="4" orient="horz" pos="984">
          <p15:clr>
            <a:srgbClr val="F26B43"/>
          </p15:clr>
        </p15:guide>
        <p15:guide id="5" orient="horz" pos="3600">
          <p15:clr>
            <a:srgbClr val="F26B43"/>
          </p15:clr>
        </p15:guide>
        <p15:guide id="6" pos="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一</a:t>
            </a:r>
            <a:r>
              <a:rPr lang="zh-CN" altLang="en-US" dirty="0" smtClean="0"/>
              <a:t>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机制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150390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内存映射</a:t>
            </a:r>
            <a:endParaRPr lang="zh-CN" alt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225" y="1414957"/>
            <a:ext cx="6205550" cy="465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59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数据拷贝</a:t>
            </a:r>
            <a:endParaRPr lang="zh-CN" alt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924" y="1573213"/>
            <a:ext cx="7591739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40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等待队列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等待队列：</a:t>
            </a:r>
            <a:r>
              <a:rPr lang="en-US" altLang="zh-CN" dirty="0" smtClean="0"/>
              <a:t>wait_queue_head_t</a:t>
            </a:r>
            <a:endParaRPr lang="zh-CN" dirty="0"/>
          </a:p>
          <a:p>
            <a:r>
              <a:rPr lang="zh-CN" altLang="en-US" dirty="0" smtClean="0"/>
              <a:t>阻塞线程：</a:t>
            </a:r>
            <a:r>
              <a:rPr lang="en-US" altLang="zh-CN" dirty="0" smtClean="0"/>
              <a:t>wait_event_interruptible(</a:t>
            </a:r>
            <a:r>
              <a:rPr lang="en-US" altLang="zh-CN" dirty="0" err="1" smtClean="0"/>
              <a:t>wait_queue_head_t</a:t>
            </a:r>
            <a:r>
              <a:rPr lang="en-US" altLang="zh-CN" dirty="0" smtClean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*</a:t>
            </a:r>
            <a:r>
              <a:rPr lang="en-US" altLang="zh-CN" dirty="0" smtClean="0"/>
              <a:t>queue</a:t>
            </a:r>
            <a:r>
              <a:rPr lang="en-US" altLang="zh-CN" dirty="0"/>
              <a:t>, condition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唤醒线程：</a:t>
            </a:r>
            <a:r>
              <a:rPr lang="en-US" altLang="zh-CN" dirty="0"/>
              <a:t>wake_up_interruptible(</a:t>
            </a:r>
            <a:r>
              <a:rPr lang="en-US" altLang="zh-CN" dirty="0" err="1"/>
              <a:t>wait_queue_head_t</a:t>
            </a:r>
            <a:r>
              <a:rPr lang="en-US" altLang="zh-CN" dirty="0"/>
              <a:t> </a:t>
            </a:r>
            <a:r>
              <a:rPr lang="en-US" altLang="zh-CN" dirty="0" smtClean="0"/>
              <a:t> *</a:t>
            </a:r>
            <a:r>
              <a:rPr lang="en-US" altLang="zh-CN" dirty="0"/>
              <a:t>queue</a:t>
            </a:r>
            <a:r>
              <a:rPr lang="en-US" altLang="zh-CN" dirty="0" smtClean="0"/>
              <a:t>)</a:t>
            </a:r>
            <a:endParaRPr lang="zh-CN" dirty="0"/>
          </a:p>
          <a:p>
            <a:endParaRPr lang="en-US" altLang="zh-CN" dirty="0" smtClean="0"/>
          </a:p>
          <a:p>
            <a:pPr marL="45720" indent="0">
              <a:buNone/>
            </a:pPr>
            <a:r>
              <a:rPr lang="zh-CN" altLang="en-US" dirty="0" smtClean="0"/>
              <a:t>   </a:t>
            </a:r>
            <a:r>
              <a:rPr lang="zh-CN" altLang="en-US" dirty="0" smtClean="0">
                <a:solidFill>
                  <a:srgbClr val="00B0F0"/>
                </a:solidFill>
              </a:rPr>
              <a:t>可</a:t>
            </a:r>
            <a:r>
              <a:rPr lang="zh-CN" altLang="en-US" dirty="0" smtClean="0">
                <a:solidFill>
                  <a:srgbClr val="00B0F0"/>
                </a:solidFill>
              </a:rPr>
              <a:t>类比</a:t>
            </a:r>
            <a:r>
              <a:rPr lang="en-US" altLang="zh-CN" dirty="0" smtClean="0">
                <a:solidFill>
                  <a:srgbClr val="00B0F0"/>
                </a:solidFill>
              </a:rPr>
              <a:t>Java</a:t>
            </a:r>
            <a:r>
              <a:rPr lang="zh-CN" altLang="en-US" dirty="0" smtClean="0">
                <a:solidFill>
                  <a:srgbClr val="00B0F0"/>
                </a:solidFill>
              </a:rPr>
              <a:t>中的</a:t>
            </a:r>
            <a:r>
              <a:rPr lang="en-US" altLang="zh-CN" dirty="0">
                <a:solidFill>
                  <a:srgbClr val="00B0F0"/>
                </a:solidFill>
              </a:rPr>
              <a:t>ArrayBlockingQueue</a:t>
            </a:r>
            <a:endParaRPr lang="zh-C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77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通信模型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1616" y="1572769"/>
            <a:ext cx="9509760" cy="4449962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通信角色：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Server – </a:t>
            </a:r>
            <a:r>
              <a:rPr lang="zh-CN" altLang="en-US" sz="1600" dirty="0">
                <a:solidFill>
                  <a:srgbClr val="00B0F0"/>
                </a:solidFill>
              </a:rPr>
              <a:t>相</a:t>
            </a:r>
            <a:r>
              <a:rPr lang="zh-CN" altLang="en-US" sz="1600" dirty="0" smtClean="0">
                <a:solidFill>
                  <a:srgbClr val="00B0F0"/>
                </a:solidFill>
              </a:rPr>
              <a:t>当于服务端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Client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相对于于客户端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ServiceManager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相对于域名服务器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Binder Driver – </a:t>
            </a:r>
            <a:r>
              <a:rPr lang="zh-CN" altLang="en-US" sz="1600" dirty="0">
                <a:solidFill>
                  <a:srgbClr val="00B0F0"/>
                </a:solidFill>
              </a:rPr>
              <a:t>负</a:t>
            </a:r>
            <a:r>
              <a:rPr lang="zh-CN" altLang="en-US" sz="1600" dirty="0" smtClean="0">
                <a:solidFill>
                  <a:srgbClr val="00B0F0"/>
                </a:solidFill>
              </a:rPr>
              <a:t>责路由（</a:t>
            </a:r>
            <a:r>
              <a:rPr lang="en-US" altLang="zh-CN" sz="1600" dirty="0" smtClean="0">
                <a:solidFill>
                  <a:srgbClr val="00B0F0"/>
                </a:solidFill>
              </a:rPr>
              <a:t>IP</a:t>
            </a:r>
            <a:r>
              <a:rPr lang="zh-CN" altLang="en-US" sz="1600" dirty="0" smtClean="0">
                <a:solidFill>
                  <a:srgbClr val="00B0F0"/>
                </a:solidFill>
              </a:rPr>
              <a:t>层、数据链路层、物理层）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r>
              <a:rPr lang="zh-CN" altLang="en-US" dirty="0"/>
              <a:t>通</a:t>
            </a:r>
            <a:r>
              <a:rPr lang="zh-CN" altLang="en-US" dirty="0"/>
              <a:t>信流程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ServiceManager</a:t>
            </a:r>
            <a:r>
              <a:rPr lang="zh-CN" altLang="en-US" sz="1600" dirty="0">
                <a:solidFill>
                  <a:srgbClr val="00B0F0"/>
                </a:solidFill>
              </a:rPr>
              <a:t>随系统启动后</a:t>
            </a:r>
            <a:r>
              <a:rPr lang="zh-CN" altLang="en-US" sz="1600" dirty="0" smtClean="0">
                <a:solidFill>
                  <a:srgbClr val="00B0F0"/>
                </a:solidFill>
              </a:rPr>
              <a:t>，运行在</a:t>
            </a:r>
            <a:r>
              <a:rPr lang="en-US" altLang="zh-CN" sz="1600" dirty="0" smtClean="0">
                <a:solidFill>
                  <a:srgbClr val="00B0F0"/>
                </a:solidFill>
              </a:rPr>
              <a:t>system</a:t>
            </a:r>
            <a:r>
              <a:rPr lang="zh-CN" altLang="en-US" sz="1600" dirty="0" smtClean="0">
                <a:solidFill>
                  <a:srgbClr val="00B0F0"/>
                </a:solidFill>
              </a:rPr>
              <a:t>进程中，等</a:t>
            </a:r>
            <a:r>
              <a:rPr lang="zh-CN" altLang="en-US" sz="1600" dirty="0">
                <a:solidFill>
                  <a:srgbClr val="00B0F0"/>
                </a:solidFill>
              </a:rPr>
              <a:t>待</a:t>
            </a:r>
            <a:r>
              <a:rPr lang="en-US" altLang="zh-CN" sz="1600" dirty="0">
                <a:solidFill>
                  <a:srgbClr val="00B0F0"/>
                </a:solidFill>
              </a:rPr>
              <a:t>Client</a:t>
            </a:r>
            <a:r>
              <a:rPr lang="zh-CN" altLang="en-US" sz="1600" dirty="0">
                <a:solidFill>
                  <a:srgbClr val="00B0F0"/>
                </a:solidFill>
              </a:rPr>
              <a:t>的请</a:t>
            </a:r>
            <a:r>
              <a:rPr lang="zh-CN" altLang="en-US" sz="1600" dirty="0" smtClean="0">
                <a:solidFill>
                  <a:srgbClr val="00B0F0"/>
                </a:solidFill>
              </a:rPr>
              <a:t>求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>
                <a:solidFill>
                  <a:srgbClr val="00B0F0"/>
                </a:solidFill>
              </a:rPr>
              <a:t>Server</a:t>
            </a:r>
            <a:r>
              <a:rPr lang="zh-CN" altLang="en-US" sz="1600" dirty="0">
                <a:solidFill>
                  <a:srgbClr val="00B0F0"/>
                </a:solidFill>
              </a:rPr>
              <a:t>启动</a:t>
            </a:r>
            <a:r>
              <a:rPr lang="zh-CN" altLang="en-US" sz="1600" dirty="0" smtClean="0">
                <a:solidFill>
                  <a:srgbClr val="00B0F0"/>
                </a:solidFill>
              </a:rPr>
              <a:t>后把</a:t>
            </a:r>
            <a:r>
              <a:rPr lang="zh-CN" altLang="en-US" sz="1600" dirty="0">
                <a:solidFill>
                  <a:srgbClr val="00B0F0"/>
                </a:solidFill>
              </a:rPr>
              <a:t>自己注册到</a:t>
            </a:r>
            <a:r>
              <a:rPr lang="en-US" altLang="zh-CN" sz="1600" dirty="0" smtClean="0">
                <a:solidFill>
                  <a:srgbClr val="00B0F0"/>
                </a:solidFill>
              </a:rPr>
              <a:t>ServiceManager</a:t>
            </a:r>
            <a:r>
              <a:rPr lang="zh-CN" altLang="en-US" sz="1600" dirty="0" smtClean="0">
                <a:solidFill>
                  <a:srgbClr val="00B0F0"/>
                </a:solidFill>
              </a:rPr>
              <a:t>中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Client</a:t>
            </a:r>
            <a:r>
              <a:rPr lang="zh-CN" altLang="en-US" sz="1600" dirty="0" smtClean="0">
                <a:solidFill>
                  <a:srgbClr val="00B0F0"/>
                </a:solidFill>
              </a:rPr>
              <a:t>向</a:t>
            </a:r>
            <a:r>
              <a:rPr lang="en-US" altLang="zh-CN" sz="1600" dirty="0" smtClean="0">
                <a:solidFill>
                  <a:srgbClr val="00B0F0"/>
                </a:solidFill>
              </a:rPr>
              <a:t>ServiceManager</a:t>
            </a:r>
            <a:r>
              <a:rPr lang="zh-CN" altLang="en-US" sz="1600" dirty="0" smtClean="0">
                <a:solidFill>
                  <a:srgbClr val="00B0F0"/>
                </a:solidFill>
              </a:rPr>
              <a:t>查询，得到</a:t>
            </a:r>
            <a:r>
              <a:rPr lang="en-US" altLang="zh-CN" sz="1600" dirty="0" smtClean="0">
                <a:solidFill>
                  <a:srgbClr val="00B0F0"/>
                </a:solidFill>
              </a:rPr>
              <a:t>Server</a:t>
            </a:r>
            <a:r>
              <a:rPr lang="zh-CN" altLang="en-US" sz="1600" dirty="0" smtClean="0">
                <a:solidFill>
                  <a:srgbClr val="00B0F0"/>
                </a:solidFill>
              </a:rPr>
              <a:t>的代理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Client</a:t>
            </a:r>
            <a:r>
              <a:rPr lang="zh-CN" altLang="en-US" sz="1600" dirty="0" smtClean="0">
                <a:solidFill>
                  <a:srgbClr val="00B0F0"/>
                </a:solidFill>
              </a:rPr>
              <a:t>通过</a:t>
            </a:r>
            <a:r>
              <a:rPr lang="en-US" altLang="zh-CN" sz="1600" dirty="0" smtClean="0">
                <a:solidFill>
                  <a:srgbClr val="00B0F0"/>
                </a:solidFill>
              </a:rPr>
              <a:t>Server</a:t>
            </a:r>
            <a:r>
              <a:rPr lang="zh-CN" altLang="en-US" sz="1600" dirty="0" smtClean="0">
                <a:solidFill>
                  <a:srgbClr val="00B0F0"/>
                </a:solidFill>
              </a:rPr>
              <a:t>的代理和</a:t>
            </a:r>
            <a:r>
              <a:rPr lang="en-US" altLang="zh-CN" sz="1600" dirty="0" smtClean="0">
                <a:solidFill>
                  <a:srgbClr val="00B0F0"/>
                </a:solidFill>
              </a:rPr>
              <a:t>Server</a:t>
            </a:r>
            <a:r>
              <a:rPr lang="zh-CN" altLang="en-US" sz="1600" dirty="0" smtClean="0">
                <a:solidFill>
                  <a:srgbClr val="00B0F0"/>
                </a:solidFill>
              </a:rPr>
              <a:t>通信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endParaRPr lang="en-US" altLang="zh-CN" sz="1600" dirty="0"/>
          </a:p>
          <a:p>
            <a:pPr marL="45720" indent="0"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32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通信模型示意图</a:t>
            </a:r>
            <a:endParaRPr lang="zh-CN" altLang="en-US" dirty="0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49" y="1573213"/>
            <a:ext cx="7459102" cy="4431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427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在各层的表示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251" y="1685251"/>
            <a:ext cx="6317498" cy="429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493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驱动接口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应用程序通过标准的</a:t>
            </a:r>
            <a:r>
              <a:rPr lang="en-US" altLang="zh-CN" dirty="0" smtClean="0"/>
              <a:t>Linux</a:t>
            </a:r>
            <a:r>
              <a:rPr lang="zh-CN" altLang="en-US" dirty="0" smtClean="0"/>
              <a:t>文件系统接口与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驱动交互</a:t>
            </a:r>
            <a:endParaRPr lang="en-US" altLang="zh-CN" dirty="0" smtClean="0"/>
          </a:p>
          <a:p>
            <a:r>
              <a:rPr lang="zh-CN" altLang="en-US" dirty="0" smtClean="0"/>
              <a:t>文件系统接口：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open() – </a:t>
            </a:r>
            <a:r>
              <a:rPr lang="zh-CN" altLang="en-US" dirty="0" smtClean="0">
                <a:solidFill>
                  <a:srgbClr val="FF9900"/>
                </a:solidFill>
              </a:rPr>
              <a:t>打开</a:t>
            </a:r>
            <a:r>
              <a:rPr lang="en-US" altLang="zh-CN" dirty="0" smtClean="0">
                <a:solidFill>
                  <a:srgbClr val="FF9900"/>
                </a:solidFill>
              </a:rPr>
              <a:t>binder</a:t>
            </a:r>
            <a:r>
              <a:rPr lang="zh-CN" altLang="en-US" dirty="0" smtClean="0">
                <a:solidFill>
                  <a:srgbClr val="FF9900"/>
                </a:solidFill>
              </a:rPr>
              <a:t>驱动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mmap() – </a:t>
            </a:r>
            <a:r>
              <a:rPr lang="zh-CN" altLang="en-US" dirty="0" smtClean="0">
                <a:solidFill>
                  <a:srgbClr val="FF9900"/>
                </a:solidFill>
              </a:rPr>
              <a:t>分配内核缓存区，并进行内存映射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rgbClr val="FF9900"/>
                </a:solidFill>
              </a:rPr>
              <a:t>ioctl() – </a:t>
            </a:r>
            <a:r>
              <a:rPr lang="zh-CN" altLang="en-US" dirty="0" smtClean="0">
                <a:solidFill>
                  <a:srgbClr val="FF9900"/>
                </a:solidFill>
              </a:rPr>
              <a:t>进行数据读写</a:t>
            </a:r>
            <a:endParaRPr lang="en-US" altLang="zh-CN" dirty="0" smtClean="0">
              <a:solidFill>
                <a:srgbClr val="FF990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read()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读数据</a:t>
            </a:r>
            <a:endParaRPr lang="en-US" altLang="zh-CN" dirty="0" smtClean="0">
              <a:solidFill>
                <a:schemeClr val="bg1">
                  <a:lumMod val="50000"/>
                </a:schemeClr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</a:rPr>
              <a:t>write() – 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</a:rPr>
              <a:t>写数据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文件系统接口</a:t>
            </a:r>
            <a:endParaRPr lang="zh-CN" altLang="en-US" dirty="0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965" y="1573213"/>
            <a:ext cx="5506070" cy="441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5142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</a:t>
            </a:r>
            <a:r>
              <a:rPr lang="zh-CN" altLang="en-US" dirty="0" smtClean="0"/>
              <a:t>象角度</a:t>
            </a:r>
            <a:endParaRPr lang="zh-CN" alt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71" y="1573213"/>
            <a:ext cx="7415859" cy="440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915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binder_open()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做三件事：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创建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结构体，用于记录进程的相关信息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初始化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的成员变量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</a:t>
            </a:r>
            <a:r>
              <a:rPr lang="en-US" altLang="zh-CN" dirty="0" smtClean="0"/>
              <a:t>binder_proc</a:t>
            </a:r>
            <a:r>
              <a:rPr lang="zh-CN" altLang="en-US" dirty="0" smtClean="0"/>
              <a:t>保存到内核的</a:t>
            </a:r>
            <a:r>
              <a:rPr lang="en-US" altLang="zh-CN" dirty="0"/>
              <a:t>filp-&gt;</a:t>
            </a:r>
            <a:r>
              <a:rPr lang="en-US" altLang="zh-CN" dirty="0" smtClean="0"/>
              <a:t>private_data</a:t>
            </a:r>
            <a:r>
              <a:rPr lang="zh-CN" altLang="en-US" dirty="0" smtClean="0"/>
              <a:t>文件指针当中，以便在</a:t>
            </a:r>
            <a:r>
              <a:rPr lang="en-US" altLang="zh-CN" dirty="0" smtClean="0"/>
              <a:t>binder_mmap() 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binder_ioctl()</a:t>
            </a:r>
            <a:r>
              <a:rPr lang="zh-CN" altLang="en-US" dirty="0" smtClean="0"/>
              <a:t>中取用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834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通信机制特点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高效。进</a:t>
            </a:r>
            <a:r>
              <a:rPr lang="zh-CN" altLang="en-US" dirty="0" smtClean="0"/>
              <a:t>程</a:t>
            </a:r>
            <a:r>
              <a:rPr lang="zh-CN" altLang="en-US" dirty="0"/>
              <a:t>之间</a:t>
            </a:r>
            <a:r>
              <a:rPr lang="zh-CN" altLang="en-US" dirty="0" smtClean="0"/>
              <a:t>的</a:t>
            </a:r>
            <a:r>
              <a:rPr lang="zh-CN" altLang="en-US" dirty="0" smtClean="0"/>
              <a:t>数据传输只需一次内存拷贝</a:t>
            </a:r>
            <a:endParaRPr lang="en-US" altLang="zh-CN" dirty="0" smtClean="0"/>
          </a:p>
          <a:p>
            <a:r>
              <a:rPr lang="zh-CN" altLang="en-US" dirty="0" smtClean="0"/>
              <a:t>安全</a:t>
            </a:r>
            <a:r>
              <a:rPr lang="zh-CN" altLang="en-US" dirty="0" smtClean="0"/>
              <a:t>。数据包由</a:t>
            </a:r>
            <a:r>
              <a:rPr lang="zh-CN" altLang="en-US" dirty="0" smtClean="0">
                <a:solidFill>
                  <a:srgbClr val="FF6600"/>
                </a:solidFill>
              </a:rPr>
              <a:t>内核写入</a:t>
            </a:r>
            <a:r>
              <a:rPr lang="en-US" altLang="zh-CN" dirty="0" smtClean="0"/>
              <a:t>pid</a:t>
            </a:r>
            <a:r>
              <a:rPr lang="zh-CN" altLang="en-US" dirty="0" smtClean="0"/>
              <a:t>和</a:t>
            </a:r>
            <a:r>
              <a:rPr lang="en-US" altLang="zh-CN" dirty="0" smtClean="0"/>
              <a:t>uid</a:t>
            </a:r>
            <a:r>
              <a:rPr lang="zh-CN" altLang="en-US" dirty="0" smtClean="0"/>
              <a:t>，方便接收进程做权限控制</a:t>
            </a:r>
            <a:endParaRPr lang="en-US" altLang="zh-CN" dirty="0" smtClean="0"/>
          </a:p>
          <a:p>
            <a:r>
              <a:rPr lang="zh-CN" altLang="en-US" dirty="0" smtClean="0"/>
              <a:t>面向对象。提供了一种进程间</a:t>
            </a:r>
            <a:r>
              <a:rPr lang="en-US" altLang="zh-CN" dirty="0" smtClean="0"/>
              <a:t>RPC</a:t>
            </a:r>
            <a:r>
              <a:rPr lang="zh-CN" altLang="en-US" dirty="0" smtClean="0"/>
              <a:t>（</a:t>
            </a:r>
            <a:r>
              <a:rPr lang="en-US" altLang="zh-CN" dirty="0" smtClean="0"/>
              <a:t>Remote </a:t>
            </a:r>
            <a:r>
              <a:rPr lang="en-US" altLang="zh-CN" dirty="0"/>
              <a:t>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）机制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390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35962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3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节点示意图</a:t>
            </a:r>
            <a:endParaRPr lang="zh-CN" alt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11" y="1573213"/>
            <a:ext cx="5982379" cy="444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227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binder_mmap()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做三件事：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分</a:t>
            </a:r>
            <a:r>
              <a:rPr lang="zh-CN" altLang="en-US" dirty="0" smtClean="0"/>
              <a:t>配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内存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将这块内存同时映射到内核空间和用户空间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将内核空间和用户空间的地址差值记录在</a:t>
            </a:r>
            <a:r>
              <a:rPr lang="nn-NO" altLang="zh-CN" dirty="0"/>
              <a:t>proc-&gt;</a:t>
            </a:r>
            <a:r>
              <a:rPr lang="nn-NO" altLang="zh-CN" dirty="0" smtClean="0"/>
              <a:t>user_buffer_offset</a:t>
            </a:r>
            <a:r>
              <a:rPr lang="zh-CN" altLang="en-US" dirty="0" smtClean="0"/>
              <a:t>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59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985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74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通信流程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ServiceManager</a:t>
            </a:r>
            <a:r>
              <a:rPr lang="zh-CN" altLang="en-US" dirty="0" smtClean="0"/>
              <a:t>的启动过程</a:t>
            </a:r>
            <a:endParaRPr 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ServiceManager</a:t>
            </a:r>
            <a:r>
              <a:rPr lang="zh-CN" altLang="en-US" dirty="0" smtClean="0"/>
              <a:t>代理对象的获取过程</a:t>
            </a:r>
            <a:endParaRPr lang="zh-CN" dirty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的注册过程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Service</a:t>
            </a:r>
            <a:r>
              <a:rPr lang="zh-CN" altLang="en-US" dirty="0" smtClean="0"/>
              <a:t>代理对象的查询过程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en-US" altLang="zh-CN" dirty="0" smtClean="0"/>
              <a:t>Client</a:t>
            </a:r>
            <a:r>
              <a:rPr lang="zh-CN" altLang="en-US" dirty="0" smtClean="0"/>
              <a:t>通过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代理对象向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发送消息的过程</a:t>
            </a:r>
            <a:endParaRPr lang="en-US" altLang="zh-CN" dirty="0" smtClean="0"/>
          </a:p>
          <a:p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7429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ServiceManager</a:t>
            </a:r>
            <a:r>
              <a:rPr lang="zh-CN" altLang="en-US" dirty="0" smtClean="0"/>
              <a:t>启动流程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2920" indent="-457200">
              <a:buFont typeface="+mj-lt"/>
              <a:buAutoNum type="arabicPeriod"/>
            </a:pPr>
            <a:r>
              <a:rPr lang="zh-CN" altLang="en-US" dirty="0" smtClean="0"/>
              <a:t>打开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</a:t>
            </a:r>
            <a:endParaRPr lang="en-US" altLang="zh-CN" dirty="0" smtClean="0"/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告</a:t>
            </a:r>
            <a:r>
              <a:rPr lang="zh-CN" altLang="en-US" dirty="0" smtClean="0"/>
              <a:t>诉</a:t>
            </a:r>
            <a:r>
              <a:rPr lang="en-US" altLang="zh-CN" dirty="0" smtClean="0"/>
              <a:t>binder </a:t>
            </a:r>
            <a:r>
              <a:rPr lang="zh-CN" altLang="en-US" dirty="0"/>
              <a:t>驱</a:t>
            </a:r>
            <a:r>
              <a:rPr lang="zh-CN" altLang="en-US" dirty="0" smtClean="0"/>
              <a:t>动，我要成为</a:t>
            </a:r>
            <a:r>
              <a:rPr lang="en-US" altLang="zh-CN" dirty="0" smtClean="0"/>
              <a:t>ServiceManager</a:t>
            </a:r>
          </a:p>
          <a:p>
            <a:pPr marL="502920" indent="-457200">
              <a:buFont typeface="+mj-lt"/>
              <a:buAutoNum type="arabicPeriod"/>
            </a:pPr>
            <a:r>
              <a:rPr lang="zh-CN" altLang="en-US" dirty="0"/>
              <a:t>阻</a:t>
            </a:r>
            <a:r>
              <a:rPr lang="zh-CN" altLang="en-US" dirty="0" smtClean="0"/>
              <a:t>塞，等待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的请求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14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Client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的过程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每一个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都有一个唯一标识</a:t>
            </a:r>
            <a:r>
              <a:rPr lang="en-US" altLang="zh-CN" dirty="0"/>
              <a:t> </a:t>
            </a:r>
            <a:r>
              <a:rPr lang="en-US" altLang="zh-CN" dirty="0" smtClean="0"/>
              <a:t>— handle</a:t>
            </a:r>
            <a:r>
              <a:rPr lang="zh-CN" altLang="en-US" dirty="0" smtClean="0"/>
              <a:t>（</a:t>
            </a:r>
            <a:r>
              <a:rPr lang="en-US" altLang="zh-CN" dirty="0" smtClean="0"/>
              <a:t>ip : port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ServiceManager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handle = 0</a:t>
            </a:r>
          </a:p>
          <a:p>
            <a:r>
              <a:rPr lang="zh-CN" altLang="en-US" dirty="0"/>
              <a:t>每一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代理的成员变量中都含有成员变量</a:t>
            </a:r>
            <a:r>
              <a:rPr lang="en-US" altLang="zh-CN" dirty="0" smtClean="0"/>
              <a:t>handle</a:t>
            </a:r>
            <a:r>
              <a:rPr lang="zh-CN" altLang="en-US" dirty="0" smtClean="0"/>
              <a:t>，指向它代理的服务</a:t>
            </a:r>
            <a:endParaRPr lang="en-US" altLang="zh-CN" dirty="0" smtClean="0"/>
          </a:p>
          <a:p>
            <a:r>
              <a:rPr lang="zh-CN" altLang="en-US" dirty="0"/>
              <a:t>数</a:t>
            </a:r>
            <a:r>
              <a:rPr lang="zh-CN" altLang="en-US" dirty="0" smtClean="0"/>
              <a:t>据包格式：</a:t>
            </a:r>
            <a:endParaRPr lang="en-US" altLang="zh-CN" dirty="0" smtClean="0"/>
          </a:p>
          <a:p>
            <a:pPr marL="38862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handle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哪个服务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38862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code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哪个方法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388620" indent="-342900">
              <a:buFont typeface="+mj-lt"/>
              <a:buAutoNum type="arabicPeriod"/>
            </a:pPr>
            <a:r>
              <a:rPr lang="en-US" altLang="zh-CN" sz="1600" dirty="0" smtClean="0">
                <a:solidFill>
                  <a:srgbClr val="00B0F0"/>
                </a:solidFill>
              </a:rPr>
              <a:t>data – </a:t>
            </a:r>
            <a:r>
              <a:rPr lang="zh-CN" altLang="en-US" sz="1600" dirty="0" smtClean="0">
                <a:solidFill>
                  <a:srgbClr val="00B0F0"/>
                </a:solidFill>
              </a:rPr>
              <a:t>要发送的数据</a:t>
            </a:r>
            <a:endParaRPr lang="en-US" altLang="zh-CN" sz="1600" dirty="0" smtClean="0">
              <a:solidFill>
                <a:srgbClr val="00B0F0"/>
              </a:solidFill>
            </a:endParaRPr>
          </a:p>
          <a:p>
            <a:pPr marL="388620" indent="-342900">
              <a:buFont typeface="+mj-lt"/>
              <a:buAutoNum type="arabicPeriod"/>
            </a:pPr>
            <a:r>
              <a:rPr lang="zh-CN" altLang="en-US" sz="1600" dirty="0">
                <a:solidFill>
                  <a:srgbClr val="00B0F0"/>
                </a:solidFill>
              </a:rPr>
              <a:t>协</a:t>
            </a:r>
            <a:r>
              <a:rPr lang="zh-CN" altLang="en-US" sz="1600" dirty="0" smtClean="0">
                <a:solidFill>
                  <a:srgbClr val="00B0F0"/>
                </a:solidFill>
              </a:rPr>
              <a:t>议 </a:t>
            </a:r>
            <a:r>
              <a:rPr lang="en-US" altLang="zh-CN" sz="1600" dirty="0" smtClean="0">
                <a:solidFill>
                  <a:srgbClr val="00B0F0"/>
                </a:solidFill>
              </a:rPr>
              <a:t>– </a:t>
            </a:r>
            <a:r>
              <a:rPr lang="zh-CN" altLang="en-US" sz="1600" dirty="0" smtClean="0">
                <a:solidFill>
                  <a:srgbClr val="00B0F0"/>
                </a:solidFill>
              </a:rPr>
              <a:t>要做的操作</a:t>
            </a:r>
            <a:endParaRPr lang="zh-CN" altLang="en-US" sz="1600" dirty="0">
              <a:solidFill>
                <a:srgbClr val="00B0F0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952" y="3087567"/>
            <a:ext cx="28384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0275" y="3324959"/>
            <a:ext cx="3324225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右箭头 5"/>
          <p:cNvSpPr/>
          <p:nvPr/>
        </p:nvSpPr>
        <p:spPr>
          <a:xfrm>
            <a:off x="6941283" y="4245581"/>
            <a:ext cx="1521069" cy="22786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30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数据发送过程</a:t>
            </a:r>
            <a:endParaRPr lang="zh-CN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589" y="1687509"/>
            <a:ext cx="7700823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83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类继承关系</a:t>
            </a:r>
            <a:endParaRPr lang="zh-CN" altLang="en-US" dirty="0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331" y="1573213"/>
            <a:ext cx="5963338" cy="442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009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数据包路由</a:t>
            </a:r>
            <a:endParaRPr lang="zh-CN" altLang="en-US" dirty="0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991" y="1573213"/>
            <a:ext cx="7347606" cy="414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21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RPC—Remote Procedure </a:t>
            </a:r>
            <a:r>
              <a:rPr lang="en-US" altLang="zh-CN" dirty="0" smtClean="0"/>
              <a:t>Call</a:t>
            </a:r>
            <a:r>
              <a:rPr lang="zh-CN" altLang="en-US" dirty="0" smtClean="0"/>
              <a:t>（远程过程调用）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当前进程调用另外一个进程的方法就像调用自己的方法一样</a:t>
            </a:r>
            <a:endParaRPr lang="en-US" altLang="zh-CN" dirty="0" smtClean="0"/>
          </a:p>
          <a:p>
            <a:r>
              <a:rPr lang="zh-CN" altLang="en-US" dirty="0"/>
              <a:t>普</a:t>
            </a:r>
            <a:r>
              <a:rPr lang="zh-CN" altLang="en-US" dirty="0" smtClean="0"/>
              <a:t>通过程</a:t>
            </a:r>
            <a:r>
              <a:rPr lang="zh-CN" altLang="en-US" dirty="0" smtClean="0"/>
              <a:t>调</a:t>
            </a:r>
            <a:r>
              <a:rPr lang="zh-CN" altLang="en-US" dirty="0" smtClean="0"/>
              <a:t>用：</a:t>
            </a:r>
            <a:endParaRPr lang="en-US" altLang="zh-CN" dirty="0" smtClean="0"/>
          </a:p>
          <a:p>
            <a:pPr marL="45720" indent="0"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int sum = someObject.add( 2, 3)</a:t>
            </a:r>
          </a:p>
          <a:p>
            <a:pPr marL="45720" indent="0">
              <a:buNone/>
            </a:pPr>
            <a:r>
              <a:rPr lang="zh-CN" altLang="en-US" dirty="0" smtClean="0"/>
              <a:t>四个要点：</a:t>
            </a:r>
            <a:endParaRPr lang="en-US" altLang="zh-CN" dirty="0"/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向对象发送消息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传参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等待方法执行完毕</a:t>
            </a:r>
            <a:endParaRPr lang="en-US" altLang="zh-CN" sz="1800" dirty="0" smtClean="0">
              <a:solidFill>
                <a:srgbClr val="00B0F0"/>
              </a:solidFill>
            </a:endParaRPr>
          </a:p>
          <a:p>
            <a:pPr marL="502920" indent="-457200">
              <a:buFont typeface="+mj-lt"/>
              <a:buAutoNum type="arabicPeriod"/>
            </a:pPr>
            <a:r>
              <a:rPr lang="zh-CN" altLang="en-US" sz="1800" dirty="0" smtClean="0">
                <a:solidFill>
                  <a:srgbClr val="00B0F0"/>
                </a:solidFill>
              </a:rPr>
              <a:t>返回结果</a:t>
            </a:r>
            <a:endParaRPr lang="en-US" altLang="zh-CN" sz="1800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2204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对传输数据大小的限制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数据大小限制：</a:t>
            </a:r>
            <a:r>
              <a:rPr lang="en-US" altLang="zh-CN" dirty="0" smtClean="0"/>
              <a:t>1M – 8K = 1016K</a:t>
            </a:r>
          </a:p>
          <a:p>
            <a:r>
              <a:rPr lang="zh-CN" altLang="en-US" dirty="0"/>
              <a:t>超</a:t>
            </a:r>
            <a:r>
              <a:rPr lang="zh-CN" altLang="en-US" dirty="0" smtClean="0"/>
              <a:t>出这个大小将抛异常：</a:t>
            </a:r>
            <a:r>
              <a:rPr lang="en-US" altLang="zh-CN" dirty="0"/>
              <a:t> </a:t>
            </a:r>
            <a:r>
              <a:rPr lang="en-US" altLang="zh-CN" dirty="0" smtClean="0"/>
              <a:t>TransactionTooLargeException</a:t>
            </a:r>
          </a:p>
          <a:p>
            <a:r>
              <a:rPr lang="zh-CN" altLang="en-US" dirty="0">
                <a:solidFill>
                  <a:srgbClr val="FF6600"/>
                </a:solidFill>
              </a:rPr>
              <a:t>怎</a:t>
            </a:r>
            <a:r>
              <a:rPr lang="zh-CN" altLang="en-US" dirty="0" smtClean="0">
                <a:solidFill>
                  <a:srgbClr val="FF6600"/>
                </a:solidFill>
              </a:rPr>
              <a:t>么跨进程传输大数据？</a:t>
            </a:r>
            <a:endParaRPr lang="zh-CN" altLang="en-US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023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匿名共享内存原理</a:t>
            </a:r>
            <a:endParaRPr lang="zh-CN" alt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65" y="1546837"/>
            <a:ext cx="6540470" cy="4461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14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Thank you </a:t>
            </a:r>
            <a:r>
              <a:rPr lang="en-US" altLang="zh-CN" dirty="0" smtClean="0"/>
              <a:t>!</a:t>
            </a:r>
            <a:endParaRPr lang="zh-CN" dirty="0"/>
          </a:p>
        </p:txBody>
      </p:sp>
      <p:pic>
        <p:nvPicPr>
          <p:cNvPr id="7" name="图片占位符 6" descr="白色沙滩上的花朵、海星和贝壳的特写" title="Beach photo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8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78" y="282640"/>
            <a:ext cx="8693045" cy="59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7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进程通信基本原理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进程沙箱</a:t>
            </a:r>
            <a:endParaRPr lang="en-US" altLang="zh-CN" dirty="0" smtClean="0"/>
          </a:p>
          <a:p>
            <a:r>
              <a:rPr lang="zh-CN" altLang="en-US" dirty="0" smtClean="0"/>
              <a:t>用户空间和内核空间</a:t>
            </a:r>
            <a:endParaRPr lang="en-US" altLang="zh-CN" dirty="0" smtClean="0"/>
          </a:p>
          <a:p>
            <a:r>
              <a:rPr lang="zh-CN" altLang="en-US" dirty="0" smtClean="0"/>
              <a:t>进程间数据传输 </a:t>
            </a:r>
            <a:endParaRPr lang="en-US" altLang="zh-CN" dirty="0" smtClean="0"/>
          </a:p>
          <a:p>
            <a:r>
              <a:rPr lang="zh-CN" altLang="en-US" dirty="0" smtClean="0"/>
              <a:t>进程间通知机</a:t>
            </a:r>
            <a:r>
              <a:rPr lang="zh-CN" altLang="en-US" dirty="0" smtClean="0"/>
              <a:t>制</a:t>
            </a:r>
            <a:r>
              <a:rPr lang="en-US" altLang="zh-CN" dirty="0" smtClean="0"/>
              <a:t>—</a:t>
            </a:r>
            <a:r>
              <a:rPr lang="zh-CN" altLang="en-US" dirty="0" smtClean="0"/>
              <a:t>阻塞队列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1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进程地址空间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的进程地址空间为</a:t>
            </a:r>
            <a:r>
              <a:rPr lang="en-US" altLang="zh-CN" dirty="0" smtClean="0"/>
              <a:t>0-4G</a:t>
            </a:r>
            <a:r>
              <a:rPr lang="zh-CN" altLang="en-US" dirty="0" smtClean="0"/>
              <a:t>，其中</a:t>
            </a:r>
            <a:r>
              <a:rPr lang="en-US" altLang="zh-CN" dirty="0" smtClean="0"/>
              <a:t>0-3G</a:t>
            </a:r>
            <a:r>
              <a:rPr lang="zh-CN" altLang="en-US" dirty="0" smtClean="0"/>
              <a:t>为用户空间，</a:t>
            </a:r>
            <a:r>
              <a:rPr lang="en-US" altLang="zh-CN" dirty="0" smtClean="0"/>
              <a:t>3-4G</a:t>
            </a:r>
            <a:r>
              <a:rPr lang="zh-CN" altLang="en-US" dirty="0" smtClean="0"/>
              <a:t>为内核空间</a:t>
            </a:r>
            <a:endParaRPr lang="zh-CN" dirty="0"/>
          </a:p>
          <a:p>
            <a:r>
              <a:rPr lang="zh-CN" altLang="en-US" dirty="0" smtClean="0"/>
              <a:t>进程的用户空间是隔离的（</a:t>
            </a:r>
            <a:r>
              <a:rPr lang="zh-CN" altLang="en-US" dirty="0"/>
              <a:t>沙箱</a:t>
            </a:r>
            <a:r>
              <a:rPr lang="zh-CN" altLang="en-US" dirty="0" smtClean="0"/>
              <a:t>），内核空间是共享的</a:t>
            </a:r>
            <a:endParaRPr lang="zh-CN" dirty="0"/>
          </a:p>
          <a:p>
            <a:r>
              <a:rPr lang="zh-CN" altLang="en-US" dirty="0"/>
              <a:t>用户</a:t>
            </a:r>
            <a:r>
              <a:rPr lang="zh-CN" altLang="en-US" dirty="0" smtClean="0"/>
              <a:t>态下只能访问用户空间，要访问内核空间，必须通过系统调用进入内核态</a:t>
            </a:r>
            <a:endParaRPr lang="en-US" altLang="zh-CN" dirty="0" smtClean="0"/>
          </a:p>
          <a:p>
            <a:r>
              <a:rPr lang="zh-CN" altLang="en-US" dirty="0"/>
              <a:t>内核</a:t>
            </a:r>
            <a:r>
              <a:rPr lang="zh-CN" altLang="en-US" dirty="0" smtClean="0"/>
              <a:t>态下可以通过内核函数</a:t>
            </a:r>
            <a:r>
              <a:rPr lang="en-US" altLang="zh-CN" dirty="0" smtClean="0"/>
              <a:t>copy_to_user()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与用户空</a:t>
            </a:r>
            <a:r>
              <a:rPr lang="zh-CN" altLang="en-US" dirty="0" smtClean="0"/>
              <a:t>间</a:t>
            </a:r>
            <a:r>
              <a:rPr lang="zh-CN" altLang="en-US" dirty="0"/>
              <a:t>进</a:t>
            </a:r>
            <a:r>
              <a:rPr lang="zh-CN" altLang="en-US" dirty="0" smtClean="0"/>
              <a:t>行数据传输</a:t>
            </a:r>
            <a:endParaRPr lang="en-US" altLang="zh-CN" dirty="0" smtClean="0"/>
          </a:p>
          <a:p>
            <a:r>
              <a:rPr lang="zh-CN" altLang="en-US" dirty="0" smtClean="0"/>
              <a:t>驱动程序运行在内核态</a:t>
            </a:r>
            <a:endParaRPr lang="zh-CN" dirty="0"/>
          </a:p>
        </p:txBody>
      </p:sp>
    </p:spTree>
    <p:extLst>
      <p:ext uri="{BB962C8B-B14F-4D97-AF65-F5344CB8AC3E}">
        <p14:creationId xmlns:p14="http://schemas.microsoft.com/office/powerpoint/2010/main" val="332745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</a:t>
            </a:r>
            <a:r>
              <a:rPr lang="zh-CN" altLang="en-US" dirty="0" smtClean="0"/>
              <a:t>核空间和用户空间</a:t>
            </a:r>
            <a:endParaRPr lang="zh-CN" alt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876" y="1467708"/>
            <a:ext cx="6036248" cy="4546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90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进程间数据拷贝</a:t>
            </a:r>
            <a:endParaRPr lang="zh-CN" alt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446" y="1458916"/>
            <a:ext cx="5497109" cy="4580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068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Binder</a:t>
            </a:r>
            <a:r>
              <a:rPr lang="zh-CN" altLang="en-US" dirty="0" smtClean="0"/>
              <a:t>对数据拷贝的优化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数据接收端（</a:t>
            </a:r>
            <a:r>
              <a:rPr lang="en-US" altLang="zh-CN" dirty="0"/>
              <a:t>Server</a:t>
            </a:r>
            <a:r>
              <a:rPr lang="zh-CN" altLang="en-US" dirty="0" smtClean="0"/>
              <a:t>）的用户空间与内核空间通过</a:t>
            </a:r>
            <a:r>
              <a:rPr lang="en-US" altLang="zh-CN" dirty="0" smtClean="0"/>
              <a:t>mmap()</a:t>
            </a:r>
            <a:r>
              <a:rPr lang="zh-CN" altLang="en-US" dirty="0" smtClean="0"/>
              <a:t>映射到同一块物理内存，也即数据接收端与内核共享数据</a:t>
            </a:r>
            <a:endParaRPr lang="en-US" altLang="zh-CN" dirty="0"/>
          </a:p>
          <a:p>
            <a:r>
              <a:rPr lang="zh-CN" altLang="en-US" dirty="0" smtClean="0"/>
              <a:t>用户空间地址和内核空间地址有一个固定的差值，这个差值被记录下来，即</a:t>
            </a:r>
            <a:r>
              <a:rPr lang="en-US" altLang="zh-CN" dirty="0" smtClean="0">
                <a:solidFill>
                  <a:srgbClr val="FF3300"/>
                </a:solidFill>
              </a:rPr>
              <a:t>user_buffer_offset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用户空间地址 </a:t>
            </a:r>
            <a:r>
              <a:rPr lang="en-US" altLang="zh-CN" dirty="0" smtClean="0">
                <a:solidFill>
                  <a:srgbClr val="FF3300"/>
                </a:solidFill>
              </a:rPr>
              <a:t>–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</a:t>
            </a:r>
            <a:endParaRPr lang="en-US" altLang="zh-CN" dirty="0" smtClean="0">
              <a:solidFill>
                <a:srgbClr val="FF3300"/>
              </a:solidFill>
            </a:endParaRPr>
          </a:p>
          <a:p>
            <a:r>
              <a:rPr lang="zh-CN" altLang="en-US" dirty="0" smtClean="0"/>
              <a:t>数据发送端（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端）通过</a:t>
            </a:r>
            <a:r>
              <a:rPr lang="en-US" altLang="zh-CN" dirty="0" smtClean="0"/>
              <a:t>copy_from_user()</a:t>
            </a:r>
            <a:r>
              <a:rPr lang="zh-CN" altLang="en-US" dirty="0" smtClean="0"/>
              <a:t>函数将数据拷贝到数据接收端的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内核缓存区</a:t>
            </a:r>
            <a:endParaRPr lang="en-US" altLang="zh-CN" dirty="0" smtClean="0"/>
          </a:p>
          <a:p>
            <a:r>
              <a:rPr lang="zh-CN" altLang="en-US" dirty="0" smtClean="0">
                <a:solidFill>
                  <a:srgbClr val="FF3300"/>
                </a:solidFill>
              </a:rPr>
              <a:t>用户空间地址</a:t>
            </a:r>
            <a:r>
              <a:rPr lang="en-US" altLang="zh-CN" dirty="0" smtClean="0">
                <a:solidFill>
                  <a:srgbClr val="FF3300"/>
                </a:solidFill>
              </a:rPr>
              <a:t> </a:t>
            </a:r>
            <a:r>
              <a:rPr lang="en-US" altLang="zh-CN" dirty="0">
                <a:solidFill>
                  <a:srgbClr val="FF3300"/>
                </a:solidFill>
              </a:rPr>
              <a:t>= </a:t>
            </a:r>
            <a:r>
              <a:rPr lang="zh-CN" altLang="en-US" dirty="0" smtClean="0">
                <a:solidFill>
                  <a:srgbClr val="FF3300"/>
                </a:solidFill>
              </a:rPr>
              <a:t>内核空间地址 </a:t>
            </a:r>
            <a:r>
              <a:rPr lang="en-US" altLang="zh-CN" dirty="0" smtClean="0">
                <a:solidFill>
                  <a:srgbClr val="FF3300"/>
                </a:solidFill>
              </a:rPr>
              <a:t>+ </a:t>
            </a:r>
            <a:r>
              <a:rPr lang="en-US" altLang="zh-CN" dirty="0">
                <a:solidFill>
                  <a:srgbClr val="FF3300"/>
                </a:solidFill>
              </a:rPr>
              <a:t>user_buffer_offset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783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ean 16x9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cean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4557A1"/>
      </a:accent1>
      <a:accent2>
        <a:srgbClr val="3691AA"/>
      </a:accent2>
      <a:accent3>
        <a:srgbClr val="893768"/>
      </a:accent3>
      <a:accent4>
        <a:srgbClr val="4E8542"/>
      </a:accent4>
      <a:accent5>
        <a:srgbClr val="A25A12"/>
      </a:accent5>
      <a:accent6>
        <a:srgbClr val="C19859"/>
      </a:accent6>
      <a:hlink>
        <a:srgbClr val="6B9F25"/>
      </a:hlink>
      <a:folHlink>
        <a:srgbClr val="B26B02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>
        <a:ln w="12700"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000">
            <a:solidFill>
              <a:schemeClr val="accent2"/>
            </a:solidFill>
          </a:defRPr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F3FC63-BF9C-4B26-82E5-BA4335A36E1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海洋绘画演示文稿（宽屏）</Template>
  <TotalTime>0</TotalTime>
  <Words>1153</Words>
  <Application>Microsoft Office PowerPoint</Application>
  <PresentationFormat>自定义</PresentationFormat>
  <Paragraphs>103</Paragraphs>
  <Slides>32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3" baseType="lpstr">
      <vt:lpstr>Ocean 16x9</vt:lpstr>
      <vt:lpstr>Binder通信机制</vt:lpstr>
      <vt:lpstr>Binder通信机制特点</vt:lpstr>
      <vt:lpstr>RPC—Remote Procedure Call（远程过程调用）</vt:lpstr>
      <vt:lpstr>PowerPoint 演示文稿</vt:lpstr>
      <vt:lpstr>进程通信基本原理</vt:lpstr>
      <vt:lpstr>Linux进程地址空间</vt:lpstr>
      <vt:lpstr>内核空间和用户空间</vt:lpstr>
      <vt:lpstr>进程间数据拷贝</vt:lpstr>
      <vt:lpstr>Binder对数据拷贝的优化</vt:lpstr>
      <vt:lpstr>Binder内存映射</vt:lpstr>
      <vt:lpstr>Binder数据拷贝</vt:lpstr>
      <vt:lpstr>等待队列</vt:lpstr>
      <vt:lpstr>Binder通信模型</vt:lpstr>
      <vt:lpstr>Binder通信模型示意图</vt:lpstr>
      <vt:lpstr>Binder在各层的表示</vt:lpstr>
      <vt:lpstr>Binder驱动接口</vt:lpstr>
      <vt:lpstr>文件系统接口</vt:lpstr>
      <vt:lpstr>面向对象角度</vt:lpstr>
      <vt:lpstr>binder_open()</vt:lpstr>
      <vt:lpstr>PowerPoint 演示文稿</vt:lpstr>
      <vt:lpstr>Binder节点示意图</vt:lpstr>
      <vt:lpstr>binder_mmap()</vt:lpstr>
      <vt:lpstr>PowerPoint 演示文稿</vt:lpstr>
      <vt:lpstr>Binder通信流程</vt:lpstr>
      <vt:lpstr>ServiceManager启动流程</vt:lpstr>
      <vt:lpstr>Client调用Service的过程</vt:lpstr>
      <vt:lpstr>Binder数据发送过程</vt:lpstr>
      <vt:lpstr>Binder类继承关系</vt:lpstr>
      <vt:lpstr>数据包路由</vt:lpstr>
      <vt:lpstr>Binder对传输数据大小的限制</vt:lpstr>
      <vt:lpstr>匿名共享内存原理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2017-02-04T12:53:58Z</dcterms:created>
  <dcterms:modified xsi:type="dcterms:W3CDTF">2017-02-23T09:44:56Z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TC028952569991</vt:lpwstr>
  </property>
</Properties>
</file>