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68" r:id="rId5"/>
    <p:sldId id="297" r:id="rId6"/>
    <p:sldId id="267" r:id="rId7"/>
    <p:sldId id="269" r:id="rId8"/>
    <p:sldId id="271" r:id="rId9"/>
    <p:sldId id="272" r:id="rId10"/>
    <p:sldId id="279" r:id="rId11"/>
    <p:sldId id="280" r:id="rId12"/>
    <p:sldId id="282" r:id="rId13"/>
    <p:sldId id="281" r:id="rId14"/>
    <p:sldId id="278" r:id="rId15"/>
    <p:sldId id="273" r:id="rId16"/>
    <p:sldId id="274" r:id="rId17"/>
    <p:sldId id="275" r:id="rId18"/>
    <p:sldId id="276" r:id="rId19"/>
    <p:sldId id="277" r:id="rId20"/>
    <p:sldId id="283" r:id="rId21"/>
    <p:sldId id="284" r:id="rId22"/>
    <p:sldId id="285" r:id="rId23"/>
    <p:sldId id="286" r:id="rId24"/>
    <p:sldId id="287" r:id="rId25"/>
    <p:sldId id="291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5/9/2017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2017/5/9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解决：带秘钥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33" y="2973747"/>
            <a:ext cx="6310938" cy="275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26438"/>
              </p:ext>
            </p:extLst>
          </p:nvPr>
        </p:nvGraphicFramePr>
        <p:xfrm>
          <a:off x="1341438" y="1783578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247808"/>
            <a:ext cx="9478794" cy="26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DESede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="" xmlns:a16="http://schemas.microsoft.com/office/drawing/2014/main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="" xmlns:a16="http://schemas.microsoft.com/office/drawing/2014/main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5067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zh-CN" altLang="en-US" sz="1600" dirty="0" smtClean="0">
                <a:solidFill>
                  <a:srgbClr val="0070C0"/>
                </a:solidFill>
              </a:rPr>
              <a:t>！</a:t>
            </a:r>
            <a:r>
              <a:rPr lang="en-US" altLang="zh-CN" sz="1600" dirty="0" smtClean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</a:t>
            </a:r>
            <a:r>
              <a:rPr lang="zh-CN" altLang="en-US" sz="1600" dirty="0" smtClean="0">
                <a:solidFill>
                  <a:srgbClr val="0070C0"/>
                </a:solidFill>
              </a:rPr>
              <a:t>钥        公钥加密私钥解密，私钥加密公钥解密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常用非对称加密算法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RSA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DH</a:t>
            </a: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秘钥交换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数字签名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速度慢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2262879"/>
            <a:ext cx="10469225" cy="29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2154"/>
              </p:ext>
            </p:extLst>
          </p:nvPr>
        </p:nvGraphicFramePr>
        <p:xfrm>
          <a:off x="1341615" y="1758458"/>
          <a:ext cx="10404909" cy="3814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0982">
                  <a:extLst>
                    <a:ext uri="{9D8B030D-6E8A-4147-A177-3AD203B41FA5}">
                      <a16:colId xmlns="" xmlns:a16="http://schemas.microsoft.com/office/drawing/2014/main" val="1393900185"/>
                    </a:ext>
                  </a:extLst>
                </a:gridCol>
                <a:gridCol w="1238699">
                  <a:extLst>
                    <a:ext uri="{9D8B030D-6E8A-4147-A177-3AD203B41FA5}">
                      <a16:colId xmlns="" xmlns:a16="http://schemas.microsoft.com/office/drawing/2014/main" val="3389078971"/>
                    </a:ext>
                  </a:extLst>
                </a:gridCol>
                <a:gridCol w="1231228">
                  <a:extLst>
                    <a:ext uri="{9D8B030D-6E8A-4147-A177-3AD203B41FA5}">
                      <a16:colId xmlns="" xmlns:a16="http://schemas.microsoft.com/office/drawing/2014/main" val="655618677"/>
                    </a:ext>
                  </a:extLst>
                </a:gridCol>
                <a:gridCol w="1337979">
                  <a:extLst>
                    <a:ext uri="{9D8B030D-6E8A-4147-A177-3AD203B41FA5}">
                      <a16:colId xmlns="" xmlns:a16="http://schemas.microsoft.com/office/drawing/2014/main" val="502106572"/>
                    </a:ext>
                  </a:extLst>
                </a:gridCol>
                <a:gridCol w="4516021">
                  <a:extLst>
                    <a:ext uri="{9D8B030D-6E8A-4147-A177-3AD203B41FA5}">
                      <a16:colId xmlns=""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PKCS1Padding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OAEPWITHMD5AndMGF1Padding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OAEPWITHSHA1AndMGF1Padding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OAEPWITHSHA256AndMGF1Padding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OAEPWITHSHA384AndMGF1Padding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OAEPWITHSHA512AndMGF1Padding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ISO9796-1Padding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钥协商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5" y="1573213"/>
            <a:ext cx="3643849" cy="44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4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数字签名要解决的问题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不可否认性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认证消息来源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实现方式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基于非对称加密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签名：私钥加密的过程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认证：公钥解密的过程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22" y="2027781"/>
            <a:ext cx="5100016" cy="36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签名和认证过程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5" y="1763485"/>
            <a:ext cx="7214555" cy="50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04434"/>
              </p:ext>
            </p:extLst>
          </p:nvPr>
        </p:nvGraphicFramePr>
        <p:xfrm>
          <a:off x="1341438" y="1674521"/>
          <a:ext cx="9510710" cy="414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与密钥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长度相同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SHA512WithRSA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JDK7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89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DSA</a:t>
            </a:r>
            <a:r>
              <a:rPr lang="zh-CN" altLang="en-US" dirty="0" smtClean="0"/>
              <a:t>签名系列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885222"/>
              </p:ext>
            </p:extLst>
          </p:nvPr>
        </p:nvGraphicFramePr>
        <p:xfrm>
          <a:off x="1341438" y="1775189"/>
          <a:ext cx="9510710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6103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1182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0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0628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00720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密钥长度默认值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签名长度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SHA1WithDSA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不定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SHA224WithDSA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SHA256WithDSA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SHA384WithDSA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SHA512WithDSA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270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9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非对称加密真的安全吗？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63" y="2298596"/>
            <a:ext cx="6469858" cy="40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数字证书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证</a:t>
            </a:r>
            <a:r>
              <a:rPr lang="zh-CN" altLang="en-US" dirty="0" smtClean="0"/>
              <a:t>书内容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所</a:t>
            </a:r>
            <a:r>
              <a:rPr lang="zh-CN" altLang="en-US" sz="1600" dirty="0" smtClean="0">
                <a:solidFill>
                  <a:srgbClr val="0070C0"/>
                </a:solidFill>
              </a:rPr>
              <a:t>有者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公钥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签名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书标准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X.509</a:t>
            </a:r>
          </a:p>
          <a:p>
            <a:r>
              <a:rPr lang="zh-CN" altLang="en-US" dirty="0"/>
              <a:t>证</a:t>
            </a:r>
            <a:r>
              <a:rPr lang="zh-CN" altLang="en-US" dirty="0" smtClean="0"/>
              <a:t>书格式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der </a:t>
            </a:r>
            <a:r>
              <a:rPr lang="zh-CN" altLang="en-US" sz="1600" dirty="0" smtClean="0">
                <a:solidFill>
                  <a:srgbClr val="0070C0"/>
                </a:solidFill>
              </a:rPr>
              <a:t>：二进制格式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pem </a:t>
            </a:r>
            <a:r>
              <a:rPr lang="zh-CN" altLang="en-US" sz="1600" dirty="0" smtClean="0">
                <a:solidFill>
                  <a:srgbClr val="0070C0"/>
                </a:solidFill>
              </a:rPr>
              <a:t>：</a:t>
            </a:r>
            <a:r>
              <a:rPr lang="en-US" altLang="zh-CN" sz="1600" dirty="0" smtClean="0">
                <a:solidFill>
                  <a:srgbClr val="0070C0"/>
                </a:solidFill>
              </a:rPr>
              <a:t>Base64</a:t>
            </a:r>
            <a:r>
              <a:rPr lang="zh-CN" altLang="en-US" sz="1600" dirty="0" smtClean="0">
                <a:solidFill>
                  <a:srgbClr val="0070C0"/>
                </a:solidFill>
              </a:rPr>
              <a:t>字符格式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220" y="1282204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9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与证书链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CA-</a:t>
            </a:r>
            <a:r>
              <a:rPr lang="zh-CN" altLang="en-US" dirty="0" smtClean="0"/>
              <a:t>证书颁发机构</a:t>
            </a:r>
            <a:endParaRPr lang="en-US" altLang="zh-CN" dirty="0" smtClean="0"/>
          </a:p>
          <a:p>
            <a:r>
              <a:rPr lang="zh-CN" altLang="en-US" dirty="0" smtClean="0"/>
              <a:t>信任链</a:t>
            </a:r>
            <a:endParaRPr lang="en-US" altLang="zh-CN" dirty="0" smtClean="0"/>
          </a:p>
          <a:p>
            <a:r>
              <a:rPr lang="zh-CN" altLang="en-US" dirty="0" smtClean="0"/>
              <a:t>子证书父签名</a:t>
            </a:r>
            <a:endParaRPr lang="en-US" altLang="zh-CN" dirty="0" smtClean="0"/>
          </a:p>
          <a:p>
            <a:r>
              <a:rPr lang="zh-CN" altLang="en-US" dirty="0" smtClean="0"/>
              <a:t>根证书自签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/>
              <a:t>证</a:t>
            </a:r>
            <a:r>
              <a:rPr lang="zh-CN" altLang="en-US" dirty="0" smtClean="0"/>
              <a:t>书签发</a:t>
            </a:r>
            <a:endParaRPr lang="en-US" altLang="zh-CN" dirty="0" smtClean="0"/>
          </a:p>
          <a:p>
            <a:r>
              <a:rPr lang="zh-CN" altLang="en-US" dirty="0"/>
              <a:t>证</a:t>
            </a:r>
            <a:r>
              <a:rPr lang="zh-CN" altLang="en-US" dirty="0" smtClean="0"/>
              <a:t>书认证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49" y="2049158"/>
            <a:ext cx="4796902" cy="3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99" y="1324149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3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 smtClean="0"/>
              <a:t>协议栈</a:t>
            </a:r>
            <a:endParaRPr lang="en-US" altLang="zh-CN" dirty="0" smtClean="0"/>
          </a:p>
          <a:p>
            <a:r>
              <a:rPr lang="en-US" altLang="zh-CN" dirty="0"/>
              <a:t>HTTPS</a:t>
            </a:r>
            <a:r>
              <a:rPr lang="en-US" altLang="zh-CN" dirty="0" smtClean="0"/>
              <a:t> = HTTP + SSL / TLS</a:t>
            </a:r>
          </a:p>
          <a:p>
            <a:r>
              <a:rPr lang="en-US" altLang="zh-CN" dirty="0" smtClean="0"/>
              <a:t>TLS = </a:t>
            </a:r>
            <a:r>
              <a:rPr lang="zh-CN" altLang="en-US" dirty="0" smtClean="0"/>
              <a:t>数字证书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密钥协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HTTPS</a:t>
            </a:r>
            <a:r>
              <a:rPr lang="zh-CN" altLang="en-US" dirty="0">
                <a:solidFill>
                  <a:srgbClr val="0070C0"/>
                </a:solidFill>
              </a:rPr>
              <a:t>通</a:t>
            </a:r>
            <a:r>
              <a:rPr lang="zh-CN" altLang="en-US" dirty="0" smtClean="0">
                <a:solidFill>
                  <a:srgbClr val="0070C0"/>
                </a:solidFill>
              </a:rPr>
              <a:t>信能抓包吗？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40" y="1875129"/>
            <a:ext cx="4024415" cy="386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握手过程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1" y="1392573"/>
            <a:ext cx="3736443" cy="546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1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hank you</a:t>
            </a:r>
            <a:endParaRPr lang="zh-CN" dirty="0"/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Provider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3876213"/>
            <a:ext cx="7479834" cy="164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2" y="1735588"/>
            <a:ext cx="7451515" cy="148398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50" y="1652631"/>
            <a:ext cx="3351613" cy="425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33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 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前面补</a:t>
            </a:r>
            <a:r>
              <a:rPr lang="en-US" altLang="zh-CN" sz="1600" dirty="0" smtClean="0">
                <a:solidFill>
                  <a:srgbClr val="0070C0"/>
                </a:solidFill>
              </a:rPr>
              <a:t>00</a:t>
            </a:r>
            <a:r>
              <a:rPr lang="zh-CN" altLang="en-US" sz="1600" dirty="0" smtClean="0">
                <a:solidFill>
                  <a:srgbClr val="0070C0"/>
                </a:solidFill>
              </a:rPr>
              <a:t>，变成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 smtClean="0">
                <a:solidFill>
                  <a:srgbClr val="0070C0"/>
                </a:solidFill>
              </a:rPr>
              <a:t>Base46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1778704"/>
            <a:ext cx="5906794" cy="144365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571259" y="3837667"/>
            <a:ext cx="4580882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=""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=""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1254</Words>
  <Application>Microsoft Office PowerPoint</Application>
  <PresentationFormat>自定义</PresentationFormat>
  <Paragraphs>317</Paragraphs>
  <Slides>32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Ocean 16x9</vt:lpstr>
      <vt:lpstr>Java安全架构</vt:lpstr>
      <vt:lpstr>安全需要解决的问题</vt:lpstr>
      <vt:lpstr>Java安全框架设计模式</vt:lpstr>
      <vt:lpstr>Provider</vt:lpstr>
      <vt:lpstr>Java安全架构组成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对称加密模型</vt:lpstr>
      <vt:lpstr>DES</vt:lpstr>
      <vt:lpstr>DESede（Triple DES、3DES）</vt:lpstr>
      <vt:lpstr>AES</vt:lpstr>
      <vt:lpstr>对称加密算法比较</vt:lpstr>
      <vt:lpstr>非对称加密</vt:lpstr>
      <vt:lpstr>非对称加密模型</vt:lpstr>
      <vt:lpstr>RSA</vt:lpstr>
      <vt:lpstr>密钥协商</vt:lpstr>
      <vt:lpstr>数字签名</vt:lpstr>
      <vt:lpstr>签名和认证过程</vt:lpstr>
      <vt:lpstr>RSA签名系列</vt:lpstr>
      <vt:lpstr>DSA签名系列</vt:lpstr>
      <vt:lpstr>数字证书</vt:lpstr>
      <vt:lpstr>数字证书</vt:lpstr>
      <vt:lpstr>CA与证书链</vt:lpstr>
      <vt:lpstr>HTTPS协议</vt:lpstr>
      <vt:lpstr>HTTPS握手过程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2017-05-09T12:23:09Z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