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68" r:id="rId5"/>
    <p:sldId id="270" r:id="rId6"/>
    <p:sldId id="267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58" r:id="rId16"/>
    <p:sldId id="266" r:id="rId17"/>
    <p:sldId id="260" r:id="rId18"/>
    <p:sldId id="259" r:id="rId19"/>
    <p:sldId id="261" r:id="rId20"/>
    <p:sldId id="262" r:id="rId21"/>
    <p:sldId id="263" r:id="rId22"/>
    <p:sldId id="264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70526" autoAdjust="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8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A3-48EC-BF15-F5D7A2B6F1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A3-48EC-BF15-F5D7A2B6F1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A3-48EC-BF15-F5D7A2B6F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45512576"/>
        <c:axId val="45514112"/>
      </c:barChart>
      <c:catAx>
        <c:axId val="4551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5514112"/>
        <c:crosses val="autoZero"/>
        <c:auto val="1"/>
        <c:lblAlgn val="ctr"/>
        <c:lblOffset val="100"/>
        <c:noMultiLvlLbl val="0"/>
      </c:catAx>
      <c:valAx>
        <c:axId val="45514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551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#1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A99F19-5B2F-4C1C-9650-BC734B55276C}" type="par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32169-1400-436F-A8EC-619B9C7E6936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gm:t>
    </dgm:pt>
    <dgm:pt modelId="{206CD43D-A52D-4932-884E-340EA7F3FF6B}" type="par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EC89A-47B8-4868-BBE9-9476FBD4735E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7A3293-3A0C-4891-99E7-141D50C0301C}" type="par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#1"/>
    <dgm:cxn modelId="{F5AC7BFA-D3B8-4821-9948-783EC7196B29}" type="presOf" srcId="{56C32169-1400-436F-A8EC-619B9C7E6936}" destId="{B34614A2-1392-4E77-BDA0-2BEA4D89C2F7}" srcOrd="0" destOrd="0" presId="urn:microsoft.com/office/officeart/2005/8/layout/rings+Icon#1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#1"/>
    <dgm:cxn modelId="{CDDBB908-DA88-4E73-98AC-B93F027CF084}" type="presOf" srcId="{459EC89A-47B8-4868-BBE9-9476FBD4735E}" destId="{2D81501D-F97C-4215-9373-9F01E07C91FE}" srcOrd="0" destOrd="0" presId="urn:microsoft.com/office/officeart/2005/8/layout/rings+Icon#1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#1"/>
    <dgm:cxn modelId="{D6408F6A-19A4-403D-A1B1-2FB7672E934D}" type="presParOf" srcId="{6EDA52E5-A2A7-435F-9246-0D388ED0D00A}" destId="{B34614A2-1392-4E77-BDA0-2BEA4D89C2F7}" srcOrd="1" destOrd="0" presId="urn:microsoft.com/office/officeart/2005/8/layout/rings+Icon#1"/>
    <dgm:cxn modelId="{E3EED042-9059-4857-A024-B8C959786EE0}" type="presParOf" srcId="{6EDA52E5-A2A7-435F-9246-0D388ED0D00A}" destId="{2D81501D-F97C-4215-9373-9F01E07C91FE}" srcOrd="2" destOrd="0" presId="urn:microsoft.com/office/officeart/2005/8/layout/rings+Icon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#1">
  <dgm:title val="互连圆环"/>
  <dgm:desc val="用于显示重叠或互相关联的想法或概念。前七行的 1 级文本对应一个圆环。不使用的文本不出现，但是在切换版式后仍然可用。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E71268B-8AC2-4239-8FAF-7C144C210720}" type="datetimeFigureOut">
              <a:rPr lang="en-US" altLang="zh-CN"/>
              <a:t>4/29/2017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02BA2C8-71FC-43D0-BD87-0547616971FA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5AD8362-6D63-40AC-BAA9-90C3AE6D5875}" type="datetimeFigureOut">
              <a:t>2017/4/29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539446-6953-447E-A4E3-E7CFBF8700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4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8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6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 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5" name="天空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2017/4/29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2017/4/29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2017/4/29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2017/4/29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2017/4/29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2017/4/29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2017/4/29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2017/4/29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2017/4/29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2017/4/29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3048" y="0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water3"/>
          <p:cNvSpPr/>
          <p:nvPr/>
        </p:nvSpPr>
        <p:spPr>
          <a:xfrm>
            <a:off x="3048" y="6064102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929" y="6256182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929" y="5979396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616" y="265177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616" y="1572769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6272" y="6601969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4/29/2017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616" y="6601969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1296" y="6601969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800" kern="1200">
          <a:solidFill>
            <a:schemeClr val="accent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CN" sz="20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CN" sz="18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6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安全架构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高卓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197236"/>
              </p:ext>
            </p:extLst>
          </p:nvPr>
        </p:nvGraphicFramePr>
        <p:xfrm>
          <a:off x="1341615" y="1730324"/>
          <a:ext cx="9982875" cy="32706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:a16="http://schemas.microsoft.com/office/drawing/2014/main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:a16="http://schemas.microsoft.com/office/drawing/2014/main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:a16="http://schemas.microsoft.com/office/drawing/2014/main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:a16="http://schemas.microsoft.com/office/drawing/2014/main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ISO10126d2Padding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X932Padding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ISO7816d4Padding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3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DESede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Triple DES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3DES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230687"/>
              </p:ext>
            </p:extLst>
          </p:nvPr>
        </p:nvGraphicFramePr>
        <p:xfrm>
          <a:off x="1341615" y="1758458"/>
          <a:ext cx="9982875" cy="32706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:a16="http://schemas.microsoft.com/office/drawing/2014/main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:a16="http://schemas.microsoft.com/office/drawing/2014/main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:a16="http://schemas.microsoft.com/office/drawing/2014/main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:a16="http://schemas.microsoft.com/office/drawing/2014/main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ISO10126d2Padding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X932Padding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ISO7816d4Padding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8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984749"/>
              </p:ext>
            </p:extLst>
          </p:nvPr>
        </p:nvGraphicFramePr>
        <p:xfrm>
          <a:off x="1341615" y="1758458"/>
          <a:ext cx="9982875" cy="324460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:a16="http://schemas.microsoft.com/office/drawing/2014/main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:a16="http://schemas.microsoft.com/office/drawing/2014/main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:a16="http://schemas.microsoft.com/office/drawing/2014/main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:a16="http://schemas.microsoft.com/office/drawing/2014/main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08234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41614" y="5448341"/>
            <a:ext cx="9982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中支持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</a:t>
            </a:r>
            <a:r>
              <a:rPr lang="zh-CN" altLang="en-US" sz="1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位秘钥需要获得</a:t>
            </a:r>
            <a:r>
              <a:rPr lang="zh-CN" altLang="en-US" sz="16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无政策限制权限文件</a:t>
            </a:r>
            <a:endParaRPr lang="en-US" altLang="zh-CN" sz="1600" b="1" i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local_policy.jar        US_export_policy.jar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7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对称加密算法比较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736469"/>
              </p:ext>
            </p:extLst>
          </p:nvPr>
        </p:nvGraphicFramePr>
        <p:xfrm>
          <a:off x="1341438" y="2529813"/>
          <a:ext cx="9510710" cy="206621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02142">
                  <a:extLst>
                    <a:ext uri="{9D8B030D-6E8A-4147-A177-3AD203B41FA5}">
                      <a16:colId xmlns:a16="http://schemas.microsoft.com/office/drawing/2014/main" val="1270668206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val="1083689566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val="491322313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val="2519024925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val="4198837936"/>
                    </a:ext>
                  </a:extLst>
                </a:gridCol>
              </a:tblGrid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秘钥长度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运算速度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资源消耗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92672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525124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慢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979899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02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09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标题和内容版式与图表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60746"/>
              </p:ext>
            </p:extLst>
          </p:nvPr>
        </p:nvGraphicFramePr>
        <p:xfrm>
          <a:off x="1341438" y="1573213"/>
          <a:ext cx="9510712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图片与标题版式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/>
              <a:t>标题</a:t>
            </a:r>
          </a:p>
        </p:txBody>
      </p:sp>
      <p:pic>
        <p:nvPicPr>
          <p:cNvPr id="7" name="图片占位符 6" descr="白色沙滩上的花朵、海星和贝壳的特写" title="Beach photo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两栏内容版式与表格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  <p:graphicFrame>
        <p:nvGraphicFramePr>
          <p:cNvPr id="5" name="内容占位符 4" descr="示例表格（3 列，4 行）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1433311"/>
              </p:ext>
            </p:extLst>
          </p:nvPr>
        </p:nvGraphicFramePr>
        <p:xfrm>
          <a:off x="6278563" y="1573213"/>
          <a:ext cx="4572000" cy="22301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540"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两栏内容版式与 SmartArt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  <p:graphicFrame>
        <p:nvGraphicFramePr>
          <p:cNvPr id="7" name="内容占位符 6" descr="互连圆环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5077792"/>
              </p:ext>
            </p:extLst>
          </p:nvPr>
        </p:nvGraphicFramePr>
        <p:xfrm>
          <a:off x="6278563" y="1573213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安全需要解决的问题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保密性（</a:t>
            </a:r>
            <a:r>
              <a:rPr lang="en-US" altLang="zh-CN" dirty="0" smtClean="0"/>
              <a:t>Confidentiality</a:t>
            </a:r>
            <a:r>
              <a:rPr lang="zh-CN" altLang="en-US" dirty="0" smtClean="0"/>
              <a:t>）</a:t>
            </a:r>
            <a:endParaRPr lang="zh-CN" dirty="0"/>
          </a:p>
          <a:p>
            <a:r>
              <a:rPr lang="zh-CN" altLang="en-US" dirty="0" smtClean="0"/>
              <a:t>完整性（</a:t>
            </a:r>
            <a:r>
              <a:rPr lang="en-US" altLang="zh-CN" dirty="0" smtClean="0"/>
              <a:t>Integrity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不可否认性（</a:t>
            </a:r>
            <a:r>
              <a:rPr lang="en-US" altLang="zh-CN" dirty="0" smtClean="0"/>
              <a:t>Non-Repudiation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鉴</a:t>
            </a:r>
            <a:r>
              <a:rPr lang="zh-CN" altLang="en-US" dirty="0" smtClean="0"/>
              <a:t>权</a:t>
            </a:r>
            <a:r>
              <a:rPr lang="en-US" altLang="zh-CN" dirty="0" smtClean="0"/>
              <a:t>/</a:t>
            </a:r>
            <a:r>
              <a:rPr lang="zh-CN" altLang="en-US" dirty="0" smtClean="0"/>
              <a:t>认证（</a:t>
            </a:r>
            <a:r>
              <a:rPr lang="en-US" altLang="zh-CN" dirty="0" smtClean="0"/>
              <a:t>Authentication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安全框架设计模式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服务提供者模式（</a:t>
            </a:r>
            <a:r>
              <a:rPr lang="en-US" altLang="zh-CN" dirty="0" smtClean="0"/>
              <a:t>Service Provider Framework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API</a:t>
            </a:r>
            <a:r>
              <a:rPr lang="zh-CN" altLang="en-US" sz="1600" dirty="0" smtClean="0">
                <a:solidFill>
                  <a:srgbClr val="0070C0"/>
                </a:solidFill>
              </a:rPr>
              <a:t>接口与实现的分离</a:t>
            </a:r>
            <a:endParaRPr lang="zh-CN" sz="16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SPI</a:t>
            </a:r>
            <a:r>
              <a:rPr lang="zh-CN" altLang="en-US" dirty="0" smtClean="0"/>
              <a:t>（</a:t>
            </a:r>
            <a:r>
              <a:rPr lang="en-US" altLang="zh-CN" dirty="0"/>
              <a:t>Service Provider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MessageDigestSpi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CipherSpi</a:t>
            </a:r>
            <a:r>
              <a:rPr lang="zh-CN" altLang="en-US" sz="1600" dirty="0" smtClean="0">
                <a:solidFill>
                  <a:srgbClr val="0070C0"/>
                </a:solidFill>
              </a:rPr>
              <a:t>等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Provider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   </a:t>
            </a:r>
            <a:r>
              <a:rPr lang="zh-CN" altLang="en-US" sz="1600" dirty="0">
                <a:solidFill>
                  <a:srgbClr val="0070C0"/>
                </a:solidFill>
              </a:rPr>
              <a:t>第三方库：</a:t>
            </a:r>
            <a:r>
              <a:rPr lang="en-US" altLang="zh-CN" sz="1600" dirty="0" smtClean="0">
                <a:solidFill>
                  <a:srgbClr val="0070C0"/>
                </a:solidFill>
              </a:rPr>
              <a:t>Bouncy Castle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0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329" y="364410"/>
            <a:ext cx="4656809" cy="555440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50751"/>
            <a:ext cx="7479834" cy="16424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0126"/>
            <a:ext cx="7451515" cy="14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5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安全架构组成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JCA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Architecture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加密架构）</a:t>
            </a:r>
            <a:endParaRPr lang="zh-CN" dirty="0"/>
          </a:p>
          <a:p>
            <a:r>
              <a:rPr lang="en-US" altLang="zh-CN" dirty="0" smtClean="0"/>
              <a:t>JCE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Extension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加密扩展）</a:t>
            </a:r>
            <a:endParaRPr lang="zh-CN" dirty="0"/>
          </a:p>
          <a:p>
            <a:r>
              <a:rPr lang="en-US" altLang="zh-CN" dirty="0" smtClean="0"/>
              <a:t>JSSE</a:t>
            </a:r>
            <a:r>
              <a:rPr lang="zh-CN" altLang="en-US" dirty="0" smtClean="0"/>
              <a:t>（</a:t>
            </a:r>
            <a:r>
              <a:rPr lang="en-US" altLang="zh-CN" dirty="0"/>
              <a:t>Java Secure Socket </a:t>
            </a:r>
            <a:r>
              <a:rPr lang="en-US" altLang="zh-CN" dirty="0" smtClean="0"/>
              <a:t>Extension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安全套接字扩展）</a:t>
            </a:r>
            <a:endParaRPr lang="en-US" altLang="zh-CN" dirty="0" smtClean="0"/>
          </a:p>
          <a:p>
            <a:r>
              <a:rPr lang="en-US" altLang="zh-CN" dirty="0" smtClean="0"/>
              <a:t>JAAS</a:t>
            </a:r>
            <a:r>
              <a:rPr lang="zh-CN" altLang="en-US" dirty="0" smtClean="0"/>
              <a:t>（</a:t>
            </a:r>
            <a:r>
              <a:rPr lang="en-US" altLang="zh-CN" dirty="0"/>
              <a:t>Java Authentication and Authorization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认证和授权服务</a:t>
            </a:r>
            <a:r>
              <a:rPr lang="zh-CN" altLang="en-US" dirty="0" smtClean="0"/>
              <a:t>）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783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</a:t>
            </a:r>
            <a:r>
              <a:rPr lang="zh-CN" altLang="en-US" dirty="0" smtClean="0"/>
              <a:t>理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1600" dirty="0" smtClean="0">
                <a:solidFill>
                  <a:srgbClr val="0070C0"/>
                </a:solidFill>
              </a:rPr>
              <a:t>3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8 bit </a:t>
            </a:r>
            <a:r>
              <a:rPr lang="zh-CN" altLang="en-US" sz="1600" dirty="0" smtClean="0">
                <a:solidFill>
                  <a:srgbClr val="0070C0"/>
                </a:solidFill>
              </a:rPr>
              <a:t>转换 </a:t>
            </a:r>
            <a:r>
              <a:rPr lang="en-US" altLang="zh-CN" sz="1600" dirty="0" smtClean="0">
                <a:solidFill>
                  <a:srgbClr val="0070C0"/>
                </a:solidFill>
              </a:rPr>
              <a:t>4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6 bit</a:t>
            </a: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前面补</a:t>
            </a:r>
            <a:r>
              <a:rPr lang="en-US" altLang="zh-CN" sz="1600" dirty="0" smtClean="0">
                <a:solidFill>
                  <a:srgbClr val="0070C0"/>
                </a:solidFill>
              </a:rPr>
              <a:t>00</a:t>
            </a:r>
            <a:r>
              <a:rPr lang="zh-CN" altLang="en-US" sz="1600" dirty="0" smtClean="0">
                <a:solidFill>
                  <a:srgbClr val="0070C0"/>
                </a:solidFill>
              </a:rPr>
              <a:t>，变成</a:t>
            </a:r>
            <a:r>
              <a:rPr lang="en-US" altLang="zh-CN" sz="1600" dirty="0" smtClean="0">
                <a:solidFill>
                  <a:srgbClr val="0070C0"/>
                </a:solidFill>
              </a:rPr>
              <a:t>4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8 bit</a:t>
            </a: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转换成十进制后查</a:t>
            </a:r>
            <a:r>
              <a:rPr lang="en-US" altLang="zh-CN" sz="1600" dirty="0" smtClean="0">
                <a:solidFill>
                  <a:srgbClr val="0070C0"/>
                </a:solidFill>
              </a:rPr>
              <a:t>Base46</a:t>
            </a:r>
            <a:r>
              <a:rPr lang="zh-CN" altLang="en-US" sz="1600" dirty="0" smtClean="0">
                <a:solidFill>
                  <a:srgbClr val="0070C0"/>
                </a:solidFill>
              </a:rPr>
              <a:t>编码表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dirty="0" smtClean="0"/>
              <a:t>   </a:t>
            </a:r>
          </a:p>
          <a:p>
            <a:r>
              <a:rPr lang="zh-CN" altLang="en-US" dirty="0"/>
              <a:t>作用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把二进制变为可见字符</a:t>
            </a:r>
            <a:endParaRPr lang="en-US" altLang="zh-CN" sz="1600" dirty="0">
              <a:solidFill>
                <a:srgbClr val="0070C0"/>
              </a:solidFill>
            </a:endParaRPr>
          </a:p>
          <a:p>
            <a:endParaRPr lang="zh-C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37" y="219016"/>
            <a:ext cx="4235117" cy="665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5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r>
              <a:rPr lang="zh-CN" altLang="en-US" dirty="0" smtClean="0"/>
              <a:t>编码过程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997242"/>
            <a:ext cx="967338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原字符     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      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          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ASCII:          65      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66         67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3*8bit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01000001    01000010    01000011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4*6bit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010000      010100      001001      000011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前面补零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010000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010100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001001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000011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十进制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    16           20          9          3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Base64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Q           U           J           D 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r>
              <a:rPr lang="zh-CN" altLang="en-US" sz="1600" dirty="0">
                <a:solidFill>
                  <a:srgbClr val="0070C0"/>
                </a:solidFill>
              </a:rPr>
              <a:t>秘钥 </a:t>
            </a:r>
            <a:r>
              <a:rPr lang="en-US" altLang="zh-CN" sz="1600" dirty="0">
                <a:solidFill>
                  <a:srgbClr val="0070C0"/>
                </a:solidFill>
              </a:rPr>
              <a:t>= </a:t>
            </a:r>
            <a:r>
              <a:rPr lang="zh-CN" altLang="en-US" sz="1600" dirty="0">
                <a:solidFill>
                  <a:srgbClr val="0070C0"/>
                </a:solidFill>
              </a:rPr>
              <a:t>解密秘钥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常用对称加密算法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DES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3DES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AES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IDEA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>
                <a:solidFill>
                  <a:srgbClr val="0070C0"/>
                </a:solidFill>
              </a:rPr>
              <a:t>  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>
                <a:solidFill>
                  <a:srgbClr val="0070C0"/>
                </a:solidFill>
              </a:rPr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不能保证秘钥交换安全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对称加密模型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3" y="2247808"/>
            <a:ext cx="9478794" cy="266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F3FC63-BF9C-4B26-82E5-BA4335A36E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海洋绘画演示文稿（宽屏）</Template>
  <TotalTime>0</TotalTime>
  <Words>536</Words>
  <Application>Microsoft Office PowerPoint</Application>
  <PresentationFormat>宽屏</PresentationFormat>
  <Paragraphs>151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方正舒体</vt:lpstr>
      <vt:lpstr>宋体</vt:lpstr>
      <vt:lpstr>微软雅黑</vt:lpstr>
      <vt:lpstr>Arial</vt:lpstr>
      <vt:lpstr>Georgia</vt:lpstr>
      <vt:lpstr>Ocean 16x9</vt:lpstr>
      <vt:lpstr>Java安全架构</vt:lpstr>
      <vt:lpstr>安全需要解决的问题</vt:lpstr>
      <vt:lpstr>Java安全框架设计模式</vt:lpstr>
      <vt:lpstr>PowerPoint 演示文稿</vt:lpstr>
      <vt:lpstr>Java安全架构组成</vt:lpstr>
      <vt:lpstr>Base64</vt:lpstr>
      <vt:lpstr>Base64编码过程</vt:lpstr>
      <vt:lpstr>对称加密</vt:lpstr>
      <vt:lpstr>对称加密模型</vt:lpstr>
      <vt:lpstr>DES</vt:lpstr>
      <vt:lpstr>DESede（Triple DES、3DES）</vt:lpstr>
      <vt:lpstr>AES</vt:lpstr>
      <vt:lpstr>对称加密算法比较</vt:lpstr>
      <vt:lpstr>标题和内容版式与图表</vt:lpstr>
      <vt:lpstr>图片与标题版式</vt:lpstr>
      <vt:lpstr>两栏内容版式与表格</vt:lpstr>
      <vt:lpstr>两栏内容版式与 SmartArt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2017-04-23T11:51:37Z</dcterms:created>
  <dcterms:modified xsi:type="dcterms:W3CDTF">2017-05-01T02:29:27Z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TC028952569991</vt:lpwstr>
  </property>
</Properties>
</file>