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34"/>
  </p:notesMasterIdLst>
  <p:handoutMasterIdLst>
    <p:handoutMasterId r:id="rId35"/>
  </p:handoutMasterIdLst>
  <p:sldIdLst>
    <p:sldId id="256" r:id="rId3"/>
    <p:sldId id="298" r:id="rId4"/>
    <p:sldId id="257" r:id="rId5"/>
    <p:sldId id="268" r:id="rId6"/>
    <p:sldId id="297" r:id="rId7"/>
    <p:sldId id="267" r:id="rId8"/>
    <p:sldId id="269" r:id="rId9"/>
    <p:sldId id="271" r:id="rId10"/>
    <p:sldId id="272" r:id="rId11"/>
    <p:sldId id="279" r:id="rId12"/>
    <p:sldId id="280" r:id="rId13"/>
    <p:sldId id="282" r:id="rId14"/>
    <p:sldId id="281" r:id="rId15"/>
    <p:sldId id="278" r:id="rId16"/>
    <p:sldId id="274" r:id="rId17"/>
    <p:sldId id="275" r:id="rId18"/>
    <p:sldId id="276" r:id="rId19"/>
    <p:sldId id="277" r:id="rId20"/>
    <p:sldId id="283" r:id="rId21"/>
    <p:sldId id="285" r:id="rId22"/>
    <p:sldId id="286" r:id="rId23"/>
    <p:sldId id="287" r:id="rId24"/>
    <p:sldId id="291" r:id="rId25"/>
    <p:sldId id="289" r:id="rId26"/>
    <p:sldId id="290" r:id="rId27"/>
    <p:sldId id="292" r:id="rId28"/>
    <p:sldId id="293" r:id="rId29"/>
    <p:sldId id="294" r:id="rId30"/>
    <p:sldId id="295" r:id="rId31"/>
    <p:sldId id="296" r:id="rId32"/>
    <p:sldId id="26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8603FDC-E32A-4AB5-989C-0864C3EAD2B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70526" autoAdjust="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8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E71268B-8AC2-4239-8FAF-7C144C210720}" type="datetimeFigureOut">
              <a:rPr lang="en-US" altLang="zh-CN"/>
              <a:t>5/11/2017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02BA2C8-71FC-43D0-BD87-0547616971FA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5AD8362-6D63-40AC-BAA9-90C3AE6D5875}" type="datetimeFigureOut">
              <a:t>2017/5/11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6539446-6953-447E-A4E3-E7CFBF87004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4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85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06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水 3"/>
          <p:cNvSpPr/>
          <p:nvPr/>
        </p:nvSpPr>
        <p:spPr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5" name="天空"/>
          <p:cNvSpPr/>
          <p:nvPr/>
        </p:nvSpPr>
        <p:spPr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1800" cap="all" baseline="0">
                <a:solidFill>
                  <a:schemeClr val="accent2"/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单击以编辑母版副标题样式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t>2017/5/11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t>2017/5/11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t>2017/5/11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 latinLnBrk="0">
              <a:defRPr lang="zh-CN"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t>2017/5/11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t>2017/5/11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t>2017/5/11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t>2017/5/11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t>2017/5/11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t>2017/5/11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t>2017/5/11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3048" y="0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water3"/>
          <p:cNvSpPr/>
          <p:nvPr/>
        </p:nvSpPr>
        <p:spPr>
          <a:xfrm>
            <a:off x="3048" y="6064102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929" y="6256182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929" y="5979396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616" y="265177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616" y="1572769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6272" y="6601969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5/11/2017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616" y="6601969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1296" y="6601969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800" kern="1200">
          <a:solidFill>
            <a:schemeClr val="accent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lang="zh-CN" sz="20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lang="zh-CN" sz="18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6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840">
          <p15:clr>
            <a:srgbClr val="F26B43"/>
          </p15:clr>
        </p15:guide>
        <p15:guide id="4" orient="horz" pos="984">
          <p15:clr>
            <a:srgbClr val="F26B43"/>
          </p15:clr>
        </p15:guide>
        <p15:guide id="5" orient="horz" pos="3600">
          <p15:clr>
            <a:srgbClr val="F26B43"/>
          </p15:clr>
        </p15:guide>
        <p15:guide id="6" pos="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</a:t>
            </a:r>
            <a:r>
              <a:rPr lang="zh-CN" altLang="en-US" dirty="0"/>
              <a:t>框架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高卓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MD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510871"/>
              </p:ext>
            </p:extLst>
          </p:nvPr>
        </p:nvGraphicFramePr>
        <p:xfrm>
          <a:off x="1341438" y="2220324"/>
          <a:ext cx="9510711" cy="20703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70237">
                  <a:extLst>
                    <a:ext uri="{9D8B030D-6E8A-4147-A177-3AD203B41FA5}">
                      <a16:colId xmlns="" xmlns:a16="http://schemas.microsoft.com/office/drawing/2014/main" val="1262576194"/>
                    </a:ext>
                  </a:extLst>
                </a:gridCol>
                <a:gridCol w="3170237">
                  <a:extLst>
                    <a:ext uri="{9D8B030D-6E8A-4147-A177-3AD203B41FA5}">
                      <a16:colId xmlns="" xmlns:a16="http://schemas.microsoft.com/office/drawing/2014/main" val="1627258925"/>
                    </a:ext>
                  </a:extLst>
                </a:gridCol>
                <a:gridCol w="3170237">
                  <a:extLst>
                    <a:ext uri="{9D8B030D-6E8A-4147-A177-3AD203B41FA5}">
                      <a16:colId xmlns="" xmlns:a16="http://schemas.microsoft.com/office/drawing/2014/main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摘要长度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MD4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MD5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61055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527157"/>
              </p:ext>
            </p:extLst>
          </p:nvPr>
        </p:nvGraphicFramePr>
        <p:xfrm>
          <a:off x="1341438" y="2220324"/>
          <a:ext cx="9510711" cy="31054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70237">
                  <a:extLst>
                    <a:ext uri="{9D8B030D-6E8A-4147-A177-3AD203B41FA5}">
                      <a16:colId xmlns="" xmlns:a16="http://schemas.microsoft.com/office/drawing/2014/main" val="1262576194"/>
                    </a:ext>
                  </a:extLst>
                </a:gridCol>
                <a:gridCol w="3170237">
                  <a:extLst>
                    <a:ext uri="{9D8B030D-6E8A-4147-A177-3AD203B41FA5}">
                      <a16:colId xmlns="" xmlns:a16="http://schemas.microsoft.com/office/drawing/2014/main" val="1627258925"/>
                    </a:ext>
                  </a:extLst>
                </a:gridCol>
                <a:gridCol w="3170237">
                  <a:extLst>
                    <a:ext uri="{9D8B030D-6E8A-4147-A177-3AD203B41FA5}">
                      <a16:colId xmlns="" xmlns:a16="http://schemas.microsoft.com/office/drawing/2014/main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摘要长度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SHA-1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160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SHA-384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SHA-512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9270701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SHA-224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83217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0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问题：如果消息和消息摘要同时被篡改了怎么办？</a:t>
            </a:r>
            <a:endParaRPr lang="en-US" altLang="zh-CN" dirty="0" smtClean="0"/>
          </a:p>
          <a:p>
            <a:r>
              <a:rPr lang="zh-CN" altLang="en-US" dirty="0" smtClean="0"/>
              <a:t>解决：带</a:t>
            </a:r>
            <a:r>
              <a:rPr lang="zh-CN" altLang="en-US" dirty="0"/>
              <a:t>密钥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33" y="2973747"/>
            <a:ext cx="6310938" cy="2757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43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826438"/>
              </p:ext>
            </p:extLst>
          </p:nvPr>
        </p:nvGraphicFramePr>
        <p:xfrm>
          <a:off x="1341438" y="1783578"/>
          <a:ext cx="9510711" cy="46582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70237">
                  <a:extLst>
                    <a:ext uri="{9D8B030D-6E8A-4147-A177-3AD203B41FA5}">
                      <a16:colId xmlns="" xmlns:a16="http://schemas.microsoft.com/office/drawing/2014/main" val="1262576194"/>
                    </a:ext>
                  </a:extLst>
                </a:gridCol>
                <a:gridCol w="3170237">
                  <a:extLst>
                    <a:ext uri="{9D8B030D-6E8A-4147-A177-3AD203B41FA5}">
                      <a16:colId xmlns="" xmlns:a16="http://schemas.microsoft.com/office/drawing/2014/main" val="1627258925"/>
                    </a:ext>
                  </a:extLst>
                </a:gridCol>
                <a:gridCol w="3170237">
                  <a:extLst>
                    <a:ext uri="{9D8B030D-6E8A-4147-A177-3AD203B41FA5}">
                      <a16:colId xmlns="" xmlns:a16="http://schemas.microsoft.com/office/drawing/2014/main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摘要长度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HmacMD5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26023813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HmacSHA-1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160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HmacSHA-384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HmacSHA-512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9270701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HmacSHA-224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8337727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HmacMD2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18932841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HmacMD4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1454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81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45720" indent="0">
              <a:buNone/>
            </a:pPr>
            <a:r>
              <a:rPr lang="zh-CN" altLang="en-US" dirty="0" smtClean="0"/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加</a:t>
            </a:r>
            <a:r>
              <a:rPr lang="zh-CN" altLang="en-US" sz="1600" dirty="0" smtClean="0">
                <a:solidFill>
                  <a:srgbClr val="0070C0"/>
                </a:solidFill>
              </a:rPr>
              <a:t>密</a:t>
            </a:r>
            <a:r>
              <a:rPr lang="zh-CN" altLang="en-US" sz="1600" dirty="0">
                <a:solidFill>
                  <a:srgbClr val="0070C0"/>
                </a:solidFill>
              </a:rPr>
              <a:t>密钥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  <a:r>
              <a:rPr lang="en-US" altLang="zh-CN" sz="1600" dirty="0">
                <a:solidFill>
                  <a:srgbClr val="0070C0"/>
                </a:solidFill>
              </a:rPr>
              <a:t>= </a:t>
            </a:r>
            <a:r>
              <a:rPr lang="zh-CN" altLang="en-US" sz="1600" dirty="0">
                <a:solidFill>
                  <a:srgbClr val="0070C0"/>
                </a:solidFill>
              </a:rPr>
              <a:t>解</a:t>
            </a:r>
            <a:r>
              <a:rPr lang="zh-CN" altLang="en-US" sz="1600" dirty="0" smtClean="0">
                <a:solidFill>
                  <a:srgbClr val="0070C0"/>
                </a:solidFill>
              </a:rPr>
              <a:t>密</a:t>
            </a:r>
            <a:r>
              <a:rPr lang="zh-CN" altLang="en-US" sz="1600" dirty="0">
                <a:solidFill>
                  <a:srgbClr val="0070C0"/>
                </a:solidFill>
              </a:rPr>
              <a:t>密钥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常用对称加密算法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DES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3DES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AES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IDEA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B050"/>
                </a:solidFill>
              </a:rPr>
              <a:t>TEA</a:t>
            </a:r>
            <a:r>
              <a:rPr lang="zh-CN" altLang="en-US" sz="1600" dirty="0" smtClean="0">
                <a:solidFill>
                  <a:srgbClr val="00B050"/>
                </a:solidFill>
              </a:rPr>
              <a:t>（</a:t>
            </a:r>
            <a:r>
              <a:rPr lang="en-US" altLang="zh-CN" sz="1600" dirty="0">
                <a:solidFill>
                  <a:srgbClr val="00B050"/>
                </a:solidFill>
              </a:rPr>
              <a:t>(Tiny Encryption Algorithm</a:t>
            </a:r>
            <a:r>
              <a:rPr lang="zh-CN" altLang="en-US" sz="1600" dirty="0" smtClean="0">
                <a:solidFill>
                  <a:srgbClr val="00B050"/>
                </a:solidFill>
              </a:rPr>
              <a:t>）</a:t>
            </a:r>
            <a:endParaRPr lang="en-US" altLang="zh-CN" sz="1600" dirty="0">
              <a:solidFill>
                <a:srgbClr val="00B050"/>
              </a:solidFill>
            </a:endParaRPr>
          </a:p>
          <a:p>
            <a:r>
              <a:rPr lang="zh-CN" altLang="en-US" dirty="0" smtClean="0"/>
              <a:t>用途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</a:t>
            </a:r>
            <a:r>
              <a:rPr lang="zh-CN" altLang="en-US" sz="1600" dirty="0">
                <a:solidFill>
                  <a:srgbClr val="0070C0"/>
                </a:solidFill>
              </a:rPr>
              <a:t>不能保</a:t>
            </a:r>
            <a:r>
              <a:rPr lang="zh-CN" altLang="en-US" sz="1600" dirty="0" smtClean="0">
                <a:solidFill>
                  <a:srgbClr val="0070C0"/>
                </a:solidFill>
              </a:rPr>
              <a:t>证</a:t>
            </a:r>
            <a:r>
              <a:rPr lang="zh-CN" altLang="en-US" sz="1600" dirty="0">
                <a:solidFill>
                  <a:srgbClr val="0070C0"/>
                </a:solidFill>
              </a:rPr>
              <a:t>密钥</a:t>
            </a:r>
            <a:r>
              <a:rPr lang="zh-CN" altLang="en-US" sz="1600" dirty="0" smtClean="0">
                <a:solidFill>
                  <a:srgbClr val="0070C0"/>
                </a:solidFill>
              </a:rPr>
              <a:t>交</a:t>
            </a:r>
            <a:r>
              <a:rPr lang="zh-CN" altLang="en-US" sz="1600" dirty="0">
                <a:solidFill>
                  <a:srgbClr val="0070C0"/>
                </a:solidFill>
              </a:rPr>
              <a:t>换安全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910" y="1140462"/>
            <a:ext cx="6718013" cy="188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0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197236"/>
              </p:ext>
            </p:extLst>
          </p:nvPr>
        </p:nvGraphicFramePr>
        <p:xfrm>
          <a:off x="1341615" y="1730324"/>
          <a:ext cx="9982875" cy="32706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="" xmlns:a16="http://schemas.microsoft.com/office/drawing/2014/main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="" xmlns:a16="http://schemas.microsoft.com/office/drawing/2014/main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="" xmlns:a16="http://schemas.microsoft.com/office/drawing/2014/main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="" xmlns:a16="http://schemas.microsoft.com/office/drawing/2014/main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="" xmlns:a16="http://schemas.microsoft.com/office/drawing/2014/main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ISO10126d2Padding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X932Padding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ISO7816d4Padding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90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3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Triple DES</a:t>
            </a:r>
            <a:r>
              <a:rPr lang="zh-CN" altLang="en-US" dirty="0"/>
              <a:t>、</a:t>
            </a:r>
            <a:r>
              <a:rPr lang="en-US" altLang="zh-CN" dirty="0" smtClean="0"/>
              <a:t>DESede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230687"/>
              </p:ext>
            </p:extLst>
          </p:nvPr>
        </p:nvGraphicFramePr>
        <p:xfrm>
          <a:off x="1341615" y="1758458"/>
          <a:ext cx="9982875" cy="32706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="" xmlns:a16="http://schemas.microsoft.com/office/drawing/2014/main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="" xmlns:a16="http://schemas.microsoft.com/office/drawing/2014/main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="" xmlns:a16="http://schemas.microsoft.com/office/drawing/2014/main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="" xmlns:a16="http://schemas.microsoft.com/office/drawing/2014/main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="" xmlns:a16="http://schemas.microsoft.com/office/drawing/2014/main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ISO10126d2Padding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X932Padding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ISO7816d4Padding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90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8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AES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284241"/>
              </p:ext>
            </p:extLst>
          </p:nvPr>
        </p:nvGraphicFramePr>
        <p:xfrm>
          <a:off x="1341615" y="1758458"/>
          <a:ext cx="9982875" cy="324460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="" xmlns:a16="http://schemas.microsoft.com/office/drawing/2014/main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="" xmlns:a16="http://schemas.microsoft.com/office/drawing/2014/main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="" xmlns:a16="http://schemas.microsoft.com/office/drawing/2014/main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="" xmlns:a16="http://schemas.microsoft.com/office/drawing/2014/main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="" xmlns:a16="http://schemas.microsoft.com/office/drawing/2014/main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908234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341614" y="5448341"/>
            <a:ext cx="9982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中支持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位秘钥需要获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 </a:t>
            </a:r>
            <a:r>
              <a:rPr lang="zh-CN" altLang="en-US" sz="1600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1600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政策限制权限文件</a:t>
            </a:r>
            <a:endParaRPr lang="en-US" altLang="zh-CN" sz="1600" b="1" i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local_policy.jar        US_export_policy.jar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7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对称加密算法比较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736469"/>
              </p:ext>
            </p:extLst>
          </p:nvPr>
        </p:nvGraphicFramePr>
        <p:xfrm>
          <a:off x="1341438" y="2529813"/>
          <a:ext cx="9510710" cy="206621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02142">
                  <a:extLst>
                    <a:ext uri="{9D8B030D-6E8A-4147-A177-3AD203B41FA5}">
                      <a16:colId xmlns="" xmlns:a16="http://schemas.microsoft.com/office/drawing/2014/main" val="1270668206"/>
                    </a:ext>
                  </a:extLst>
                </a:gridCol>
                <a:gridCol w="1902142">
                  <a:extLst>
                    <a:ext uri="{9D8B030D-6E8A-4147-A177-3AD203B41FA5}">
                      <a16:colId xmlns="" xmlns:a16="http://schemas.microsoft.com/office/drawing/2014/main" val="1083689566"/>
                    </a:ext>
                  </a:extLst>
                </a:gridCol>
                <a:gridCol w="1902142">
                  <a:extLst>
                    <a:ext uri="{9D8B030D-6E8A-4147-A177-3AD203B41FA5}">
                      <a16:colId xmlns="" xmlns:a16="http://schemas.microsoft.com/office/drawing/2014/main" val="491322313"/>
                    </a:ext>
                  </a:extLst>
                </a:gridCol>
                <a:gridCol w="1902142">
                  <a:extLst>
                    <a:ext uri="{9D8B030D-6E8A-4147-A177-3AD203B41FA5}">
                      <a16:colId xmlns="" xmlns:a16="http://schemas.microsoft.com/office/drawing/2014/main" val="2519024925"/>
                    </a:ext>
                  </a:extLst>
                </a:gridCol>
                <a:gridCol w="1902142">
                  <a:extLst>
                    <a:ext uri="{9D8B030D-6E8A-4147-A177-3AD203B41FA5}">
                      <a16:colId xmlns="" xmlns:a16="http://schemas.microsoft.com/office/drawing/2014/main" val="4198837936"/>
                    </a:ext>
                  </a:extLst>
                </a:gridCol>
              </a:tblGrid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秘钥长度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运算速度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安全性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资源消耗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4892672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较快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44525124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 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慢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41979899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6702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09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616" y="1572769"/>
            <a:ext cx="9509760" cy="50671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45720" indent="0">
              <a:buNone/>
            </a:pPr>
            <a:r>
              <a:rPr lang="zh-CN" altLang="en-US" dirty="0" smtClean="0"/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加</a:t>
            </a:r>
            <a:r>
              <a:rPr lang="zh-CN" altLang="en-US" sz="1600" dirty="0" smtClean="0">
                <a:solidFill>
                  <a:srgbClr val="0070C0"/>
                </a:solidFill>
              </a:rPr>
              <a:t>密</a:t>
            </a:r>
            <a:r>
              <a:rPr lang="zh-CN" altLang="en-US" sz="1600" dirty="0">
                <a:solidFill>
                  <a:srgbClr val="0070C0"/>
                </a:solidFill>
              </a:rPr>
              <a:t>密钥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  <a:r>
              <a:rPr lang="zh-CN" altLang="en-US" sz="1600" dirty="0" smtClean="0">
                <a:solidFill>
                  <a:srgbClr val="0070C0"/>
                </a:solidFill>
              </a:rPr>
              <a:t>！</a:t>
            </a:r>
            <a:r>
              <a:rPr lang="en-US" altLang="zh-CN" sz="1600" dirty="0" smtClean="0">
                <a:solidFill>
                  <a:srgbClr val="0070C0"/>
                </a:solidFill>
              </a:rPr>
              <a:t>= </a:t>
            </a:r>
            <a:r>
              <a:rPr lang="zh-CN" altLang="en-US" sz="1600" dirty="0">
                <a:solidFill>
                  <a:srgbClr val="0070C0"/>
                </a:solidFill>
              </a:rPr>
              <a:t>解</a:t>
            </a:r>
            <a:r>
              <a:rPr lang="zh-CN" altLang="en-US" sz="1600" dirty="0" smtClean="0">
                <a:solidFill>
                  <a:srgbClr val="0070C0"/>
                </a:solidFill>
              </a:rPr>
              <a:t>密</a:t>
            </a:r>
            <a:r>
              <a:rPr lang="zh-CN" altLang="en-US" sz="1600" dirty="0">
                <a:solidFill>
                  <a:srgbClr val="0070C0"/>
                </a:solidFill>
              </a:rPr>
              <a:t>密钥</a:t>
            </a:r>
            <a:r>
              <a:rPr lang="zh-CN" altLang="en-US" sz="1600" dirty="0" smtClean="0">
                <a:solidFill>
                  <a:srgbClr val="0070C0"/>
                </a:solidFill>
              </a:rPr>
              <a:t>        </a:t>
            </a:r>
            <a:r>
              <a:rPr lang="zh-CN" altLang="en-US" sz="1600" dirty="0" smtClean="0">
                <a:solidFill>
                  <a:srgbClr val="0070C0"/>
                </a:solidFill>
              </a:rPr>
              <a:t>公钥加密私钥解密，私钥加密公钥解密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常用非对称加密算法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RSA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DH</a:t>
            </a:r>
          </a:p>
          <a:p>
            <a:r>
              <a:rPr lang="zh-CN" altLang="en-US" dirty="0" smtClean="0"/>
              <a:t>用途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rgbClr val="0070C0"/>
                </a:solidFill>
              </a:rPr>
              <a:t>    </a:t>
            </a:r>
            <a:r>
              <a:rPr lang="zh-CN" altLang="en-US" sz="1600" dirty="0" smtClean="0">
                <a:solidFill>
                  <a:srgbClr val="00B0F0"/>
                </a:solidFill>
              </a:rPr>
              <a:t>加密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>
                <a:solidFill>
                  <a:srgbClr val="0070C0"/>
                </a:solidFill>
              </a:rPr>
              <a:t>密钥</a:t>
            </a:r>
            <a:r>
              <a:rPr lang="zh-CN" altLang="en-US" sz="1600" dirty="0" smtClean="0">
                <a:solidFill>
                  <a:srgbClr val="0070C0"/>
                </a:solidFill>
              </a:rPr>
              <a:t>交</a:t>
            </a:r>
            <a:r>
              <a:rPr lang="zh-CN" altLang="en-US" sz="1600" dirty="0" smtClean="0">
                <a:solidFill>
                  <a:srgbClr val="0070C0"/>
                </a:solidFill>
              </a:rPr>
              <a:t>换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数字签名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 </a:t>
            </a:r>
            <a:r>
              <a:rPr lang="zh-CN" altLang="en-US" sz="1600" dirty="0" smtClean="0">
                <a:solidFill>
                  <a:srgbClr val="0070C0"/>
                </a:solidFill>
              </a:rPr>
              <a:t>速</a:t>
            </a:r>
            <a:r>
              <a:rPr lang="zh-CN" altLang="en-US" sz="1600" dirty="0" smtClean="0">
                <a:solidFill>
                  <a:srgbClr val="0070C0"/>
                </a:solidFill>
              </a:rPr>
              <a:t>度慢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544" y="3890344"/>
            <a:ext cx="7013819" cy="197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次分享内容</a:t>
            </a:r>
            <a:endParaRPr lang="zh-CN" altLang="en-US" dirty="0"/>
          </a:p>
        </p:txBody>
      </p:sp>
      <p:pic>
        <p:nvPicPr>
          <p:cNvPr id="1027" name="Picture 3" descr="d:\user\01317930\桌面\Java安全框架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481" y="1553591"/>
            <a:ext cx="5847126" cy="530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4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002154"/>
              </p:ext>
            </p:extLst>
          </p:nvPr>
        </p:nvGraphicFramePr>
        <p:xfrm>
          <a:off x="1341615" y="1758458"/>
          <a:ext cx="10404909" cy="381441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0982">
                  <a:extLst>
                    <a:ext uri="{9D8B030D-6E8A-4147-A177-3AD203B41FA5}">
                      <a16:colId xmlns="" xmlns:a16="http://schemas.microsoft.com/office/drawing/2014/main" val="1393900185"/>
                    </a:ext>
                  </a:extLst>
                </a:gridCol>
                <a:gridCol w="1238699">
                  <a:extLst>
                    <a:ext uri="{9D8B030D-6E8A-4147-A177-3AD203B41FA5}">
                      <a16:colId xmlns="" xmlns:a16="http://schemas.microsoft.com/office/drawing/2014/main" val="3389078971"/>
                    </a:ext>
                  </a:extLst>
                </a:gridCol>
                <a:gridCol w="1231228">
                  <a:extLst>
                    <a:ext uri="{9D8B030D-6E8A-4147-A177-3AD203B41FA5}">
                      <a16:colId xmlns="" xmlns:a16="http://schemas.microsoft.com/office/drawing/2014/main" val="655618677"/>
                    </a:ext>
                  </a:extLst>
                </a:gridCol>
                <a:gridCol w="1337979">
                  <a:extLst>
                    <a:ext uri="{9D8B030D-6E8A-4147-A177-3AD203B41FA5}">
                      <a16:colId xmlns="" xmlns:a16="http://schemas.microsoft.com/office/drawing/2014/main" val="502106572"/>
                    </a:ext>
                  </a:extLst>
                </a:gridCol>
                <a:gridCol w="4516021">
                  <a:extLst>
                    <a:ext uri="{9D8B030D-6E8A-4147-A177-3AD203B41FA5}">
                      <a16:colId xmlns="" xmlns:a16="http://schemas.microsoft.com/office/drawing/2014/main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512-65536</a:t>
                      </a: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秘钥必须为</a:t>
                      </a:r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的倍数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PKCS1Padding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OAEPWITHMD5AndMGF1Padding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OAEPWITHSHA1AndMGF1Padding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OAEPWITHSHA256AndMGF1Padding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OAEPWITHSHA384AndMGF1Padding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OAEPWITHSHA512AndMGF1Padding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ISO9796-1Padding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90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59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</a:t>
            </a:r>
            <a:r>
              <a:rPr lang="zh-CN" altLang="en-US" dirty="0" smtClean="0"/>
              <a:t>钥协商</a:t>
            </a:r>
            <a:endParaRPr lang="zh-CN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25" y="1573213"/>
            <a:ext cx="3643849" cy="449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40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数字签名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数字签名要解决的问题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600" dirty="0" smtClean="0">
                <a:solidFill>
                  <a:srgbClr val="0070C0"/>
                </a:solidFill>
              </a:rPr>
              <a:t>不可否认性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认证消息来源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实现方式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基于非对称加密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600" dirty="0" smtClean="0">
                <a:solidFill>
                  <a:srgbClr val="0070C0"/>
                </a:solidFill>
              </a:rPr>
              <a:t>签名：私钥加密的过程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认证：公钥解密的过</a:t>
            </a:r>
            <a:r>
              <a:rPr lang="zh-CN" altLang="en-US" sz="1600" dirty="0" smtClean="0">
                <a:solidFill>
                  <a:srgbClr val="0070C0"/>
                </a:solidFill>
              </a:rPr>
              <a:t>程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常</a:t>
            </a:r>
            <a:r>
              <a:rPr lang="zh-CN" altLang="en-US" dirty="0"/>
              <a:t>用签名算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1600" dirty="0">
                <a:solidFill>
                  <a:srgbClr val="0070C0"/>
                </a:solidFill>
              </a:rPr>
              <a:t>RSA</a:t>
            </a:r>
            <a:r>
              <a:rPr lang="zh-CN" altLang="en-US" sz="1600" dirty="0">
                <a:solidFill>
                  <a:srgbClr val="0070C0"/>
                </a:solidFill>
              </a:rPr>
              <a:t>、</a:t>
            </a:r>
            <a:r>
              <a:rPr lang="en-US" altLang="zh-CN" sz="1600" dirty="0">
                <a:solidFill>
                  <a:srgbClr val="0070C0"/>
                </a:solidFill>
              </a:rPr>
              <a:t>DSA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22" y="2027781"/>
            <a:ext cx="5100016" cy="368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1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签名和认证过程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16" y="1763485"/>
            <a:ext cx="5927525" cy="41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7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签名系列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304434"/>
              </p:ext>
            </p:extLst>
          </p:nvPr>
        </p:nvGraphicFramePr>
        <p:xfrm>
          <a:off x="1341438" y="1674521"/>
          <a:ext cx="9510710" cy="41406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56103">
                  <a:extLst>
                    <a:ext uri="{9D8B030D-6E8A-4147-A177-3AD203B41FA5}">
                      <a16:colId xmlns="" xmlns:a16="http://schemas.microsoft.com/office/drawing/2014/main" val="1262576194"/>
                    </a:ext>
                  </a:extLst>
                </a:gridCol>
                <a:gridCol w="11828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04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0628">
                  <a:extLst>
                    <a:ext uri="{9D8B030D-6E8A-4147-A177-3AD203B41FA5}">
                      <a16:colId xmlns="" xmlns:a16="http://schemas.microsoft.com/office/drawing/2014/main" val="1627258925"/>
                    </a:ext>
                  </a:extLst>
                </a:gridCol>
                <a:gridCol w="3100720">
                  <a:extLst>
                    <a:ext uri="{9D8B030D-6E8A-4147-A177-3AD203B41FA5}">
                      <a16:colId xmlns="" xmlns:a16="http://schemas.microsoft.com/office/drawing/2014/main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密钥长度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密钥长度默认值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签名长度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MD2WithRSA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512-65536</a:t>
                      </a: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秘钥必须为</a:t>
                      </a:r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的倍数</a:t>
                      </a:r>
                      <a:endParaRPr lang="zh-CN" altLang="en-US" dirty="0" smtClean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与密钥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长度相同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26023813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MD5WithRSA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SHA1WithRSA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SHA224WithRSA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SHA256WithRSA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JDK7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9270701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SHA384WithRSA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JDK7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8337727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SHA512WithRSA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JDK7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18932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76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DSA</a:t>
            </a:r>
            <a:r>
              <a:rPr lang="zh-CN" altLang="en-US" dirty="0" smtClean="0"/>
              <a:t>签名系列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885222"/>
              </p:ext>
            </p:extLst>
          </p:nvPr>
        </p:nvGraphicFramePr>
        <p:xfrm>
          <a:off x="1341438" y="1775189"/>
          <a:ext cx="9510710" cy="31054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56103">
                  <a:extLst>
                    <a:ext uri="{9D8B030D-6E8A-4147-A177-3AD203B41FA5}">
                      <a16:colId xmlns="" xmlns:a16="http://schemas.microsoft.com/office/drawing/2014/main" val="1262576194"/>
                    </a:ext>
                  </a:extLst>
                </a:gridCol>
                <a:gridCol w="11828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04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0628">
                  <a:extLst>
                    <a:ext uri="{9D8B030D-6E8A-4147-A177-3AD203B41FA5}">
                      <a16:colId xmlns="" xmlns:a16="http://schemas.microsoft.com/office/drawing/2014/main" val="1627258925"/>
                    </a:ext>
                  </a:extLst>
                </a:gridCol>
                <a:gridCol w="3100720">
                  <a:extLst>
                    <a:ext uri="{9D8B030D-6E8A-4147-A177-3AD203B41FA5}">
                      <a16:colId xmlns="" xmlns:a16="http://schemas.microsoft.com/office/drawing/2014/main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密钥长度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密钥长度默认值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签名长度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SHA1WithDSA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512-65536</a:t>
                      </a: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秘钥必须为</a:t>
                      </a:r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的倍数</a:t>
                      </a:r>
                      <a:endParaRPr lang="zh-CN" altLang="en-US" dirty="0" smtClean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不定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26023813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SHA224WithDSA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SHA256WithDSA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SHA384WithDSA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SHA512WithDSA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9270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90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数字证书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非对称加密真的安全吗？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063" y="2298596"/>
            <a:ext cx="6469858" cy="400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数字证书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证</a:t>
            </a:r>
            <a:r>
              <a:rPr lang="zh-CN" altLang="en-US" dirty="0" smtClean="0"/>
              <a:t>书内容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</a:t>
            </a:r>
            <a:r>
              <a:rPr lang="zh-CN" altLang="en-US" sz="1600" dirty="0">
                <a:solidFill>
                  <a:srgbClr val="0070C0"/>
                </a:solidFill>
              </a:rPr>
              <a:t>所</a:t>
            </a:r>
            <a:r>
              <a:rPr lang="zh-CN" altLang="en-US" sz="1600" dirty="0" smtClean="0">
                <a:solidFill>
                  <a:srgbClr val="0070C0"/>
                </a:solidFill>
              </a:rPr>
              <a:t>有者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</a:t>
            </a:r>
            <a:r>
              <a:rPr lang="zh-CN" altLang="en-US" sz="1600" dirty="0" smtClean="0">
                <a:solidFill>
                  <a:srgbClr val="0070C0"/>
                </a:solidFill>
              </a:rPr>
              <a:t>公钥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</a:t>
            </a:r>
            <a:r>
              <a:rPr lang="zh-CN" altLang="en-US" sz="1600" dirty="0" smtClean="0">
                <a:solidFill>
                  <a:srgbClr val="0070C0"/>
                </a:solidFill>
              </a:rPr>
              <a:t>签名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zh-CN" altLang="en-US" dirty="0"/>
              <a:t>证</a:t>
            </a:r>
            <a:r>
              <a:rPr lang="zh-CN" altLang="en-US" dirty="0" smtClean="0"/>
              <a:t>书标准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X.509</a:t>
            </a:r>
          </a:p>
          <a:p>
            <a:r>
              <a:rPr lang="zh-CN" altLang="en-US" dirty="0"/>
              <a:t>证</a:t>
            </a:r>
            <a:r>
              <a:rPr lang="zh-CN" altLang="en-US" dirty="0" smtClean="0"/>
              <a:t>书格式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1600" dirty="0" smtClean="0">
                <a:solidFill>
                  <a:srgbClr val="0070C0"/>
                </a:solidFill>
              </a:rPr>
              <a:t>der </a:t>
            </a:r>
            <a:r>
              <a:rPr lang="zh-CN" altLang="en-US" sz="1600" dirty="0" smtClean="0">
                <a:solidFill>
                  <a:srgbClr val="0070C0"/>
                </a:solidFill>
              </a:rPr>
              <a:t>：二进制格式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pem </a:t>
            </a:r>
            <a:r>
              <a:rPr lang="zh-CN" altLang="en-US" sz="1600" dirty="0" smtClean="0">
                <a:solidFill>
                  <a:srgbClr val="0070C0"/>
                </a:solidFill>
              </a:rPr>
              <a:t>：</a:t>
            </a:r>
            <a:r>
              <a:rPr lang="en-US" altLang="zh-CN" sz="1600" dirty="0" smtClean="0">
                <a:solidFill>
                  <a:srgbClr val="0070C0"/>
                </a:solidFill>
              </a:rPr>
              <a:t>Base64</a:t>
            </a:r>
            <a:r>
              <a:rPr lang="zh-CN" altLang="en-US" sz="1600" dirty="0" smtClean="0">
                <a:solidFill>
                  <a:srgbClr val="0070C0"/>
                </a:solidFill>
              </a:rPr>
              <a:t>字符格式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220" y="1282204"/>
            <a:ext cx="39909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90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</a:t>
            </a:r>
            <a:r>
              <a:rPr lang="zh-CN" altLang="en-US" dirty="0" smtClean="0"/>
              <a:t>与证书链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CA-</a:t>
            </a:r>
            <a:r>
              <a:rPr lang="zh-CN" altLang="en-US" dirty="0" smtClean="0"/>
              <a:t>证书颁发机构</a:t>
            </a:r>
            <a:endParaRPr lang="en-US" altLang="zh-CN" dirty="0" smtClean="0"/>
          </a:p>
          <a:p>
            <a:r>
              <a:rPr lang="zh-CN" altLang="en-US" dirty="0" smtClean="0"/>
              <a:t>信任链</a:t>
            </a:r>
            <a:endParaRPr lang="en-US" altLang="zh-CN" dirty="0" smtClean="0"/>
          </a:p>
          <a:p>
            <a:r>
              <a:rPr lang="zh-CN" altLang="en-US" dirty="0" smtClean="0"/>
              <a:t>子证书父签名</a:t>
            </a:r>
            <a:endParaRPr lang="en-US" altLang="zh-CN" dirty="0" smtClean="0"/>
          </a:p>
          <a:p>
            <a:r>
              <a:rPr lang="zh-CN" altLang="en-US" dirty="0" smtClean="0"/>
              <a:t>根证书自签名</a:t>
            </a:r>
            <a:endParaRPr lang="en-US" altLang="zh-CN" dirty="0" smtClean="0"/>
          </a:p>
          <a:p>
            <a:r>
              <a:rPr lang="zh-CN" altLang="en-US" dirty="0"/>
              <a:t>证</a:t>
            </a:r>
            <a:r>
              <a:rPr lang="zh-CN" altLang="en-US" dirty="0" smtClean="0"/>
              <a:t>书签发</a:t>
            </a:r>
            <a:endParaRPr lang="en-US" altLang="zh-CN" dirty="0" smtClean="0"/>
          </a:p>
          <a:p>
            <a:r>
              <a:rPr lang="zh-CN" altLang="en-US" dirty="0"/>
              <a:t>证</a:t>
            </a:r>
            <a:r>
              <a:rPr lang="zh-CN" altLang="en-US" dirty="0" smtClean="0"/>
              <a:t>书认证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749" y="2049158"/>
            <a:ext cx="4796902" cy="314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099" y="1324149"/>
            <a:ext cx="39909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3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HTTPS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</a:t>
            </a:r>
            <a:r>
              <a:rPr lang="zh-CN" altLang="en-US" dirty="0" smtClean="0"/>
              <a:t>协议栈</a:t>
            </a:r>
            <a:endParaRPr lang="en-US" altLang="zh-CN" dirty="0" smtClean="0"/>
          </a:p>
          <a:p>
            <a:r>
              <a:rPr lang="en-US" altLang="zh-CN" dirty="0"/>
              <a:t>HTTPS</a:t>
            </a:r>
            <a:r>
              <a:rPr lang="en-US" altLang="zh-CN" dirty="0" smtClean="0"/>
              <a:t> = HTTP + SSL / TLS</a:t>
            </a:r>
          </a:p>
          <a:p>
            <a:r>
              <a:rPr lang="en-US" altLang="zh-CN" dirty="0" smtClean="0"/>
              <a:t>TLS = </a:t>
            </a:r>
            <a:r>
              <a:rPr lang="zh-CN" altLang="en-US" dirty="0" smtClean="0"/>
              <a:t>数字证书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密钥协商</a:t>
            </a:r>
            <a:endParaRPr lang="en-US" altLang="zh-CN" dirty="0" smtClean="0"/>
          </a:p>
          <a:p>
            <a:pPr marL="45720" indent="0">
              <a:buNone/>
            </a:pPr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HTTPS</a:t>
            </a:r>
            <a:r>
              <a:rPr lang="zh-CN" altLang="en-US" dirty="0">
                <a:solidFill>
                  <a:srgbClr val="0070C0"/>
                </a:solidFill>
              </a:rPr>
              <a:t>通</a:t>
            </a:r>
            <a:r>
              <a:rPr lang="zh-CN" altLang="en-US" dirty="0" smtClean="0">
                <a:solidFill>
                  <a:srgbClr val="0070C0"/>
                </a:solidFill>
              </a:rPr>
              <a:t>信能抓包吗？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940" y="1875129"/>
            <a:ext cx="4024415" cy="3866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09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安全需要解决的问题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保密性（</a:t>
            </a:r>
            <a:r>
              <a:rPr lang="en-US" altLang="zh-CN" dirty="0" smtClean="0"/>
              <a:t>Confidentiality</a:t>
            </a:r>
            <a:r>
              <a:rPr lang="zh-CN" altLang="en-US" dirty="0" smtClean="0"/>
              <a:t>）</a:t>
            </a:r>
            <a:endParaRPr lang="zh-CN" dirty="0"/>
          </a:p>
          <a:p>
            <a:r>
              <a:rPr lang="zh-CN" altLang="en-US" dirty="0" smtClean="0"/>
              <a:t>完整性（</a:t>
            </a:r>
            <a:r>
              <a:rPr lang="en-US" altLang="zh-CN" dirty="0" smtClean="0"/>
              <a:t>Integrity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不可否认性（</a:t>
            </a:r>
            <a:r>
              <a:rPr lang="en-US" altLang="zh-CN" dirty="0" smtClean="0"/>
              <a:t>Non-Repudiation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鉴</a:t>
            </a:r>
            <a:r>
              <a:rPr lang="zh-CN" altLang="en-US" dirty="0" smtClean="0"/>
              <a:t>权</a:t>
            </a:r>
            <a:r>
              <a:rPr lang="en-US" altLang="zh-CN" dirty="0" smtClean="0"/>
              <a:t>/</a:t>
            </a:r>
            <a:r>
              <a:rPr lang="zh-CN" altLang="en-US" dirty="0" smtClean="0"/>
              <a:t>认证（</a:t>
            </a:r>
            <a:r>
              <a:rPr lang="en-US" altLang="zh-CN" dirty="0" smtClean="0"/>
              <a:t>Authentication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HTTPS</a:t>
            </a:r>
            <a:r>
              <a:rPr lang="zh-CN" altLang="en-US" dirty="0" smtClean="0"/>
              <a:t>握手过程</a:t>
            </a:r>
            <a:endParaRPr lang="zh-CN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531" y="1392573"/>
            <a:ext cx="3736443" cy="5465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16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hank you</a:t>
            </a:r>
            <a:endParaRPr lang="zh-CN" dirty="0"/>
          </a:p>
        </p:txBody>
      </p:sp>
      <p:pic>
        <p:nvPicPr>
          <p:cNvPr id="7" name="图片占位符 6" descr="白色沙滩上的花朵、海星和贝壳的特写" title="Beach photo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安全框架设计模式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服务提供者模式（</a:t>
            </a:r>
            <a:r>
              <a:rPr lang="en-US" altLang="zh-CN" dirty="0" smtClean="0"/>
              <a:t>Service Provider Framework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smtClean="0">
                <a:solidFill>
                  <a:srgbClr val="0070C0"/>
                </a:solidFill>
              </a:rPr>
              <a:t>API</a:t>
            </a:r>
            <a:r>
              <a:rPr lang="zh-CN" altLang="en-US" sz="1600" dirty="0" smtClean="0">
                <a:solidFill>
                  <a:srgbClr val="0070C0"/>
                </a:solidFill>
              </a:rPr>
              <a:t>接口与实现的分离</a:t>
            </a:r>
            <a:endParaRPr lang="zh-CN" sz="1600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SPI</a:t>
            </a:r>
            <a:r>
              <a:rPr lang="zh-CN" altLang="en-US" dirty="0" smtClean="0"/>
              <a:t>（</a:t>
            </a:r>
            <a:r>
              <a:rPr lang="en-US" altLang="zh-CN" dirty="0"/>
              <a:t>Service Provider 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smtClean="0">
                <a:solidFill>
                  <a:srgbClr val="0070C0"/>
                </a:solidFill>
              </a:rPr>
              <a:t>MessageDigestSpi</a:t>
            </a:r>
            <a:r>
              <a:rPr lang="zh-CN" altLang="en-US" sz="1600" dirty="0" smtClean="0">
                <a:solidFill>
                  <a:srgbClr val="0070C0"/>
                </a:solidFill>
              </a:rPr>
              <a:t>，</a:t>
            </a:r>
            <a:r>
              <a:rPr lang="en-US" altLang="zh-CN" sz="1600" dirty="0" smtClean="0">
                <a:solidFill>
                  <a:srgbClr val="0070C0"/>
                </a:solidFill>
              </a:rPr>
              <a:t>CipherSpi</a:t>
            </a:r>
            <a:r>
              <a:rPr lang="zh-CN" altLang="en-US" sz="1600" dirty="0" smtClean="0">
                <a:solidFill>
                  <a:srgbClr val="0070C0"/>
                </a:solidFill>
              </a:rPr>
              <a:t>等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Provider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   </a:t>
            </a:r>
            <a:r>
              <a:rPr lang="zh-CN" altLang="en-US" sz="1600" dirty="0">
                <a:solidFill>
                  <a:srgbClr val="0070C0"/>
                </a:solidFill>
              </a:rPr>
              <a:t>第三方库：</a:t>
            </a:r>
            <a:r>
              <a:rPr lang="en-US" altLang="zh-CN" sz="1600" dirty="0" smtClean="0">
                <a:solidFill>
                  <a:srgbClr val="0070C0"/>
                </a:solidFill>
              </a:rPr>
              <a:t>Bouncy Castle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60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Provider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2" y="3876213"/>
            <a:ext cx="7479834" cy="1642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2" y="1735588"/>
            <a:ext cx="7451515" cy="1483988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250" y="1652631"/>
            <a:ext cx="3351613" cy="425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233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</a:t>
            </a:r>
            <a:r>
              <a:rPr lang="zh-CN" altLang="en-US" dirty="0"/>
              <a:t>框架</a:t>
            </a:r>
            <a:r>
              <a:rPr lang="zh-CN" altLang="en-US" dirty="0" smtClean="0"/>
              <a:t>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JCA</a:t>
            </a:r>
            <a:r>
              <a:rPr lang="zh-CN" altLang="en-US" dirty="0" smtClean="0"/>
              <a:t>（</a:t>
            </a:r>
            <a:r>
              <a:rPr lang="en-US" altLang="zh-CN" dirty="0"/>
              <a:t>Java </a:t>
            </a:r>
            <a:r>
              <a:rPr lang="en-US" altLang="zh-CN" dirty="0" smtClean="0"/>
              <a:t>Cryptography Architecture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加密架构）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600" dirty="0">
                <a:solidFill>
                  <a:srgbClr val="0070C0"/>
                </a:solidFill>
              </a:rPr>
              <a:t>消</a:t>
            </a:r>
            <a:r>
              <a:rPr lang="zh-CN" altLang="en-US" sz="1600" dirty="0" smtClean="0">
                <a:solidFill>
                  <a:srgbClr val="0070C0"/>
                </a:solidFill>
              </a:rPr>
              <a:t>息摘要、数字签名、证书、密钥对生成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JCA</a:t>
            </a:r>
            <a:r>
              <a:rPr lang="zh-CN" altLang="en-US" sz="1600" dirty="0" smtClean="0">
                <a:solidFill>
                  <a:srgbClr val="0070C0"/>
                </a:solidFill>
              </a:rPr>
              <a:t>的功能主要位于</a:t>
            </a:r>
            <a:r>
              <a:rPr lang="en-US" altLang="zh-CN" sz="1600" dirty="0" smtClean="0">
                <a:solidFill>
                  <a:srgbClr val="0070C0"/>
                </a:solidFill>
              </a:rPr>
              <a:t>java.security.*</a:t>
            </a:r>
            <a:r>
              <a:rPr lang="zh-CN" altLang="en-US" sz="1600" dirty="0" smtClean="0">
                <a:solidFill>
                  <a:srgbClr val="0070C0"/>
                </a:solidFill>
              </a:rPr>
              <a:t>包中</a:t>
            </a:r>
            <a:endParaRPr lang="zh-CN" sz="1600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JCE</a:t>
            </a:r>
            <a:r>
              <a:rPr lang="zh-CN" altLang="en-US" dirty="0" smtClean="0"/>
              <a:t>（</a:t>
            </a:r>
            <a:r>
              <a:rPr lang="en-US" altLang="zh-CN" dirty="0"/>
              <a:t>Java </a:t>
            </a:r>
            <a:r>
              <a:rPr lang="en-US" altLang="zh-CN" dirty="0" smtClean="0"/>
              <a:t>Cryptography Extension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加密扩展）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600" dirty="0">
                <a:solidFill>
                  <a:srgbClr val="0070C0"/>
                </a:solidFill>
              </a:rPr>
              <a:t>对称加密、非对称加密、密钥生</a:t>
            </a:r>
            <a:r>
              <a:rPr lang="zh-CN" altLang="en-US" sz="1600" dirty="0" smtClean="0">
                <a:solidFill>
                  <a:srgbClr val="0070C0"/>
                </a:solidFill>
              </a:rPr>
              <a:t>成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rgbClr val="0070C0"/>
                </a:solidFill>
              </a:rPr>
              <a:t>   JCE</a:t>
            </a:r>
            <a:r>
              <a:rPr lang="zh-CN" altLang="en-US" sz="1600" dirty="0" smtClean="0">
                <a:solidFill>
                  <a:srgbClr val="0070C0"/>
                </a:solidFill>
              </a:rPr>
              <a:t>的</a:t>
            </a:r>
            <a:r>
              <a:rPr lang="zh-CN" altLang="en-US" sz="1600" dirty="0">
                <a:solidFill>
                  <a:srgbClr val="0070C0"/>
                </a:solidFill>
              </a:rPr>
              <a:t>功能主要位</a:t>
            </a:r>
            <a:r>
              <a:rPr lang="zh-CN" altLang="en-US" sz="1600" dirty="0" smtClean="0">
                <a:solidFill>
                  <a:srgbClr val="0070C0"/>
                </a:solidFill>
              </a:rPr>
              <a:t>于</a:t>
            </a:r>
            <a:r>
              <a:rPr lang="en-US" altLang="zh-CN" sz="1600" dirty="0">
                <a:solidFill>
                  <a:srgbClr val="0070C0"/>
                </a:solidFill>
              </a:rPr>
              <a:t>javax.crypto.*</a:t>
            </a:r>
            <a:r>
              <a:rPr lang="zh-CN" altLang="en-US" sz="1600" dirty="0">
                <a:solidFill>
                  <a:srgbClr val="0070C0"/>
                </a:solidFill>
              </a:rPr>
              <a:t>包</a:t>
            </a:r>
            <a:r>
              <a:rPr lang="zh-CN" altLang="en-US" sz="1600" dirty="0" smtClean="0">
                <a:solidFill>
                  <a:srgbClr val="0070C0"/>
                </a:solidFill>
              </a:rPr>
              <a:t>中</a:t>
            </a:r>
            <a:endParaRPr lang="zh-CN" sz="1600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JSSE</a:t>
            </a:r>
            <a:r>
              <a:rPr lang="zh-CN" altLang="en-US" dirty="0" smtClean="0"/>
              <a:t>（</a:t>
            </a:r>
            <a:r>
              <a:rPr lang="en-US" altLang="zh-CN" dirty="0"/>
              <a:t>Java Secure Socket </a:t>
            </a:r>
            <a:r>
              <a:rPr lang="en-US" altLang="zh-CN" dirty="0" smtClean="0"/>
              <a:t>Extension</a:t>
            </a:r>
            <a:r>
              <a:rPr lang="zh-CN" altLang="en-US" dirty="0" smtClean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安全套接字扩展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600" dirty="0">
                <a:solidFill>
                  <a:srgbClr val="0070C0"/>
                </a:solidFill>
              </a:rPr>
              <a:t>提供</a:t>
            </a:r>
            <a:r>
              <a:rPr lang="en-US" altLang="zh-CN" sz="1600" dirty="0">
                <a:solidFill>
                  <a:srgbClr val="0070C0"/>
                </a:solidFill>
              </a:rPr>
              <a:t>SSL</a:t>
            </a:r>
            <a:r>
              <a:rPr lang="zh-CN" altLang="en-US" sz="1600" dirty="0">
                <a:solidFill>
                  <a:srgbClr val="0070C0"/>
                </a:solidFill>
              </a:rPr>
              <a:t>功</a:t>
            </a:r>
            <a:r>
              <a:rPr lang="zh-CN" altLang="en-US" sz="1600" dirty="0" smtClean="0">
                <a:solidFill>
                  <a:srgbClr val="0070C0"/>
                </a:solidFill>
              </a:rPr>
              <a:t>能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rgbClr val="0070C0"/>
                </a:solidFill>
              </a:rPr>
              <a:t>    JSSE</a:t>
            </a:r>
            <a:r>
              <a:rPr lang="zh-CN" altLang="en-US" sz="1600" dirty="0" smtClean="0">
                <a:solidFill>
                  <a:srgbClr val="0070C0"/>
                </a:solidFill>
              </a:rPr>
              <a:t>的</a:t>
            </a:r>
            <a:r>
              <a:rPr lang="zh-CN" altLang="en-US" sz="1600" dirty="0">
                <a:solidFill>
                  <a:srgbClr val="0070C0"/>
                </a:solidFill>
              </a:rPr>
              <a:t>功能主要位</a:t>
            </a:r>
            <a:r>
              <a:rPr lang="zh-CN" altLang="en-US" sz="1600" dirty="0" smtClean="0">
                <a:solidFill>
                  <a:srgbClr val="0070C0"/>
                </a:solidFill>
              </a:rPr>
              <a:t>于</a:t>
            </a:r>
            <a:r>
              <a:rPr lang="en-US" altLang="zh-CN" sz="1600" dirty="0" smtClean="0">
                <a:solidFill>
                  <a:srgbClr val="0070C0"/>
                </a:solidFill>
              </a:rPr>
              <a:t>javax</a:t>
            </a:r>
            <a:r>
              <a:rPr lang="en-US" altLang="zh-CN" sz="1600" dirty="0">
                <a:solidFill>
                  <a:srgbClr val="0070C0"/>
                </a:solidFill>
              </a:rPr>
              <a:t>. net. ssl.*</a:t>
            </a:r>
            <a:r>
              <a:rPr lang="zh-CN" altLang="en-US" sz="1600" dirty="0">
                <a:solidFill>
                  <a:srgbClr val="0070C0"/>
                </a:solidFill>
              </a:rPr>
              <a:t>包</a:t>
            </a:r>
            <a:r>
              <a:rPr lang="zh-CN" altLang="en-US" sz="1600" dirty="0" smtClean="0">
                <a:solidFill>
                  <a:srgbClr val="0070C0"/>
                </a:solidFill>
              </a:rPr>
              <a:t>中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JAAS</a:t>
            </a:r>
            <a:r>
              <a:rPr lang="zh-CN" altLang="en-US" dirty="0" smtClean="0"/>
              <a:t>（</a:t>
            </a:r>
            <a:r>
              <a:rPr lang="en-US" altLang="zh-CN" dirty="0"/>
              <a:t>Java Authentication and Authorization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认证和授权服务</a:t>
            </a:r>
            <a:r>
              <a:rPr lang="zh-CN" altLang="en-US" dirty="0" smtClean="0"/>
              <a:t>）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7832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Base64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作用</a:t>
            </a:r>
            <a:endParaRPr lang="en-US" altLang="zh-CN" dirty="0" smtClean="0"/>
          </a:p>
          <a:p>
            <a:pPr marL="45720" indent="0">
              <a:buNone/>
            </a:pPr>
            <a:r>
              <a:rPr lang="zh-CN" altLang="en-US" sz="1600" dirty="0">
                <a:solidFill>
                  <a:srgbClr val="0070C0"/>
                </a:solidFill>
              </a:rPr>
              <a:t>   把二进制变为可见字符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 marL="45720" indent="0">
              <a:buNone/>
            </a:pPr>
            <a:endParaRPr lang="en-US" altLang="zh-CN" dirty="0" smtClean="0"/>
          </a:p>
          <a:p>
            <a:r>
              <a:rPr lang="zh-CN" altLang="en-US" dirty="0"/>
              <a:t>原理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1600" dirty="0" smtClean="0">
                <a:solidFill>
                  <a:srgbClr val="0070C0"/>
                </a:solidFill>
              </a:rPr>
              <a:t>3 </a:t>
            </a:r>
            <a:r>
              <a:rPr lang="zh-CN" altLang="en-US" sz="1600" dirty="0">
                <a:solidFill>
                  <a:srgbClr val="0070C0"/>
                </a:solidFill>
              </a:rPr>
              <a:t>* </a:t>
            </a:r>
            <a:r>
              <a:rPr lang="en-US" altLang="zh-CN" sz="1600" dirty="0">
                <a:solidFill>
                  <a:srgbClr val="0070C0"/>
                </a:solidFill>
              </a:rPr>
              <a:t>8 bit </a:t>
            </a:r>
            <a:r>
              <a:rPr lang="zh-CN" altLang="en-US" sz="1600" dirty="0">
                <a:solidFill>
                  <a:srgbClr val="0070C0"/>
                </a:solidFill>
              </a:rPr>
              <a:t>转换 </a:t>
            </a:r>
            <a:r>
              <a:rPr lang="en-US" altLang="zh-CN" sz="1600" dirty="0">
                <a:solidFill>
                  <a:srgbClr val="0070C0"/>
                </a:solidFill>
              </a:rPr>
              <a:t>4</a:t>
            </a:r>
            <a:r>
              <a:rPr lang="zh-CN" altLang="en-US" sz="1600" dirty="0">
                <a:solidFill>
                  <a:srgbClr val="0070C0"/>
                </a:solidFill>
              </a:rPr>
              <a:t> * </a:t>
            </a:r>
            <a:r>
              <a:rPr lang="en-US" altLang="zh-CN" sz="1600" dirty="0">
                <a:solidFill>
                  <a:srgbClr val="0070C0"/>
                </a:solidFill>
              </a:rPr>
              <a:t>6 bit</a:t>
            </a: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</a:t>
            </a:r>
            <a:r>
              <a:rPr lang="zh-CN" altLang="en-US" sz="1600" dirty="0">
                <a:solidFill>
                  <a:srgbClr val="0070C0"/>
                </a:solidFill>
              </a:rPr>
              <a:t>前面补</a:t>
            </a:r>
            <a:r>
              <a:rPr lang="en-US" altLang="zh-CN" sz="1600" dirty="0">
                <a:solidFill>
                  <a:srgbClr val="0070C0"/>
                </a:solidFill>
              </a:rPr>
              <a:t>00</a:t>
            </a:r>
            <a:r>
              <a:rPr lang="zh-CN" altLang="en-US" sz="1600" dirty="0">
                <a:solidFill>
                  <a:srgbClr val="0070C0"/>
                </a:solidFill>
              </a:rPr>
              <a:t>，变成</a:t>
            </a:r>
            <a:r>
              <a:rPr lang="en-US" altLang="zh-CN" sz="1600" dirty="0">
                <a:solidFill>
                  <a:srgbClr val="0070C0"/>
                </a:solidFill>
              </a:rPr>
              <a:t>4 </a:t>
            </a:r>
            <a:r>
              <a:rPr lang="zh-CN" altLang="en-US" sz="1600" dirty="0">
                <a:solidFill>
                  <a:srgbClr val="0070C0"/>
                </a:solidFill>
              </a:rPr>
              <a:t>* </a:t>
            </a:r>
            <a:r>
              <a:rPr lang="en-US" altLang="zh-CN" sz="1600" dirty="0">
                <a:solidFill>
                  <a:srgbClr val="0070C0"/>
                </a:solidFill>
              </a:rPr>
              <a:t>8 bit</a:t>
            </a: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</a:t>
            </a:r>
            <a:r>
              <a:rPr lang="zh-CN" altLang="en-US" sz="1600" dirty="0">
                <a:solidFill>
                  <a:srgbClr val="0070C0"/>
                </a:solidFill>
              </a:rPr>
              <a:t>转换成十进制后查</a:t>
            </a:r>
            <a:r>
              <a:rPr lang="en-US" altLang="zh-CN" sz="1600" dirty="0">
                <a:solidFill>
                  <a:srgbClr val="0070C0"/>
                </a:solidFill>
              </a:rPr>
              <a:t>Base46</a:t>
            </a:r>
            <a:r>
              <a:rPr lang="zh-CN" altLang="en-US" sz="1600" dirty="0">
                <a:solidFill>
                  <a:srgbClr val="0070C0"/>
                </a:solidFill>
              </a:rPr>
              <a:t>编码表</a:t>
            </a:r>
            <a:endParaRPr lang="en-US" altLang="zh-CN" sz="1600" dirty="0">
              <a:solidFill>
                <a:srgbClr val="0070C0"/>
              </a:solidFill>
            </a:endParaRPr>
          </a:p>
          <a:p>
            <a:endParaRPr lang="zh-C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737" y="219016"/>
            <a:ext cx="4235117" cy="665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57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Base64</a:t>
            </a:r>
            <a:r>
              <a:rPr lang="zh-CN" altLang="en-US" dirty="0" smtClean="0"/>
              <a:t>编码过程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997242"/>
            <a:ext cx="967338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原字符     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        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          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ASCII:          65        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66         67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3*8bit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01000001    01000010    01000011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4*6bit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010000      010100      001001      000011</a:t>
            </a:r>
          </a:p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前面补零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010000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010100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001001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000011</a:t>
            </a:r>
          </a:p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十进制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    16           20          9          3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Base64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编码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Q           U           J           D 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7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616" y="3837667"/>
            <a:ext cx="4580882" cy="236618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dirty="0" smtClean="0"/>
              <a:t>   特点：</a:t>
            </a:r>
            <a:endParaRPr lang="en-US" altLang="zh-CN" dirty="0" smtClean="0"/>
          </a:p>
          <a:p>
            <a:r>
              <a:rPr lang="zh-CN" altLang="en-US" dirty="0" smtClean="0"/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抗碰撞性，不同消息的散列值一定不同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不可逆性，无法根据散列值推出原消息内容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消息长度不受限制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摘要长度固定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17" y="1778705"/>
            <a:ext cx="4698456" cy="1148330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6656859" y="3837667"/>
            <a:ext cx="2201915" cy="23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•"/>
              <a:defRPr lang="zh-CN" sz="20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  <a:defRPr lang="zh-CN" sz="18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6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45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zh-CN" altLang="en-US" dirty="0" smtClean="0"/>
              <a:t>   用途：</a:t>
            </a:r>
          </a:p>
          <a:p>
            <a:r>
              <a:rPr lang="zh-CN" altLang="en-US" sz="1600" dirty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 防</a:t>
            </a:r>
            <a:r>
              <a:rPr lang="zh-CN" altLang="en-US" sz="1600" dirty="0">
                <a:solidFill>
                  <a:srgbClr val="0070C0"/>
                </a:solidFill>
              </a:rPr>
              <a:t>篡改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防损坏</a:t>
            </a: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密码存储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9533328" y="3837667"/>
            <a:ext cx="2597155" cy="23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•"/>
              <a:defRPr lang="zh-CN" sz="20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  <a:defRPr lang="zh-CN" sz="18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6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45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zh-CN" altLang="en-US" dirty="0" smtClean="0"/>
              <a:t>   </a:t>
            </a:r>
            <a:r>
              <a:rPr lang="zh-CN" altLang="en-US" dirty="0"/>
              <a:t>常</a:t>
            </a:r>
            <a:r>
              <a:rPr lang="zh-CN" altLang="en-US" dirty="0" smtClean="0"/>
              <a:t>用算法：</a:t>
            </a:r>
          </a:p>
          <a:p>
            <a:r>
              <a:rPr lang="zh-CN" altLang="en-US" sz="1600" dirty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MD</a:t>
            </a:r>
            <a:r>
              <a:rPr lang="zh-CN" altLang="en-US" sz="1600" dirty="0" smtClean="0">
                <a:solidFill>
                  <a:srgbClr val="0070C0"/>
                </a:solidFill>
              </a:rPr>
              <a:t>系列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</a:t>
            </a:r>
            <a:r>
              <a:rPr lang="en-US" altLang="zh-CN" sz="1600" dirty="0" smtClean="0">
                <a:solidFill>
                  <a:srgbClr val="0070C0"/>
                </a:solidFill>
              </a:rPr>
              <a:t>SHA</a:t>
            </a:r>
            <a:r>
              <a:rPr lang="zh-CN" altLang="en-US" sz="1600" dirty="0" smtClean="0">
                <a:solidFill>
                  <a:srgbClr val="0070C0"/>
                </a:solidFill>
              </a:rPr>
              <a:t>系列</a:t>
            </a: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</a:t>
            </a:r>
            <a:r>
              <a:rPr lang="en-US" altLang="zh-CN" sz="1600" dirty="0" smtClean="0">
                <a:solidFill>
                  <a:srgbClr val="0070C0"/>
                </a:solidFill>
              </a:rPr>
              <a:t>MAC</a:t>
            </a:r>
            <a:r>
              <a:rPr lang="zh-CN" altLang="en-US" sz="1600" dirty="0" smtClean="0">
                <a:solidFill>
                  <a:srgbClr val="0070C0"/>
                </a:solidFill>
              </a:rPr>
              <a:t>系列</a:t>
            </a:r>
          </a:p>
        </p:txBody>
      </p:sp>
    </p:spTree>
    <p:extLst>
      <p:ext uri="{BB962C8B-B14F-4D97-AF65-F5344CB8AC3E}">
        <p14:creationId xmlns:p14="http://schemas.microsoft.com/office/powerpoint/2010/main" val="29029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F3FC63-BF9C-4B26-82E5-BA4335A36E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海洋绘画演示文稿（宽屏）</Template>
  <TotalTime>0</TotalTime>
  <Words>1366</Words>
  <Application>Microsoft Office PowerPoint</Application>
  <PresentationFormat>自定义</PresentationFormat>
  <Paragraphs>328</Paragraphs>
  <Slides>31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Ocean 16x9</vt:lpstr>
      <vt:lpstr>Java安全框架</vt:lpstr>
      <vt:lpstr>本次分享内容</vt:lpstr>
      <vt:lpstr>安全需要解决的问题</vt:lpstr>
      <vt:lpstr>Java安全框架设计模式</vt:lpstr>
      <vt:lpstr>Provider</vt:lpstr>
      <vt:lpstr>Java安全框架组成</vt:lpstr>
      <vt:lpstr>Base64</vt:lpstr>
      <vt:lpstr>Base64编码过程</vt:lpstr>
      <vt:lpstr>消息摘要</vt:lpstr>
      <vt:lpstr>MD系列</vt:lpstr>
      <vt:lpstr>SHA系列</vt:lpstr>
      <vt:lpstr>MAC系列</vt:lpstr>
      <vt:lpstr>MAC系列</vt:lpstr>
      <vt:lpstr>对称加密</vt:lpstr>
      <vt:lpstr>DES</vt:lpstr>
      <vt:lpstr>3DES（Triple DES、DESede ）</vt:lpstr>
      <vt:lpstr>AES</vt:lpstr>
      <vt:lpstr>对称加密算法比较</vt:lpstr>
      <vt:lpstr>非对称加密</vt:lpstr>
      <vt:lpstr>RSA</vt:lpstr>
      <vt:lpstr>密钥协商</vt:lpstr>
      <vt:lpstr>数字签名</vt:lpstr>
      <vt:lpstr>签名和认证过程</vt:lpstr>
      <vt:lpstr>RSA签名系列</vt:lpstr>
      <vt:lpstr>DSA签名系列</vt:lpstr>
      <vt:lpstr>数字证书</vt:lpstr>
      <vt:lpstr>数字证书</vt:lpstr>
      <vt:lpstr>CA与证书链</vt:lpstr>
      <vt:lpstr>HTTPS协议</vt:lpstr>
      <vt:lpstr>HTTPS握手过程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2017-04-23T11:51:37Z</dcterms:created>
  <dcterms:modified xsi:type="dcterms:W3CDTF">2017-05-11T09:46:08Z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TC028952569991</vt:lpwstr>
  </property>
</Properties>
</file>