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8" r:id="rId5"/>
    <p:sldId id="270" r:id="rId6"/>
    <p:sldId id="267" r:id="rId7"/>
    <p:sldId id="269" r:id="rId8"/>
    <p:sldId id="271" r:id="rId9"/>
    <p:sldId id="272" r:id="rId10"/>
    <p:sldId id="258" r:id="rId11"/>
    <p:sldId id="266" r:id="rId12"/>
    <p:sldId id="260" r:id="rId13"/>
    <p:sldId id="259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0526" autoAdjust="0"/>
  </p:normalViewPr>
  <p:slideViewPr>
    <p:cSldViewPr snapToGrid="0">
      <p:cViewPr varScale="1">
        <p:scale>
          <a:sx n="79" d="100"/>
          <a:sy n="79" d="100"/>
        </p:scale>
        <p:origin x="-179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A3-48EC-BF15-F5D7A2B6F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A3-48EC-BF15-F5D7A2B6F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6A3-48EC-BF15-F5D7A2B6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45512576"/>
        <c:axId val="45514112"/>
      </c:barChart>
      <c:catAx>
        <c:axId val="4551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514112"/>
        <c:crosses val="autoZero"/>
        <c:auto val="1"/>
        <c:lblAlgn val="ctr"/>
        <c:lblOffset val="100"/>
        <c:noMultiLvlLbl val="0"/>
      </c:catAx>
      <c:valAx>
        <c:axId val="4551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51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4/27/2017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2017/4/27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4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原字符          </a:t>
            </a:r>
            <a:r>
              <a:rPr lang="en-US" altLang="zh-CN" dirty="0" smtClean="0"/>
              <a:t>A           B           C</a:t>
            </a:r>
          </a:p>
          <a:p>
            <a:r>
              <a:rPr lang="en-US" altLang="zh-CN" dirty="0" smtClean="0"/>
              <a:t>ASCII:         65          66         67</a:t>
            </a:r>
          </a:p>
          <a:p>
            <a:r>
              <a:rPr lang="en-US" altLang="zh-CN" dirty="0" smtClean="0"/>
              <a:t>3*8bit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   01000001    01000010    01000011</a:t>
            </a:r>
          </a:p>
          <a:p>
            <a:r>
              <a:rPr lang="en-US" altLang="zh-CN" dirty="0" smtClean="0"/>
              <a:t>4*6bit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:     010000      010100      001001      000011</a:t>
            </a:r>
          </a:p>
          <a:p>
            <a:r>
              <a:rPr lang="zh-CN" altLang="en-US" dirty="0" smtClean="0"/>
              <a:t>前面补零</a:t>
            </a:r>
            <a:r>
              <a:rPr lang="en-US" altLang="zh-CN" dirty="0" smtClean="0"/>
              <a:t>:     00010000    00010100    00001001    00000011</a:t>
            </a:r>
          </a:p>
          <a:p>
            <a:r>
              <a:rPr lang="zh-CN" altLang="en-US" dirty="0" smtClean="0"/>
              <a:t>十进制</a:t>
            </a:r>
            <a:r>
              <a:rPr lang="en-US" altLang="zh-CN" dirty="0" smtClean="0"/>
              <a:t>:         16           20          9          3</a:t>
            </a:r>
          </a:p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     Q           U           J           D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39446-6953-447E-A4E3-E7CFBF870046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2017/4/27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2017/4/27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2017/4/27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2017/4/27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2017/4/27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2017/4/27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2017/4/27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2017/4/27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2017/4/27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2017/4/27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4/27/2017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高卓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安全需要解决的问题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保密性（</a:t>
            </a:r>
            <a:r>
              <a:rPr lang="en-US" altLang="zh-CN" dirty="0" smtClean="0"/>
              <a:t>Confidentiality</a:t>
            </a:r>
            <a:r>
              <a:rPr lang="zh-CN" altLang="en-US" dirty="0" smtClean="0"/>
              <a:t>）</a:t>
            </a:r>
            <a:endParaRPr lang="zh-CN" dirty="0"/>
          </a:p>
          <a:p>
            <a:r>
              <a:rPr lang="zh-CN" altLang="en-US" dirty="0" smtClean="0"/>
              <a:t>完整性（</a:t>
            </a:r>
            <a:r>
              <a:rPr lang="en-US" altLang="zh-CN" dirty="0" smtClean="0"/>
              <a:t>Integrity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不可否认性（</a:t>
            </a:r>
            <a:r>
              <a:rPr lang="en-US" altLang="zh-CN" dirty="0" smtClean="0"/>
              <a:t>Non-Repudiation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鉴</a:t>
            </a:r>
            <a:r>
              <a:rPr lang="zh-CN" altLang="en-US" dirty="0" smtClean="0"/>
              <a:t>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认证（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安全框架设计模式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服务提供者模式（</a:t>
            </a:r>
            <a:r>
              <a:rPr lang="en-US" altLang="zh-CN" dirty="0" smtClean="0"/>
              <a:t>Service Provider Framework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API</a:t>
            </a:r>
            <a:r>
              <a:rPr lang="zh-CN" altLang="en-US" sz="1600" dirty="0" smtClean="0">
                <a:solidFill>
                  <a:srgbClr val="0070C0"/>
                </a:solidFill>
              </a:rPr>
              <a:t>接口与实现的分离</a:t>
            </a:r>
            <a:endParaRPr lang="zh-CN" sz="16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SPI</a:t>
            </a:r>
            <a:r>
              <a:rPr lang="zh-CN" altLang="en-US" dirty="0" smtClean="0"/>
              <a:t>（</a:t>
            </a:r>
            <a:r>
              <a:rPr lang="en-US" altLang="zh-CN" dirty="0"/>
              <a:t>Service Provider 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070C0"/>
                </a:solidFill>
              </a:rPr>
              <a:t>MessageDigestSpi</a:t>
            </a:r>
            <a:r>
              <a:rPr lang="zh-CN" altLang="en-US" sz="1600" dirty="0" smtClean="0">
                <a:solidFill>
                  <a:srgbClr val="0070C0"/>
                </a:solidFill>
              </a:rPr>
              <a:t>，</a:t>
            </a:r>
            <a:r>
              <a:rPr lang="en-US" altLang="zh-CN" sz="1600" dirty="0" smtClean="0">
                <a:solidFill>
                  <a:srgbClr val="0070C0"/>
                </a:solidFill>
              </a:rPr>
              <a:t>CipherSpi</a:t>
            </a:r>
            <a:r>
              <a:rPr lang="zh-CN" altLang="en-US" sz="1600" dirty="0" smtClean="0">
                <a:solidFill>
                  <a:srgbClr val="0070C0"/>
                </a:solidFill>
              </a:rPr>
              <a:t>等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Provider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   </a:t>
            </a:r>
            <a:r>
              <a:rPr lang="zh-CN" altLang="en-US" sz="1600" dirty="0">
                <a:solidFill>
                  <a:srgbClr val="0070C0"/>
                </a:solidFill>
              </a:rPr>
              <a:t>第三方库：</a:t>
            </a:r>
            <a:r>
              <a:rPr lang="en-US" altLang="zh-CN" sz="1600" dirty="0" smtClean="0">
                <a:solidFill>
                  <a:srgbClr val="0070C0"/>
                </a:solidFill>
              </a:rPr>
              <a:t>Bouncy Castle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29" y="364410"/>
            <a:ext cx="4656809" cy="555440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0751"/>
            <a:ext cx="7479834" cy="1642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126"/>
            <a:ext cx="7451515" cy="1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安全架构组成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JCA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Architecture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加密架构）</a:t>
            </a:r>
            <a:endParaRPr lang="zh-CN" dirty="0"/>
          </a:p>
          <a:p>
            <a:r>
              <a:rPr lang="en-US" altLang="zh-CN" dirty="0" smtClean="0"/>
              <a:t>JCE</a:t>
            </a:r>
            <a:r>
              <a:rPr lang="zh-CN" altLang="en-US" dirty="0" smtClean="0"/>
              <a:t>（</a:t>
            </a:r>
            <a:r>
              <a:rPr lang="en-US" altLang="zh-CN" dirty="0"/>
              <a:t>Java </a:t>
            </a:r>
            <a:r>
              <a:rPr lang="en-US" altLang="zh-CN" dirty="0" smtClean="0"/>
              <a:t>Cryptography Extension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加密扩展）</a:t>
            </a:r>
            <a:endParaRPr lang="zh-CN" dirty="0"/>
          </a:p>
          <a:p>
            <a:r>
              <a:rPr lang="en-US" altLang="zh-CN" dirty="0" smtClean="0"/>
              <a:t>JSSE</a:t>
            </a:r>
            <a:r>
              <a:rPr lang="zh-CN" altLang="en-US" dirty="0" smtClean="0"/>
              <a:t>（</a:t>
            </a:r>
            <a:r>
              <a:rPr lang="en-US" altLang="zh-CN" dirty="0"/>
              <a:t>Java Secure Socket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安全套接字扩展）</a:t>
            </a:r>
            <a:endParaRPr lang="en-US" altLang="zh-CN" dirty="0" smtClean="0"/>
          </a:p>
          <a:p>
            <a:r>
              <a:rPr lang="en-US" altLang="zh-CN" dirty="0" smtClean="0"/>
              <a:t>JAAS</a:t>
            </a:r>
            <a:r>
              <a:rPr lang="zh-CN" altLang="en-US" dirty="0" smtClean="0"/>
              <a:t>（</a:t>
            </a:r>
            <a:r>
              <a:rPr lang="en-US" altLang="zh-CN" dirty="0"/>
              <a:t>Java Authentication and Authorization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认证和授权服务</a:t>
            </a:r>
            <a:r>
              <a:rPr lang="zh-CN" altLang="en-US" dirty="0" smtClean="0"/>
              <a:t>）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>
                <a:solidFill>
                  <a:srgbClr val="0070C0"/>
                </a:solidFill>
              </a:rPr>
              <a:t>3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 </a:t>
            </a:r>
            <a:r>
              <a:rPr lang="en-US" altLang="zh-CN" sz="1600" dirty="0" smtClean="0">
                <a:solidFill>
                  <a:srgbClr val="0070C0"/>
                </a:solidFill>
              </a:rPr>
              <a:t>4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6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前面补</a:t>
            </a:r>
            <a:r>
              <a:rPr lang="en-US" altLang="zh-CN" sz="1600" dirty="0" smtClean="0">
                <a:solidFill>
                  <a:srgbClr val="0070C0"/>
                </a:solidFill>
              </a:rPr>
              <a:t>00</a:t>
            </a:r>
            <a:r>
              <a:rPr lang="zh-CN" altLang="en-US" sz="1600" dirty="0" smtClean="0">
                <a:solidFill>
                  <a:srgbClr val="0070C0"/>
                </a:solidFill>
              </a:rPr>
              <a:t>，变成</a:t>
            </a:r>
            <a:r>
              <a:rPr lang="en-US" altLang="zh-CN" sz="1600" dirty="0" smtClean="0">
                <a:solidFill>
                  <a:srgbClr val="0070C0"/>
                </a:solidFill>
              </a:rPr>
              <a:t>4 </a:t>
            </a:r>
            <a:r>
              <a:rPr lang="zh-CN" altLang="en-US" sz="1600" dirty="0" smtClean="0">
                <a:solidFill>
                  <a:srgbClr val="0070C0"/>
                </a:solidFill>
              </a:rPr>
              <a:t>* </a:t>
            </a:r>
            <a:r>
              <a:rPr lang="en-US" altLang="zh-CN" sz="1600" dirty="0" smtClean="0">
                <a:solidFill>
                  <a:srgbClr val="0070C0"/>
                </a:solidFill>
              </a:rPr>
              <a:t>8 bit</a:t>
            </a:r>
          </a:p>
          <a:p>
            <a:pPr marL="4572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</a:rPr>
              <a:t>转换成十进制后查</a:t>
            </a:r>
            <a:r>
              <a:rPr lang="en-US" altLang="zh-CN" sz="1600" dirty="0" smtClean="0">
                <a:solidFill>
                  <a:srgbClr val="0070C0"/>
                </a:solidFill>
              </a:rPr>
              <a:t>Base46</a:t>
            </a:r>
            <a:r>
              <a:rPr lang="zh-CN" altLang="en-US" sz="1600" dirty="0" smtClean="0">
                <a:solidFill>
                  <a:srgbClr val="0070C0"/>
                </a:solidFill>
              </a:rPr>
              <a:t>编码表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zh-CN" altLang="en-US" dirty="0"/>
              <a:t>作用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把二进制变为可见字符</a:t>
            </a:r>
            <a:endParaRPr lang="en-US" altLang="zh-CN" sz="1600" dirty="0">
              <a:solidFill>
                <a:srgbClr val="0070C0"/>
              </a:solidFill>
            </a:endParaRPr>
          </a:p>
          <a:p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37" y="219016"/>
            <a:ext cx="4235117" cy="665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Base64</a:t>
            </a:r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997242"/>
            <a:ext cx="96733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          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           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ASCII:          65          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66         67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3*8bit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01000001    01000010    01000011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4*6bit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010000      010100      001001      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前面补零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010000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010100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001001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000011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    16           20          9          3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Base64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   Q           U           J           D 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434</Words>
  <Application>Microsoft Office PowerPoint</Application>
  <PresentationFormat>自定义</PresentationFormat>
  <Paragraphs>75</Paragraphs>
  <Slides>17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Ocean 16x9</vt:lpstr>
      <vt:lpstr>Java安全架构</vt:lpstr>
      <vt:lpstr>安全需要解决的问题</vt:lpstr>
      <vt:lpstr>Java安全框架设计模式</vt:lpstr>
      <vt:lpstr>PowerPoint 演示文稿</vt:lpstr>
      <vt:lpstr>Java安全架构组成</vt:lpstr>
      <vt:lpstr>Base64</vt:lpstr>
      <vt:lpstr>Base64编码过程</vt:lpstr>
      <vt:lpstr>对称加密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2017-04-23T11:51:37Z</dcterms:created>
  <dcterms:modified xsi:type="dcterms:W3CDTF">2017-04-27T12:11:28Z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