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8" r:id="rId5"/>
    <p:sldId id="297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4" r:id="rId16"/>
    <p:sldId id="275" r:id="rId17"/>
    <p:sldId id="276" r:id="rId18"/>
    <p:sldId id="277" r:id="rId19"/>
    <p:sldId id="283" r:id="rId20"/>
    <p:sldId id="285" r:id="rId21"/>
    <p:sldId id="286" r:id="rId22"/>
    <p:sldId id="287" r:id="rId23"/>
    <p:sldId id="291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5/10/2017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5/10/2017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</a:t>
            </a:r>
            <a:r>
              <a:rPr lang="zh-CN" altLang="en-US" dirty="0" smtClean="0"/>
              <a:t>带</a:t>
            </a:r>
            <a:r>
              <a:rPr lang="zh-CN" altLang="en-US" dirty="0"/>
              <a:t>密钥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33" y="2973747"/>
            <a:ext cx="6310938" cy="275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6438"/>
              </p:ext>
            </p:extLst>
          </p:nvPr>
        </p:nvGraphicFramePr>
        <p:xfrm>
          <a:off x="1341438" y="1783578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B050"/>
                </a:solidFill>
              </a:rPr>
              <a:t>TEA</a:t>
            </a:r>
            <a:r>
              <a:rPr lang="zh-CN" altLang="en-US" sz="1600" dirty="0" smtClean="0">
                <a:solidFill>
                  <a:srgbClr val="00B050"/>
                </a:solidFill>
              </a:rPr>
              <a:t>（</a:t>
            </a:r>
            <a:r>
              <a:rPr lang="en-US" altLang="zh-CN" sz="1600" dirty="0">
                <a:solidFill>
                  <a:srgbClr val="00B050"/>
                </a:solidFill>
              </a:rPr>
              <a:t>(Tiny Encryption Algorithm</a:t>
            </a:r>
            <a:r>
              <a:rPr lang="zh-CN" altLang="en-US" sz="1600" dirty="0" smtClean="0">
                <a:solidFill>
                  <a:srgbClr val="00B050"/>
                </a:solidFill>
              </a:rPr>
              <a:t>）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10" y="1140462"/>
            <a:ext cx="6718013" cy="18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</a:t>
            </a:r>
            <a:r>
              <a:rPr lang="en-US" altLang="zh-CN" dirty="0" smtClean="0"/>
              <a:t>DES</a:t>
            </a:r>
            <a:r>
              <a:rPr lang="zh-CN" altLang="en-US" dirty="0"/>
              <a:t>、</a:t>
            </a:r>
            <a:r>
              <a:rPr lang="en-US" altLang="zh-CN" dirty="0" smtClean="0"/>
              <a:t>DESede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=""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4" y="3890344"/>
            <a:ext cx="7013819" cy="19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1763485"/>
            <a:ext cx="7214555" cy="5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04434"/>
              </p:ext>
            </p:extLst>
          </p:nvPr>
        </p:nvGraphicFramePr>
        <p:xfrm>
          <a:off x="1341438" y="1674521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85222"/>
              </p:ext>
            </p:extLst>
          </p:nvPr>
        </p:nvGraphicFramePr>
        <p:xfrm>
          <a:off x="1341438" y="1775189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书内容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所</a:t>
            </a:r>
            <a:r>
              <a:rPr lang="zh-CN" altLang="en-US" sz="1600" dirty="0" smtClean="0">
                <a:solidFill>
                  <a:srgbClr val="0070C0"/>
                </a:solidFill>
              </a:rPr>
              <a:t>有者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书标准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X.509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书格式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der </a:t>
            </a:r>
            <a:r>
              <a:rPr lang="zh-CN" altLang="en-US" sz="1600" dirty="0" smtClean="0">
                <a:solidFill>
                  <a:srgbClr val="0070C0"/>
                </a:solidFill>
              </a:rPr>
              <a:t>：二进制格式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pem </a:t>
            </a:r>
            <a:r>
              <a:rPr lang="zh-CN" altLang="en-US" sz="1600" dirty="0" smtClean="0">
                <a:solidFill>
                  <a:srgbClr val="0070C0"/>
                </a:solidFill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字符格式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0" y="128220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与证书链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CA-</a:t>
            </a:r>
            <a:r>
              <a:rPr lang="zh-CN" altLang="en-US" dirty="0" smtClean="0"/>
              <a:t>证书颁发机构</a:t>
            </a:r>
            <a:endParaRPr lang="en-US" altLang="zh-CN" dirty="0" smtClean="0"/>
          </a:p>
          <a:p>
            <a:r>
              <a:rPr lang="zh-CN" altLang="en-US" dirty="0" smtClean="0"/>
              <a:t>信任链</a:t>
            </a:r>
            <a:endParaRPr lang="en-US" altLang="zh-CN" dirty="0" smtClean="0"/>
          </a:p>
          <a:p>
            <a:r>
              <a:rPr lang="zh-CN" altLang="en-US" dirty="0" smtClean="0"/>
              <a:t>子证书父签名</a:t>
            </a:r>
            <a:endParaRPr lang="en-US" altLang="zh-CN" dirty="0" smtClean="0"/>
          </a:p>
          <a:p>
            <a:r>
              <a:rPr lang="zh-CN" altLang="en-US" dirty="0" smtClean="0"/>
              <a:t>根证书自签名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书签发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书认证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2049158"/>
            <a:ext cx="4796902" cy="3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324149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/>
              <a:t>HTTPS</a:t>
            </a:r>
            <a:r>
              <a:rPr lang="en-US" altLang="zh-CN" dirty="0" smtClean="0"/>
              <a:t> = HTTP + SSL / TLS</a:t>
            </a:r>
          </a:p>
          <a:p>
            <a:r>
              <a:rPr lang="en-US" altLang="zh-CN" dirty="0" smtClean="0"/>
              <a:t>TLS = </a:t>
            </a:r>
            <a:r>
              <a:rPr lang="zh-CN" altLang="en-US" dirty="0" smtClean="0"/>
              <a:t>数字证书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密钥协商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HTTPS</a:t>
            </a:r>
            <a:r>
              <a:rPr lang="zh-CN" altLang="en-US" dirty="0">
                <a:solidFill>
                  <a:srgbClr val="0070C0"/>
                </a:solidFill>
              </a:rPr>
              <a:t>通</a:t>
            </a:r>
            <a:r>
              <a:rPr lang="zh-CN" altLang="en-US" dirty="0" smtClean="0">
                <a:solidFill>
                  <a:srgbClr val="0070C0"/>
                </a:solidFill>
              </a:rPr>
              <a:t>信能抓包吗？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40" y="1875129"/>
            <a:ext cx="4024415" cy="3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握手过程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1" y="1392573"/>
            <a:ext cx="3736443" cy="54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 you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876213"/>
            <a:ext cx="7479834" cy="164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735588"/>
            <a:ext cx="7451515" cy="148398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0" y="1652631"/>
            <a:ext cx="3351613" cy="425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</a:t>
            </a:r>
            <a:r>
              <a:rPr lang="zh-CN" altLang="en-US" dirty="0"/>
              <a:t>框架</a:t>
            </a:r>
            <a:r>
              <a:rPr lang="zh-CN" altLang="en-US" dirty="0" smtClean="0"/>
              <a:t>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消</a:t>
            </a:r>
            <a:r>
              <a:rPr lang="zh-CN" altLang="en-US" sz="1600" dirty="0" smtClean="0">
                <a:solidFill>
                  <a:srgbClr val="0070C0"/>
                </a:solidFill>
              </a:rPr>
              <a:t>息摘要、数字签名、证书、密钥对生成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JCA</a:t>
            </a:r>
            <a:r>
              <a:rPr lang="zh-CN" altLang="en-US" sz="1600" dirty="0" smtClean="0">
                <a:solidFill>
                  <a:srgbClr val="0070C0"/>
                </a:solidFill>
              </a:rPr>
              <a:t>的功能主要位于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java.security.*</a:t>
            </a:r>
            <a:r>
              <a:rPr lang="zh-CN" altLang="en-US" sz="1600" dirty="0" smtClean="0">
                <a:solidFill>
                  <a:srgbClr val="0070C0"/>
                </a:solidFill>
              </a:rPr>
              <a:t>包中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对称加密、非对称加密、密钥生</a:t>
            </a:r>
            <a:r>
              <a:rPr lang="zh-CN" altLang="en-US" sz="1600" dirty="0" smtClean="0">
                <a:solidFill>
                  <a:srgbClr val="0070C0"/>
                </a:solidFill>
              </a:rPr>
              <a:t>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JCE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>
                <a:solidFill>
                  <a:srgbClr val="0070C0"/>
                </a:solidFill>
              </a:rPr>
              <a:t>javax.crypto.*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提</a:t>
            </a:r>
            <a:r>
              <a:rPr lang="zh-CN" altLang="en-US" sz="1600" dirty="0">
                <a:solidFill>
                  <a:srgbClr val="0070C0"/>
                </a:solidFill>
              </a:rPr>
              <a:t>供</a:t>
            </a:r>
            <a:r>
              <a:rPr lang="en-US" altLang="zh-CN" sz="1600" dirty="0">
                <a:solidFill>
                  <a:srgbClr val="0070C0"/>
                </a:solidFill>
              </a:rPr>
              <a:t>SSL</a:t>
            </a:r>
            <a:r>
              <a:rPr lang="zh-CN" altLang="en-US" sz="1600" dirty="0">
                <a:solidFill>
                  <a:srgbClr val="0070C0"/>
                </a:solidFill>
              </a:rPr>
              <a:t>功</a:t>
            </a:r>
            <a:r>
              <a:rPr lang="zh-CN" altLang="en-US" sz="1600" dirty="0" smtClean="0">
                <a:solidFill>
                  <a:srgbClr val="0070C0"/>
                </a:solidFill>
              </a:rPr>
              <a:t>能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JSSE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</a:rPr>
              <a:t>功能主要位</a:t>
            </a:r>
            <a:r>
              <a:rPr lang="zh-CN" altLang="en-US" sz="1600" dirty="0" smtClean="0">
                <a:solidFill>
                  <a:srgbClr val="0070C0"/>
                </a:solidFill>
              </a:rPr>
              <a:t>于</a:t>
            </a:r>
            <a:r>
              <a:rPr lang="en-US" altLang="zh-CN" sz="1600" dirty="0" smtClean="0">
                <a:solidFill>
                  <a:srgbClr val="0070C0"/>
                </a:solidFill>
              </a:rPr>
              <a:t>javax</a:t>
            </a:r>
            <a:r>
              <a:rPr lang="en-US" altLang="zh-CN" sz="1600" dirty="0">
                <a:solidFill>
                  <a:srgbClr val="0070C0"/>
                </a:solidFill>
              </a:rPr>
              <a:t>. net. ssl.*</a:t>
            </a:r>
            <a:r>
              <a:rPr lang="zh-CN" altLang="en-US" sz="1600" dirty="0">
                <a:solidFill>
                  <a:srgbClr val="0070C0"/>
                </a:solidFill>
              </a:rPr>
              <a:t>包</a:t>
            </a:r>
            <a:r>
              <a:rPr lang="zh-CN" altLang="en-US" sz="1600" dirty="0" smtClean="0">
                <a:solidFill>
                  <a:srgbClr val="0070C0"/>
                </a:solidFill>
              </a:rPr>
              <a:t>中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   把</a:t>
            </a:r>
            <a:r>
              <a:rPr lang="zh-CN" altLang="en-US" sz="1600" dirty="0">
                <a:solidFill>
                  <a:srgbClr val="0070C0"/>
                </a:solidFill>
              </a:rPr>
              <a:t>二进制变为可见字</a:t>
            </a:r>
            <a:r>
              <a:rPr lang="zh-CN" altLang="en-US" sz="1600" dirty="0">
                <a:solidFill>
                  <a:srgbClr val="0070C0"/>
                </a:solidFill>
              </a:rPr>
              <a:t>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zh-CN" altLang="en-US" dirty="0"/>
              <a:t>原理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 </a:t>
            </a:r>
            <a:r>
              <a:rPr lang="zh-CN" altLang="en-US" sz="1600" dirty="0">
                <a:solidFill>
                  <a:srgbClr val="0070C0"/>
                </a:solidFill>
              </a:rPr>
              <a:t>转换 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* </a:t>
            </a:r>
            <a:r>
              <a:rPr lang="en-US" altLang="zh-CN" sz="1600" dirty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前面补</a:t>
            </a:r>
            <a:r>
              <a:rPr lang="en-US" altLang="zh-CN" sz="1600" dirty="0">
                <a:solidFill>
                  <a:srgbClr val="0070C0"/>
                </a:solidFill>
              </a:rPr>
              <a:t>00</a:t>
            </a:r>
            <a:r>
              <a:rPr lang="zh-CN" altLang="en-US" sz="1600" dirty="0">
                <a:solidFill>
                  <a:srgbClr val="0070C0"/>
                </a:solidFill>
              </a:rPr>
              <a:t>，变成</a:t>
            </a:r>
            <a:r>
              <a:rPr lang="en-US" altLang="zh-CN" sz="1600" dirty="0">
                <a:solidFill>
                  <a:srgbClr val="0070C0"/>
                </a:solidFill>
              </a:rPr>
              <a:t>4 </a:t>
            </a:r>
            <a:r>
              <a:rPr lang="zh-CN" altLang="en-US" sz="1600" dirty="0">
                <a:solidFill>
                  <a:srgbClr val="0070C0"/>
                </a:solidFill>
              </a:rPr>
              <a:t>* </a:t>
            </a:r>
            <a:r>
              <a:rPr lang="en-US" altLang="zh-CN" sz="1600" dirty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zh-CN" altLang="en-US" sz="1600" dirty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>
                <a:solidFill>
                  <a:srgbClr val="0070C0"/>
                </a:solidFill>
              </a:rPr>
              <a:t>Base46</a:t>
            </a:r>
            <a:r>
              <a:rPr lang="zh-CN" altLang="en-US" sz="1600" dirty="0">
                <a:solidFill>
                  <a:srgbClr val="0070C0"/>
                </a:solidFill>
              </a:rPr>
              <a:t>编码表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7" y="1778705"/>
            <a:ext cx="4698456" cy="114833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656859" y="3837667"/>
            <a:ext cx="220191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533328" y="3837667"/>
            <a:ext cx="2597155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</a:t>
            </a:r>
            <a:r>
              <a:rPr lang="zh-CN" altLang="en-US" dirty="0"/>
              <a:t>常</a:t>
            </a:r>
            <a:r>
              <a:rPr lang="zh-CN" altLang="en-US" dirty="0" smtClean="0"/>
              <a:t>用算法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MD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SHA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MAC</a:t>
            </a:r>
            <a:r>
              <a:rPr lang="zh-CN" altLang="en-US" sz="1600" dirty="0" smtClean="0">
                <a:solidFill>
                  <a:srgbClr val="0070C0"/>
                </a:solidFill>
              </a:rPr>
              <a:t>系列</a:t>
            </a:r>
            <a:endParaRPr lang="zh-CN" altLang="en-US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1350</Words>
  <Application>Microsoft Office PowerPoint</Application>
  <PresentationFormat>自定义</PresentationFormat>
  <Paragraphs>325</Paragraphs>
  <Slides>30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Ocean 16x9</vt:lpstr>
      <vt:lpstr>Java安全框架</vt:lpstr>
      <vt:lpstr>安全需要解决的问题</vt:lpstr>
      <vt:lpstr>Java安全框架设计模式</vt:lpstr>
      <vt:lpstr>Provider</vt:lpstr>
      <vt:lpstr>Java安全框架组成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DES</vt:lpstr>
      <vt:lpstr>3DES（Triple DES、DESede ）</vt:lpstr>
      <vt:lpstr>AES</vt:lpstr>
      <vt:lpstr>对称加密算法比较</vt:lpstr>
      <vt:lpstr>非对称加密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数字证书</vt:lpstr>
      <vt:lpstr>CA与证书链</vt:lpstr>
      <vt:lpstr>HTTPS协议</vt:lpstr>
      <vt:lpstr>HTTPS握手过程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2017-05-10T12:14:47Z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