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79" r:id="rId11"/>
    <p:sldId id="280" r:id="rId12"/>
    <p:sldId id="282" r:id="rId13"/>
    <p:sldId id="281" r:id="rId14"/>
    <p:sldId id="278" r:id="rId15"/>
    <p:sldId id="273" r:id="rId16"/>
    <p:sldId id="274" r:id="rId17"/>
    <p:sldId id="275" r:id="rId18"/>
    <p:sldId id="276" r:id="rId19"/>
    <p:sldId id="277" r:id="rId20"/>
    <p:sldId id="258" r:id="rId21"/>
    <p:sldId id="266" r:id="rId22"/>
    <p:sldId id="260" r:id="rId23"/>
    <p:sldId id="259" r:id="rId24"/>
    <p:sldId id="261" r:id="rId25"/>
    <p:sldId id="262" r:id="rId26"/>
    <p:sldId id="263" r:id="rId27"/>
    <p:sldId id="264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0526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5512576"/>
        <c:axId val="45514112"/>
      </c:barChart>
      <c:catAx>
        <c:axId val="455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4112"/>
        <c:crosses val="autoZero"/>
        <c:auto val="1"/>
        <c:lblAlgn val="ctr"/>
        <c:lblOffset val="100"/>
        <c:noMultiLvlLbl val="0"/>
      </c:catAx>
      <c:valAx>
        <c:axId val="4551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4/29/2017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2017/4/29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2017/4/29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2017/4/29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2017/4/29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2017/4/29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2017/4/29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27157"/>
              </p:ext>
            </p:extLst>
          </p:nvPr>
        </p:nvGraphicFramePr>
        <p:xfrm>
          <a:off x="1341438" y="2220324"/>
          <a:ext cx="9510711" cy="31054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1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问题：如果消息和消息摘要同时被篡改了怎么办？</a:t>
            </a:r>
            <a:endParaRPr lang="en-US" altLang="zh-CN" dirty="0" smtClean="0"/>
          </a:p>
          <a:p>
            <a:r>
              <a:rPr lang="zh-CN" altLang="en-US" dirty="0" smtClean="0"/>
              <a:t>解决：带秘钥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82" y="2474456"/>
            <a:ext cx="8243832" cy="3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174207"/>
              </p:ext>
            </p:extLst>
          </p:nvPr>
        </p:nvGraphicFramePr>
        <p:xfrm>
          <a:off x="1341438" y="2135916"/>
          <a:ext cx="9510711" cy="46582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23813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SHA-1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SHA-256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HmacSHA-384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HmacSHA-512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0701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HmacSHA-224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JDK8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37727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HmacMD2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32841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HmacMD4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 smtClean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r>
              <a:rPr lang="zh-CN" altLang="en-US" sz="1600" dirty="0">
                <a:solidFill>
                  <a:srgbClr val="0070C0"/>
                </a:solidFill>
              </a:rPr>
              <a:t>秘钥 </a:t>
            </a:r>
            <a:r>
              <a:rPr lang="en-US" altLang="zh-CN" sz="1600" dirty="0">
                <a:solidFill>
                  <a:srgbClr val="0070C0"/>
                </a:solidFill>
              </a:rPr>
              <a:t>= </a:t>
            </a:r>
            <a:r>
              <a:rPr lang="zh-CN" altLang="en-US" sz="1600" dirty="0">
                <a:solidFill>
                  <a:srgbClr val="0070C0"/>
                </a:solidFill>
              </a:rPr>
              <a:t>解密秘钥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常用对称加密算法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>
                <a:solidFill>
                  <a:srgbClr val="0070C0"/>
                </a:solidFill>
              </a:rPr>
              <a:t>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3DES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AES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IDEA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加密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不能保证秘钥交换安全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3" y="2247808"/>
            <a:ext cx="9478794" cy="26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97236"/>
              </p:ext>
            </p:extLst>
          </p:nvPr>
        </p:nvGraphicFramePr>
        <p:xfrm>
          <a:off x="1341615" y="1730324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DESede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Triple DES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3DES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30687"/>
              </p:ext>
            </p:extLst>
          </p:nvPr>
        </p:nvGraphicFramePr>
        <p:xfrm>
          <a:off x="1341615" y="1758458"/>
          <a:ext cx="9982875" cy="32706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ISO10126d2Padding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X932Padding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ISO7816d4Padding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8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284241"/>
              </p:ext>
            </p:extLst>
          </p:nvPr>
        </p:nvGraphicFramePr>
        <p:xfrm>
          <a:off x="1341615" y="1758458"/>
          <a:ext cx="9982875" cy="32446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6575">
                  <a:extLst>
                    <a:ext uri="{9D8B030D-6E8A-4147-A177-3AD203B41FA5}">
                      <a16:colId xmlns:a16="http://schemas.microsoft.com/office/drawing/2014/main" val="1393900185"/>
                    </a:ext>
                  </a:extLst>
                </a:gridCol>
                <a:gridCol w="1188456">
                  <a:extLst>
                    <a:ext uri="{9D8B030D-6E8A-4147-A177-3AD203B41FA5}">
                      <a16:colId xmlns:a16="http://schemas.microsoft.com/office/drawing/2014/main" val="3389078971"/>
                    </a:ext>
                  </a:extLst>
                </a:gridCol>
                <a:gridCol w="1181288">
                  <a:extLst>
                    <a:ext uri="{9D8B030D-6E8A-4147-A177-3AD203B41FA5}">
                      <a16:colId xmlns:a16="http://schemas.microsoft.com/office/drawing/2014/main" val="655618677"/>
                    </a:ext>
                  </a:extLst>
                </a:gridCol>
                <a:gridCol w="2831419">
                  <a:extLst>
                    <a:ext uri="{9D8B030D-6E8A-4147-A177-3AD203B41FA5}">
                      <a16:colId xmlns:a16="http://schemas.microsoft.com/office/drawing/2014/main" val="502106572"/>
                    </a:ext>
                  </a:extLst>
                </a:gridCol>
                <a:gridCol w="2785137">
                  <a:extLst>
                    <a:ext uri="{9D8B030D-6E8A-4147-A177-3AD203B41FA5}">
                      <a16:colId xmlns:a16="http://schemas.microsoft.com/office/drawing/2014/main" val="2796583417"/>
                    </a:ext>
                  </a:extLst>
                </a:gridCol>
              </a:tblGrid>
              <a:tr h="628678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秘钥长度默认值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填充方式</a:t>
                      </a:r>
                      <a:endParaRPr lang="zh-CN" altLang="en-US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2411"/>
                  </a:ext>
                </a:extLst>
              </a:tr>
              <a:tr h="116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PCBC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CTS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CFB8-CFB128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OFB8-OFB128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PKCS5Padding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ISO10126Padding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92743"/>
                  </a:ext>
                </a:extLst>
              </a:tr>
              <a:tr h="14369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192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PKCS7Padding</a:t>
                      </a:r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ZeroBytePadding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234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41614" y="5448341"/>
            <a:ext cx="998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位秘钥需要获得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无政策限制权限文件</a:t>
            </a:r>
            <a:endParaRPr lang="en-US" altLang="zh-CN" sz="1600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local_policy.jar        US_export_policy.jar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对称加密算法比较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736469"/>
              </p:ext>
            </p:extLst>
          </p:nvPr>
        </p:nvGraphicFramePr>
        <p:xfrm>
          <a:off x="1341438" y="2529813"/>
          <a:ext cx="9510710" cy="20662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02142">
                  <a:extLst>
                    <a:ext uri="{9D8B030D-6E8A-4147-A177-3AD203B41FA5}">
                      <a16:colId xmlns:a16="http://schemas.microsoft.com/office/drawing/2014/main" val="127066820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1083689566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91322313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2519024925"/>
                    </a:ext>
                  </a:extLst>
                </a:gridCol>
                <a:gridCol w="1902142">
                  <a:extLst>
                    <a:ext uri="{9D8B030D-6E8A-4147-A177-3AD203B41FA5}">
                      <a16:colId xmlns:a16="http://schemas.microsoft.com/office/drawing/2014/main" val="4198837936"/>
                    </a:ext>
                  </a:extLst>
                </a:gridCol>
              </a:tblGrid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秘钥长度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运算速度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资源消耗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2672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525124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979899"/>
                  </a:ext>
                </a:extLst>
              </a:tr>
              <a:tr h="475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AES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02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3837667"/>
            <a:ext cx="4580882" cy="236618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   特点：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抗碰撞性，不同消息的散列值一定不同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不可逆性，无法根据散列值推出原消息内容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消息长度不受限制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摘要长度固定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16" y="1778704"/>
            <a:ext cx="5906794" cy="14436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7571259" y="3837667"/>
            <a:ext cx="4580882" cy="23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lang="zh-CN" sz="20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lang="zh-CN" sz="18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6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lang="zh-CN" sz="1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zh-CN" altLang="en-US" dirty="0" smtClean="0"/>
              <a:t>   用途：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 防</a:t>
            </a:r>
            <a:r>
              <a:rPr lang="zh-CN" altLang="en-US" sz="1600" dirty="0">
                <a:solidFill>
                  <a:srgbClr val="0070C0"/>
                </a:solidFill>
              </a:rPr>
              <a:t>篡改</a:t>
            </a:r>
            <a:endParaRPr lang="en-US" altLang="zh-CN" sz="1600" dirty="0">
              <a:solidFill>
                <a:srgbClr val="0070C0"/>
              </a:solidFill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防损坏</a:t>
            </a:r>
          </a:p>
          <a:p>
            <a:r>
              <a:rPr lang="zh-CN" altLang="en-US" sz="1600" dirty="0" smtClean="0">
                <a:solidFill>
                  <a:srgbClr val="0070C0"/>
                </a:solidFill>
              </a:rPr>
              <a:t>    密码存储</a:t>
            </a:r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系列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10871"/>
              </p:ext>
            </p:extLst>
          </p:nvPr>
        </p:nvGraphicFramePr>
        <p:xfrm>
          <a:off x="1341438" y="2220324"/>
          <a:ext cx="9510711" cy="2070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70237">
                  <a:extLst>
                    <a:ext uri="{9D8B030D-6E8A-4147-A177-3AD203B41FA5}">
                      <a16:colId xmlns:a16="http://schemas.microsoft.com/office/drawing/2014/main" val="1262576194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1627258925"/>
                    </a:ext>
                  </a:extLst>
                </a:gridCol>
                <a:gridCol w="3170237">
                  <a:extLst>
                    <a:ext uri="{9D8B030D-6E8A-4147-A177-3AD203B41FA5}">
                      <a16:colId xmlns:a16="http://schemas.microsoft.com/office/drawing/2014/main" val="279132191"/>
                    </a:ext>
                  </a:extLst>
                </a:gridCol>
              </a:tblGrid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摘要长度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071744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MD2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097180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Bouncy Castle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22936"/>
                  </a:ext>
                </a:extLst>
              </a:tr>
              <a:tr h="5175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MD5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5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680</Words>
  <Application>Microsoft Office PowerPoint</Application>
  <PresentationFormat>宽屏</PresentationFormat>
  <Paragraphs>224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方正舒体</vt:lpstr>
      <vt:lpstr>宋体</vt:lpstr>
      <vt:lpstr>微软雅黑</vt:lpstr>
      <vt:lpstr>Arial</vt:lpstr>
      <vt:lpstr>Georgia</vt:lpstr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消息摘要</vt:lpstr>
      <vt:lpstr>MD系列</vt:lpstr>
      <vt:lpstr>SHA系列</vt:lpstr>
      <vt:lpstr>MAC系列</vt:lpstr>
      <vt:lpstr>MAC系列</vt:lpstr>
      <vt:lpstr>对称加密</vt:lpstr>
      <vt:lpstr>对称加密模型</vt:lpstr>
      <vt:lpstr>DES</vt:lpstr>
      <vt:lpstr>DESede（Triple DES、3DES）</vt:lpstr>
      <vt:lpstr>AES</vt:lpstr>
      <vt:lpstr>对称加密算法比较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2017-05-01T12:15:59Z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