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0" r:id="rId2"/>
  </p:sldMasterIdLst>
  <p:notesMasterIdLst>
    <p:notesMasterId r:id="rId39"/>
  </p:notesMasterIdLst>
  <p:handoutMasterIdLst>
    <p:handoutMasterId r:id="rId40"/>
  </p:handoutMasterIdLst>
  <p:sldIdLst>
    <p:sldId id="256" r:id="rId3"/>
    <p:sldId id="257" r:id="rId4"/>
    <p:sldId id="268" r:id="rId5"/>
    <p:sldId id="270" r:id="rId6"/>
    <p:sldId id="267" r:id="rId7"/>
    <p:sldId id="269" r:id="rId8"/>
    <p:sldId id="271" r:id="rId9"/>
    <p:sldId id="272" r:id="rId10"/>
    <p:sldId id="279" r:id="rId11"/>
    <p:sldId id="280" r:id="rId12"/>
    <p:sldId id="282" r:id="rId13"/>
    <p:sldId id="281" r:id="rId14"/>
    <p:sldId id="278" r:id="rId15"/>
    <p:sldId id="273" r:id="rId16"/>
    <p:sldId id="274" r:id="rId17"/>
    <p:sldId id="275" r:id="rId18"/>
    <p:sldId id="276" r:id="rId19"/>
    <p:sldId id="277" r:id="rId20"/>
    <p:sldId id="283" r:id="rId21"/>
    <p:sldId id="284" r:id="rId22"/>
    <p:sldId id="285" r:id="rId23"/>
    <p:sldId id="286" r:id="rId24"/>
    <p:sldId id="287" r:id="rId25"/>
    <p:sldId id="291" r:id="rId26"/>
    <p:sldId id="289" r:id="rId27"/>
    <p:sldId id="290" r:id="rId28"/>
    <p:sldId id="292" r:id="rId29"/>
    <p:sldId id="258" r:id="rId30"/>
    <p:sldId id="266" r:id="rId31"/>
    <p:sldId id="260" r:id="rId32"/>
    <p:sldId id="259" r:id="rId33"/>
    <p:sldId id="261" r:id="rId34"/>
    <p:sldId id="262" r:id="rId35"/>
    <p:sldId id="263" r:id="rId36"/>
    <p:sldId id="264" r:id="rId37"/>
    <p:sldId id="26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8603FDC-E32A-4AB5-989C-0864C3EAD2B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70526" autoAdjust="0"/>
  </p:normalViewPr>
  <p:slideViewPr>
    <p:cSldViewPr snapToGrid="0">
      <p:cViewPr varScale="1">
        <p:scale>
          <a:sx n="73" d="100"/>
          <a:sy n="73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180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A3-48EC-BF15-F5D7A2B6F1B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gradFill flip="none" rotWithShape="1">
              <a:gsLst>
                <a:gs pos="0">
                  <a:schemeClr val="accent2"/>
                </a:gs>
                <a:gs pos="75000">
                  <a:schemeClr val="accent2">
                    <a:lumMod val="60000"/>
                    <a:lumOff val="40000"/>
                  </a:schemeClr>
                </a:gs>
                <a:gs pos="51000">
                  <a:schemeClr val="accent2">
                    <a:alpha val="75000"/>
                  </a:schemeClr>
                </a:gs>
                <a:gs pos="100000">
                  <a:schemeClr val="accent2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6A3-48EC-BF15-F5D7A2B6F1B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gradFill flip="none" rotWithShape="1">
              <a:gsLst>
                <a:gs pos="0">
                  <a:schemeClr val="accent3"/>
                </a:gs>
                <a:gs pos="75000">
                  <a:schemeClr val="accent3">
                    <a:lumMod val="60000"/>
                    <a:lumOff val="40000"/>
                  </a:schemeClr>
                </a:gs>
                <a:gs pos="51000">
                  <a:schemeClr val="accent3">
                    <a:alpha val="75000"/>
                  </a:schemeClr>
                </a:gs>
                <a:gs pos="100000">
                  <a:schemeClr val="accent3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6A3-48EC-BF15-F5D7A2B6F1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5"/>
        <c:overlap val="-70"/>
        <c:axId val="240675456"/>
        <c:axId val="240693632"/>
      </c:barChart>
      <c:catAx>
        <c:axId val="240675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40693632"/>
        <c:crosses val="autoZero"/>
        <c:auto val="1"/>
        <c:lblAlgn val="ctr"/>
        <c:lblOffset val="100"/>
        <c:noMultiLvlLbl val="0"/>
      </c:catAx>
      <c:valAx>
        <c:axId val="2406936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40675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6784C9-C352-4A3A-AB4F-E73B7EFE7116}" type="doc">
      <dgm:prSet loTypeId="urn:microsoft.com/office/officeart/2005/8/layout/rings+Icon#1" loCatId="relationship" qsTypeId="urn:microsoft.com/office/officeart/2005/8/quickstyle/simple4" qsCatId="simple" csTypeId="urn:microsoft.com/office/officeart/2005/8/colors/accent2_2" csCatId="accent2" phldr="1"/>
      <dgm:spPr/>
    </dgm:pt>
    <dgm:pt modelId="{EC38E271-73CD-4D7B-A66B-861CA7488EC7}">
      <dgm:prSet phldrT="[文本]"/>
      <dgm:spPr/>
      <dgm:t>
        <a:bodyPr/>
        <a:lstStyle/>
        <a:p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组 </a:t>
          </a:r>
          <a:endParaRPr lang="en-US" altLang="zh-CN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EA99F19-5B2F-4C1C-9650-BC734B55276C}" type="parTrans" cxnId="{6635741C-801F-47A2-A3AF-03D68A077957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286A04-4462-4767-ADE1-E306C144DD1F}" type="sibTrans" cxnId="{6635741C-801F-47A2-A3AF-03D68A077957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C32169-1400-436F-A8EC-619B9C7E6936}">
      <dgm:prSet phldrT="[文本]"/>
      <dgm:spPr/>
      <dgm:t>
        <a:bodyPr/>
        <a:lstStyle/>
        <a:p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组 </a:t>
          </a:r>
          <a:endParaRPr lang="en-US" altLang="zh-CN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</a:p>
      </dgm:t>
    </dgm:pt>
    <dgm:pt modelId="{206CD43D-A52D-4932-884E-340EA7F3FF6B}" type="parTrans" cxnId="{DFCD2E9B-B722-40E1-AA2E-87695AFE660E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0CE6C8E-CD32-48F9-8A54-7675A2CF02D0}" type="sibTrans" cxnId="{DFCD2E9B-B722-40E1-AA2E-87695AFE660E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9EC89A-47B8-4868-BBE9-9476FBD4735E}">
      <dgm:prSet phldrT="[文本]"/>
      <dgm:spPr/>
      <dgm:t>
        <a:bodyPr/>
        <a:lstStyle/>
        <a:p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组 </a:t>
          </a:r>
          <a:endParaRPr lang="en-US" altLang="zh-CN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7A3293-3A0C-4891-99E7-141D50C0301C}" type="parTrans" cxnId="{C70F4E87-7751-4AB2-A73D-197D003AD2F4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3368E72-87E7-49A6-B731-AD2AC3EA2532}" type="sibTrans" cxnId="{C70F4E87-7751-4AB2-A73D-197D003AD2F4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EDA52E5-A2A7-435F-9246-0D388ED0D00A}" type="pres">
      <dgm:prSet presAssocID="{466784C9-C352-4A3A-AB4F-E73B7EFE7116}" presName="Name0" presStyleCnt="0">
        <dgm:presLayoutVars>
          <dgm:chMax val="7"/>
          <dgm:dir/>
          <dgm:resizeHandles val="exact"/>
        </dgm:presLayoutVars>
      </dgm:prSet>
      <dgm:spPr/>
    </dgm:pt>
    <dgm:pt modelId="{073C0186-C529-47F6-9A3F-AC54F3EC1A71}" type="pres">
      <dgm:prSet presAssocID="{466784C9-C352-4A3A-AB4F-E73B7EFE7116}" presName="ellipse1" presStyleLbl="venn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B34614A2-1392-4E77-BDA0-2BEA4D89C2F7}" type="pres">
      <dgm:prSet presAssocID="{466784C9-C352-4A3A-AB4F-E73B7EFE7116}" presName="ellipse2" presStyleLbl="venn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2D81501D-F97C-4215-9373-9F01E07C91FE}" type="pres">
      <dgm:prSet presAssocID="{466784C9-C352-4A3A-AB4F-E73B7EFE7116}" presName="ellipse3" presStyleLbl="venn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</dgm:ptLst>
  <dgm:cxnLst>
    <dgm:cxn modelId="{6635741C-801F-47A2-A3AF-03D68A077957}" srcId="{466784C9-C352-4A3A-AB4F-E73B7EFE7116}" destId="{EC38E271-73CD-4D7B-A66B-861CA7488EC7}" srcOrd="0" destOrd="0" parTransId="{0EA99F19-5B2F-4C1C-9650-BC734B55276C}" sibTransId="{E4286A04-4462-4767-ADE1-E306C144DD1F}"/>
    <dgm:cxn modelId="{5E608FEA-395A-446E-AE17-CB6CF05A8788}" type="presOf" srcId="{EC38E271-73CD-4D7B-A66B-861CA7488EC7}" destId="{073C0186-C529-47F6-9A3F-AC54F3EC1A71}" srcOrd="0" destOrd="0" presId="urn:microsoft.com/office/officeart/2005/8/layout/rings+Icon#1"/>
    <dgm:cxn modelId="{F5AC7BFA-D3B8-4821-9948-783EC7196B29}" type="presOf" srcId="{56C32169-1400-436F-A8EC-619B9C7E6936}" destId="{B34614A2-1392-4E77-BDA0-2BEA4D89C2F7}" srcOrd="0" destOrd="0" presId="urn:microsoft.com/office/officeart/2005/8/layout/rings+Icon#1"/>
    <dgm:cxn modelId="{C70F4E87-7751-4AB2-A73D-197D003AD2F4}" srcId="{466784C9-C352-4A3A-AB4F-E73B7EFE7116}" destId="{459EC89A-47B8-4868-BBE9-9476FBD4735E}" srcOrd="2" destOrd="0" parTransId="{3B7A3293-3A0C-4891-99E7-141D50C0301C}" sibTransId="{D3368E72-87E7-49A6-B731-AD2AC3EA2532}"/>
    <dgm:cxn modelId="{29AA74D2-84E1-48EC-8E00-BBF044D53BCE}" type="presOf" srcId="{466784C9-C352-4A3A-AB4F-E73B7EFE7116}" destId="{6EDA52E5-A2A7-435F-9246-0D388ED0D00A}" srcOrd="0" destOrd="0" presId="urn:microsoft.com/office/officeart/2005/8/layout/rings+Icon#1"/>
    <dgm:cxn modelId="{CDDBB908-DA88-4E73-98AC-B93F027CF084}" type="presOf" srcId="{459EC89A-47B8-4868-BBE9-9476FBD4735E}" destId="{2D81501D-F97C-4215-9373-9F01E07C91FE}" srcOrd="0" destOrd="0" presId="urn:microsoft.com/office/officeart/2005/8/layout/rings+Icon#1"/>
    <dgm:cxn modelId="{DFCD2E9B-B722-40E1-AA2E-87695AFE660E}" srcId="{466784C9-C352-4A3A-AB4F-E73B7EFE7116}" destId="{56C32169-1400-436F-A8EC-619B9C7E6936}" srcOrd="1" destOrd="0" parTransId="{206CD43D-A52D-4932-884E-340EA7F3FF6B}" sibTransId="{C0CE6C8E-CD32-48F9-8A54-7675A2CF02D0}"/>
    <dgm:cxn modelId="{DBE26B54-7079-4FFC-87E1-3554F7051E35}" type="presParOf" srcId="{6EDA52E5-A2A7-435F-9246-0D388ED0D00A}" destId="{073C0186-C529-47F6-9A3F-AC54F3EC1A71}" srcOrd="0" destOrd="0" presId="urn:microsoft.com/office/officeart/2005/8/layout/rings+Icon#1"/>
    <dgm:cxn modelId="{D6408F6A-19A4-403D-A1B1-2FB7672E934D}" type="presParOf" srcId="{6EDA52E5-A2A7-435F-9246-0D388ED0D00A}" destId="{B34614A2-1392-4E77-BDA0-2BEA4D89C2F7}" srcOrd="1" destOrd="0" presId="urn:microsoft.com/office/officeart/2005/8/layout/rings+Icon#1"/>
    <dgm:cxn modelId="{E3EED042-9059-4857-A024-B8C959786EE0}" type="presParOf" srcId="{6EDA52E5-A2A7-435F-9246-0D388ED0D00A}" destId="{2D81501D-F97C-4215-9373-9F01E07C91FE}" srcOrd="2" destOrd="0" presId="urn:microsoft.com/office/officeart/2005/8/layout/rings+Icon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3C0186-C529-47F6-9A3F-AC54F3EC1A71}">
      <dsp:nvSpPr>
        <dsp:cNvPr id="0" name=""/>
        <dsp:cNvSpPr/>
      </dsp:nvSpPr>
      <dsp:spPr>
        <a:xfrm>
          <a:off x="0" y="192658"/>
          <a:ext cx="2253538" cy="2253506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组 </a:t>
          </a:r>
          <a:endParaRPr lang="en-US" altLang="zh-CN" sz="28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zh-CN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0023" y="522676"/>
        <a:ext cx="1593492" cy="1593470"/>
      </dsp:txXfrm>
    </dsp:sp>
    <dsp:sp modelId="{B34614A2-1392-4E77-BDA0-2BEA4D89C2F7}">
      <dsp:nvSpPr>
        <dsp:cNvPr id="0" name=""/>
        <dsp:cNvSpPr/>
      </dsp:nvSpPr>
      <dsp:spPr>
        <a:xfrm>
          <a:off x="1159916" y="1695622"/>
          <a:ext cx="2253538" cy="2253506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组 </a:t>
          </a:r>
          <a:endParaRPr lang="en-US" altLang="zh-CN" sz="28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</a:p>
      </dsp:txBody>
      <dsp:txXfrm>
        <a:off x="1489939" y="2025640"/>
        <a:ext cx="1593492" cy="1593470"/>
      </dsp:txXfrm>
    </dsp:sp>
    <dsp:sp modelId="{2D81501D-F97C-4215-9373-9F01E07C91FE}">
      <dsp:nvSpPr>
        <dsp:cNvPr id="0" name=""/>
        <dsp:cNvSpPr/>
      </dsp:nvSpPr>
      <dsp:spPr>
        <a:xfrm>
          <a:off x="2318461" y="192658"/>
          <a:ext cx="2253538" cy="2253506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组 </a:t>
          </a:r>
          <a:endParaRPr lang="en-US" altLang="zh-CN" sz="28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endParaRPr lang="zh-CN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48484" y="522676"/>
        <a:ext cx="1593492" cy="1593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ings+Icon#1">
  <dgm:title val="互连圆环"/>
  <dgm:desc val="用于显示重叠或互相关联的想法或概念。前七行的 1 级文本对应一个圆环。不使用的文本不出现，但是在切换版式后仍然可用。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DE71268B-8AC2-4239-8FAF-7C144C210720}" type="datetimeFigureOut">
              <a:rPr lang="en-US" altLang="zh-CN"/>
              <a:t>5/6/2017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402BA2C8-71FC-43D0-BD87-0547616971FA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29213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F5AD8362-6D63-40AC-BAA9-90C3AE6D5875}" type="datetimeFigureOut">
              <a:t>2017/5/6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C6539446-6953-447E-A4E3-E7CFBF87004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23929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39446-6953-447E-A4E3-E7CFBF870046}" type="slidenum">
              <a:rPr lang="en-US" altLang="zh-CN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740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39446-6953-447E-A4E3-E7CFBF870046}" type="slidenum">
              <a:rPr lang="en-US" altLang="zh-CN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09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39446-6953-447E-A4E3-E7CFBF870046}" type="slidenum">
              <a:rPr lang="en-US" altLang="zh-CN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985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39446-6953-447E-A4E3-E7CFBF870046}" type="slidenum">
              <a:rPr lang="en-US" altLang="zh-CN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064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水 3"/>
          <p:cNvSpPr/>
          <p:nvPr/>
        </p:nvSpPr>
        <p:spPr>
          <a:xfrm>
            <a:off x="2552" y="5243129"/>
            <a:ext cx="12188952" cy="1614871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2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5" name="天空"/>
          <p:cNvSpPr/>
          <p:nvPr/>
        </p:nvSpPr>
        <p:spPr>
          <a:xfrm>
            <a:off x="2552" y="0"/>
            <a:ext cx="12188952" cy="53340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pic>
        <p:nvPicPr>
          <p:cNvPr id="6" name="water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>
          <a:xfrm>
            <a:off x="-1425" y="5497897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water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>
          <a:xfrm flipH="1">
            <a:off x="-1425" y="5221111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 7"/>
          <p:cNvSpPr/>
          <p:nvPr/>
        </p:nvSpPr>
        <p:spPr>
          <a:xfrm>
            <a:off x="-1425" y="5961106"/>
            <a:ext cx="12188952" cy="896846"/>
          </a:xfrm>
          <a:prstGeom prst="rect">
            <a:avLst/>
          </a:prstGeom>
          <a:gradFill>
            <a:gsLst>
              <a:gs pos="25000">
                <a:schemeClr val="accent6">
                  <a:lumMod val="60000"/>
                  <a:lumOff val="40000"/>
                  <a:alpha val="0"/>
                </a:schemeClr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05872" y="1309047"/>
            <a:ext cx="9602789" cy="2667000"/>
          </a:xfrm>
        </p:spPr>
        <p:txBody>
          <a:bodyPr anchor="b">
            <a:noAutofit/>
          </a:bodyPr>
          <a:lstStyle>
            <a:lvl1pPr algn="ctr" latinLnBrk="0">
              <a:defRPr lang="zh-CN"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05872" y="4038600"/>
            <a:ext cx="9601200" cy="990600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CN" sz="1800" cap="all" baseline="0">
                <a:solidFill>
                  <a:schemeClr val="accent2"/>
                </a:solidFill>
              </a:defRPr>
            </a:lvl1pPr>
            <a:lvl2pPr marL="457200" indent="0" algn="ctr" latinLnBrk="0">
              <a:buNone/>
              <a:defRPr lang="zh-CN" sz="2800"/>
            </a:lvl2pPr>
            <a:lvl3pPr marL="914400" indent="0" algn="ctr" latinLnBrk="0">
              <a:buNone/>
              <a:defRPr lang="zh-CN" sz="2400"/>
            </a:lvl3pPr>
            <a:lvl4pPr marL="1371600" indent="0" algn="ctr" latinLnBrk="0">
              <a:buNone/>
              <a:defRPr lang="zh-CN" sz="2000"/>
            </a:lvl4pPr>
            <a:lvl5pPr marL="1828800" indent="0" algn="ctr" latinLnBrk="0">
              <a:buNone/>
              <a:defRPr lang="zh-CN" sz="2000"/>
            </a:lvl5pPr>
            <a:lvl6pPr marL="2286000" indent="0" algn="ctr" latinLnBrk="0">
              <a:buNone/>
              <a:defRPr lang="zh-CN" sz="2000"/>
            </a:lvl6pPr>
            <a:lvl7pPr marL="2743200" indent="0" algn="ctr" latinLnBrk="0">
              <a:buNone/>
              <a:defRPr lang="zh-CN" sz="2000"/>
            </a:lvl7pPr>
            <a:lvl8pPr marL="3200400" indent="0" algn="ctr" latinLnBrk="0">
              <a:buNone/>
              <a:defRPr lang="zh-CN" sz="2000"/>
            </a:lvl8pPr>
            <a:lvl9pPr marL="3657600" indent="0" algn="ctr" latinLnBrk="0">
              <a:buNone/>
              <a:defRPr lang="zh-CN" sz="2000"/>
            </a:lvl9pPr>
          </a:lstStyle>
          <a:p>
            <a:r>
              <a:rPr lang="zh-CN" altLang="en-US" smtClean="0"/>
              <a:t>单击以编辑母版副标题样式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t>2017/5/6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440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44036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t>2017/5/6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t>2017/5/6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天空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813" y="1309047"/>
            <a:ext cx="9601252" cy="2667000"/>
          </a:xfrm>
        </p:spPr>
        <p:txBody>
          <a:bodyPr anchor="b">
            <a:normAutofit/>
          </a:bodyPr>
          <a:lstStyle>
            <a:lvl1pPr algn="ctr" latinLnBrk="0">
              <a:defRPr lang="zh-CN"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4038600"/>
            <a:ext cx="9601200" cy="1143000"/>
          </a:xfrm>
        </p:spPr>
        <p:txBody>
          <a:bodyPr anchor="t"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CN" sz="20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t>2017/5/6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1120" y="1572768"/>
            <a:ext cx="4572000" cy="4142232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78880" y="1572768"/>
            <a:ext cx="4572000" cy="4142232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t>2017/5/6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341120" y="2365861"/>
            <a:ext cx="4572000" cy="3349140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78880" y="1572768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78880" y="2365861"/>
            <a:ext cx="4572000" cy="3349140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t>2017/5/6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t>2017/5/6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天空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 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t>2017/5/6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 latinLnBrk="0">
              <a:defRPr lang="zh-CN"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0413" y="685800"/>
            <a:ext cx="6858000" cy="45720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 latinLnBrk="0">
              <a:lnSpc>
                <a:spcPct val="90000"/>
              </a:lnSpc>
              <a:spcBef>
                <a:spcPts val="800"/>
              </a:spcBef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t>2017/5/6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 latinLnBrk="0">
              <a:defRPr lang="zh-CN" sz="3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60413" y="685800"/>
            <a:ext cx="6858000" cy="4572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 latinLnBrk="0">
              <a:lnSpc>
                <a:spcPct val="100000"/>
              </a:lnSpc>
              <a:spcBef>
                <a:spcPts val="800"/>
              </a:spcBef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t>2017/5/6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天空"/>
          <p:cNvSpPr/>
          <p:nvPr/>
        </p:nvSpPr>
        <p:spPr>
          <a:xfrm>
            <a:off x="3048" y="0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58000"/>
                </a:schemeClr>
              </a:gs>
              <a:gs pos="88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water3"/>
          <p:cNvSpPr/>
          <p:nvPr/>
        </p:nvSpPr>
        <p:spPr>
          <a:xfrm>
            <a:off x="3048" y="6064102"/>
            <a:ext cx="12188952" cy="793899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water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>
          <a:xfrm>
            <a:off x="-929" y="6256182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water1"/>
          <p:cNvPicPr>
            <a:picLocks noChangeAspect="1"/>
          </p:cNvPicPr>
          <p:nvPr/>
        </p:nvPicPr>
        <p:blipFill rotWithShape="1"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>
          <a:xfrm flipH="1">
            <a:off x="-929" y="5979396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341616" y="265177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616" y="1572769"/>
            <a:ext cx="9509760" cy="4142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76272" y="6601969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586B75A-687E-405C-8A0B-8D00578BA2C3}" type="datetime1">
              <a:rPr lang="en-US" altLang="zh-CN" smtClean="0"/>
              <a:pPr/>
              <a:t>5/6/2017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341616" y="6601969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11296" y="6601969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800" kern="1200">
          <a:solidFill>
            <a:schemeClr val="accent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•"/>
        <a:defRPr lang="zh-CN" sz="20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•"/>
        <a:defRPr lang="zh-CN" sz="18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6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371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6459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6pPr>
      <a:lvl7pPr marL="19202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840">
          <p15:clr>
            <a:srgbClr val="F26B43"/>
          </p15:clr>
        </p15:guide>
        <p15:guide id="4" orient="horz" pos="984">
          <p15:clr>
            <a:srgbClr val="F26B43"/>
          </p15:clr>
        </p15:guide>
        <p15:guide id="5" orient="horz" pos="3600">
          <p15:clr>
            <a:srgbClr val="F26B43"/>
          </p15:clr>
        </p15:guide>
        <p15:guide id="6" pos="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安全架构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高卓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50390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</a:t>
            </a:r>
            <a:r>
              <a:rPr lang="zh-CN" altLang="en-US" dirty="0" smtClean="0"/>
              <a:t>系列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6527157"/>
              </p:ext>
            </p:extLst>
          </p:nvPr>
        </p:nvGraphicFramePr>
        <p:xfrm>
          <a:off x="1341438" y="2220324"/>
          <a:ext cx="9510711" cy="310548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170237">
                  <a:extLst>
                    <a:ext uri="{9D8B030D-6E8A-4147-A177-3AD203B41FA5}">
                      <a16:colId xmlns:a16="http://schemas.microsoft.com/office/drawing/2014/main" val="1262576194"/>
                    </a:ext>
                  </a:extLst>
                </a:gridCol>
                <a:gridCol w="3170237">
                  <a:extLst>
                    <a:ext uri="{9D8B030D-6E8A-4147-A177-3AD203B41FA5}">
                      <a16:colId xmlns:a16="http://schemas.microsoft.com/office/drawing/2014/main" val="1627258925"/>
                    </a:ext>
                  </a:extLst>
                </a:gridCol>
                <a:gridCol w="3170237">
                  <a:extLst>
                    <a:ext uri="{9D8B030D-6E8A-4147-A177-3AD203B41FA5}">
                      <a16:colId xmlns:a16="http://schemas.microsoft.com/office/drawing/2014/main" val="279132191"/>
                    </a:ext>
                  </a:extLst>
                </a:gridCol>
              </a:tblGrid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算法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摘要长度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提供者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4071744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SHA-1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160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6097180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SHA-256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256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8222936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SHA-384</a:t>
                      </a: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384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1055458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SHA-512</a:t>
                      </a: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512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2707014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SHA-224</a:t>
                      </a:r>
                      <a:endParaRPr lang="zh-CN" altLang="en-US" dirty="0" smtClean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224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JDK8</a:t>
                      </a: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3217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60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MAC</a:t>
            </a:r>
            <a:r>
              <a:rPr lang="zh-CN" altLang="en-US" dirty="0" smtClean="0"/>
              <a:t>系列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问题：如果消息和消息摘要同时被篡改了怎么办？</a:t>
            </a:r>
            <a:endParaRPr lang="en-US" altLang="zh-CN" dirty="0" smtClean="0"/>
          </a:p>
          <a:p>
            <a:r>
              <a:rPr lang="zh-CN" altLang="en-US" dirty="0" smtClean="0"/>
              <a:t>解决：带秘钥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282" y="2474456"/>
            <a:ext cx="8243832" cy="360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3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MAC</a:t>
            </a:r>
            <a:r>
              <a:rPr lang="zh-CN" altLang="en-US" dirty="0" smtClean="0"/>
              <a:t>系列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5174207"/>
              </p:ext>
            </p:extLst>
          </p:nvPr>
        </p:nvGraphicFramePr>
        <p:xfrm>
          <a:off x="1341438" y="2135916"/>
          <a:ext cx="9510711" cy="465822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170237">
                  <a:extLst>
                    <a:ext uri="{9D8B030D-6E8A-4147-A177-3AD203B41FA5}">
                      <a16:colId xmlns:a16="http://schemas.microsoft.com/office/drawing/2014/main" val="1262576194"/>
                    </a:ext>
                  </a:extLst>
                </a:gridCol>
                <a:gridCol w="3170237">
                  <a:extLst>
                    <a:ext uri="{9D8B030D-6E8A-4147-A177-3AD203B41FA5}">
                      <a16:colId xmlns:a16="http://schemas.microsoft.com/office/drawing/2014/main" val="1627258925"/>
                    </a:ext>
                  </a:extLst>
                </a:gridCol>
                <a:gridCol w="3170237">
                  <a:extLst>
                    <a:ext uri="{9D8B030D-6E8A-4147-A177-3AD203B41FA5}">
                      <a16:colId xmlns:a16="http://schemas.microsoft.com/office/drawing/2014/main" val="279132191"/>
                    </a:ext>
                  </a:extLst>
                </a:gridCol>
              </a:tblGrid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算法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摘要长度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提供者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4071744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HmacMD5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6023813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HmacSHA-1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160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6097180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HmacSHA-256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256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8222936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HmacSHA-384</a:t>
                      </a: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384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1055458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HmacSHA-512</a:t>
                      </a: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512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2707014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HmacSHA-224</a:t>
                      </a:r>
                      <a:endParaRPr lang="zh-CN" altLang="en-US" dirty="0" smtClean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224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JDK8</a:t>
                      </a: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3377276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HmacMD2</a:t>
                      </a: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Bouncy Castle</a:t>
                      </a: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8932841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HmacMD4</a:t>
                      </a: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Bouncy Castle</a:t>
                      </a: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4549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81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对称加密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特点</a:t>
            </a:r>
            <a:endParaRPr lang="en-US" altLang="zh-CN" dirty="0" smtClean="0"/>
          </a:p>
          <a:p>
            <a:pPr marL="45720" indent="0">
              <a:buNone/>
            </a:pPr>
            <a:r>
              <a:rPr lang="zh-CN" altLang="en-US" dirty="0" smtClean="0"/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加密</a:t>
            </a:r>
            <a:r>
              <a:rPr lang="zh-CN" altLang="en-US" sz="1600" dirty="0">
                <a:solidFill>
                  <a:srgbClr val="0070C0"/>
                </a:solidFill>
              </a:rPr>
              <a:t>秘钥 </a:t>
            </a:r>
            <a:r>
              <a:rPr lang="en-US" altLang="zh-CN" sz="1600" dirty="0">
                <a:solidFill>
                  <a:srgbClr val="0070C0"/>
                </a:solidFill>
              </a:rPr>
              <a:t>= </a:t>
            </a:r>
            <a:r>
              <a:rPr lang="zh-CN" altLang="en-US" sz="1600" dirty="0">
                <a:solidFill>
                  <a:srgbClr val="0070C0"/>
                </a:solidFill>
              </a:rPr>
              <a:t>解密秘钥</a:t>
            </a:r>
            <a:endParaRPr lang="en-US" altLang="zh-CN" sz="1600" dirty="0">
              <a:solidFill>
                <a:srgbClr val="0070C0"/>
              </a:solidFill>
            </a:endParaRPr>
          </a:p>
          <a:p>
            <a:r>
              <a:rPr lang="zh-CN" altLang="en-US" dirty="0" smtClean="0"/>
              <a:t>常用对称加密算法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 smtClean="0"/>
              <a:t>   </a:t>
            </a:r>
            <a:r>
              <a:rPr lang="en-US" altLang="zh-CN" sz="1600" dirty="0" smtClean="0">
                <a:solidFill>
                  <a:srgbClr val="0070C0"/>
                </a:solidFill>
              </a:rPr>
              <a:t>DES</a:t>
            </a:r>
            <a:r>
              <a:rPr lang="zh-CN" altLang="en-US" sz="1600" dirty="0" smtClean="0">
                <a:solidFill>
                  <a:srgbClr val="0070C0"/>
                </a:solidFill>
              </a:rPr>
              <a:t>、</a:t>
            </a:r>
            <a:r>
              <a:rPr lang="en-US" altLang="zh-CN" sz="1600" dirty="0" smtClean="0">
                <a:solidFill>
                  <a:srgbClr val="0070C0"/>
                </a:solidFill>
              </a:rPr>
              <a:t>3DES</a:t>
            </a:r>
            <a:r>
              <a:rPr lang="zh-CN" altLang="en-US" sz="1600" dirty="0" smtClean="0">
                <a:solidFill>
                  <a:srgbClr val="0070C0"/>
                </a:solidFill>
              </a:rPr>
              <a:t>、</a:t>
            </a:r>
            <a:r>
              <a:rPr lang="en-US" altLang="zh-CN" sz="1600" dirty="0" smtClean="0">
                <a:solidFill>
                  <a:srgbClr val="0070C0"/>
                </a:solidFill>
              </a:rPr>
              <a:t>AES</a:t>
            </a:r>
            <a:r>
              <a:rPr lang="zh-CN" altLang="en-US" sz="1600" dirty="0" smtClean="0">
                <a:solidFill>
                  <a:srgbClr val="0070C0"/>
                </a:solidFill>
              </a:rPr>
              <a:t>、</a:t>
            </a:r>
            <a:r>
              <a:rPr lang="en-US" altLang="zh-CN" sz="1600" dirty="0" smtClean="0">
                <a:solidFill>
                  <a:srgbClr val="0070C0"/>
                </a:solidFill>
              </a:rPr>
              <a:t>IDEA</a:t>
            </a:r>
            <a:endParaRPr lang="en-US" altLang="zh-CN" sz="1600" dirty="0">
              <a:solidFill>
                <a:srgbClr val="0070C0"/>
              </a:solidFill>
            </a:endParaRPr>
          </a:p>
          <a:p>
            <a:r>
              <a:rPr lang="zh-CN" altLang="en-US" dirty="0" smtClean="0"/>
              <a:t>用途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  </a:t>
            </a:r>
            <a:r>
              <a:rPr lang="en-US" altLang="zh-CN" sz="1600" dirty="0" smtClean="0">
                <a:solidFill>
                  <a:srgbClr val="0070C0"/>
                </a:solidFill>
              </a:rPr>
              <a:t> </a:t>
            </a:r>
            <a:r>
              <a:rPr lang="zh-CN" altLang="en-US" sz="1600" dirty="0" smtClean="0">
                <a:solidFill>
                  <a:srgbClr val="0070C0"/>
                </a:solidFill>
              </a:rPr>
              <a:t>加密</a:t>
            </a:r>
            <a:endParaRPr lang="en-US" altLang="zh-CN" sz="1600" dirty="0">
              <a:solidFill>
                <a:srgbClr val="0070C0"/>
              </a:solidFill>
            </a:endParaRPr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  </a:t>
            </a:r>
            <a:r>
              <a:rPr lang="zh-CN" altLang="en-US" sz="1600" dirty="0">
                <a:solidFill>
                  <a:srgbClr val="0070C0"/>
                </a:solidFill>
              </a:rPr>
              <a:t>不能保证秘钥交换安全</a:t>
            </a:r>
            <a:endParaRPr lang="en-US" altLang="zh-CN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60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对称加密模型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83" y="2247808"/>
            <a:ext cx="9478794" cy="266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1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r>
              <a:rPr lang="en-US" altLang="zh-CN" dirty="0" smtClean="0"/>
              <a:t>ES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3197236"/>
              </p:ext>
            </p:extLst>
          </p:nvPr>
        </p:nvGraphicFramePr>
        <p:xfrm>
          <a:off x="1341615" y="1730324"/>
          <a:ext cx="9982875" cy="3270664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96575">
                  <a:extLst>
                    <a:ext uri="{9D8B030D-6E8A-4147-A177-3AD203B41FA5}">
                      <a16:colId xmlns:a16="http://schemas.microsoft.com/office/drawing/2014/main" val="1393900185"/>
                    </a:ext>
                  </a:extLst>
                </a:gridCol>
                <a:gridCol w="1188456">
                  <a:extLst>
                    <a:ext uri="{9D8B030D-6E8A-4147-A177-3AD203B41FA5}">
                      <a16:colId xmlns:a16="http://schemas.microsoft.com/office/drawing/2014/main" val="3389078971"/>
                    </a:ext>
                  </a:extLst>
                </a:gridCol>
                <a:gridCol w="1181288">
                  <a:extLst>
                    <a:ext uri="{9D8B030D-6E8A-4147-A177-3AD203B41FA5}">
                      <a16:colId xmlns:a16="http://schemas.microsoft.com/office/drawing/2014/main" val="655618677"/>
                    </a:ext>
                  </a:extLst>
                </a:gridCol>
                <a:gridCol w="2831419">
                  <a:extLst>
                    <a:ext uri="{9D8B030D-6E8A-4147-A177-3AD203B41FA5}">
                      <a16:colId xmlns:a16="http://schemas.microsoft.com/office/drawing/2014/main" val="502106572"/>
                    </a:ext>
                  </a:extLst>
                </a:gridCol>
                <a:gridCol w="2785137">
                  <a:extLst>
                    <a:ext uri="{9D8B030D-6E8A-4147-A177-3AD203B41FA5}">
                      <a16:colId xmlns:a16="http://schemas.microsoft.com/office/drawing/2014/main" val="2796583417"/>
                    </a:ext>
                  </a:extLst>
                </a:gridCol>
              </a:tblGrid>
              <a:tr h="628678">
                <a:tc>
                  <a:txBody>
                    <a:bodyPr/>
                    <a:lstStyle/>
                    <a:p>
                      <a:pPr algn="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特点</a:t>
                      </a:r>
                      <a:endParaRPr lang="en-US" altLang="zh-CN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秘钥长度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秘钥长度默认值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工作模式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填充方式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512411"/>
                  </a:ext>
                </a:extLst>
              </a:tr>
              <a:tr h="11675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56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56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ECB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CBC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PCBC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CTR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CTS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CFB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CFB8-CFB128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OFB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OFB8-OFB128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NoPadding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PKCS5Padding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ISO10126Padding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8292743"/>
                  </a:ext>
                </a:extLst>
              </a:tr>
              <a:tr h="14369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Bouncy Castle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56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同上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PKCS7Padding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ISO10126d2Padding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/>
                      </a:r>
                      <a:b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X932Padding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ISO7816d4Padding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/>
                      </a:r>
                      <a:b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ZeroBytePadding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082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331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DESede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Triple DES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3DES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4230687"/>
              </p:ext>
            </p:extLst>
          </p:nvPr>
        </p:nvGraphicFramePr>
        <p:xfrm>
          <a:off x="1341615" y="1758458"/>
          <a:ext cx="9982875" cy="3270664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96575">
                  <a:extLst>
                    <a:ext uri="{9D8B030D-6E8A-4147-A177-3AD203B41FA5}">
                      <a16:colId xmlns:a16="http://schemas.microsoft.com/office/drawing/2014/main" val="1393900185"/>
                    </a:ext>
                  </a:extLst>
                </a:gridCol>
                <a:gridCol w="1188456">
                  <a:extLst>
                    <a:ext uri="{9D8B030D-6E8A-4147-A177-3AD203B41FA5}">
                      <a16:colId xmlns:a16="http://schemas.microsoft.com/office/drawing/2014/main" val="3389078971"/>
                    </a:ext>
                  </a:extLst>
                </a:gridCol>
                <a:gridCol w="1181288">
                  <a:extLst>
                    <a:ext uri="{9D8B030D-6E8A-4147-A177-3AD203B41FA5}">
                      <a16:colId xmlns:a16="http://schemas.microsoft.com/office/drawing/2014/main" val="655618677"/>
                    </a:ext>
                  </a:extLst>
                </a:gridCol>
                <a:gridCol w="2831419">
                  <a:extLst>
                    <a:ext uri="{9D8B030D-6E8A-4147-A177-3AD203B41FA5}">
                      <a16:colId xmlns:a16="http://schemas.microsoft.com/office/drawing/2014/main" val="502106572"/>
                    </a:ext>
                  </a:extLst>
                </a:gridCol>
                <a:gridCol w="2785137">
                  <a:extLst>
                    <a:ext uri="{9D8B030D-6E8A-4147-A177-3AD203B41FA5}">
                      <a16:colId xmlns:a16="http://schemas.microsoft.com/office/drawing/2014/main" val="2796583417"/>
                    </a:ext>
                  </a:extLst>
                </a:gridCol>
              </a:tblGrid>
              <a:tr h="628678">
                <a:tc>
                  <a:txBody>
                    <a:bodyPr/>
                    <a:lstStyle/>
                    <a:p>
                      <a:pPr algn="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特点</a:t>
                      </a:r>
                      <a:endParaRPr lang="en-US" altLang="zh-CN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秘钥长度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秘钥长度默认值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工作模式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填充方式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512411"/>
                  </a:ext>
                </a:extLst>
              </a:tr>
              <a:tr h="11675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112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ECB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CBC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PCBC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CTR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CTS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CFB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CFB8-CFB128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OFB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OFB8-OFB128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NoPadding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PKCS5Padding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ISO10126Padding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8292743"/>
                  </a:ext>
                </a:extLst>
              </a:tr>
              <a:tr h="14369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Bouncy Castle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192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同上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PKCS7Padding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ISO10126d2Padding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/>
                      </a:r>
                      <a:b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X932Padding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ISO7816d4Padding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/>
                      </a:r>
                      <a:b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ZeroBytePadding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082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88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AES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5284241"/>
              </p:ext>
            </p:extLst>
          </p:nvPr>
        </p:nvGraphicFramePr>
        <p:xfrm>
          <a:off x="1341615" y="1758458"/>
          <a:ext cx="9982875" cy="324460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96575">
                  <a:extLst>
                    <a:ext uri="{9D8B030D-6E8A-4147-A177-3AD203B41FA5}">
                      <a16:colId xmlns:a16="http://schemas.microsoft.com/office/drawing/2014/main" val="1393900185"/>
                    </a:ext>
                  </a:extLst>
                </a:gridCol>
                <a:gridCol w="1188456">
                  <a:extLst>
                    <a:ext uri="{9D8B030D-6E8A-4147-A177-3AD203B41FA5}">
                      <a16:colId xmlns:a16="http://schemas.microsoft.com/office/drawing/2014/main" val="3389078971"/>
                    </a:ext>
                  </a:extLst>
                </a:gridCol>
                <a:gridCol w="1181288">
                  <a:extLst>
                    <a:ext uri="{9D8B030D-6E8A-4147-A177-3AD203B41FA5}">
                      <a16:colId xmlns:a16="http://schemas.microsoft.com/office/drawing/2014/main" val="655618677"/>
                    </a:ext>
                  </a:extLst>
                </a:gridCol>
                <a:gridCol w="2831419">
                  <a:extLst>
                    <a:ext uri="{9D8B030D-6E8A-4147-A177-3AD203B41FA5}">
                      <a16:colId xmlns:a16="http://schemas.microsoft.com/office/drawing/2014/main" val="502106572"/>
                    </a:ext>
                  </a:extLst>
                </a:gridCol>
                <a:gridCol w="2785137">
                  <a:extLst>
                    <a:ext uri="{9D8B030D-6E8A-4147-A177-3AD203B41FA5}">
                      <a16:colId xmlns:a16="http://schemas.microsoft.com/office/drawing/2014/main" val="2796583417"/>
                    </a:ext>
                  </a:extLst>
                </a:gridCol>
              </a:tblGrid>
              <a:tr h="628678">
                <a:tc>
                  <a:txBody>
                    <a:bodyPr/>
                    <a:lstStyle/>
                    <a:p>
                      <a:pPr algn="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特点</a:t>
                      </a:r>
                      <a:endParaRPr lang="en-US" altLang="zh-CN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秘钥长度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秘钥长度默认值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工作模式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填充方式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512411"/>
                  </a:ext>
                </a:extLst>
              </a:tr>
              <a:tr h="11675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192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256</a:t>
                      </a:r>
                      <a:endParaRPr lang="zh-CN" altLang="en-US" dirty="0">
                        <a:solidFill>
                          <a:srgbClr val="C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ECB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CBC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PCBC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CTR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CTS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CFB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CFB8-CFB128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OFB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OFB8-OFB128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NoPadding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PKCS5Padding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ISO10126Padding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8292743"/>
                  </a:ext>
                </a:extLst>
              </a:tr>
              <a:tr h="14369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Bouncy Castle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192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256</a:t>
                      </a:r>
                      <a:endParaRPr lang="zh-CN" altLang="en-US" dirty="0">
                        <a:solidFill>
                          <a:srgbClr val="C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同上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PKCS7Padding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/>
                      </a:r>
                      <a:b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ZeroBytePadding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082340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341614" y="5448341"/>
            <a:ext cx="9982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中支持</a:t>
            </a:r>
            <a:r>
              <a:rPr lang="en-US" altLang="zh-CN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256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位秘钥需要获得</a:t>
            </a:r>
            <a:r>
              <a:rPr lang="zh-CN" altLang="en-US" sz="1600" b="1" i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无政策限制权限文件</a:t>
            </a:r>
            <a:endParaRPr lang="en-US" altLang="zh-CN" sz="1600" b="1" i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local_policy.jar        US_export_policy.jar</a:t>
            </a:r>
            <a:endParaRPr lang="zh-CN" altLang="en-US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576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对称加密算法比较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1736469"/>
              </p:ext>
            </p:extLst>
          </p:nvPr>
        </p:nvGraphicFramePr>
        <p:xfrm>
          <a:off x="1341438" y="2529813"/>
          <a:ext cx="9510710" cy="206621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902142">
                  <a:extLst>
                    <a:ext uri="{9D8B030D-6E8A-4147-A177-3AD203B41FA5}">
                      <a16:colId xmlns:a16="http://schemas.microsoft.com/office/drawing/2014/main" val="1270668206"/>
                    </a:ext>
                  </a:extLst>
                </a:gridCol>
                <a:gridCol w="1902142">
                  <a:extLst>
                    <a:ext uri="{9D8B030D-6E8A-4147-A177-3AD203B41FA5}">
                      <a16:colId xmlns:a16="http://schemas.microsoft.com/office/drawing/2014/main" val="1083689566"/>
                    </a:ext>
                  </a:extLst>
                </a:gridCol>
                <a:gridCol w="1902142">
                  <a:extLst>
                    <a:ext uri="{9D8B030D-6E8A-4147-A177-3AD203B41FA5}">
                      <a16:colId xmlns:a16="http://schemas.microsoft.com/office/drawing/2014/main" val="491322313"/>
                    </a:ext>
                  </a:extLst>
                </a:gridCol>
                <a:gridCol w="1902142">
                  <a:extLst>
                    <a:ext uri="{9D8B030D-6E8A-4147-A177-3AD203B41FA5}">
                      <a16:colId xmlns:a16="http://schemas.microsoft.com/office/drawing/2014/main" val="2519024925"/>
                    </a:ext>
                  </a:extLst>
                </a:gridCol>
                <a:gridCol w="1902142">
                  <a:extLst>
                    <a:ext uri="{9D8B030D-6E8A-4147-A177-3AD203B41FA5}">
                      <a16:colId xmlns:a16="http://schemas.microsoft.com/office/drawing/2014/main" val="4198837936"/>
                    </a:ext>
                  </a:extLst>
                </a:gridCol>
              </a:tblGrid>
              <a:tr h="47537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秘钥长度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运算速度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安全性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资源消耗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892672"/>
                  </a:ext>
                </a:extLst>
              </a:tr>
              <a:tr h="4753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DES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56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64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较快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4525124"/>
                  </a:ext>
                </a:extLst>
              </a:tr>
              <a:tr h="4753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3DES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112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168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128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192 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慢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1979899"/>
                  </a:ext>
                </a:extLst>
              </a:tr>
              <a:tr h="4753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AES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128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192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256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7020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709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非对称加密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1616" y="1572769"/>
            <a:ext cx="9509760" cy="506718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特点</a:t>
            </a:r>
            <a:endParaRPr lang="en-US" altLang="zh-CN" dirty="0" smtClean="0"/>
          </a:p>
          <a:p>
            <a:pPr marL="45720" indent="0">
              <a:buNone/>
            </a:pPr>
            <a:r>
              <a:rPr lang="zh-CN" altLang="en-US" dirty="0" smtClean="0"/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加密</a:t>
            </a:r>
            <a:r>
              <a:rPr lang="zh-CN" altLang="en-US" sz="1600" dirty="0">
                <a:solidFill>
                  <a:srgbClr val="0070C0"/>
                </a:solidFill>
              </a:rPr>
              <a:t>秘钥 </a:t>
            </a:r>
            <a:r>
              <a:rPr lang="zh-CN" altLang="en-US" sz="1600" dirty="0" smtClean="0">
                <a:solidFill>
                  <a:srgbClr val="0070C0"/>
                </a:solidFill>
              </a:rPr>
              <a:t>！</a:t>
            </a:r>
            <a:r>
              <a:rPr lang="en-US" altLang="zh-CN" sz="1600" dirty="0" smtClean="0">
                <a:solidFill>
                  <a:srgbClr val="0070C0"/>
                </a:solidFill>
              </a:rPr>
              <a:t>= </a:t>
            </a:r>
            <a:r>
              <a:rPr lang="zh-CN" altLang="en-US" sz="1600" dirty="0">
                <a:solidFill>
                  <a:srgbClr val="0070C0"/>
                </a:solidFill>
              </a:rPr>
              <a:t>解密秘</a:t>
            </a:r>
            <a:r>
              <a:rPr lang="zh-CN" altLang="en-US" sz="1600" dirty="0" smtClean="0">
                <a:solidFill>
                  <a:srgbClr val="0070C0"/>
                </a:solidFill>
              </a:rPr>
              <a:t>钥        公钥加密私钥解密，私钥加密公钥解密</a:t>
            </a:r>
            <a:endParaRPr lang="en-US" altLang="zh-CN" sz="1600" dirty="0">
              <a:solidFill>
                <a:srgbClr val="0070C0"/>
              </a:solidFill>
            </a:endParaRPr>
          </a:p>
          <a:p>
            <a:r>
              <a:rPr lang="zh-CN" altLang="en-US" dirty="0" smtClean="0"/>
              <a:t>常用非对称加密算法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 smtClean="0"/>
              <a:t>   </a:t>
            </a:r>
            <a:r>
              <a:rPr lang="en-US" altLang="zh-CN" sz="1600" dirty="0" smtClean="0">
                <a:solidFill>
                  <a:srgbClr val="0070C0"/>
                </a:solidFill>
              </a:rPr>
              <a:t>RSA</a:t>
            </a:r>
            <a:r>
              <a:rPr lang="zh-CN" altLang="en-US" sz="1600" dirty="0" smtClean="0">
                <a:solidFill>
                  <a:srgbClr val="0070C0"/>
                </a:solidFill>
              </a:rPr>
              <a:t>、</a:t>
            </a:r>
            <a:r>
              <a:rPr lang="en-US" altLang="zh-CN" sz="1600" dirty="0" smtClean="0">
                <a:solidFill>
                  <a:srgbClr val="0070C0"/>
                </a:solidFill>
              </a:rPr>
              <a:t>DH</a:t>
            </a:r>
          </a:p>
          <a:p>
            <a:r>
              <a:rPr lang="zh-CN" altLang="en-US" dirty="0" smtClean="0"/>
              <a:t>用途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sz="1600" dirty="0" smtClean="0">
                <a:solidFill>
                  <a:srgbClr val="0070C0"/>
                </a:solidFill>
              </a:rPr>
              <a:t>    </a:t>
            </a:r>
            <a:r>
              <a:rPr lang="zh-CN" altLang="en-US" sz="1600" dirty="0" smtClean="0">
                <a:solidFill>
                  <a:srgbClr val="0070C0"/>
                </a:solidFill>
              </a:rPr>
              <a:t>加密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秘钥交换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数字签名</a:t>
            </a:r>
            <a:endParaRPr lang="en-US" altLang="zh-CN" sz="1600" dirty="0">
              <a:solidFill>
                <a:srgbClr val="0070C0"/>
              </a:solidFill>
            </a:endParaRPr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速度慢</a:t>
            </a:r>
            <a:endParaRPr lang="en-US" altLang="zh-CN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86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安全需要解决的问题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保密性（</a:t>
            </a:r>
            <a:r>
              <a:rPr lang="en-US" altLang="zh-CN" dirty="0" smtClean="0"/>
              <a:t>Confidentiality</a:t>
            </a:r>
            <a:r>
              <a:rPr lang="zh-CN" altLang="en-US" dirty="0" smtClean="0"/>
              <a:t>）</a:t>
            </a:r>
            <a:endParaRPr lang="zh-CN" dirty="0"/>
          </a:p>
          <a:p>
            <a:r>
              <a:rPr lang="zh-CN" altLang="en-US" dirty="0" smtClean="0"/>
              <a:t>完整性（</a:t>
            </a:r>
            <a:r>
              <a:rPr lang="en-US" altLang="zh-CN" dirty="0" smtClean="0"/>
              <a:t>Integrity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不可否认性（</a:t>
            </a:r>
            <a:r>
              <a:rPr lang="en-US" altLang="zh-CN" dirty="0" smtClean="0"/>
              <a:t>Non-Repudiation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鉴</a:t>
            </a:r>
            <a:r>
              <a:rPr lang="zh-CN" altLang="en-US" dirty="0" smtClean="0"/>
              <a:t>权</a:t>
            </a:r>
            <a:r>
              <a:rPr lang="en-US" altLang="zh-CN" dirty="0" smtClean="0"/>
              <a:t>/</a:t>
            </a:r>
            <a:r>
              <a:rPr lang="zh-CN" altLang="en-US" dirty="0" smtClean="0"/>
              <a:t>认证（</a:t>
            </a:r>
            <a:r>
              <a:rPr lang="en-US" altLang="zh-CN" dirty="0" smtClean="0"/>
              <a:t>Authentication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32745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非对称加密模型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616" y="2262879"/>
            <a:ext cx="10469225" cy="294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9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2002154"/>
              </p:ext>
            </p:extLst>
          </p:nvPr>
        </p:nvGraphicFramePr>
        <p:xfrm>
          <a:off x="1341615" y="1758458"/>
          <a:ext cx="10404909" cy="3814418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80982">
                  <a:extLst>
                    <a:ext uri="{9D8B030D-6E8A-4147-A177-3AD203B41FA5}">
                      <a16:colId xmlns:a16="http://schemas.microsoft.com/office/drawing/2014/main" val="1393900185"/>
                    </a:ext>
                  </a:extLst>
                </a:gridCol>
                <a:gridCol w="1238699">
                  <a:extLst>
                    <a:ext uri="{9D8B030D-6E8A-4147-A177-3AD203B41FA5}">
                      <a16:colId xmlns:a16="http://schemas.microsoft.com/office/drawing/2014/main" val="3389078971"/>
                    </a:ext>
                  </a:extLst>
                </a:gridCol>
                <a:gridCol w="1231228">
                  <a:extLst>
                    <a:ext uri="{9D8B030D-6E8A-4147-A177-3AD203B41FA5}">
                      <a16:colId xmlns:a16="http://schemas.microsoft.com/office/drawing/2014/main" val="655618677"/>
                    </a:ext>
                  </a:extLst>
                </a:gridCol>
                <a:gridCol w="1337979">
                  <a:extLst>
                    <a:ext uri="{9D8B030D-6E8A-4147-A177-3AD203B41FA5}">
                      <a16:colId xmlns:a16="http://schemas.microsoft.com/office/drawing/2014/main" val="502106572"/>
                    </a:ext>
                  </a:extLst>
                </a:gridCol>
                <a:gridCol w="4516021">
                  <a:extLst>
                    <a:ext uri="{9D8B030D-6E8A-4147-A177-3AD203B41FA5}">
                      <a16:colId xmlns:a16="http://schemas.microsoft.com/office/drawing/2014/main" val="2796583417"/>
                    </a:ext>
                  </a:extLst>
                </a:gridCol>
              </a:tblGrid>
              <a:tr h="628678">
                <a:tc>
                  <a:txBody>
                    <a:bodyPr/>
                    <a:lstStyle/>
                    <a:p>
                      <a:pPr algn="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特点</a:t>
                      </a:r>
                      <a:endParaRPr lang="en-US" altLang="zh-CN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秘钥长度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秘钥长度默认值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工作模式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填充方式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512411"/>
                  </a:ext>
                </a:extLst>
              </a:tr>
              <a:tr h="11675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512-65536</a:t>
                      </a:r>
                    </a:p>
                    <a:p>
                      <a:pPr algn="ctr"/>
                      <a:r>
                        <a:rPr lang="zh-CN" altLang="en-US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秘钥必须为</a:t>
                      </a:r>
                      <a:r>
                        <a:rPr lang="en-US" altLang="zh-CN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  <a:r>
                        <a:rPr lang="zh-CN" altLang="en-US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的倍数</a:t>
                      </a:r>
                      <a:endParaRPr lang="zh-CN" altLang="en-US" dirty="0">
                        <a:solidFill>
                          <a:srgbClr val="C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1024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ECB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NoPadding</a:t>
                      </a:r>
                      <a:r>
                        <a:rPr lang="zh-CN" altLang="en-US" dirty="0" smtClean="0"/>
                        <a:t>、 </a:t>
                      </a:r>
                      <a:r>
                        <a:rPr lang="en-US" altLang="zh-CN" dirty="0" smtClean="0"/>
                        <a:t>PKCS1Padding</a:t>
                      </a:r>
                      <a:r>
                        <a:rPr lang="zh-CN" altLang="en-US" dirty="0" smtClean="0"/>
                        <a:t>、 </a:t>
                      </a:r>
                      <a:r>
                        <a:rPr lang="en-US" altLang="zh-CN" dirty="0" smtClean="0"/>
                        <a:t>OAEPWITHMD5AndMGF1Padding</a:t>
                      </a:r>
                      <a:r>
                        <a:rPr lang="zh-CN" altLang="en-US" dirty="0" smtClean="0"/>
                        <a:t>、 </a:t>
                      </a:r>
                      <a:r>
                        <a:rPr lang="en-US" altLang="zh-CN" dirty="0" smtClean="0"/>
                        <a:t>OAEPWITHSHA1AndMGF1Padding</a:t>
                      </a:r>
                      <a:r>
                        <a:rPr lang="zh-CN" altLang="en-US" dirty="0" smtClean="0"/>
                        <a:t>、 </a:t>
                      </a:r>
                      <a:r>
                        <a:rPr lang="en-US" altLang="zh-CN" dirty="0" smtClean="0"/>
                        <a:t>OAEPWITHSHA256AndMGF1Padding</a:t>
                      </a:r>
                      <a:r>
                        <a:rPr lang="zh-CN" altLang="en-US" dirty="0" smtClean="0"/>
                        <a:t>、 </a:t>
                      </a:r>
                      <a:r>
                        <a:rPr lang="en-US" altLang="zh-CN" dirty="0" smtClean="0"/>
                        <a:t>OAEPWITHSHA384AndMGF1Padding</a:t>
                      </a:r>
                      <a:r>
                        <a:rPr lang="zh-CN" altLang="en-US" dirty="0" smtClean="0"/>
                        <a:t>、 </a:t>
                      </a:r>
                      <a:r>
                        <a:rPr lang="en-US" altLang="zh-CN" dirty="0" smtClean="0"/>
                        <a:t>OAEPWITHSHA512AndMGF1Padding</a:t>
                      </a:r>
                      <a:r>
                        <a:rPr lang="zh-CN" altLang="en-US" dirty="0" smtClean="0"/>
                        <a:t>、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8292743"/>
                  </a:ext>
                </a:extLst>
              </a:tr>
              <a:tr h="14369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Bouncy Castle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同上</a:t>
                      </a:r>
                      <a:endParaRPr lang="zh-CN" altLang="en-US" dirty="0">
                        <a:solidFill>
                          <a:srgbClr val="C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2048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ISO9796-1Padding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082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59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密</a:t>
            </a:r>
            <a:r>
              <a:rPr lang="zh-CN" altLang="en-US" dirty="0" smtClean="0"/>
              <a:t>钥协商</a:t>
            </a:r>
            <a:endParaRPr lang="zh-CN" alt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025" y="1573213"/>
            <a:ext cx="3643849" cy="449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340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数字签名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数字签名要解决的问题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sz="1600" dirty="0" smtClean="0">
                <a:solidFill>
                  <a:srgbClr val="0070C0"/>
                </a:solidFill>
              </a:rPr>
              <a:t>不可否认性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认证消息来源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r>
              <a:rPr lang="zh-CN" altLang="en-US" dirty="0" smtClean="0"/>
              <a:t>实现方式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基于非对称加密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sz="1600" dirty="0" smtClean="0">
                <a:solidFill>
                  <a:srgbClr val="0070C0"/>
                </a:solidFill>
              </a:rPr>
              <a:t>签名：私钥加密的过程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认证：公钥解密的过程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 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122" y="2027781"/>
            <a:ext cx="5100016" cy="368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41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签名和认证过程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615" y="1763485"/>
            <a:ext cx="7214555" cy="504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87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RSA</a:t>
            </a:r>
            <a:r>
              <a:rPr lang="zh-CN" altLang="en-US" dirty="0" smtClean="0"/>
              <a:t>签名系列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4388986"/>
              </p:ext>
            </p:extLst>
          </p:nvPr>
        </p:nvGraphicFramePr>
        <p:xfrm>
          <a:off x="1341438" y="1448018"/>
          <a:ext cx="9510710" cy="41406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056103">
                  <a:extLst>
                    <a:ext uri="{9D8B030D-6E8A-4147-A177-3AD203B41FA5}">
                      <a16:colId xmlns:a16="http://schemas.microsoft.com/office/drawing/2014/main" val="1262576194"/>
                    </a:ext>
                  </a:extLst>
                </a:gridCol>
                <a:gridCol w="1182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0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628">
                  <a:extLst>
                    <a:ext uri="{9D8B030D-6E8A-4147-A177-3AD203B41FA5}">
                      <a16:colId xmlns:a16="http://schemas.microsoft.com/office/drawing/2014/main" val="1627258925"/>
                    </a:ext>
                  </a:extLst>
                </a:gridCol>
                <a:gridCol w="3100720">
                  <a:extLst>
                    <a:ext uri="{9D8B030D-6E8A-4147-A177-3AD203B41FA5}">
                      <a16:colId xmlns:a16="http://schemas.microsoft.com/office/drawing/2014/main" val="279132191"/>
                    </a:ext>
                  </a:extLst>
                </a:gridCol>
              </a:tblGrid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算法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密钥长度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密钥长度默认值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签名长度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提供者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4071744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MD2WithRSA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512-65536</a:t>
                      </a:r>
                    </a:p>
                    <a:p>
                      <a:pPr algn="ctr"/>
                      <a:r>
                        <a:rPr lang="zh-CN" altLang="en-US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秘钥必须为</a:t>
                      </a:r>
                      <a:r>
                        <a:rPr lang="en-US" altLang="zh-CN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  <a:r>
                        <a:rPr lang="zh-CN" altLang="en-US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的倍数</a:t>
                      </a:r>
                      <a:endParaRPr lang="zh-CN" altLang="en-US" dirty="0" smtClean="0">
                        <a:solidFill>
                          <a:srgbClr val="C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1024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与密钥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长度相同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6023813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MD5WithRSA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1024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6097180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SHA1WithRSA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1024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8222936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SHA224WithRSA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2048</a:t>
                      </a: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JDK8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1055458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SHA256WithRSA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2048</a:t>
                      </a: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JDK7</a:t>
                      </a: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2707014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SHA384WithRSA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2048</a:t>
                      </a: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JDK7</a:t>
                      </a: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3377276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SHA512WithRSA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2048</a:t>
                      </a: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JDK7</a:t>
                      </a: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8932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076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DSA</a:t>
            </a:r>
            <a:r>
              <a:rPr lang="zh-CN" altLang="en-US" dirty="0" smtClean="0"/>
              <a:t>签名系列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3104244"/>
              </p:ext>
            </p:extLst>
          </p:nvPr>
        </p:nvGraphicFramePr>
        <p:xfrm>
          <a:off x="1341438" y="1448018"/>
          <a:ext cx="9510710" cy="310548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056103">
                  <a:extLst>
                    <a:ext uri="{9D8B030D-6E8A-4147-A177-3AD203B41FA5}">
                      <a16:colId xmlns:a16="http://schemas.microsoft.com/office/drawing/2014/main" val="1262576194"/>
                    </a:ext>
                  </a:extLst>
                </a:gridCol>
                <a:gridCol w="1182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0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628">
                  <a:extLst>
                    <a:ext uri="{9D8B030D-6E8A-4147-A177-3AD203B41FA5}">
                      <a16:colId xmlns:a16="http://schemas.microsoft.com/office/drawing/2014/main" val="1627258925"/>
                    </a:ext>
                  </a:extLst>
                </a:gridCol>
                <a:gridCol w="3100720">
                  <a:extLst>
                    <a:ext uri="{9D8B030D-6E8A-4147-A177-3AD203B41FA5}">
                      <a16:colId xmlns:a16="http://schemas.microsoft.com/office/drawing/2014/main" val="279132191"/>
                    </a:ext>
                  </a:extLst>
                </a:gridCol>
              </a:tblGrid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算法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密钥长度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密钥长度默认值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签名长度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提供者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4071744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SHA1WithDSA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512-65536</a:t>
                      </a:r>
                    </a:p>
                    <a:p>
                      <a:pPr algn="ctr"/>
                      <a:r>
                        <a:rPr lang="zh-CN" altLang="en-US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秘钥必须为</a:t>
                      </a:r>
                      <a:r>
                        <a:rPr lang="en-US" altLang="zh-CN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  <a:r>
                        <a:rPr lang="zh-CN" altLang="en-US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的倍数</a:t>
                      </a:r>
                      <a:endParaRPr lang="zh-CN" altLang="en-US" dirty="0" smtClean="0">
                        <a:solidFill>
                          <a:srgbClr val="C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1024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不定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6023813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SHA224WithDSA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1024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JDK8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6097180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SHA256WithDSA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1024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8222936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SHA384WithDSA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1024</a:t>
                      </a: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Bouncy Castle</a:t>
                      </a: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1055458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SHA512WithDSA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1024</a:t>
                      </a: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Bouncy Castle</a:t>
                      </a: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2707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190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数字证书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非对称加密真的安全吗？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063" y="2298596"/>
            <a:ext cx="6469858" cy="400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标题和内容版式与图表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8860746"/>
              </p:ext>
            </p:extLst>
          </p:nvPr>
        </p:nvGraphicFramePr>
        <p:xfrm>
          <a:off x="1341438" y="1573213"/>
          <a:ext cx="9510712" cy="4141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7868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图片与标题版式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/>
              <a:t>标题</a:t>
            </a:r>
          </a:p>
        </p:txBody>
      </p:sp>
      <p:pic>
        <p:nvPicPr>
          <p:cNvPr id="7" name="图片占位符 6" descr="白色沙滩上的花朵、海星和贝壳的特写" title="Beach photo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188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安全框架设计模式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服务提供者模式（</a:t>
            </a:r>
            <a:r>
              <a:rPr lang="en-US" altLang="zh-CN" dirty="0" smtClean="0"/>
              <a:t>Service Provider Framework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sz="1600" dirty="0" smtClean="0">
                <a:solidFill>
                  <a:schemeClr val="tx1"/>
                </a:solidFill>
              </a:rPr>
              <a:t>    </a:t>
            </a:r>
            <a:r>
              <a:rPr lang="en-US" altLang="zh-CN" sz="1600" dirty="0" smtClean="0">
                <a:solidFill>
                  <a:srgbClr val="0070C0"/>
                </a:solidFill>
              </a:rPr>
              <a:t>API</a:t>
            </a:r>
            <a:r>
              <a:rPr lang="zh-CN" altLang="en-US" sz="1600" dirty="0" smtClean="0">
                <a:solidFill>
                  <a:srgbClr val="0070C0"/>
                </a:solidFill>
              </a:rPr>
              <a:t>接口与实现的分离</a:t>
            </a:r>
            <a:endParaRPr lang="zh-CN" sz="1600" dirty="0">
              <a:solidFill>
                <a:srgbClr val="0070C0"/>
              </a:solidFill>
            </a:endParaRPr>
          </a:p>
          <a:p>
            <a:r>
              <a:rPr lang="en-US" altLang="zh-CN" dirty="0" smtClean="0"/>
              <a:t>SPI</a:t>
            </a:r>
            <a:r>
              <a:rPr lang="zh-CN" altLang="en-US" dirty="0" smtClean="0"/>
              <a:t>（</a:t>
            </a:r>
            <a:r>
              <a:rPr lang="en-US" altLang="zh-CN" dirty="0"/>
              <a:t>Service Provider </a:t>
            </a:r>
            <a:r>
              <a:rPr lang="en-US" altLang="zh-CN" dirty="0" smtClean="0"/>
              <a:t>Interface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sz="1600" dirty="0" smtClean="0"/>
              <a:t>    </a:t>
            </a:r>
            <a:r>
              <a:rPr lang="en-US" altLang="zh-CN" sz="1600" dirty="0" smtClean="0">
                <a:solidFill>
                  <a:srgbClr val="0070C0"/>
                </a:solidFill>
              </a:rPr>
              <a:t>MessageDigestSpi</a:t>
            </a:r>
            <a:r>
              <a:rPr lang="zh-CN" altLang="en-US" sz="1600" dirty="0" smtClean="0">
                <a:solidFill>
                  <a:srgbClr val="0070C0"/>
                </a:solidFill>
              </a:rPr>
              <a:t>，</a:t>
            </a:r>
            <a:r>
              <a:rPr lang="en-US" altLang="zh-CN" sz="1600" dirty="0" smtClean="0">
                <a:solidFill>
                  <a:srgbClr val="0070C0"/>
                </a:solidFill>
              </a:rPr>
              <a:t>CipherSpi</a:t>
            </a:r>
            <a:r>
              <a:rPr lang="zh-CN" altLang="en-US" sz="1600" dirty="0" smtClean="0">
                <a:solidFill>
                  <a:srgbClr val="0070C0"/>
                </a:solidFill>
              </a:rPr>
              <a:t>等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r>
              <a:rPr lang="en-US" altLang="zh-CN" dirty="0" smtClean="0"/>
              <a:t>Provider</a:t>
            </a:r>
            <a:endParaRPr lang="en-US" altLang="zh-CN" dirty="0"/>
          </a:p>
          <a:p>
            <a:pPr marL="45720" indent="0">
              <a:buNone/>
            </a:pPr>
            <a:r>
              <a:rPr lang="en-US" altLang="zh-CN" dirty="0"/>
              <a:t>   </a:t>
            </a:r>
            <a:r>
              <a:rPr lang="zh-CN" altLang="en-US" sz="1600" dirty="0">
                <a:solidFill>
                  <a:srgbClr val="0070C0"/>
                </a:solidFill>
              </a:rPr>
              <a:t>第三方库：</a:t>
            </a:r>
            <a:r>
              <a:rPr lang="en-US" altLang="zh-CN" sz="1600" dirty="0" smtClean="0">
                <a:solidFill>
                  <a:srgbClr val="0070C0"/>
                </a:solidFill>
              </a:rPr>
              <a:t>Bouncy Castle</a:t>
            </a:r>
            <a:endParaRPr lang="en-US" altLang="zh-CN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60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两栏内容版式与表格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dirty="0"/>
              <a:t>此处为第一个要点</a:t>
            </a:r>
          </a:p>
          <a:p>
            <a:r>
              <a:rPr lang="zh-CN" dirty="0"/>
              <a:t>此处为第二个要点</a:t>
            </a:r>
          </a:p>
          <a:p>
            <a:r>
              <a:rPr lang="zh-CN" dirty="0"/>
              <a:t>此处为第三个要点</a:t>
            </a:r>
          </a:p>
        </p:txBody>
      </p:sp>
      <p:graphicFrame>
        <p:nvGraphicFramePr>
          <p:cNvPr id="5" name="内容占位符 4" descr="示例表格（3 列，4 行）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21433311"/>
              </p:ext>
            </p:extLst>
          </p:nvPr>
        </p:nvGraphicFramePr>
        <p:xfrm>
          <a:off x="6278563" y="1573213"/>
          <a:ext cx="4572000" cy="223016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7540">
                <a:tc>
                  <a:txBody>
                    <a:bodyPr/>
                    <a:lstStyle/>
                    <a:p>
                      <a:endParaRPr 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 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540">
                <a:tc>
                  <a:txBody>
                    <a:bodyPr/>
                    <a:lstStyle/>
                    <a:p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540">
                <a:tc>
                  <a:txBody>
                    <a:bodyPr/>
                    <a:lstStyle/>
                    <a:p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7540">
                <a:tc>
                  <a:txBody>
                    <a:bodyPr/>
                    <a:lstStyle/>
                    <a:p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03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两栏内容版式与 SmartArt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/>
              <a:t>此处为第一个要点</a:t>
            </a:r>
          </a:p>
          <a:p>
            <a:r>
              <a:rPr lang="zh-CN"/>
              <a:t>此处为第二个要点</a:t>
            </a:r>
          </a:p>
          <a:p>
            <a:r>
              <a:rPr lang="zh-CN"/>
              <a:t>此处为第三个要点</a:t>
            </a:r>
          </a:p>
        </p:txBody>
      </p:sp>
      <p:graphicFrame>
        <p:nvGraphicFramePr>
          <p:cNvPr id="7" name="内容占位符 6" descr="互连圆环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25077792"/>
              </p:ext>
            </p:extLst>
          </p:nvPr>
        </p:nvGraphicFramePr>
        <p:xfrm>
          <a:off x="6278563" y="1573213"/>
          <a:ext cx="4572000" cy="4141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10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25505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内容占位符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1272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68935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4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180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329" y="364410"/>
            <a:ext cx="4656809" cy="5554407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50751"/>
            <a:ext cx="7479834" cy="164242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10126"/>
            <a:ext cx="7451515" cy="148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5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安全架构组成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JCA</a:t>
            </a:r>
            <a:r>
              <a:rPr lang="zh-CN" altLang="en-US" dirty="0" smtClean="0"/>
              <a:t>（</a:t>
            </a:r>
            <a:r>
              <a:rPr lang="en-US" altLang="zh-CN" dirty="0"/>
              <a:t>Java </a:t>
            </a:r>
            <a:r>
              <a:rPr lang="en-US" altLang="zh-CN" dirty="0" smtClean="0"/>
              <a:t>Cryptography Architecture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加密架构）</a:t>
            </a:r>
            <a:endParaRPr lang="zh-CN" dirty="0"/>
          </a:p>
          <a:p>
            <a:r>
              <a:rPr lang="en-US" altLang="zh-CN" dirty="0" smtClean="0"/>
              <a:t>JCE</a:t>
            </a:r>
            <a:r>
              <a:rPr lang="zh-CN" altLang="en-US" dirty="0" smtClean="0"/>
              <a:t>（</a:t>
            </a:r>
            <a:r>
              <a:rPr lang="en-US" altLang="zh-CN" dirty="0"/>
              <a:t>Java </a:t>
            </a:r>
            <a:r>
              <a:rPr lang="en-US" altLang="zh-CN" dirty="0" smtClean="0"/>
              <a:t>Cryptography Extension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加密扩展）</a:t>
            </a:r>
            <a:endParaRPr lang="zh-CN" dirty="0"/>
          </a:p>
          <a:p>
            <a:r>
              <a:rPr lang="en-US" altLang="zh-CN" dirty="0" smtClean="0"/>
              <a:t>JSSE</a:t>
            </a:r>
            <a:r>
              <a:rPr lang="zh-CN" altLang="en-US" dirty="0" smtClean="0"/>
              <a:t>（</a:t>
            </a:r>
            <a:r>
              <a:rPr lang="en-US" altLang="zh-CN" dirty="0"/>
              <a:t>Java Secure Socket </a:t>
            </a:r>
            <a:r>
              <a:rPr lang="en-US" altLang="zh-CN" dirty="0" smtClean="0"/>
              <a:t>Extension</a:t>
            </a:r>
            <a:r>
              <a:rPr lang="zh-CN" altLang="en-US" dirty="0" smtClean="0"/>
              <a:t>，</a:t>
            </a:r>
            <a:r>
              <a:rPr lang="en-US" altLang="zh-CN" dirty="0"/>
              <a:t>Java</a:t>
            </a:r>
            <a:r>
              <a:rPr lang="zh-CN" altLang="en-US" dirty="0"/>
              <a:t>安全套接字扩展）</a:t>
            </a:r>
            <a:endParaRPr lang="en-US" altLang="zh-CN" dirty="0" smtClean="0"/>
          </a:p>
          <a:p>
            <a:r>
              <a:rPr lang="en-US" altLang="zh-CN" dirty="0" smtClean="0"/>
              <a:t>JAAS</a:t>
            </a:r>
            <a:r>
              <a:rPr lang="zh-CN" altLang="en-US" dirty="0" smtClean="0"/>
              <a:t>（</a:t>
            </a:r>
            <a:r>
              <a:rPr lang="en-US" altLang="zh-CN" dirty="0"/>
              <a:t>Java Authentication and Authorization 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，</a:t>
            </a:r>
            <a:r>
              <a:rPr lang="en-US" altLang="zh-CN" dirty="0"/>
              <a:t>Java</a:t>
            </a:r>
            <a:r>
              <a:rPr lang="zh-CN" altLang="en-US" dirty="0"/>
              <a:t>认证和授权服务</a:t>
            </a:r>
            <a:r>
              <a:rPr lang="zh-CN" altLang="en-US" dirty="0" smtClean="0"/>
              <a:t>）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77832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Base64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原</a:t>
            </a:r>
            <a:r>
              <a:rPr lang="zh-CN" altLang="en-US" dirty="0" smtClean="0"/>
              <a:t>理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sz="1600" dirty="0" smtClean="0">
                <a:solidFill>
                  <a:srgbClr val="0070C0"/>
                </a:solidFill>
              </a:rPr>
              <a:t>3 </a:t>
            </a:r>
            <a:r>
              <a:rPr lang="zh-CN" altLang="en-US" sz="1600" dirty="0" smtClean="0">
                <a:solidFill>
                  <a:srgbClr val="0070C0"/>
                </a:solidFill>
              </a:rPr>
              <a:t>* </a:t>
            </a:r>
            <a:r>
              <a:rPr lang="en-US" altLang="zh-CN" sz="1600" dirty="0" smtClean="0">
                <a:solidFill>
                  <a:srgbClr val="0070C0"/>
                </a:solidFill>
              </a:rPr>
              <a:t>8 bit </a:t>
            </a:r>
            <a:r>
              <a:rPr lang="zh-CN" altLang="en-US" sz="1600" dirty="0" smtClean="0">
                <a:solidFill>
                  <a:srgbClr val="0070C0"/>
                </a:solidFill>
              </a:rPr>
              <a:t>转换 </a:t>
            </a:r>
            <a:r>
              <a:rPr lang="en-US" altLang="zh-CN" sz="1600" dirty="0" smtClean="0">
                <a:solidFill>
                  <a:srgbClr val="0070C0"/>
                </a:solidFill>
              </a:rPr>
              <a:t>4</a:t>
            </a:r>
            <a:r>
              <a:rPr lang="zh-CN" altLang="en-US" sz="1600" dirty="0">
                <a:solidFill>
                  <a:srgbClr val="0070C0"/>
                </a:solidFill>
              </a:rPr>
              <a:t> </a:t>
            </a:r>
            <a:r>
              <a:rPr lang="zh-CN" altLang="en-US" sz="1600" dirty="0" smtClean="0">
                <a:solidFill>
                  <a:srgbClr val="0070C0"/>
                </a:solidFill>
              </a:rPr>
              <a:t>* </a:t>
            </a:r>
            <a:r>
              <a:rPr lang="en-US" altLang="zh-CN" sz="1600" dirty="0" smtClean="0">
                <a:solidFill>
                  <a:srgbClr val="0070C0"/>
                </a:solidFill>
              </a:rPr>
              <a:t>6 bit</a:t>
            </a:r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前面补</a:t>
            </a:r>
            <a:r>
              <a:rPr lang="en-US" altLang="zh-CN" sz="1600" dirty="0" smtClean="0">
                <a:solidFill>
                  <a:srgbClr val="0070C0"/>
                </a:solidFill>
              </a:rPr>
              <a:t>00</a:t>
            </a:r>
            <a:r>
              <a:rPr lang="zh-CN" altLang="en-US" sz="1600" dirty="0" smtClean="0">
                <a:solidFill>
                  <a:srgbClr val="0070C0"/>
                </a:solidFill>
              </a:rPr>
              <a:t>，变成</a:t>
            </a:r>
            <a:r>
              <a:rPr lang="en-US" altLang="zh-CN" sz="1600" dirty="0" smtClean="0">
                <a:solidFill>
                  <a:srgbClr val="0070C0"/>
                </a:solidFill>
              </a:rPr>
              <a:t>4 </a:t>
            </a:r>
            <a:r>
              <a:rPr lang="zh-CN" altLang="en-US" sz="1600" dirty="0" smtClean="0">
                <a:solidFill>
                  <a:srgbClr val="0070C0"/>
                </a:solidFill>
              </a:rPr>
              <a:t>* </a:t>
            </a:r>
            <a:r>
              <a:rPr lang="en-US" altLang="zh-CN" sz="1600" dirty="0" smtClean="0">
                <a:solidFill>
                  <a:srgbClr val="0070C0"/>
                </a:solidFill>
              </a:rPr>
              <a:t>8 bit</a:t>
            </a:r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转换成十进制后查</a:t>
            </a:r>
            <a:r>
              <a:rPr lang="en-US" altLang="zh-CN" sz="1600" dirty="0" smtClean="0">
                <a:solidFill>
                  <a:srgbClr val="0070C0"/>
                </a:solidFill>
              </a:rPr>
              <a:t>Base46</a:t>
            </a:r>
            <a:r>
              <a:rPr lang="zh-CN" altLang="en-US" sz="1600" dirty="0" smtClean="0">
                <a:solidFill>
                  <a:srgbClr val="0070C0"/>
                </a:solidFill>
              </a:rPr>
              <a:t>编码表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marL="45720" indent="0">
              <a:buNone/>
            </a:pPr>
            <a:r>
              <a:rPr lang="en-US" altLang="zh-CN" dirty="0" smtClean="0"/>
              <a:t>   </a:t>
            </a:r>
          </a:p>
          <a:p>
            <a:r>
              <a:rPr lang="zh-CN" altLang="en-US" dirty="0"/>
              <a:t>作用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sz="1600" dirty="0">
                <a:solidFill>
                  <a:srgbClr val="0070C0"/>
                </a:solidFill>
              </a:rPr>
              <a:t>把二进制变为可见字符</a:t>
            </a:r>
            <a:endParaRPr lang="en-US" altLang="zh-CN" sz="1600" dirty="0">
              <a:solidFill>
                <a:srgbClr val="0070C0"/>
              </a:solidFill>
            </a:endParaRPr>
          </a:p>
          <a:p>
            <a:endParaRPr lang="zh-CN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737" y="219016"/>
            <a:ext cx="4235117" cy="6651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857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Base64</a:t>
            </a:r>
            <a:r>
              <a:rPr lang="zh-CN" altLang="en-US" dirty="0" smtClean="0"/>
              <a:t>编码过程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1997242"/>
            <a:ext cx="967338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原字符          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           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           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endParaRPr lang="en-US" altLang="zh-CN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ASCII:          65          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66         67</a:t>
            </a:r>
          </a:p>
          <a:p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3*8bit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  01000001    01000010    01000011</a:t>
            </a:r>
          </a:p>
          <a:p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4*6bit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    010000      010100      001001      000011</a:t>
            </a:r>
          </a:p>
          <a:p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前面补零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   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010000   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010100   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001001   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000011</a:t>
            </a:r>
          </a:p>
          <a:p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十进制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        16           20          9          3</a:t>
            </a:r>
          </a:p>
          <a:p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Base64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编码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    Q           U           J           D 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zh-CN" alt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67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消息摘要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1616" y="3837667"/>
            <a:ext cx="4580882" cy="2366185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zh-CN" altLang="en-US" dirty="0" smtClean="0"/>
              <a:t>   特点：</a:t>
            </a:r>
            <a:endParaRPr lang="en-US" altLang="zh-CN" dirty="0" smtClean="0"/>
          </a:p>
          <a:p>
            <a:r>
              <a:rPr lang="zh-CN" altLang="en-US" dirty="0" smtClean="0"/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抗碰撞性，不同消息的散列值一定不同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不可逆性，无法根据散列值推出原消息内容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r>
              <a:rPr lang="zh-CN" altLang="en-US" sz="1600" dirty="0" smtClean="0">
                <a:solidFill>
                  <a:srgbClr val="0070C0"/>
                </a:solidFill>
              </a:rPr>
              <a:t>    消息长度不受限制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摘要长度固定</a:t>
            </a:r>
            <a:endParaRPr lang="en-US" altLang="zh-CN" sz="1600" dirty="0">
              <a:solidFill>
                <a:srgbClr val="0070C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616" y="1778704"/>
            <a:ext cx="5906794" cy="1443656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7571259" y="3837667"/>
            <a:ext cx="4580882" cy="23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•"/>
              <a:defRPr lang="zh-CN" sz="2000" kern="120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00000"/>
              <a:buFont typeface="Arial" pitchFamily="34" charset="0"/>
              <a:buChar char="•"/>
              <a:defRPr lang="zh-CN" sz="1800" kern="120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lang="zh-CN" sz="1600" kern="120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lang="zh-CN" sz="1400" kern="120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371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lang="zh-CN" sz="1400" kern="120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645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lang="zh-CN" sz="14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lang="zh-CN" sz="14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lang="zh-CN" sz="14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lang="zh-CN" sz="14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r>
              <a:rPr lang="zh-CN" altLang="en-US" dirty="0" smtClean="0"/>
              <a:t>   用途：</a:t>
            </a:r>
          </a:p>
          <a:p>
            <a:r>
              <a:rPr lang="zh-CN" altLang="en-US" sz="1600" dirty="0">
                <a:solidFill>
                  <a:srgbClr val="0070C0"/>
                </a:solidFill>
              </a:rPr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 防</a:t>
            </a:r>
            <a:r>
              <a:rPr lang="zh-CN" altLang="en-US" sz="1600" dirty="0">
                <a:solidFill>
                  <a:srgbClr val="0070C0"/>
                </a:solidFill>
              </a:rPr>
              <a:t>篡改</a:t>
            </a:r>
            <a:endParaRPr lang="en-US" altLang="zh-CN" sz="1600" dirty="0">
              <a:solidFill>
                <a:srgbClr val="0070C0"/>
              </a:solidFill>
            </a:endParaRPr>
          </a:p>
          <a:p>
            <a:r>
              <a:rPr lang="zh-CN" altLang="en-US" sz="1600" dirty="0" smtClean="0">
                <a:solidFill>
                  <a:srgbClr val="0070C0"/>
                </a:solidFill>
              </a:rPr>
              <a:t>    防损坏</a:t>
            </a:r>
          </a:p>
          <a:p>
            <a:r>
              <a:rPr lang="zh-CN" altLang="en-US" sz="1600" dirty="0" smtClean="0">
                <a:solidFill>
                  <a:srgbClr val="0070C0"/>
                </a:solidFill>
              </a:rPr>
              <a:t>    密码存储</a:t>
            </a:r>
          </a:p>
        </p:txBody>
      </p:sp>
    </p:spTree>
    <p:extLst>
      <p:ext uri="{BB962C8B-B14F-4D97-AF65-F5344CB8AC3E}">
        <p14:creationId xmlns:p14="http://schemas.microsoft.com/office/powerpoint/2010/main" val="290297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MD</a:t>
            </a:r>
            <a:r>
              <a:rPr lang="zh-CN" altLang="en-US" dirty="0" smtClean="0"/>
              <a:t>系列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8510871"/>
              </p:ext>
            </p:extLst>
          </p:nvPr>
        </p:nvGraphicFramePr>
        <p:xfrm>
          <a:off x="1341438" y="2220324"/>
          <a:ext cx="9510711" cy="207032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170237">
                  <a:extLst>
                    <a:ext uri="{9D8B030D-6E8A-4147-A177-3AD203B41FA5}">
                      <a16:colId xmlns:a16="http://schemas.microsoft.com/office/drawing/2014/main" val="1262576194"/>
                    </a:ext>
                  </a:extLst>
                </a:gridCol>
                <a:gridCol w="3170237">
                  <a:extLst>
                    <a:ext uri="{9D8B030D-6E8A-4147-A177-3AD203B41FA5}">
                      <a16:colId xmlns:a16="http://schemas.microsoft.com/office/drawing/2014/main" val="1627258925"/>
                    </a:ext>
                  </a:extLst>
                </a:gridCol>
                <a:gridCol w="3170237">
                  <a:extLst>
                    <a:ext uri="{9D8B030D-6E8A-4147-A177-3AD203B41FA5}">
                      <a16:colId xmlns:a16="http://schemas.microsoft.com/office/drawing/2014/main" val="279132191"/>
                    </a:ext>
                  </a:extLst>
                </a:gridCol>
              </a:tblGrid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算法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摘要长度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提供者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4071744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MD2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6097180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MD4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Bouncy Castle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8222936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MD5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1055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42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cean 16x9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000">
            <a:solidFill>
              <a:schemeClr val="accent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000">
            <a:solidFill>
              <a:schemeClr val="accent2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000">
            <a:solidFill>
              <a:schemeClr val="accent2"/>
            </a:solidFill>
          </a:defRPr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F3FC63-BF9C-4B26-82E5-BA4335A36E1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海洋绘画演示文稿（宽屏）</Template>
  <TotalTime>0</TotalTime>
  <Words>911</Words>
  <Application>Microsoft Office PowerPoint</Application>
  <PresentationFormat>宽屏</PresentationFormat>
  <Paragraphs>320</Paragraphs>
  <Slides>36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2" baseType="lpstr">
      <vt:lpstr>方正舒体</vt:lpstr>
      <vt:lpstr>宋体</vt:lpstr>
      <vt:lpstr>微软雅黑</vt:lpstr>
      <vt:lpstr>Arial</vt:lpstr>
      <vt:lpstr>Georgia</vt:lpstr>
      <vt:lpstr>Ocean 16x9</vt:lpstr>
      <vt:lpstr>Java安全架构</vt:lpstr>
      <vt:lpstr>安全需要解决的问题</vt:lpstr>
      <vt:lpstr>Java安全框架设计模式</vt:lpstr>
      <vt:lpstr>PowerPoint 演示文稿</vt:lpstr>
      <vt:lpstr>Java安全架构组成</vt:lpstr>
      <vt:lpstr>Base64</vt:lpstr>
      <vt:lpstr>Base64编码过程</vt:lpstr>
      <vt:lpstr>消息摘要</vt:lpstr>
      <vt:lpstr>MD系列</vt:lpstr>
      <vt:lpstr>SHA系列</vt:lpstr>
      <vt:lpstr>MAC系列</vt:lpstr>
      <vt:lpstr>MAC系列</vt:lpstr>
      <vt:lpstr>对称加密</vt:lpstr>
      <vt:lpstr>对称加密模型</vt:lpstr>
      <vt:lpstr>DES</vt:lpstr>
      <vt:lpstr>DESede（Triple DES、3DES）</vt:lpstr>
      <vt:lpstr>AES</vt:lpstr>
      <vt:lpstr>对称加密算法比较</vt:lpstr>
      <vt:lpstr>非对称加密</vt:lpstr>
      <vt:lpstr>非对称加密模型</vt:lpstr>
      <vt:lpstr>RSA</vt:lpstr>
      <vt:lpstr>密钥协商</vt:lpstr>
      <vt:lpstr>数字签名</vt:lpstr>
      <vt:lpstr>签名和认证过程</vt:lpstr>
      <vt:lpstr>RSA签名系列</vt:lpstr>
      <vt:lpstr>DSA签名系列</vt:lpstr>
      <vt:lpstr>数字证书</vt:lpstr>
      <vt:lpstr>标题和内容版式与图表</vt:lpstr>
      <vt:lpstr>图片与标题版式</vt:lpstr>
      <vt:lpstr>两栏内容版式与表格</vt:lpstr>
      <vt:lpstr>两栏内容版式与 SmartArt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2017-04-23T11:51:37Z</dcterms:created>
  <dcterms:modified xsi:type="dcterms:W3CDTF">2017-05-06T13:22:24Z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TC028952569991</vt:lpwstr>
  </property>
</Properties>
</file>