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455" r:id="rId4"/>
    <p:sldId id="491" r:id="rId5"/>
    <p:sldId id="474" r:id="rId6"/>
    <p:sldId id="478" r:id="rId7"/>
    <p:sldId id="476" r:id="rId8"/>
    <p:sldId id="477" r:id="rId9"/>
    <p:sldId id="479" r:id="rId10"/>
    <p:sldId id="480" r:id="rId11"/>
    <p:sldId id="481" r:id="rId12"/>
    <p:sldId id="484" r:id="rId13"/>
    <p:sldId id="482" r:id="rId14"/>
    <p:sldId id="483" r:id="rId15"/>
    <p:sldId id="485" r:id="rId16"/>
    <p:sldId id="490" r:id="rId17"/>
    <p:sldId id="486" r:id="rId18"/>
    <p:sldId id="489" r:id="rId19"/>
    <p:sldId id="487" r:id="rId20"/>
    <p:sldId id="488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14"/>
    <a:srgbClr val="EE7E32"/>
    <a:srgbClr val="FF6600"/>
    <a:srgbClr val="F19251"/>
    <a:srgbClr val="CB87BC"/>
    <a:srgbClr val="D76213"/>
    <a:srgbClr val="BE1281"/>
    <a:srgbClr val="E9179E"/>
    <a:srgbClr val="BA127E"/>
    <a:srgbClr val="D0A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95946" autoAdjust="0"/>
  </p:normalViewPr>
  <p:slideViewPr>
    <p:cSldViewPr snapToGrid="0">
      <p:cViewPr varScale="1">
        <p:scale>
          <a:sx n="110" d="100"/>
          <a:sy n="110" d="100"/>
        </p:scale>
        <p:origin x="7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1758-2796-41C8-8A16-B55C840B93EA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0DD02-2F03-4AB5-A19A-8493BEE34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59779" y="1106321"/>
            <a:ext cx="62454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5822" y="3602038"/>
            <a:ext cx="62454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 contrast="-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5536" t="34793" r="78219" b="32603"/>
          <a:stretch>
            <a:fillRect/>
          </a:stretch>
        </p:blipFill>
        <p:spPr>
          <a:xfrm rot="20429902">
            <a:off x="300686" y="652518"/>
            <a:ext cx="5527790" cy="4385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0" y="5960615"/>
            <a:ext cx="2229852" cy="8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2013046" y="2330144"/>
            <a:ext cx="8598089" cy="1678674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" y="0"/>
            <a:ext cx="12191445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7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D1E5-6E0D-4E41-BDD9-A2A3F674B03F}" type="datetimeFigureOut">
              <a:rPr lang="zh-CN" altLang="en-US" smtClean="0"/>
              <a:pPr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026736" y="5187287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www.sf-express.com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JNI-</a:t>
            </a:r>
            <a:r>
              <a:rPr lang="zh-CN" altLang="en-US" sz="4400" dirty="0" smtClean="0"/>
              <a:t>通往</a:t>
            </a:r>
            <a:r>
              <a:rPr lang="en-US" altLang="zh-CN" sz="4400" dirty="0" smtClean="0"/>
              <a:t>Native</a:t>
            </a:r>
            <a:r>
              <a:rPr lang="zh-CN" altLang="en-US" sz="4400" dirty="0" smtClean="0"/>
              <a:t>世界的桥梁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50105" y="4389825"/>
            <a:ext cx="3235569" cy="1504534"/>
          </a:xfrm>
        </p:spPr>
        <p:txBody>
          <a:bodyPr/>
          <a:lstStyle/>
          <a:p>
            <a:r>
              <a:rPr lang="zh-CN" altLang="en-US" dirty="0" smtClean="0"/>
              <a:t>高 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309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总览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482249" y="1546051"/>
            <a:ext cx="5369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数据类型转换</a:t>
            </a:r>
            <a:endParaRPr lang="en-US" altLang="zh-CN" sz="20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字符串类型转换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操作</a:t>
            </a: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层对象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获取、设置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内存管理</a:t>
            </a:r>
            <a:endParaRPr lang="en-US" altLang="zh-CN" sz="20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全局引用与局部引用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操作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成员变量</a:t>
            </a:r>
            <a:endParaRPr lang="zh-CN" alt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810" y="1684497"/>
            <a:ext cx="1154957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 . . . . .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810" y="3576101"/>
            <a:ext cx="1154957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pkg_cls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_setJavaField(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env-&gt;GetObjectClass(instance);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获取成员变量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（参数：类、成员变量名、签名）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jfieldID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fieldID = env-&gt;GetFieldID(cls,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设置成员变量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env-&gt;SetIntField(instance, fieldID,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调用</a:t>
            </a:r>
            <a:r>
              <a:rPr lang="en-US" altLang="zh-CN" sz="2400" dirty="0" smtClean="0"/>
              <a:t>Java</a:t>
            </a:r>
            <a:r>
              <a:rPr lang="zh-CN" altLang="en-US" sz="2400" dirty="0"/>
              <a:t>方法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1569" y="1477837"/>
            <a:ext cx="11320545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我在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层被调用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569" y="3758977"/>
            <a:ext cx="1132054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pks_cls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_callJavaMethod(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env-&gt;GetObjectClass(instance);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//2.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获取方法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（参数：类、方法名、方法签名）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jmethodID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 = env-&gt;GetMethodID(cls,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"(II)I"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调用方法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env-&gt;CallIntMethod(instance, mid,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对象</a:t>
            </a:r>
            <a:endParaRPr lang="zh-CN" alt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882" y="1264641"/>
            <a:ext cx="11676184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onBtnClick03(View view)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Student student = createJavaObject();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native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createJavaObject();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882" y="3104331"/>
            <a:ext cx="11676184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Java_com_example_demo02_MainActivity_createJavaObject(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env-&gt;FindClass(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"com/example/demo02/Student"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//2.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获取构造方法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（参数：类、方法名、方法签名）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jmethodID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 = env-&gt;GetMethodID(cls,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"&lt;init&gt;"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"(Ljava/lang/String;I)V"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创建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对象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= env-&gt;NewObject(cls, init, env-&gt;NewStringUTF(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张三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Native</a:t>
            </a:r>
            <a:r>
              <a:rPr lang="zh-CN" altLang="en-US" dirty="0" smtClean="0"/>
              <a:t>进程中使用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46051"/>
            <a:ext cx="1125020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使用步骤</a:t>
            </a:r>
            <a:endParaRPr lang="en-US" altLang="zh-CN" sz="20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遵构建虚拟机参数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创建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虚拟机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通过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JNIEnv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操作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75602" y="1147448"/>
            <a:ext cx="6852212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371F80"/>
                </a:solidFill>
                <a:latin typeface="+mn-ea"/>
                <a:cs typeface="STKaiti" charset="-122"/>
              </a:rPr>
              <a:t>JavaVM </a:t>
            </a:r>
            <a:r>
              <a:rPr lang="mr-IN" altLang="zh-CN" dirty="0">
                <a:latin typeface="+mn-ea"/>
                <a:cs typeface="STKaiti" charset="-122"/>
              </a:rPr>
              <a:t>*</a:t>
            </a:r>
            <a:r>
              <a:rPr lang="mr-IN" altLang="zh-CN" dirty="0" err="1">
                <a:latin typeface="+mn-ea"/>
                <a:cs typeface="STKaiti" charset="-122"/>
              </a:rPr>
              <a:t>jvm</a:t>
            </a:r>
            <a:r>
              <a:rPr lang="mr-IN" altLang="zh-CN" dirty="0">
                <a:latin typeface="+mn-ea"/>
                <a:cs typeface="STKaiti" charset="-122"/>
              </a:rPr>
              <a:t>; </a:t>
            </a:r>
            <a:r>
              <a:rPr lang="zh-CN" altLang="en-US" dirty="0" smtClean="0">
                <a:latin typeface="+mn-ea"/>
                <a:cs typeface="STKaiti" charset="-122"/>
              </a:rPr>
              <a:t>    </a:t>
            </a:r>
            <a:r>
              <a:rPr lang="mr-IN" altLang="zh-CN" i="1" dirty="0" smtClean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mr-IN" altLang="zh-CN" i="1" dirty="0" err="1">
                <a:solidFill>
                  <a:srgbClr val="808080"/>
                </a:solidFill>
                <a:latin typeface="+mn-ea"/>
                <a:cs typeface="STKaiti" charset="-122"/>
              </a:rPr>
              <a:t>java</a:t>
            </a: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虚拟机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solidFill>
                  <a:srgbClr val="371F80"/>
                </a:solidFill>
                <a:latin typeface="+mn-ea"/>
                <a:cs typeface="STKaiti" charset="-122"/>
              </a:rPr>
              <a:t>JNIEnv</a:t>
            </a:r>
            <a:r>
              <a:rPr lang="mr-IN" altLang="zh-CN" dirty="0">
                <a:solidFill>
                  <a:srgbClr val="371F80"/>
                </a:solidFill>
                <a:latin typeface="+mn-ea"/>
                <a:cs typeface="STKaiti" charset="-122"/>
              </a:rPr>
              <a:t> </a:t>
            </a:r>
            <a:r>
              <a:rPr lang="mr-IN" altLang="zh-CN" dirty="0">
                <a:latin typeface="+mn-ea"/>
                <a:cs typeface="STKaiti" charset="-122"/>
              </a:rPr>
              <a:t>*</a:t>
            </a:r>
            <a:r>
              <a:rPr lang="mr-IN" altLang="zh-CN" dirty="0" err="1">
                <a:latin typeface="+mn-ea"/>
                <a:cs typeface="STKaiti" charset="-122"/>
              </a:rPr>
              <a:t>env</a:t>
            </a:r>
            <a:r>
              <a:rPr lang="mr-IN" altLang="zh-CN" dirty="0">
                <a:latin typeface="+mn-ea"/>
                <a:cs typeface="STKaiti" charset="-122"/>
              </a:rPr>
              <a:t>; </a:t>
            </a:r>
            <a:r>
              <a:rPr lang="zh-CN" altLang="en-US" dirty="0" smtClean="0">
                <a:latin typeface="+mn-ea"/>
                <a:cs typeface="STKaiti" charset="-122"/>
              </a:rPr>
              <a:t>     </a:t>
            </a:r>
            <a:r>
              <a:rPr lang="mr-IN" altLang="zh-CN" i="1" dirty="0" smtClean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mr-IN" altLang="zh-CN" i="1" dirty="0" err="1">
                <a:solidFill>
                  <a:srgbClr val="808080"/>
                </a:solidFill>
                <a:latin typeface="+mn-ea"/>
                <a:cs typeface="STKaiti" charset="-122"/>
              </a:rPr>
              <a:t>jni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环境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solidFill>
                  <a:srgbClr val="371F80"/>
                </a:solidFill>
                <a:latin typeface="+mn-ea"/>
                <a:cs typeface="STKaiti" charset="-122"/>
              </a:rPr>
              <a:t>JavaVMInitArgs</a:t>
            </a:r>
            <a:r>
              <a:rPr lang="mr-IN" altLang="zh-CN" dirty="0">
                <a:solidFill>
                  <a:srgbClr val="371F80"/>
                </a:solidFill>
                <a:latin typeface="+mn-ea"/>
                <a:cs typeface="STKaiti" charset="-122"/>
              </a:rPr>
              <a:t> </a:t>
            </a:r>
            <a:r>
              <a:rPr lang="mr-IN" altLang="zh-CN" dirty="0" err="1">
                <a:latin typeface="+mn-ea"/>
                <a:cs typeface="STKaiti" charset="-122"/>
              </a:rPr>
              <a:t>vm_args</a:t>
            </a:r>
            <a:r>
              <a:rPr lang="mr-IN" altLang="zh-CN" dirty="0">
                <a:latin typeface="+mn-ea"/>
                <a:cs typeface="STKaiti" charset="-122"/>
              </a:rPr>
              <a:t>; </a:t>
            </a:r>
            <a:r>
              <a:rPr lang="zh-CN" altLang="en-US" dirty="0" smtClean="0">
                <a:latin typeface="+mn-ea"/>
                <a:cs typeface="STKaiti" charset="-122"/>
              </a:rPr>
              <a:t>    </a:t>
            </a:r>
            <a:r>
              <a:rPr lang="mr-IN" altLang="zh-CN" i="1" dirty="0" smtClean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创建虚拟机所需参数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/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创建</a:t>
            </a:r>
            <a:r>
              <a:rPr lang="mr-IN" altLang="zh-CN" i="1" dirty="0" err="1">
                <a:solidFill>
                  <a:srgbClr val="808080"/>
                </a:solidFill>
                <a:latin typeface="+mn-ea"/>
                <a:cs typeface="STKaiti" charset="-122"/>
              </a:rPr>
              <a:t>Java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虚拟机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latin typeface="+mn-ea"/>
                <a:cs typeface="STKaiti" charset="-122"/>
              </a:rPr>
              <a:t>JNI_CreateJavaVM</a:t>
            </a:r>
            <a:r>
              <a:rPr lang="mr-IN" altLang="zh-CN" dirty="0">
                <a:latin typeface="+mn-ea"/>
                <a:cs typeface="STKaiti" charset="-122"/>
              </a:rPr>
              <a:t>(&amp;</a:t>
            </a:r>
            <a:r>
              <a:rPr lang="mr-IN" altLang="zh-CN" dirty="0" err="1">
                <a:latin typeface="+mn-ea"/>
                <a:cs typeface="STKaiti" charset="-122"/>
              </a:rPr>
              <a:t>jvm</a:t>
            </a:r>
            <a:r>
              <a:rPr lang="mr-IN" altLang="zh-CN" dirty="0">
                <a:latin typeface="+mn-ea"/>
                <a:cs typeface="STKaiti" charset="-122"/>
              </a:rPr>
              <a:t>, (</a:t>
            </a:r>
            <a:r>
              <a:rPr lang="mr-IN" altLang="zh-CN" b="1" dirty="0" err="1">
                <a:solidFill>
                  <a:srgbClr val="000080"/>
                </a:solidFill>
                <a:latin typeface="+mn-ea"/>
                <a:cs typeface="STKaiti" charset="-122"/>
              </a:rPr>
              <a:t>void</a:t>
            </a:r>
            <a:r>
              <a:rPr lang="mr-IN" altLang="zh-CN" b="1" dirty="0">
                <a:solidFill>
                  <a:srgbClr val="000080"/>
                </a:solidFill>
                <a:latin typeface="+mn-ea"/>
                <a:cs typeface="STKaiti" charset="-122"/>
              </a:rPr>
              <a:t> </a:t>
            </a:r>
            <a:r>
              <a:rPr lang="mr-IN" altLang="zh-CN" dirty="0">
                <a:latin typeface="+mn-ea"/>
                <a:cs typeface="STKaiti" charset="-122"/>
              </a:rPr>
              <a:t>**) &amp;</a:t>
            </a:r>
            <a:r>
              <a:rPr lang="mr-IN" altLang="zh-CN" dirty="0" err="1">
                <a:latin typeface="+mn-ea"/>
                <a:cs typeface="STKaiti" charset="-122"/>
              </a:rPr>
              <a:t>env</a:t>
            </a:r>
            <a:r>
              <a:rPr lang="mr-IN" altLang="zh-CN" dirty="0">
                <a:latin typeface="+mn-ea"/>
                <a:cs typeface="STKaiti" charset="-122"/>
              </a:rPr>
              <a:t>, &amp;</a:t>
            </a:r>
            <a:r>
              <a:rPr lang="mr-IN" altLang="zh-CN" dirty="0" err="1">
                <a:latin typeface="+mn-ea"/>
                <a:cs typeface="STKaiti" charset="-122"/>
              </a:rPr>
              <a:t>vm_args</a:t>
            </a:r>
            <a:r>
              <a:rPr lang="mr-IN" altLang="zh-CN" dirty="0">
                <a:latin typeface="+mn-ea"/>
                <a:cs typeface="STKaiti" charset="-122"/>
              </a:rPr>
              <a:t>);</a:t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dirty="0">
                <a:latin typeface="+mn-ea"/>
                <a:cs typeface="STKaiti" charset="-122"/>
              </a:rPr>
              <a:t/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//---------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下面的流程和原来一样 </a:t>
            </a: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-------------------------</a:t>
            </a:r>
            <a:b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/>
            </a:r>
            <a:b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加载类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solidFill>
                  <a:srgbClr val="371F80"/>
                </a:solidFill>
                <a:latin typeface="+mn-ea"/>
                <a:cs typeface="STKaiti" charset="-122"/>
              </a:rPr>
              <a:t>jclass</a:t>
            </a:r>
            <a:r>
              <a:rPr lang="mr-IN" altLang="zh-CN" dirty="0">
                <a:solidFill>
                  <a:srgbClr val="371F80"/>
                </a:solidFill>
                <a:latin typeface="+mn-ea"/>
                <a:cs typeface="STKaiti" charset="-122"/>
              </a:rPr>
              <a:t> </a:t>
            </a:r>
            <a:r>
              <a:rPr lang="mr-IN" altLang="zh-CN" dirty="0" err="1">
                <a:latin typeface="+mn-ea"/>
                <a:cs typeface="STKaiti" charset="-122"/>
              </a:rPr>
              <a:t>cls</a:t>
            </a:r>
            <a:r>
              <a:rPr lang="mr-IN" altLang="zh-CN" dirty="0">
                <a:latin typeface="+mn-ea"/>
                <a:cs typeface="STKaiti" charset="-122"/>
              </a:rPr>
              <a:t> = </a:t>
            </a:r>
            <a:r>
              <a:rPr lang="mr-IN" altLang="zh-CN" dirty="0" err="1">
                <a:latin typeface="+mn-ea"/>
                <a:cs typeface="STKaiti" charset="-122"/>
              </a:rPr>
              <a:t>env</a:t>
            </a:r>
            <a:r>
              <a:rPr lang="mr-IN" altLang="zh-CN" dirty="0">
                <a:latin typeface="+mn-ea"/>
                <a:cs typeface="STKaiti" charset="-122"/>
              </a:rPr>
              <a:t>-&gt;</a:t>
            </a:r>
            <a:r>
              <a:rPr lang="mr-IN" altLang="zh-CN" dirty="0" err="1">
                <a:latin typeface="+mn-ea"/>
                <a:cs typeface="STKaiti" charset="-122"/>
              </a:rPr>
              <a:t>FindClass</a:t>
            </a:r>
            <a:r>
              <a:rPr lang="mr-IN" altLang="zh-CN" dirty="0">
                <a:latin typeface="+mn-ea"/>
                <a:cs typeface="STKaiti" charset="-122"/>
              </a:rPr>
              <a:t>(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  <a:latin typeface="+mn-ea"/>
                <a:cs typeface="STKaiti" charset="-122"/>
              </a:rPr>
              <a:t>com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/</a:t>
            </a:r>
            <a:r>
              <a:rPr lang="mr-IN" altLang="zh-CN" b="1" dirty="0" err="1">
                <a:solidFill>
                  <a:srgbClr val="008000"/>
                </a:solidFill>
                <a:latin typeface="+mn-ea"/>
                <a:cs typeface="STKaiti" charset="-122"/>
              </a:rPr>
              <a:t>example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/</a:t>
            </a:r>
            <a:r>
              <a:rPr lang="mr-IN" altLang="zh-CN" b="1" dirty="0" err="1">
                <a:solidFill>
                  <a:srgbClr val="008000"/>
                </a:solidFill>
                <a:latin typeface="+mn-ea"/>
                <a:cs typeface="STKaiti" charset="-122"/>
              </a:rPr>
              <a:t>HelloWorld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"</a:t>
            </a:r>
            <a:r>
              <a:rPr lang="mr-IN" altLang="zh-CN" dirty="0">
                <a:latin typeface="+mn-ea"/>
                <a:cs typeface="STKaiti" charset="-122"/>
              </a:rPr>
              <a:t>);</a:t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获取方法</a:t>
            </a: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ID</a:t>
            </a:r>
            <a:b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solidFill>
                  <a:srgbClr val="371F80"/>
                </a:solidFill>
                <a:latin typeface="+mn-ea"/>
                <a:cs typeface="STKaiti" charset="-122"/>
              </a:rPr>
              <a:t>jmethodID</a:t>
            </a:r>
            <a:r>
              <a:rPr lang="mr-IN" altLang="zh-CN" dirty="0">
                <a:solidFill>
                  <a:srgbClr val="371F80"/>
                </a:solidFill>
                <a:latin typeface="+mn-ea"/>
                <a:cs typeface="STKaiti" charset="-122"/>
              </a:rPr>
              <a:t> </a:t>
            </a:r>
            <a:r>
              <a:rPr lang="mr-IN" altLang="zh-CN" dirty="0" err="1">
                <a:latin typeface="+mn-ea"/>
                <a:cs typeface="STKaiti" charset="-122"/>
              </a:rPr>
              <a:t>mid</a:t>
            </a:r>
            <a:r>
              <a:rPr lang="mr-IN" altLang="zh-CN" dirty="0">
                <a:latin typeface="+mn-ea"/>
                <a:cs typeface="STKaiti" charset="-122"/>
              </a:rPr>
              <a:t> = </a:t>
            </a:r>
            <a:r>
              <a:rPr lang="mr-IN" altLang="zh-CN" dirty="0" err="1">
                <a:latin typeface="+mn-ea"/>
                <a:cs typeface="STKaiti" charset="-122"/>
              </a:rPr>
              <a:t>env</a:t>
            </a:r>
            <a:r>
              <a:rPr lang="mr-IN" altLang="zh-CN" dirty="0">
                <a:latin typeface="+mn-ea"/>
                <a:cs typeface="STKaiti" charset="-122"/>
              </a:rPr>
              <a:t>-&gt;</a:t>
            </a:r>
            <a:r>
              <a:rPr lang="mr-IN" altLang="zh-CN" dirty="0" err="1">
                <a:latin typeface="+mn-ea"/>
                <a:cs typeface="STKaiti" charset="-122"/>
              </a:rPr>
              <a:t>GetStaticMethodID</a:t>
            </a:r>
            <a:r>
              <a:rPr lang="mr-IN" altLang="zh-CN" dirty="0">
                <a:latin typeface="+mn-ea"/>
                <a:cs typeface="STKaiti" charset="-122"/>
              </a:rPr>
              <a:t>(</a:t>
            </a:r>
            <a:r>
              <a:rPr lang="mr-IN" altLang="zh-CN" dirty="0" err="1">
                <a:latin typeface="+mn-ea"/>
                <a:cs typeface="STKaiti" charset="-122"/>
              </a:rPr>
              <a:t>cls</a:t>
            </a:r>
            <a:r>
              <a:rPr lang="mr-IN" altLang="zh-CN" dirty="0">
                <a:latin typeface="+mn-ea"/>
                <a:cs typeface="STKaiti" charset="-122"/>
              </a:rPr>
              <a:t>, 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  <a:latin typeface="+mn-ea"/>
                <a:cs typeface="STKaiti" charset="-122"/>
              </a:rPr>
              <a:t>say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"</a:t>
            </a:r>
            <a:r>
              <a:rPr lang="mr-IN" altLang="zh-CN" dirty="0">
                <a:latin typeface="+mn-ea"/>
                <a:cs typeface="STKaiti" charset="-122"/>
              </a:rPr>
              <a:t>, </a:t>
            </a:r>
            <a:r>
              <a:rPr lang="mr-IN" altLang="zh-CN" b="1" dirty="0">
                <a:solidFill>
                  <a:srgbClr val="008000"/>
                </a:solidFill>
                <a:latin typeface="+mn-ea"/>
                <a:cs typeface="STKaiti" charset="-122"/>
              </a:rPr>
              <a:t>"()V"</a:t>
            </a:r>
            <a:r>
              <a:rPr lang="mr-IN" altLang="zh-CN" dirty="0">
                <a:latin typeface="+mn-ea"/>
                <a:cs typeface="STKaiti" charset="-122"/>
              </a:rPr>
              <a:t>);</a:t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调用</a:t>
            </a:r>
            <a:r>
              <a:rPr lang="mr-IN" altLang="zh-CN" i="1" dirty="0" err="1">
                <a:solidFill>
                  <a:srgbClr val="808080"/>
                </a:solidFill>
                <a:latin typeface="+mn-ea"/>
                <a:cs typeface="STKaiti" charset="-122"/>
              </a:rPr>
              <a:t>Java</a:t>
            </a: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方法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latin typeface="+mn-ea"/>
                <a:cs typeface="STKaiti" charset="-122"/>
              </a:rPr>
              <a:t>env</a:t>
            </a:r>
            <a:r>
              <a:rPr lang="mr-IN" altLang="zh-CN" dirty="0">
                <a:latin typeface="+mn-ea"/>
                <a:cs typeface="STKaiti" charset="-122"/>
              </a:rPr>
              <a:t>-&gt;</a:t>
            </a:r>
            <a:r>
              <a:rPr lang="mr-IN" altLang="zh-CN" dirty="0" err="1">
                <a:latin typeface="+mn-ea"/>
                <a:cs typeface="STKaiti" charset="-122"/>
              </a:rPr>
              <a:t>CallStaticVoidMethod</a:t>
            </a:r>
            <a:r>
              <a:rPr lang="mr-IN" altLang="zh-CN" dirty="0">
                <a:latin typeface="+mn-ea"/>
                <a:cs typeface="STKaiti" charset="-122"/>
              </a:rPr>
              <a:t>(</a:t>
            </a:r>
            <a:r>
              <a:rPr lang="mr-IN" altLang="zh-CN" dirty="0" err="1">
                <a:latin typeface="+mn-ea"/>
                <a:cs typeface="STKaiti" charset="-122"/>
              </a:rPr>
              <a:t>cls</a:t>
            </a:r>
            <a:r>
              <a:rPr lang="mr-IN" altLang="zh-CN" dirty="0">
                <a:latin typeface="+mn-ea"/>
                <a:cs typeface="STKaiti" charset="-122"/>
              </a:rPr>
              <a:t>, </a:t>
            </a:r>
            <a:r>
              <a:rPr lang="mr-IN" altLang="zh-CN" dirty="0" err="1">
                <a:latin typeface="+mn-ea"/>
                <a:cs typeface="STKaiti" charset="-122"/>
              </a:rPr>
              <a:t>mid</a:t>
            </a:r>
            <a:r>
              <a:rPr lang="mr-IN" altLang="zh-CN" dirty="0">
                <a:latin typeface="+mn-ea"/>
                <a:cs typeface="STKaiti" charset="-122"/>
              </a:rPr>
              <a:t>);</a:t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dirty="0">
                <a:latin typeface="+mn-ea"/>
                <a:cs typeface="STKaiti" charset="-122"/>
              </a:rPr>
              <a:t/>
            </a:r>
            <a:br>
              <a:rPr lang="mr-IN" altLang="zh-CN" dirty="0">
                <a:latin typeface="+mn-ea"/>
                <a:cs typeface="STKaiti" charset="-122"/>
              </a:rPr>
            </a:br>
            <a:r>
              <a:rPr lang="mr-IN" altLang="zh-CN" i="1" dirty="0">
                <a:solidFill>
                  <a:srgbClr val="808080"/>
                </a:solidFill>
                <a:latin typeface="+mn-ea"/>
                <a:cs typeface="STKaiti" charset="-122"/>
              </a:rPr>
              <a:t>// </a:t>
            </a:r>
            <a: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  <a:t>销毁虚拟机</a:t>
            </a:r>
            <a:br>
              <a:rPr lang="zh-CN" altLang="mr-IN" i="1" dirty="0">
                <a:solidFill>
                  <a:srgbClr val="808080"/>
                </a:solidFill>
                <a:latin typeface="+mn-ea"/>
                <a:cs typeface="STKaiti" charset="-122"/>
              </a:rPr>
            </a:br>
            <a:r>
              <a:rPr lang="mr-IN" altLang="zh-CN" dirty="0" err="1">
                <a:latin typeface="+mn-ea"/>
                <a:cs typeface="STKaiti" charset="-122"/>
              </a:rPr>
              <a:t>jvm</a:t>
            </a:r>
            <a:r>
              <a:rPr lang="mr-IN" altLang="zh-CN" dirty="0">
                <a:latin typeface="+mn-ea"/>
                <a:cs typeface="STKaiti" charset="-122"/>
              </a:rPr>
              <a:t>-&gt;</a:t>
            </a:r>
            <a:r>
              <a:rPr lang="mr-IN" altLang="zh-CN" dirty="0" err="1">
                <a:latin typeface="+mn-ea"/>
                <a:cs typeface="STKaiti" charset="-122"/>
              </a:rPr>
              <a:t>DestroyJavaVM</a:t>
            </a:r>
            <a:r>
              <a:rPr lang="mr-IN" altLang="zh-CN" dirty="0">
                <a:latin typeface="+mn-ea"/>
                <a:cs typeface="STKaiti" charset="-122"/>
              </a:rPr>
              <a:t>();</a:t>
            </a:r>
            <a:endParaRPr lang="zh-CN" altLang="en-US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8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46051"/>
            <a:ext cx="112502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层内存管理</a:t>
            </a:r>
            <a:endParaRPr lang="en-US" altLang="zh-CN" sz="20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遵循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Native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层内存管理原则：</a:t>
            </a:r>
            <a:r>
              <a:rPr lang="zh-CN" altLang="en-US" dirty="0" smtClean="0">
                <a:solidFill>
                  <a:srgbClr val="FF0000"/>
                </a:solidFill>
              </a:rPr>
              <a:t>谁创建，谁删除，谁申请，谁释放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&amp;  delete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malloc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&amp;  free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中管理</a:t>
            </a:r>
            <a:r>
              <a:rPr lang="en-US" altLang="zh-CN" sz="2000" b="1" dirty="0" smtClean="0"/>
              <a:t>JVM</a:t>
            </a:r>
            <a:r>
              <a:rPr lang="zh-CN" altLang="en-US" sz="2000" b="1" dirty="0" smtClean="0"/>
              <a:t>内存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全局引用（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弱全局引用（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Weak Global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5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种引用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88254"/>
            <a:ext cx="112502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局部引用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（默认所有引用都是局部引用）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局部引用对象不会被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不能跨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方法、跨线程使用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全局</a:t>
            </a:r>
            <a:r>
              <a:rPr lang="zh-CN" altLang="en-US" sz="2000" b="1" dirty="0"/>
              <a:t>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（通过</a:t>
            </a:r>
            <a:r>
              <a:rPr lang="en-US" altLang="zh-CN" dirty="0">
                <a:solidFill>
                  <a:schemeClr val="accent1"/>
                </a:solidFill>
              </a:rPr>
              <a:t>NewGlobalRef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</a:t>
            </a:r>
            <a:r>
              <a:rPr lang="en-US" altLang="zh-CN" dirty="0">
                <a:solidFill>
                  <a:schemeClr val="accent1"/>
                </a:solidFill>
              </a:rPr>
              <a:t>DeleteGlobalRef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全局引用对象不会被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方法、跨线程使用</a:t>
            </a: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弱全局</a:t>
            </a:r>
            <a:r>
              <a:rPr lang="zh-CN" altLang="en-US" sz="2000" b="1" dirty="0" smtClean="0"/>
              <a:t>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（通过</a:t>
            </a:r>
            <a:r>
              <a:rPr lang="en-US" altLang="zh-CN" dirty="0" smtClean="0">
                <a:solidFill>
                  <a:schemeClr val="accent1"/>
                </a:solidFill>
              </a:rPr>
              <a:t>NewWeakGlobalRef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</a:t>
            </a:r>
            <a:r>
              <a:rPr lang="en-US" altLang="zh-CN" dirty="0" smtClean="0">
                <a:solidFill>
                  <a:schemeClr val="accent1"/>
                </a:solidFill>
              </a:rPr>
              <a:t>DeleteWeakGlobalRef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弱全局引用对象随时可能被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回收，比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弱引用更弱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可以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791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内存泄漏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88254"/>
            <a:ext cx="112502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没有显示释放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对象或内存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全局引用内存泄漏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对象无法回收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局部引用内存泄漏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对象无法及时回收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局部引用表溢出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5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局部引用表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88" y="1329437"/>
            <a:ext cx="8725625" cy="48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局部引用表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05" y="1282745"/>
            <a:ext cx="8712790" cy="49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4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546051"/>
            <a:ext cx="53699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JNI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Java </a:t>
            </a:r>
            <a:r>
              <a:rPr lang="en-US" altLang="zh-CN" sz="2000" dirty="0"/>
              <a:t>Naive </a:t>
            </a:r>
            <a:r>
              <a:rPr lang="en-US" altLang="zh-CN" sz="2000" dirty="0" smtClean="0"/>
              <a:t>Interface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Native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C/C++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）的交互接口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NDK</a:t>
            </a:r>
            <a:r>
              <a:rPr lang="zh-CN" altLang="en-US" sz="2000" b="1" dirty="0"/>
              <a:t>：</a:t>
            </a:r>
            <a:r>
              <a:rPr lang="en-US" altLang="zh-CN" sz="2000" dirty="0"/>
              <a:t>Native Development </a:t>
            </a:r>
            <a:r>
              <a:rPr lang="en-US" altLang="zh-CN" sz="2000" dirty="0" smtClean="0"/>
              <a:t>Kit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方便在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中开发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的一套工具集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交叉编译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打包进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提供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特有的头文件和库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应用场景：</a:t>
            </a:r>
            <a:r>
              <a:rPr lang="zh-CN" altLang="en-US" sz="2000" dirty="0" smtClean="0"/>
              <a:t>效率、代码复用、安全、跨平台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基本用法</a:t>
            </a:r>
            <a:endParaRPr lang="en-US" altLang="zh-CN" sz="2000" b="1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5852161" y="1322364"/>
            <a:ext cx="6100689" cy="3671666"/>
            <a:chOff x="6091311" y="1322364"/>
            <a:chExt cx="6100689" cy="367166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091311" y="3152105"/>
              <a:ext cx="6100689" cy="12184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420708" y="1322364"/>
              <a:ext cx="3601329" cy="6189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Java Method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420708" y="4375052"/>
              <a:ext cx="3601329" cy="6189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 Method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738425" y="2920931"/>
              <a:ext cx="4965895" cy="47453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JNI</a:t>
              </a:r>
              <a:endParaRPr lang="zh-CN" altLang="en-US" dirty="0"/>
            </a:p>
          </p:txBody>
        </p:sp>
        <p:sp>
          <p:nvSpPr>
            <p:cNvPr id="18" name="上下箭头 17"/>
            <p:cNvSpPr/>
            <p:nvPr/>
          </p:nvSpPr>
          <p:spPr>
            <a:xfrm>
              <a:off x="9077178" y="1959868"/>
              <a:ext cx="291905" cy="9610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9075419" y="3419987"/>
              <a:ext cx="291905" cy="9610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73377" y="2246471"/>
            <a:ext cx="1082348" cy="1869961"/>
            <a:chOff x="11073377" y="2246471"/>
            <a:chExt cx="1082348" cy="1869961"/>
          </a:xfrm>
        </p:grpSpPr>
        <p:sp>
          <p:nvSpPr>
            <p:cNvPr id="27" name="文本框 26"/>
            <p:cNvSpPr txBox="1"/>
            <p:nvPr/>
          </p:nvSpPr>
          <p:spPr>
            <a:xfrm>
              <a:off x="11252914" y="2246471"/>
              <a:ext cx="9028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Java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073377" y="3747100"/>
              <a:ext cx="10823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C/C++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55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1773" y="2643647"/>
            <a:ext cx="7101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54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4833" y="4283719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www.sf-tech.com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68868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546051"/>
            <a:ext cx="53699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JNI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Java </a:t>
            </a:r>
            <a:r>
              <a:rPr lang="en-US" altLang="zh-CN" sz="2000" dirty="0"/>
              <a:t>Naive </a:t>
            </a:r>
            <a:r>
              <a:rPr lang="en-US" altLang="zh-CN" sz="2000" dirty="0" smtClean="0"/>
              <a:t>Interface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Native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C/C++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）的交互接口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NDK</a:t>
            </a:r>
            <a:r>
              <a:rPr lang="zh-CN" altLang="en-US" sz="2000" b="1" dirty="0"/>
              <a:t>：</a:t>
            </a:r>
            <a:r>
              <a:rPr lang="en-US" altLang="zh-CN" sz="2000" dirty="0"/>
              <a:t>Native Development </a:t>
            </a:r>
            <a:r>
              <a:rPr lang="en-US" altLang="zh-CN" sz="2000" dirty="0" smtClean="0"/>
              <a:t>Kit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方便在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中开发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的一套工具集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交叉编译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打包进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提供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特有的头文件和库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应用场景：</a:t>
            </a:r>
            <a:r>
              <a:rPr lang="zh-CN" altLang="en-US" sz="2000" dirty="0" smtClean="0"/>
              <a:t>效率、代码复用、安全、跨平台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基本用法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327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2792" y="1372884"/>
            <a:ext cx="120892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native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2792" y="2325688"/>
            <a:ext cx="1208920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JNIEXPORT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JNICALL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Java_com_example_demo_MainActivity_add(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*env, jobject instance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92" y="4094100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extern </a:t>
            </a:r>
            <a:r>
              <a:rPr lang="en-US" altLang="zh-CN" b="1" dirty="0" smtClean="0"/>
              <a:t>“C”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兼容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C++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JNIEXPORT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导出库函数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JNICALL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函数调用协议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JNIEnv</a:t>
            </a:r>
            <a:r>
              <a:rPr lang="zh-CN" altLang="en-US" b="1" dirty="0" smtClean="0"/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JNI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线程环境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Jobject</a:t>
            </a:r>
            <a:r>
              <a:rPr lang="zh-CN" altLang="en-US" b="1" dirty="0" smtClean="0"/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，指向调用者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对象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6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250" y="1546051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20005"/>
              </p:ext>
            </p:extLst>
          </p:nvPr>
        </p:nvGraphicFramePr>
        <p:xfrm>
          <a:off x="1514251" y="1320967"/>
          <a:ext cx="8670759" cy="4820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90253">
                  <a:extLst>
                    <a:ext uri="{9D8B030D-6E8A-4147-A177-3AD203B41FA5}">
                      <a16:colId xmlns:a16="http://schemas.microsoft.com/office/drawing/2014/main" xmlns="" val="4103991757"/>
                    </a:ext>
                  </a:extLst>
                </a:gridCol>
                <a:gridCol w="2890253">
                  <a:extLst>
                    <a:ext uri="{9D8B030D-6E8A-4147-A177-3AD203B41FA5}">
                      <a16:colId xmlns:a16="http://schemas.microsoft.com/office/drawing/2014/main" xmlns="" val="1406208861"/>
                    </a:ext>
                  </a:extLst>
                </a:gridCol>
                <a:gridCol w="2890253">
                  <a:extLst>
                    <a:ext uri="{9D8B030D-6E8A-4147-A177-3AD203B41FA5}">
                      <a16:colId xmlns:a16="http://schemas.microsoft.com/office/drawing/2014/main" xmlns="" val="3748318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Native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71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boolean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jboolean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unsigned 8 bits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3795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byte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jbyte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8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821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char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jchar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unsigned 16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1186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short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jshort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signed 16 bits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0598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jint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32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911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long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jlong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64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5182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jfloat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1706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8835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void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void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applicable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545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9304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337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239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8" y="376422"/>
            <a:ext cx="4272631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继承关系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658592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77" y="1424237"/>
            <a:ext cx="6110247" cy="47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7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3864668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签名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658592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12685"/>
              </p:ext>
            </p:extLst>
          </p:nvPr>
        </p:nvGraphicFramePr>
        <p:xfrm>
          <a:off x="555672" y="1408986"/>
          <a:ext cx="5366826" cy="48164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83413">
                  <a:extLst>
                    <a:ext uri="{9D8B030D-6E8A-4147-A177-3AD203B41FA5}">
                      <a16:colId xmlns:a16="http://schemas.microsoft.com/office/drawing/2014/main" xmlns="" val="1109251376"/>
                    </a:ext>
                  </a:extLst>
                </a:gridCol>
                <a:gridCol w="2683413">
                  <a:extLst>
                    <a:ext uri="{9D8B030D-6E8A-4147-A177-3AD203B41FA5}">
                      <a16:colId xmlns:a16="http://schemas.microsoft.com/office/drawing/2014/main" xmlns="" val="347462254"/>
                    </a:ext>
                  </a:extLst>
                </a:gridCol>
              </a:tblGrid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类型签名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 smtClean="0">
                          <a:effectLst/>
                        </a:rPr>
                        <a:t>Java</a:t>
                      </a:r>
                      <a:r>
                        <a:rPr lang="zh-CN" altLang="en-US" dirty="0" smtClean="0">
                          <a:effectLst/>
                        </a:rPr>
                        <a:t>数据类型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2816353979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3745390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3822330070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4269926806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4032356046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4031199753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long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682903621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2196331411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double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986951455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+ 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类全限定名 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; 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引用类型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292237681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[ </a:t>
                      </a:r>
                      <a:r>
                        <a:rPr lang="en-US" altLang="zh-CN" dirty="0" smtClean="0">
                          <a:effectLst/>
                        </a:rPr>
                        <a:t>+ </a:t>
                      </a:r>
                      <a:r>
                        <a:rPr lang="en-US" dirty="0" smtClean="0">
                          <a:effectLst/>
                        </a:rPr>
                        <a:t>type</a:t>
                      </a:r>
                      <a:r>
                        <a:rPr lang="zh-CN" altLang="en-US" dirty="0" smtClean="0">
                          <a:effectLst/>
                        </a:rPr>
                        <a:t>类型的签名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type</a:t>
                      </a:r>
                      <a:r>
                        <a:rPr lang="en-US" dirty="0" smtClean="0">
                          <a:effectLst/>
                        </a:rPr>
                        <a:t>[]</a:t>
                      </a:r>
                      <a:r>
                        <a:rPr lang="zh-CN" altLang="en-US" dirty="0" smtClean="0">
                          <a:effectLst/>
                        </a:rPr>
                        <a:t>（数组类型）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311155524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zh-CN" altLang="en-US" dirty="0" smtClean="0">
                          <a:effectLst/>
                        </a:rPr>
                        <a:t>参数签名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r>
                        <a:rPr lang="zh-CN" altLang="en-US" dirty="0" smtClean="0">
                          <a:effectLst/>
                        </a:rPr>
                        <a:t>返回值签名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方法签名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36746615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41478" y="2036588"/>
            <a:ext cx="5650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Ljava/lang/String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[java/lang/Object;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[D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String[]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[Ljava/lang/String;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[Ljava/lang/Object;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[[I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[[D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n, String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s)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签名为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(ILjava/lang/String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;)J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57288" y="129147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举例说明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77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7" y="376422"/>
            <a:ext cx="4877543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注册方式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静态注册</a:t>
            </a:r>
            <a:endParaRPr lang="zh-CN" altLang="en-US" sz="2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182903" y="1627664"/>
            <a:ext cx="9349903" cy="2106813"/>
            <a:chOff x="1351715" y="2285995"/>
            <a:chExt cx="9349903" cy="2106813"/>
          </a:xfrm>
        </p:grpSpPr>
        <p:sp>
          <p:nvSpPr>
            <p:cNvPr id="7" name="圆角矩形 6"/>
            <p:cNvSpPr/>
            <p:nvPr/>
          </p:nvSpPr>
          <p:spPr>
            <a:xfrm>
              <a:off x="1351715" y="2489976"/>
              <a:ext cx="1497600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5383" y="2489976"/>
              <a:ext cx="1496235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210463" y="2285995"/>
              <a:ext cx="1633773" cy="91440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固定规则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7" idx="3"/>
              <a:endCxn id="12" idx="1"/>
            </p:cNvCxnSpPr>
            <p:nvPr/>
          </p:nvCxnSpPr>
          <p:spPr>
            <a:xfrm>
              <a:off x="2849315" y="2743195"/>
              <a:ext cx="2361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3"/>
              <a:endCxn id="8" idx="1"/>
            </p:cNvCxnSpPr>
            <p:nvPr/>
          </p:nvCxnSpPr>
          <p:spPr>
            <a:xfrm>
              <a:off x="6844236" y="2743195"/>
              <a:ext cx="2361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452000" y="4023476"/>
              <a:ext cx="5150697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accent2"/>
                  </a:solidFill>
                </a:rPr>
                <a:t>Java_</a:t>
              </a:r>
              <a:r>
                <a:rPr lang="zh-CN" altLang="en-US" dirty="0">
                  <a:solidFill>
                    <a:schemeClr val="accent2"/>
                  </a:solidFill>
                </a:rPr>
                <a:t>类全限定名</a:t>
              </a:r>
              <a:r>
                <a:rPr lang="en-US" altLang="zh-CN" dirty="0">
                  <a:solidFill>
                    <a:schemeClr val="accent2"/>
                  </a:solidFill>
                </a:rPr>
                <a:t>_</a:t>
              </a:r>
              <a:r>
                <a:rPr lang="zh-CN" altLang="en-US" dirty="0">
                  <a:solidFill>
                    <a:schemeClr val="accent2"/>
                  </a:solidFill>
                </a:rPr>
                <a:t>方法名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</a:rPr>
                <a:t>__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</a:rPr>
                <a:t>方法签名</a:t>
              </a:r>
              <a:endParaRPr lang="zh-CN" altLang="zh-CN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2" idx="2"/>
              <a:endCxn id="15" idx="0"/>
            </p:cNvCxnSpPr>
            <p:nvPr/>
          </p:nvCxnSpPr>
          <p:spPr>
            <a:xfrm flipH="1">
              <a:off x="6027349" y="3200395"/>
              <a:ext cx="1" cy="8230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8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72821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注册方式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动态注册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211038" y="1456001"/>
            <a:ext cx="9349903" cy="3654375"/>
            <a:chOff x="1211038" y="1456001"/>
            <a:chExt cx="9349903" cy="3654375"/>
          </a:xfrm>
        </p:grpSpPr>
        <p:sp>
          <p:nvSpPr>
            <p:cNvPr id="7" name="圆角矩形 6"/>
            <p:cNvSpPr/>
            <p:nvPr/>
          </p:nvSpPr>
          <p:spPr>
            <a:xfrm>
              <a:off x="1211038" y="1659982"/>
              <a:ext cx="1497600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064706" y="1659982"/>
              <a:ext cx="1496235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069786" y="1456001"/>
              <a:ext cx="1633773" cy="91440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手动绑定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7" idx="3"/>
              <a:endCxn id="12" idx="1"/>
            </p:cNvCxnSpPr>
            <p:nvPr/>
          </p:nvCxnSpPr>
          <p:spPr>
            <a:xfrm>
              <a:off x="2708638" y="1913201"/>
              <a:ext cx="2361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3"/>
              <a:endCxn id="8" idx="1"/>
            </p:cNvCxnSpPr>
            <p:nvPr/>
          </p:nvCxnSpPr>
          <p:spPr>
            <a:xfrm>
              <a:off x="6703559" y="1913201"/>
              <a:ext cx="2361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2696013" y="3479160"/>
              <a:ext cx="6381318" cy="16312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typedef struct 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b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const char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name;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Java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方法名</a:t>
              </a:r>
              <a: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const char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signature;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方法签名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      fnPtr;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Native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方法名</a:t>
              </a:r>
              <a: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 JNINativeMethod;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1" name="直接箭头连接符 20"/>
            <p:cNvCxnSpPr>
              <a:stCxn id="12" idx="2"/>
              <a:endCxn id="15" idx="0"/>
            </p:cNvCxnSpPr>
            <p:nvPr/>
          </p:nvCxnSpPr>
          <p:spPr>
            <a:xfrm flipH="1">
              <a:off x="5886672" y="2370401"/>
              <a:ext cx="1" cy="11065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FFFFFF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35915</TotalTime>
  <Words>813</Words>
  <Application>Microsoft Macintosh PowerPoint</Application>
  <PresentationFormat>宽屏</PresentationFormat>
  <Paragraphs>183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 Black</vt:lpstr>
      <vt:lpstr>Arial Unicode MS</vt:lpstr>
      <vt:lpstr>Calibri</vt:lpstr>
      <vt:lpstr>Courier New</vt:lpstr>
      <vt:lpstr>STKaiti</vt:lpstr>
      <vt:lpstr>黑体</vt:lpstr>
      <vt:lpstr>宋体</vt:lpstr>
      <vt:lpstr>微软雅黑</vt:lpstr>
      <vt:lpstr>Arial</vt:lpstr>
      <vt:lpstr>Office 主题</vt:lpstr>
      <vt:lpstr>自定义设计方案</vt:lpstr>
      <vt:lpstr>JNI-通往Native世界的桥梁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肖倩(Qian Xiao)-互联网业务研发中心</dc:creator>
  <cp:lastModifiedBy>Microsoft Office 用户</cp:lastModifiedBy>
  <cp:revision>913</cp:revision>
  <dcterms:created xsi:type="dcterms:W3CDTF">2013-10-24T14:40:58Z</dcterms:created>
  <dcterms:modified xsi:type="dcterms:W3CDTF">2018-04-30T05:40:06Z</dcterms:modified>
</cp:coreProperties>
</file>