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27bf79c5a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27bf79c5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a9428a849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a9428a8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27bf79c5a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27bf79c5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a9428a849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a9428a84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419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Credenciales débiles o comprometidas:</a:t>
            </a:r>
            <a:br>
              <a:rPr lang="es-419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s-419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El atacante pudo haber realizado un ataque de fuerza bruta o haber obtenido credenciales válidas del usuario root o de otro usuario con privilegios sudo.</a:t>
            </a:r>
            <a:br>
              <a:rPr lang="es-419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419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Servicio SSH expuesto a internet sin restricciones:</a:t>
            </a:r>
            <a:br>
              <a:rPr lang="es-419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s-419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Se identificó que el servicio SSH estaba activo y escuchando en todas las interfaces, lo que indica que el servidor era accesible desde redes externas.</a:t>
            </a:r>
            <a:br>
              <a:rPr lang="es-419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s-419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Configuraciones inseguras en servicios:</a:t>
            </a:r>
            <a:br>
              <a:rPr lang="es-419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s-419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El servicio FTP permitía acceso y escritura, y no se encontraron controles como chroot_local_user. Esto pudo ser explotado para subir scripts o herramientas maliciosas.</a:t>
            </a:r>
            <a:br>
              <a:rPr lang="es-419" sz="1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a9428a849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a9428a8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a9428a849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a9428a84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27bf79c5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27bf79c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Informe Ejecutivo: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Incidente de seguridad en banco de Teusaquillo.</a:t>
            </a:r>
            <a:endParaRPr sz="24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Germán </a:t>
            </a:r>
            <a:r>
              <a:rPr lang="es-419"/>
              <a:t>Alberto</a:t>
            </a:r>
            <a:r>
              <a:rPr lang="es-419"/>
              <a:t> Parra Araque</a:t>
            </a:r>
            <a:r>
              <a:rPr lang="es-419"/>
              <a:t> </a:t>
            </a:r>
            <a:r>
              <a:rPr lang="es-419"/>
              <a:t>• 04.09.2025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Lecciones aprendidas</a:t>
            </a:r>
            <a:endParaRPr/>
          </a:p>
        </p:txBody>
      </p:sp>
      <p:sp>
        <p:nvSpPr>
          <p:cNvPr id="163" name="Google Shape;163;p22"/>
          <p:cNvSpPr txBox="1"/>
          <p:nvPr>
            <p:ph idx="1" type="body"/>
          </p:nvPr>
        </p:nvSpPr>
        <p:spPr>
          <a:xfrm>
            <a:off x="404250" y="1098975"/>
            <a:ext cx="8335500" cy="33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-419" sz="1100">
                <a:latin typeface="Arial"/>
                <a:ea typeface="Arial"/>
                <a:cs typeface="Arial"/>
                <a:sym typeface="Arial"/>
              </a:rPr>
              <a:t>Importancia del Monitoreo Continuo</a:t>
            </a:r>
            <a:br>
              <a:rPr b="1" lang="es-419" sz="1100">
                <a:latin typeface="Arial"/>
                <a:ea typeface="Arial"/>
                <a:cs typeface="Arial"/>
                <a:sym typeface="Arial"/>
              </a:rPr>
            </a:br>
            <a:r>
              <a:rPr lang="es-419" sz="1100">
                <a:latin typeface="Arial"/>
                <a:ea typeface="Arial"/>
                <a:cs typeface="Arial"/>
                <a:sym typeface="Arial"/>
              </a:rPr>
              <a:t> La detección oportuna del incidente fue posible gracias a las alertas generadas por el sistema SIEM. Esto reafirma la necesidad de mantener una supervisión constante de los activos críticos.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-419" sz="1100">
                <a:latin typeface="Arial"/>
                <a:ea typeface="Arial"/>
                <a:cs typeface="Arial"/>
                <a:sym typeface="Arial"/>
              </a:rPr>
              <a:t>Valor de un Plan de Respuesta a Incidentes Formalizado</a:t>
            </a:r>
            <a:br>
              <a:rPr b="1" lang="es-419" sz="1100">
                <a:latin typeface="Arial"/>
                <a:ea typeface="Arial"/>
                <a:cs typeface="Arial"/>
                <a:sym typeface="Arial"/>
              </a:rPr>
            </a:br>
            <a:r>
              <a:rPr lang="es-419" sz="1100">
                <a:latin typeface="Arial"/>
                <a:ea typeface="Arial"/>
                <a:cs typeface="Arial"/>
                <a:sym typeface="Arial"/>
              </a:rPr>
              <a:t> Haber contado</a:t>
            </a:r>
            <a:r>
              <a:rPr lang="es-419" sz="1100">
                <a:latin typeface="Arial"/>
                <a:ea typeface="Arial"/>
                <a:cs typeface="Arial"/>
                <a:sym typeface="Arial"/>
              </a:rPr>
              <a:t> con un protocolo estructurado permitió actuar rápidamente, minimizar el impacto y preservar evidencia clave para el análisis forense.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-419" sz="1100">
                <a:latin typeface="Arial"/>
                <a:ea typeface="Arial"/>
                <a:cs typeface="Arial"/>
                <a:sym typeface="Arial"/>
              </a:rPr>
              <a:t>Necesidad de Actualización y Fortalecimiento del Sistema</a:t>
            </a:r>
            <a:br>
              <a:rPr b="1" lang="es-419" sz="1100">
                <a:latin typeface="Arial"/>
                <a:ea typeface="Arial"/>
                <a:cs typeface="Arial"/>
                <a:sym typeface="Arial"/>
              </a:rPr>
            </a:br>
            <a:r>
              <a:rPr lang="es-419" sz="1100">
                <a:latin typeface="Arial"/>
                <a:ea typeface="Arial"/>
                <a:cs typeface="Arial"/>
                <a:sym typeface="Arial"/>
              </a:rPr>
              <a:t> El incidente evidenció vulnerabilidades que podrían haberse mitigado mediante la actualización regular del sistema operativo, CMS y sus componentes.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-419" sz="1100">
                <a:latin typeface="Arial"/>
                <a:ea typeface="Arial"/>
                <a:cs typeface="Arial"/>
                <a:sym typeface="Arial"/>
              </a:rPr>
              <a:t>Reforzar la Concienciación del Personal</a:t>
            </a:r>
            <a:br>
              <a:rPr b="1" lang="es-419" sz="1100">
                <a:latin typeface="Arial"/>
                <a:ea typeface="Arial"/>
                <a:cs typeface="Arial"/>
                <a:sym typeface="Arial"/>
              </a:rPr>
            </a:br>
            <a:r>
              <a:rPr lang="es-419" sz="1100">
                <a:latin typeface="Arial"/>
                <a:ea typeface="Arial"/>
                <a:cs typeface="Arial"/>
                <a:sym typeface="Arial"/>
              </a:rPr>
              <a:t> Se identificó que el factor humano sigue siendo un eslabón débil. Es clave fortalecer la formación del personal sobre ciberseguridad y respuesta ante incidentes.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es-419" sz="1100">
                <a:latin typeface="Arial"/>
                <a:ea typeface="Arial"/>
                <a:cs typeface="Arial"/>
                <a:sym typeface="Arial"/>
              </a:rPr>
              <a:t>Evaluación y Mejora Continua</a:t>
            </a:r>
            <a:br>
              <a:rPr b="1" lang="es-419" sz="1100">
                <a:latin typeface="Arial"/>
                <a:ea typeface="Arial"/>
                <a:cs typeface="Arial"/>
                <a:sym typeface="Arial"/>
              </a:rPr>
            </a:br>
            <a:r>
              <a:rPr lang="es-419" sz="1100">
                <a:latin typeface="Arial"/>
                <a:ea typeface="Arial"/>
                <a:cs typeface="Arial"/>
                <a:sym typeface="Arial"/>
              </a:rPr>
              <a:t> Es fundamental revisar y ajustar las políticas de seguridad, controles técnicos y procedimientos, incorporando lo aprendido de este incidente.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747350" y="-157750"/>
            <a:ext cx="5649300" cy="8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Topología</a:t>
            </a:r>
            <a:r>
              <a:rPr lang="es-419" sz="1800"/>
              <a:t> Propuesta</a:t>
            </a:r>
            <a:endParaRPr sz="1800"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650" y="464275"/>
            <a:ext cx="6206701" cy="41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¡Gracias por la atención prestada!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78" name="Google Shape;78;p1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</a:rPr>
              <a:t>Intrusión a servidor </a:t>
            </a:r>
            <a:r>
              <a:rPr b="1" lang="es-419" sz="1600">
                <a:solidFill>
                  <a:schemeClr val="lt1"/>
                </a:solidFill>
              </a:rPr>
              <a:t>crítico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80" name="Google Shape;80;p14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81" name="Google Shape;81;p1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" name="Google Shape;82;p1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4"/>
          <p:cNvSpPr txBox="1"/>
          <p:nvPr>
            <p:ph idx="4294967295" type="body"/>
          </p:nvPr>
        </p:nvSpPr>
        <p:spPr>
          <a:xfrm>
            <a:off x="318375" y="385678"/>
            <a:ext cx="25653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Se presenta el incidente de seguridad dentro del servidor Debian 12, el día 6 de junio del 2025 a las 17:30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84" name="Google Shape;84;p1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</a:rPr>
              <a:t>Detección del incidente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86" name="Google Shape;86;p1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87" name="Google Shape;87;p1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" name="Google Shape;88;p1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4"/>
          <p:cNvSpPr txBox="1"/>
          <p:nvPr>
            <p:ph idx="4294967295" type="body"/>
          </p:nvPr>
        </p:nvSpPr>
        <p:spPr>
          <a:xfrm>
            <a:off x="1244323" y="3757725"/>
            <a:ext cx="25233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Se encuentran  </a:t>
            </a:r>
            <a:r>
              <a:rPr lang="es-419" sz="1600"/>
              <a:t>comportamientos</a:t>
            </a:r>
            <a:r>
              <a:rPr lang="es-419" sz="1600"/>
              <a:t> inesperados dentro del servidor.</a:t>
            </a:r>
            <a:endParaRPr sz="1600"/>
          </a:p>
        </p:txBody>
      </p:sp>
      <p:sp>
        <p:nvSpPr>
          <p:cNvPr descr="Background pointer shape in timeline graphic" id="90" name="Google Shape;90;p1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lt1"/>
                </a:solidFill>
              </a:rPr>
              <a:t>Plan de Respuesta ante </a:t>
            </a:r>
            <a:r>
              <a:rPr b="1" lang="es-419" sz="1200">
                <a:solidFill>
                  <a:schemeClr val="lt1"/>
                </a:solidFill>
              </a:rPr>
              <a:t>incidentes</a:t>
            </a:r>
            <a:endParaRPr b="1" sz="1200">
              <a:solidFill>
                <a:schemeClr val="lt1"/>
              </a:solidFill>
            </a:endParaRPr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93" name="Google Shape;93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" name="Google Shape;94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400"/>
              <a:t>Se hace la activación del plan de </a:t>
            </a:r>
            <a:r>
              <a:rPr lang="es-419" sz="1400"/>
              <a:t>respuesta</a:t>
            </a:r>
            <a:r>
              <a:rPr lang="es-419" sz="1400"/>
              <a:t> ante incidentes, 6 de junio del 2025, 18:30</a:t>
            </a:r>
            <a:endParaRPr sz="1400"/>
          </a:p>
        </p:txBody>
      </p:sp>
      <p:sp>
        <p:nvSpPr>
          <p:cNvPr descr="Background pointer shape in timeline graphic" id="96" name="Google Shape;96;p1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</a:rPr>
              <a:t>Solicitud de pruebas pentesting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98" name="Google Shape;98;p1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99" name="Google Shape;99;p1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Google Shape;100;p1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Se hace </a:t>
            </a:r>
            <a:r>
              <a:rPr lang="es-419" sz="1600"/>
              <a:t>solicitud</a:t>
            </a:r>
            <a:r>
              <a:rPr lang="es-419" sz="1600"/>
              <a:t> de pruebas de </a:t>
            </a:r>
            <a:r>
              <a:rPr lang="es-419" sz="1600"/>
              <a:t>penetración</a:t>
            </a:r>
            <a:r>
              <a:rPr lang="es-419" sz="1600"/>
              <a:t> al Servidor web.</a:t>
            </a:r>
            <a:endParaRPr sz="1600"/>
          </a:p>
        </p:txBody>
      </p:sp>
      <p:sp>
        <p:nvSpPr>
          <p:cNvPr descr="Background pointer shape in timeline graphic" id="102" name="Google Shape;102;p1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>
            <p:ph idx="4294967295" type="body"/>
          </p:nvPr>
        </p:nvSpPr>
        <p:spPr>
          <a:xfrm>
            <a:off x="706566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</a:rPr>
              <a:t>Lecciones aprendidas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104" name="Google Shape;104;p14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1600"/>
              <a:t>A</a:t>
            </a:r>
            <a:r>
              <a:rPr lang="es-419" sz="1600"/>
              <a:t>nálisis</a:t>
            </a:r>
            <a:r>
              <a:rPr lang="es-419" sz="1600"/>
              <a:t> final y lecciones aprendidas del evento de seguridad.</a:t>
            </a:r>
            <a:endParaRPr sz="160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06" name="Google Shape;106;p1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" name="Google Shape;107;p1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</a:t>
            </a:r>
            <a:endParaRPr/>
          </a:p>
        </p:txBody>
      </p:sp>
      <p:sp>
        <p:nvSpPr>
          <p:cNvPr id="113" name="Google Shape;113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Incidente de Seguridad – Banco Teusaquillo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Fecha:</a:t>
            </a: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6 de junio de 2025 – </a:t>
            </a:r>
            <a:r>
              <a:rPr b="1"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Hora:</a:t>
            </a: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18:30</a:t>
            </a: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Afectado:</a:t>
            </a: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Servidor Debian 12 (infraestructura crítica)</a:t>
            </a: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Responsable:</a:t>
            </a: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Grupo hacktivista “Los Cyber Sayayines”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-419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Resumen del Incidente</a:t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Detección por </a:t>
            </a:r>
            <a:r>
              <a:rPr b="1"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alertas del SIEM</a:t>
            </a: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y </a:t>
            </a:r>
            <a:r>
              <a:rPr b="1"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bajo rendimiento del servidor</a:t>
            </a: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b="1"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Aislamiento inmediato</a:t>
            </a: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del servidor comprometido.</a:t>
            </a: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Activación del </a:t>
            </a:r>
            <a:r>
              <a:rPr b="1"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protocolo de respuesta ante incidentes</a:t>
            </a: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Equipo forense inició investigación y </a:t>
            </a:r>
            <a:r>
              <a:rPr b="1"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preservación de evidencia</a:t>
            </a: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Eventos detectados</a:t>
            </a:r>
            <a:endParaRPr/>
          </a:p>
        </p:txBody>
      </p:sp>
      <p:sp>
        <p:nvSpPr>
          <p:cNvPr id="119" name="Google Shape;119;p16"/>
          <p:cNvSpPr txBox="1"/>
          <p:nvPr>
            <p:ph idx="2" type="body"/>
          </p:nvPr>
        </p:nvSpPr>
        <p:spPr>
          <a:xfrm>
            <a:off x="4939500" y="164475"/>
            <a:ext cx="3837000" cy="3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El servicio de base de datos MySQL fue manipulado para generar un </a:t>
            </a: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usuario</a:t>
            </a: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con todos los privilegios permitidos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El servicio transferencia de archivos (FTP), </a:t>
            </a: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presentó</a:t>
            </a: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diferentes</a:t>
            </a: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configuraciones inseguras</a:t>
            </a: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18141" l="314" r="58790" t="70550"/>
          <a:stretch/>
        </p:blipFill>
        <p:spPr>
          <a:xfrm>
            <a:off x="5346324" y="1353150"/>
            <a:ext cx="3023340" cy="4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0" t="8966"/>
          <a:stretch/>
        </p:blipFill>
        <p:spPr>
          <a:xfrm>
            <a:off x="5532974" y="2115700"/>
            <a:ext cx="2451650" cy="22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Eventos detectados</a:t>
            </a:r>
            <a:endParaRPr/>
          </a:p>
        </p:txBody>
      </p:sp>
      <p:sp>
        <p:nvSpPr>
          <p:cNvPr id="127" name="Google Shape;127;p17"/>
          <p:cNvSpPr txBox="1"/>
          <p:nvPr>
            <p:ph idx="2" type="body"/>
          </p:nvPr>
        </p:nvSpPr>
        <p:spPr>
          <a:xfrm>
            <a:off x="4909600" y="127100"/>
            <a:ext cx="3837000" cy="47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El servicio de conexión remota (SSH),presenta configuraciones con prácticas inseguras, que pudieron haber permitido la intrusión.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 cambiaron los permisos del archivo principal de configuración del servidor wordpress, se dieron permisos de acceso, escritura y ejecución a todos los usuarios del sistema operativo.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725" y="1222675"/>
            <a:ext cx="2782000" cy="20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7"/>
          <p:cNvPicPr preferRelativeResize="0"/>
          <p:nvPr/>
        </p:nvPicPr>
        <p:blipFill rotWithShape="1">
          <a:blip r:embed="rId4">
            <a:alphaModFix/>
          </a:blip>
          <a:srcRect b="0" l="0" r="8991" t="0"/>
          <a:stretch/>
        </p:blipFill>
        <p:spPr>
          <a:xfrm>
            <a:off x="4999725" y="4035325"/>
            <a:ext cx="4008875" cy="22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Posibles causas</a:t>
            </a:r>
            <a:endParaRPr/>
          </a:p>
        </p:txBody>
      </p:sp>
      <p:sp>
        <p:nvSpPr>
          <p:cNvPr id="135" name="Google Shape;135;p18"/>
          <p:cNvSpPr txBox="1"/>
          <p:nvPr>
            <p:ph idx="2" type="body"/>
          </p:nvPr>
        </p:nvSpPr>
        <p:spPr>
          <a:xfrm>
            <a:off x="4752600" y="9933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El vector de ataque más probable en este incidente fue el acceso remoto a través del servicio SSH, aprovechando una de las siguientes condiciones: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Credenciales débiles o comprometidas</a:t>
            </a: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Servicio SSH expuesto a internet sin restricciones</a:t>
            </a: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Configuraciones inseguras en servicios</a:t>
            </a: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Medidas</a:t>
            </a:r>
            <a:r>
              <a:rPr lang="es-419"/>
              <a:t> tomadas</a:t>
            </a:r>
            <a:endParaRPr/>
          </a:p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4767550" y="49245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1. Activación del Plan de Respuesta a Incidentes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aleway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 aplicó el protocolo establecido por el banco, alineado con el marco del NIST SP 800-61 Rev. 3.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aleway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 notificó al equipo de respuesta ante incidentes (CSIRT interno).</a:t>
            </a: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2. Contención Inmediata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aleway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Aislamiento del servidor afectado para evitar propagación.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aleway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Conservación de la conectividad controlada para análisis remoto.</a:t>
            </a: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3. Recolección y Preservación de Evidencia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aleway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Imagen forense del disco y memoria RAM.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aleway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Registro y cadena de custodia de los artefactos digitales.</a:t>
            </a: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Medidas tomadas</a:t>
            </a:r>
            <a:endParaRPr/>
          </a:p>
        </p:txBody>
      </p:sp>
      <p:sp>
        <p:nvSpPr>
          <p:cNvPr id="147" name="Google Shape;147;p20"/>
          <p:cNvSpPr txBox="1"/>
          <p:nvPr>
            <p:ph idx="2" type="body"/>
          </p:nvPr>
        </p:nvSpPr>
        <p:spPr>
          <a:xfrm>
            <a:off x="4715225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4. Análisis del Incidente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aleway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Investigación de vectores de compromiso.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aleway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Identificación de TTPs (tácticas, técnicas y procedimientos) del atacante.</a:t>
            </a: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5. Remediación Inicial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aleway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Eliminación de accesos no autorizados y scripts maliciosos.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aleway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Revisión de configuraciones críticas del sistema.</a:t>
            </a: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6. Comunicación y Coordinación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aleway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Reporte al área de TI, dirección y partes interesadas.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aleway"/>
              <a:buChar char="●"/>
            </a:pPr>
            <a: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Coordinación con el equipo forense para asegurar trazabilidad</a:t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s-419" sz="1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>
            <p:ph type="title"/>
          </p:nvPr>
        </p:nvSpPr>
        <p:spPr>
          <a:xfrm>
            <a:off x="1815425" y="177075"/>
            <a:ext cx="5363700" cy="9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Pruebas Pentesting</a:t>
            </a:r>
            <a:endParaRPr sz="1800"/>
          </a:p>
        </p:txBody>
      </p:sp>
      <p:sp>
        <p:nvSpPr>
          <p:cNvPr id="153" name="Google Shape;153;p21"/>
          <p:cNvSpPr txBox="1"/>
          <p:nvPr/>
        </p:nvSpPr>
        <p:spPr>
          <a:xfrm>
            <a:off x="426125" y="971875"/>
            <a:ext cx="7341600" cy="3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 identificó listado de archivos y directorios en un subdominio web: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3">
            <a:alphaModFix/>
          </a:blip>
          <a:srcRect b="40758" l="0" r="35880" t="0"/>
          <a:stretch/>
        </p:blipFill>
        <p:spPr>
          <a:xfrm>
            <a:off x="571025" y="1443550"/>
            <a:ext cx="25717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/>
        </p:nvSpPr>
        <p:spPr>
          <a:xfrm>
            <a:off x="4373525" y="979375"/>
            <a:ext cx="3775500" cy="3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4">
            <a:alphaModFix/>
          </a:blip>
          <a:srcRect b="50784" l="0" r="0" t="0"/>
          <a:stretch/>
        </p:blipFill>
        <p:spPr>
          <a:xfrm>
            <a:off x="3592675" y="1443550"/>
            <a:ext cx="2529350" cy="13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5">
            <a:alphaModFix/>
          </a:blip>
          <a:srcRect b="66982" l="0" r="0" t="0"/>
          <a:stretch/>
        </p:blipFill>
        <p:spPr>
          <a:xfrm>
            <a:off x="3592675" y="2858225"/>
            <a:ext cx="3113324" cy="10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