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1" r:id="rId9"/>
    <p:sldId id="268" r:id="rId10"/>
    <p:sldId id="269" r:id="rId11"/>
    <p:sldId id="270" r:id="rId12"/>
    <p:sldId id="262" r:id="rId13"/>
    <p:sldId id="273" r:id="rId14"/>
    <p:sldId id="271" r:id="rId15"/>
    <p:sldId id="272" r:id="rId16"/>
    <p:sldId id="274" r:id="rId17"/>
    <p:sldId id="275" r:id="rId18"/>
    <p:sldId id="276" r:id="rId19"/>
    <p:sldId id="265" r:id="rId20"/>
    <p:sldId id="26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8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1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3DAD0-FE52-4AF0-9007-7855D466F7A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canada.ca/data/en/dataset/7dffedc4-23fa-440c-a36d-adf5a6cc09f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D0B78-6943-0D43-2A5A-F46387D18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3600" dirty="0"/>
              <a:t>Incidentes en el campo de petróleo y gas: clasificación binaria</a:t>
            </a: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A5B98-79E8-E120-67F7-C772CAA57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Gabriel Pástor - 00211253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DA87-CD1C-4C42-31DC-77B31168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Modelos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F49E8-69B1-D266-173A-42881F6D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31975"/>
            <a:ext cx="2814223" cy="21738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C" dirty="0" err="1"/>
              <a:t>XGBoost</a:t>
            </a:r>
            <a:endParaRPr lang="es-EC" dirty="0"/>
          </a:p>
          <a:p>
            <a:r>
              <a:rPr lang="es-EC" dirty="0" err="1"/>
              <a:t>Gridsearch</a:t>
            </a:r>
            <a:r>
              <a:rPr lang="es-EC" dirty="0"/>
              <a:t> para </a:t>
            </a:r>
            <a:r>
              <a:rPr lang="es-EC" dirty="0" err="1"/>
              <a:t>hiperparametros</a:t>
            </a:r>
            <a:endParaRPr lang="es-EC" dirty="0"/>
          </a:p>
          <a:p>
            <a:r>
              <a:rPr lang="es-EC" dirty="0"/>
              <a:t>Iteraciones: 200</a:t>
            </a:r>
          </a:p>
          <a:p>
            <a:r>
              <a:rPr lang="es-EC" dirty="0"/>
              <a:t>Lr: 0,1</a:t>
            </a:r>
          </a:p>
          <a:p>
            <a:r>
              <a:rPr lang="en-US" dirty="0"/>
              <a:t>Early stopping: 100 </a:t>
            </a:r>
            <a:r>
              <a:rPr lang="en-US" dirty="0" err="1"/>
              <a:t>iteraciones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1A907B5-ED6A-030F-3940-9834E15B5083}"/>
              </a:ext>
            </a:extLst>
          </p:cNvPr>
          <p:cNvSpPr txBox="1">
            <a:spLocks/>
          </p:cNvSpPr>
          <p:nvPr/>
        </p:nvSpPr>
        <p:spPr>
          <a:xfrm>
            <a:off x="4688888" y="2831975"/>
            <a:ext cx="2814223" cy="217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C" dirty="0" err="1"/>
              <a:t>Autoencoder</a:t>
            </a:r>
            <a:endParaRPr lang="es-EC" dirty="0"/>
          </a:p>
          <a:p>
            <a:r>
              <a:rPr lang="es-EC" dirty="0"/>
              <a:t>Modelo de capas densas</a:t>
            </a:r>
          </a:p>
          <a:p>
            <a:r>
              <a:rPr lang="es-EC" dirty="0"/>
              <a:t>Modelo secuencial monocapa para clasificación (uso de variables codificadas)</a:t>
            </a:r>
          </a:p>
          <a:p>
            <a:r>
              <a:rPr lang="es-EC" dirty="0"/>
              <a:t>Clasificación dada por rango de 0,5 a 1,0 (1), menor a 0,5 (0)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DBA68A-2D5F-7345-2FCA-67E5FDBE6888}"/>
              </a:ext>
            </a:extLst>
          </p:cNvPr>
          <p:cNvSpPr txBox="1">
            <a:spLocks/>
          </p:cNvSpPr>
          <p:nvPr/>
        </p:nvSpPr>
        <p:spPr>
          <a:xfrm>
            <a:off x="8082374" y="2831975"/>
            <a:ext cx="2814223" cy="217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C" dirty="0"/>
              <a:t>Hibrido</a:t>
            </a:r>
          </a:p>
          <a:p>
            <a:pPr marL="0" indent="0">
              <a:buFont typeface="Arial"/>
              <a:buNone/>
            </a:pPr>
            <a:r>
              <a:rPr lang="es-EC" dirty="0" err="1"/>
              <a:t>Autoencoder</a:t>
            </a:r>
            <a:r>
              <a:rPr lang="es-EC" dirty="0"/>
              <a:t> (variables codificadas) + </a:t>
            </a:r>
            <a:r>
              <a:rPr lang="es-EC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1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ED0E-2B84-8081-F1A3-841C0958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Autoencoder</a:t>
            </a:r>
            <a:r>
              <a:rPr lang="es-EC" dirty="0"/>
              <a:t>: vista previa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6DD40B-A756-6334-29F7-B8C2AE65C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36"/>
          <a:stretch/>
        </p:blipFill>
        <p:spPr>
          <a:xfrm>
            <a:off x="6205491" y="3251948"/>
            <a:ext cx="4618334" cy="8406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B1395A5-C4A1-E55D-A59F-53D3F814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75" y="2685396"/>
            <a:ext cx="4691718" cy="21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A02D-45C3-DC2C-A8C3-E03ABF8E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8" y="601554"/>
            <a:ext cx="2719526" cy="755775"/>
          </a:xfrm>
        </p:spPr>
        <p:txBody>
          <a:bodyPr>
            <a:normAutofit fontScale="90000"/>
          </a:bodyPr>
          <a:lstStyle/>
          <a:p>
            <a:r>
              <a:rPr lang="es-EC" dirty="0"/>
              <a:t>Resultados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23862DC-D936-EFEA-287F-85DCA029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399" y="1706710"/>
            <a:ext cx="1261367" cy="306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1400" dirty="0" err="1"/>
              <a:t>XGBoost</a:t>
            </a:r>
            <a:endParaRPr lang="es-EC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04804B1-4609-E87A-267B-E7C86273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01" y="1188071"/>
            <a:ext cx="5556644" cy="1634805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A6B71C9-3759-EE3A-EDDE-A23FF433562C}"/>
              </a:ext>
            </a:extLst>
          </p:cNvPr>
          <p:cNvSpPr txBox="1">
            <a:spLocks/>
          </p:cNvSpPr>
          <p:nvPr/>
        </p:nvSpPr>
        <p:spPr>
          <a:xfrm>
            <a:off x="2529398" y="3429000"/>
            <a:ext cx="1261367" cy="306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C" sz="1400" dirty="0" err="1"/>
              <a:t>Autoencoder</a:t>
            </a:r>
            <a:endParaRPr lang="es-EC" sz="14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CD965BB-128F-217A-6A08-15204B29E0FB}"/>
              </a:ext>
            </a:extLst>
          </p:cNvPr>
          <p:cNvSpPr txBox="1">
            <a:spLocks/>
          </p:cNvSpPr>
          <p:nvPr/>
        </p:nvSpPr>
        <p:spPr>
          <a:xfrm>
            <a:off x="2299317" y="4844642"/>
            <a:ext cx="1491447" cy="306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C" sz="1400" dirty="0"/>
              <a:t>Hibrido (XGB-NN)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5D08B82-33E2-7FA8-D8C8-7E7DE9B8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500" y="2987768"/>
            <a:ext cx="5556644" cy="118946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A98D623-EB38-7718-2138-6FE73E94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500" y="4326360"/>
            <a:ext cx="5556644" cy="12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3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AE5B6-5B0C-6EAF-E1A2-C81C323C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ROC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4D50E1-F52C-310D-5CCA-ED2E5668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6" y="2524029"/>
            <a:ext cx="3571046" cy="26782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386DD2-7F6A-6620-C5C1-30DB282C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2" y="2524029"/>
            <a:ext cx="3571046" cy="267828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3CA0EC6-217B-CC90-5057-279DF4DC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48" y="2524029"/>
            <a:ext cx="3571046" cy="26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2959-B1AD-81A4-4513-A150644E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Precision-Recall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B3B772E-2A91-FCC2-8797-C6329B55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1" y="2531284"/>
            <a:ext cx="3832197" cy="28741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78BC63-F540-93AD-D0E6-F9772C1D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57" y="2531284"/>
            <a:ext cx="3832196" cy="28741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0225109-9742-5D86-291C-A9BFC768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953" y="2531284"/>
            <a:ext cx="3832196" cy="28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E047-B73C-F7DB-44AB-E6DA36B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Loss</a:t>
            </a:r>
            <a:r>
              <a:rPr lang="es-EC" dirty="0"/>
              <a:t> - </a:t>
            </a:r>
            <a:r>
              <a:rPr lang="es-EC" dirty="0" err="1"/>
              <a:t>epochs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F91FB4-23BB-5BF0-5346-8E666872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36" y="2698813"/>
            <a:ext cx="3746377" cy="27557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6F658CA-7327-3F3D-7094-215231ED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9" y="2698812"/>
            <a:ext cx="3746377" cy="27557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3A8A5F-E3F9-1136-FC62-40E65EA2A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513" y="2698811"/>
            <a:ext cx="3746377" cy="27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8C67-8B88-415E-7B62-890B2531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128" y="1235663"/>
            <a:ext cx="9579744" cy="447173"/>
          </a:xfrm>
        </p:spPr>
        <p:txBody>
          <a:bodyPr>
            <a:normAutofit fontScale="90000"/>
          </a:bodyPr>
          <a:lstStyle/>
          <a:p>
            <a:r>
              <a:rPr lang="es-EC" dirty="0"/>
              <a:t>Matriz de confusión - XGB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E799CD-E8E8-7341-4B14-9680837C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88" y="2515691"/>
            <a:ext cx="4687411" cy="35155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281C0EF-69F3-1B74-CFFC-84F8E894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5691"/>
            <a:ext cx="4687411" cy="35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B82E-382B-7689-47B8-CF8716A2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Matriz de confusión - NN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F1A1C8-2544-9508-334C-923CAA5E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2" y="2571152"/>
            <a:ext cx="4677107" cy="35078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32A921-C11C-50CF-94BC-182C23DA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1152"/>
            <a:ext cx="4677107" cy="35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678B2-3B91-353A-6F4F-236E1400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Matriz de confusión – XGB-NN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B0861D-B007-6F18-DA20-6F61F225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0" y="2512380"/>
            <a:ext cx="4767309" cy="35754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13BBC8-329A-2685-6CE5-D4801A75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12380"/>
            <a:ext cx="4767309" cy="3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6876-9BE2-C9FE-119D-8CFA52AE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Discusión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1C22-0A75-B334-E35A-CBE05D1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114"/>
            <a:ext cx="10515600" cy="3506679"/>
          </a:xfrm>
        </p:spPr>
        <p:txBody>
          <a:bodyPr>
            <a:normAutofit lnSpcReduction="10000"/>
          </a:bodyPr>
          <a:lstStyle/>
          <a:p>
            <a:r>
              <a:rPr lang="es-EC" dirty="0"/>
              <a:t>Posibles problemas con el </a:t>
            </a:r>
            <a:r>
              <a:rPr lang="es-EC" dirty="0" err="1"/>
              <a:t>dataset</a:t>
            </a:r>
            <a:r>
              <a:rPr lang="es-EC" dirty="0"/>
              <a:t> en al determinación de variables, requiere ser mas </a:t>
            </a:r>
            <a:r>
              <a:rPr lang="es-EC" dirty="0" err="1"/>
              <a:t>estricito</a:t>
            </a:r>
            <a:r>
              <a:rPr lang="es-EC" dirty="0"/>
              <a:t> con el porcentaje de valores nulos por variables.</a:t>
            </a:r>
          </a:p>
          <a:p>
            <a:r>
              <a:rPr lang="es-EC" dirty="0"/>
              <a:t>Mayor eficacia en la red neuronal, menor eficacia con menos variables en </a:t>
            </a:r>
            <a:r>
              <a:rPr lang="es-EC" dirty="0" err="1"/>
              <a:t>XGBoost</a:t>
            </a:r>
            <a:r>
              <a:rPr lang="es-EC" dirty="0"/>
              <a:t> (no linealidad de variables, posible baja interacción entre variables reducidas)</a:t>
            </a:r>
          </a:p>
          <a:p>
            <a:r>
              <a:rPr lang="es-EC" dirty="0"/>
              <a:t>Determinación de parámetros excesivos (reducción de parámetros y componentes debido a sobreajuste)</a:t>
            </a:r>
          </a:p>
          <a:p>
            <a:r>
              <a:rPr lang="es-EC" dirty="0" err="1"/>
              <a:t>XGBoost</a:t>
            </a:r>
            <a:r>
              <a:rPr lang="es-EC" dirty="0"/>
              <a:t> con un buen manejo ante grandes conjuntos de datos.</a:t>
            </a:r>
          </a:p>
          <a:p>
            <a:r>
              <a:rPr lang="es-EC" dirty="0"/>
              <a:t>Eficacia de redes neuronales en la clasificación binaria.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3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434B-207E-71D7-B532-555EADA9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5D5E3-409A-D9D9-073A-CBD9A07F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0" y="2503503"/>
            <a:ext cx="4438835" cy="3533313"/>
          </a:xfrm>
        </p:spPr>
        <p:txBody>
          <a:bodyPr>
            <a:normAutofit fontScale="85000" lnSpcReduction="10000"/>
          </a:bodyPr>
          <a:lstStyle/>
          <a:p>
            <a:r>
              <a:rPr lang="es-EC" dirty="0"/>
              <a:t>Operaciones en el área de petróleo y gas implican: seguridad, abastecimiento, eficiencia y cumplimiento de las leyes.</a:t>
            </a:r>
          </a:p>
          <a:p>
            <a:r>
              <a:rPr lang="es-EC" dirty="0"/>
              <a:t>A pesar de ello, accidentes en este campo nunca dejan de ocurrir.</a:t>
            </a:r>
          </a:p>
          <a:p>
            <a:r>
              <a:rPr lang="es-EC" dirty="0"/>
              <a:t>Mayormente casos hay de corrosión o falla mecánica.</a:t>
            </a:r>
          </a:p>
          <a:p>
            <a:r>
              <a:rPr lang="es-EC" dirty="0"/>
              <a:t>Importancia tanto por perdida de vidas humanas como por cuestiones económicas.</a:t>
            </a:r>
          </a:p>
          <a:p>
            <a:endParaRPr lang="en-US" dirty="0"/>
          </a:p>
        </p:txBody>
      </p:sp>
      <p:pic>
        <p:nvPicPr>
          <p:cNvPr id="1026" name="Picture 2" descr="Keeping Oil and Gas Pipeline Inspection on Track - Khalifa University">
            <a:extLst>
              <a:ext uri="{FF2B5EF4-FFF2-40B4-BE49-F238E27FC236}">
                <a16:creationId xmlns:a16="http://schemas.microsoft.com/office/drawing/2014/main" id="{B86DBBA4-1DF3-5281-64D1-F657D9FE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3524"/>
            <a:ext cx="5101701" cy="28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7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8707-B7A2-4278-16BA-100A7DA5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B68C5-9EF5-6E26-26D5-EDC3F11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77"/>
            <a:ext cx="10515600" cy="37939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Spandonidis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Theodoropoulos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Giannopoulos, F.,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Galiatsatos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&amp;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Petsa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(2022). Evaluation of deep learning approaches for oil &amp; gas pipeline leak detection using wireless sensor networks.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Engineering Applications of Artificial Intelligence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113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104890.</a:t>
            </a:r>
          </a:p>
          <a:p>
            <a:pPr>
              <a:lnSpc>
                <a:spcPct val="120000"/>
              </a:lnSpc>
            </a:pPr>
            <a:r>
              <a:rPr lang="es-E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FRANCISCO, A., RUMICHE, P., &amp; INDACOCHEA, J. Estudios de Caso de Fallas y Accidentes en Gasoductos y Oleoductos. 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Joining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Materials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Laboratory</a:t>
            </a:r>
            <a:r>
              <a:rPr lang="es-E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Seghier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E. A. B.,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Höche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Zheludkevich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(2022). Prediction of the internal corrosion rate for oil and gas pipeline: Implementation of ensemble learning techniques.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Natural Gas Science and Engineering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99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104425.</a:t>
            </a:r>
          </a:p>
          <a:p>
            <a:pPr>
              <a:lnSpc>
                <a:spcPct val="120000"/>
              </a:lnSpc>
            </a:pP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W., Chen, Z., &amp; Hu, Y. (2022).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algorithm-based prediction of safety assessment for pipelines.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Pressure Vessels and Piping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197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104655.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</a:rPr>
              <a:t>Dataset source: </a:t>
            </a:r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https://open.canada.ca/data/en/dataset/7dffedc4-23fa-440c-a36d-adf5a6cc09f1</a:t>
            </a:r>
            <a:endParaRPr lang="en-US" sz="2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EF52-1C63-6D85-B260-ACEB1ECB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ROC (implementaciones iniciales)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ECA3DA-CD51-1191-B002-D858EEBE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839" y="2130641"/>
            <a:ext cx="3962832" cy="29721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F47E70-EDF5-5E86-177F-3AE0117A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0" y="2282925"/>
            <a:ext cx="5335110" cy="26675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2829D9-153D-FFCF-3CA0-91AE47E43F12}"/>
              </a:ext>
            </a:extLst>
          </p:cNvPr>
          <p:cNvSpPr txBox="1"/>
          <p:nvPr/>
        </p:nvSpPr>
        <p:spPr>
          <a:xfrm>
            <a:off x="2919088" y="5173385"/>
            <a:ext cx="108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 err="1"/>
              <a:t>XGBoost</a:t>
            </a:r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AD0F5B-0642-D78B-8077-C6BA793F3BDE}"/>
              </a:ext>
            </a:extLst>
          </p:cNvPr>
          <p:cNvSpPr txBox="1"/>
          <p:nvPr/>
        </p:nvSpPr>
        <p:spPr>
          <a:xfrm>
            <a:off x="8254201" y="5173385"/>
            <a:ext cx="140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 err="1"/>
              <a:t>Autoencoder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715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1F87-B440-7977-51D1-4C3B891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07B8C-3B7B-7677-D242-F970400D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8" y="2485747"/>
            <a:ext cx="5128706" cy="3691215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Redes neuronales y arboles de decisión para la clasificación de datos.</a:t>
            </a:r>
          </a:p>
          <a:p>
            <a:r>
              <a:rPr lang="es-EC" dirty="0"/>
              <a:t>Trabajo con valores tanto numéricos como categóricos en arboles de decisión.</a:t>
            </a:r>
          </a:p>
          <a:p>
            <a:r>
              <a:rPr lang="en-US" dirty="0" err="1"/>
              <a:t>Clasificacion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redes </a:t>
            </a:r>
            <a:r>
              <a:rPr lang="en-US" dirty="0" err="1"/>
              <a:t>neuronales</a:t>
            </a:r>
            <a:r>
              <a:rPr lang="en-US" dirty="0"/>
              <a:t>, </a:t>
            </a:r>
            <a:r>
              <a:rPr lang="en-US" dirty="0" err="1"/>
              <a:t>accionar</a:t>
            </a:r>
            <a:r>
              <a:rPr lang="en-US" dirty="0"/>
              <a:t> con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arboles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(shallow learning), para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corrosion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oleoductos</a:t>
            </a:r>
            <a:r>
              <a:rPr lang="en-US" dirty="0"/>
              <a:t>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Autoencoder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implementacion</a:t>
            </a:r>
            <a:r>
              <a:rPr lang="en-US" dirty="0"/>
              <a:t> para </a:t>
            </a: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fugas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oleoductos</a:t>
            </a:r>
            <a:r>
              <a:rPr lang="en-US" dirty="0"/>
              <a:t> de forma no </a:t>
            </a:r>
            <a:r>
              <a:rPr lang="en-US" dirty="0" err="1"/>
              <a:t>supervisada</a:t>
            </a:r>
            <a:r>
              <a:rPr lang="en-US" dirty="0"/>
              <a:t>. </a:t>
            </a:r>
          </a:p>
        </p:txBody>
      </p:sp>
      <p:pic>
        <p:nvPicPr>
          <p:cNvPr id="2050" name="Picture 2" descr="XGBoost - GeeksforGeeks">
            <a:extLst>
              <a:ext uri="{FF2B5EF4-FFF2-40B4-BE49-F238E27FC236}">
                <a16:creationId xmlns:a16="http://schemas.microsoft.com/office/drawing/2014/main" id="{CF1F7E2E-193E-1876-C918-EB5F8A18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18" y="2609674"/>
            <a:ext cx="2343706" cy="13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rehensive Introduction to Autoencoders | by Matthew Stewart, PhD |  Towards Data Science">
            <a:extLst>
              <a:ext uri="{FF2B5EF4-FFF2-40B4-BE49-F238E27FC236}">
                <a16:creationId xmlns:a16="http://schemas.microsoft.com/office/drawing/2014/main" id="{8B03EEBB-1CED-CDEB-4B6B-72334E4D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46" y="4136994"/>
            <a:ext cx="2577864" cy="19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7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0B19-0765-AA33-97CC-C6C20040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F114-2FD9-08BA-65E8-4EA34C2E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Comparar modelos de clasificación de casos de incidentes en oleoductos, por medio de </a:t>
            </a:r>
            <a:r>
              <a:rPr lang="es-EC" dirty="0" err="1"/>
              <a:t>XGBoost</a:t>
            </a:r>
            <a:r>
              <a:rPr lang="es-EC" dirty="0"/>
              <a:t>, </a:t>
            </a:r>
            <a:r>
              <a:rPr lang="es-EC" dirty="0" err="1"/>
              <a:t>Autoencoder</a:t>
            </a:r>
            <a:r>
              <a:rPr lang="es-EC" dirty="0"/>
              <a:t> y una combinación entre estos, para determinar perjuicios sobre la infraestructura de la propiedad petrolera.</a:t>
            </a:r>
          </a:p>
          <a:p>
            <a:r>
              <a:rPr lang="es-EC" dirty="0"/>
              <a:t>Analizar la eficacia de una red neuronal y un árbol de decisión para predecir/clasificar casos de </a:t>
            </a:r>
            <a:r>
              <a:rPr lang="es-EC" dirty="0" err="1"/>
              <a:t>indicentes</a:t>
            </a:r>
            <a:r>
              <a:rPr lang="es-EC" dirty="0"/>
              <a:t> en oleoductos.</a:t>
            </a:r>
          </a:p>
          <a:p>
            <a:r>
              <a:rPr lang="es-EC" dirty="0"/>
              <a:t>Implementar un </a:t>
            </a:r>
            <a:r>
              <a:rPr lang="es-EC" dirty="0" err="1"/>
              <a:t>dataset</a:t>
            </a:r>
            <a:r>
              <a:rPr lang="es-EC" dirty="0"/>
              <a:t> de incidentes petroleros, con sus atributos mas importantes, para el entrenamiento y prueba de modelos de aprendizaje supervisado y no supervisado.</a:t>
            </a:r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F4BF-50E2-38BE-F580-6DD33BC3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Materiales y 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C15CB-1A79-EB11-41D3-3D7365D8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7" y="2518083"/>
            <a:ext cx="4976674" cy="3154748"/>
          </a:xfrm>
        </p:spPr>
        <p:txBody>
          <a:bodyPr>
            <a:normAutofit fontScale="85000" lnSpcReduction="20000"/>
          </a:bodyPr>
          <a:lstStyle/>
          <a:p>
            <a:r>
              <a:rPr lang="es-EC" dirty="0"/>
              <a:t>Implementación de un </a:t>
            </a:r>
            <a:r>
              <a:rPr lang="es-EC" dirty="0" err="1"/>
              <a:t>dataset</a:t>
            </a:r>
            <a:r>
              <a:rPr lang="es-EC" dirty="0"/>
              <a:t> sobre incidentes en el área de petróleo y gas (2008 – presente)</a:t>
            </a:r>
          </a:p>
          <a:p>
            <a:r>
              <a:rPr lang="es-EC" dirty="0"/>
              <a:t>Descarte de variables con poca información.</a:t>
            </a:r>
          </a:p>
          <a:p>
            <a:r>
              <a:rPr lang="es-EC" dirty="0"/>
              <a:t>Imputación de datos para rellenar </a:t>
            </a:r>
            <a:r>
              <a:rPr lang="es-EC" dirty="0" err="1"/>
              <a:t>dataset</a:t>
            </a:r>
            <a:endParaRPr lang="es-EC" dirty="0"/>
          </a:p>
          <a:p>
            <a:r>
              <a:rPr lang="es-EC" dirty="0"/>
              <a:t>Valor de media con base en la clase</a:t>
            </a:r>
          </a:p>
          <a:p>
            <a:r>
              <a:rPr lang="es-EC" dirty="0"/>
              <a:t>Valor de moda con base en la clase</a:t>
            </a:r>
          </a:p>
          <a:p>
            <a:r>
              <a:rPr lang="es-EC" dirty="0"/>
              <a:t>Valores </a:t>
            </a:r>
            <a:r>
              <a:rPr lang="es-EC" dirty="0" err="1"/>
              <a:t>adyancentes</a:t>
            </a:r>
            <a:r>
              <a:rPr lang="es-EC" dirty="0"/>
              <a:t>.</a:t>
            </a:r>
          </a:p>
          <a:p>
            <a:r>
              <a:rPr lang="es-EC" dirty="0" err="1"/>
              <a:t>One</a:t>
            </a:r>
            <a:r>
              <a:rPr lang="es-EC" dirty="0"/>
              <a:t> </a:t>
            </a:r>
            <a:r>
              <a:rPr lang="es-EC" dirty="0" err="1"/>
              <a:t>hot</a:t>
            </a:r>
            <a:r>
              <a:rPr lang="es-EC" dirty="0"/>
              <a:t> bit </a:t>
            </a:r>
            <a:r>
              <a:rPr lang="es-EC" dirty="0" err="1"/>
              <a:t>encoding</a:t>
            </a:r>
            <a:r>
              <a:rPr lang="es-EC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BAE62-CA18-799C-1A27-CFD26CBE8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9563" r="8301" b="9466"/>
          <a:stretch/>
        </p:blipFill>
        <p:spPr>
          <a:xfrm>
            <a:off x="6209930" y="2789815"/>
            <a:ext cx="1475145" cy="1116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796BF9-4748-7C96-1372-155619CB7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11521" r="9310" b="10680"/>
          <a:stretch/>
        </p:blipFill>
        <p:spPr>
          <a:xfrm>
            <a:off x="8071254" y="2713370"/>
            <a:ext cx="1475145" cy="1249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5F60C6-4022-5BEE-A1A3-99A59E154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 t="10547" r="8006" b="10577"/>
          <a:stretch/>
        </p:blipFill>
        <p:spPr>
          <a:xfrm>
            <a:off x="9997265" y="2774258"/>
            <a:ext cx="1153088" cy="112746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5C44458-CFDB-AFCC-68A7-0DE7FEE107C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685075" y="3337992"/>
            <a:ext cx="386179" cy="10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B5FC718-82CC-8257-E548-DDE8363EAE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9546399" y="3337991"/>
            <a:ext cx="4508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74" name="Picture 2" descr="6 Different Ways to Compensate for Missing Values In a Dataset (Data  Imputation with examples) | by Will Badr | Towards Data Science">
            <a:extLst>
              <a:ext uri="{FF2B5EF4-FFF2-40B4-BE49-F238E27FC236}">
                <a16:creationId xmlns:a16="http://schemas.microsoft.com/office/drawing/2014/main" id="{B6754867-4129-67F2-F2B5-F96B40CE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91" y="4632804"/>
            <a:ext cx="2302275" cy="6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ne-Hot Encoding in Scikit-Learn with OneHotEncoder • datagy">
            <a:extLst>
              <a:ext uri="{FF2B5EF4-FFF2-40B4-BE49-F238E27FC236}">
                <a16:creationId xmlns:a16="http://schemas.microsoft.com/office/drawing/2014/main" id="{1E3E89E1-2833-C0A7-E38A-9959B4D81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4"/>
          <a:stretch/>
        </p:blipFill>
        <p:spPr bwMode="auto">
          <a:xfrm>
            <a:off x="8413810" y="4379277"/>
            <a:ext cx="2736543" cy="11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6F488-E6DC-CE7C-3AF7-EDDBF769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Limpieza de </a:t>
            </a:r>
            <a:r>
              <a:rPr lang="es-EC" dirty="0" err="1"/>
              <a:t>dataset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EF1905-AAF9-E84E-0BB9-A4D173DA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4" y="2807561"/>
            <a:ext cx="4886993" cy="2918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DEE017-9F37-00C1-641F-9D48EA46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61"/>
            <a:ext cx="4929783" cy="29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ACE5-C030-8B12-2852-3F9A1387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a considerar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348CE-4DD7-291D-74D2-4367232E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Implementación de variables más importantes (mayoría de ámbito categórico): </a:t>
            </a:r>
          </a:p>
          <a:p>
            <a:r>
              <a:rPr lang="es-EC" dirty="0"/>
              <a:t>Nivel de emergencia</a:t>
            </a:r>
          </a:p>
          <a:p>
            <a:r>
              <a:rPr lang="es-EC" dirty="0"/>
              <a:t>Tipo de inspección a realizar</a:t>
            </a:r>
          </a:p>
          <a:p>
            <a:r>
              <a:rPr lang="es-EC" dirty="0"/>
              <a:t>Horas transcurridas desde el inicio hasta el descubrimiento del incidente</a:t>
            </a:r>
          </a:p>
          <a:p>
            <a:r>
              <a:rPr lang="en-US" dirty="0"/>
              <a:t>Como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descubierto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derramada</a:t>
            </a:r>
            <a:endParaRPr lang="en-US" dirty="0"/>
          </a:p>
          <a:p>
            <a:r>
              <a:rPr lang="en-US" dirty="0" err="1"/>
              <a:t>Involucracion</a:t>
            </a:r>
            <a:r>
              <a:rPr lang="en-US" dirty="0"/>
              <a:t> de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incidente</a:t>
            </a:r>
            <a:endParaRPr lang="en-US" dirty="0"/>
          </a:p>
          <a:p>
            <a:r>
              <a:rPr lang="en-US" dirty="0"/>
              <a:t>Tipo de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liberada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afectado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BBA8E-34FC-2C7A-4583-E1DF7C8B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XGBoost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8D57B20-2BFE-4729-BD7B-CFE13B33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28350" cy="3107021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Parte del estado del arte de arboles de decisión.</a:t>
            </a:r>
          </a:p>
          <a:p>
            <a:r>
              <a:rPr lang="es-EC" dirty="0"/>
              <a:t>Base en </a:t>
            </a:r>
            <a:r>
              <a:rPr lang="es-EC" dirty="0" err="1"/>
              <a:t>boosting</a:t>
            </a:r>
            <a:r>
              <a:rPr lang="es-EC" dirty="0"/>
              <a:t> (creación de un modelo en conjunto de arboles débiles, ponderación mas alta a clasificaciones erróneas)</a:t>
            </a:r>
          </a:p>
          <a:p>
            <a:r>
              <a:rPr lang="es-EC" dirty="0"/>
              <a:t>En clasificación y regresión.</a:t>
            </a:r>
          </a:p>
          <a:p>
            <a:r>
              <a:rPr lang="es-EC" dirty="0"/>
              <a:t>Se agregan arboles secuencialmente, tomando en cuenta el error del árbol previo, minimizando el error al máximo posible.</a:t>
            </a:r>
            <a:endParaRPr lang="en-US" dirty="0"/>
          </a:p>
        </p:txBody>
      </p:sp>
      <p:pic>
        <p:nvPicPr>
          <p:cNvPr id="1026" name="Picture 2" descr="Flow chart of XGBoost. | Download Scientific Diagram">
            <a:extLst>
              <a:ext uri="{FF2B5EF4-FFF2-40B4-BE49-F238E27FC236}">
                <a16:creationId xmlns:a16="http://schemas.microsoft.com/office/drawing/2014/main" id="{BFE08147-08D5-7188-3602-C316DF37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1223"/>
            <a:ext cx="4444661" cy="281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DA83-E0F4-643E-068F-7C2D6898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Autoencoder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6E85F-4D03-8575-6FE0-C0BB3619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06409" cy="3213553"/>
          </a:xfrm>
        </p:spPr>
        <p:txBody>
          <a:bodyPr>
            <a:normAutofit fontScale="92500"/>
          </a:bodyPr>
          <a:lstStyle/>
          <a:p>
            <a:r>
              <a:rPr lang="es-EC" dirty="0"/>
              <a:t>Reconstrucción de la información</a:t>
            </a:r>
          </a:p>
          <a:p>
            <a:r>
              <a:rPr lang="en-US" dirty="0" err="1"/>
              <a:t>Reducci</a:t>
            </a:r>
            <a:r>
              <a:rPr lang="es-EC" dirty="0" err="1"/>
              <a:t>ó</a:t>
            </a:r>
            <a:r>
              <a:rPr lang="en-US" dirty="0"/>
              <a:t>n de la </a:t>
            </a:r>
            <a:r>
              <a:rPr lang="en-US" dirty="0" err="1"/>
              <a:t>dimensionalidad</a:t>
            </a:r>
            <a:endParaRPr lang="en-US" dirty="0"/>
          </a:p>
          <a:p>
            <a:r>
              <a:rPr lang="en-US" dirty="0" err="1"/>
              <a:t>Codificación</a:t>
            </a:r>
            <a:r>
              <a:rPr lang="en-US" dirty="0"/>
              <a:t> para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comprimida</a:t>
            </a:r>
            <a:r>
              <a:rPr lang="en-US" dirty="0"/>
              <a:t>.</a:t>
            </a:r>
          </a:p>
          <a:p>
            <a:r>
              <a:rPr lang="en-US" dirty="0" err="1"/>
              <a:t>Decodificación</a:t>
            </a:r>
            <a:r>
              <a:rPr lang="en-US" dirty="0"/>
              <a:t> para </a:t>
            </a:r>
            <a:r>
              <a:rPr lang="en-US" dirty="0" err="1"/>
              <a:t>reconstrucción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1CAAB7-0E27-DF73-32F6-FD248F0D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38" y="2806206"/>
            <a:ext cx="508706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7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848</TotalTime>
  <Words>794</Words>
  <Application>Microsoft Office PowerPoint</Application>
  <PresentationFormat>Panorámica</PresentationFormat>
  <Paragraphs>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Orgánico</vt:lpstr>
      <vt:lpstr>Incidentes en el campo de petróleo y gas: clasificación binaria</vt:lpstr>
      <vt:lpstr>Introducción</vt:lpstr>
      <vt:lpstr>Introducción</vt:lpstr>
      <vt:lpstr>Objetivos</vt:lpstr>
      <vt:lpstr>Materiales y métodos</vt:lpstr>
      <vt:lpstr>Limpieza de dataset</vt:lpstr>
      <vt:lpstr>Variables a considerar</vt:lpstr>
      <vt:lpstr>XGBoost</vt:lpstr>
      <vt:lpstr>Autoencoder</vt:lpstr>
      <vt:lpstr>Modelos</vt:lpstr>
      <vt:lpstr>Autoencoder: vista previa</vt:lpstr>
      <vt:lpstr>Resultados</vt:lpstr>
      <vt:lpstr>ROC</vt:lpstr>
      <vt:lpstr>Precision-Recall</vt:lpstr>
      <vt:lpstr>Loss - epochs</vt:lpstr>
      <vt:lpstr>Matriz de confusión - XGB</vt:lpstr>
      <vt:lpstr>Matriz de confusión - NN</vt:lpstr>
      <vt:lpstr>Matriz de confusión – XGB-NN</vt:lpstr>
      <vt:lpstr>Discusión</vt:lpstr>
      <vt:lpstr>Bibliografía</vt:lpstr>
      <vt:lpstr>ROC (implementaciones iniciales)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Incidentes en el campo de petróleo y gas: clasificación de eventos</dc:title>
  <dc:creator>GABRIEL PASTOR</dc:creator>
  <cp:lastModifiedBy>GABRIEL PASTOR</cp:lastModifiedBy>
  <cp:revision>5</cp:revision>
  <dcterms:created xsi:type="dcterms:W3CDTF">2023-11-30T14:37:26Z</dcterms:created>
  <dcterms:modified xsi:type="dcterms:W3CDTF">2023-12-07T16:56:08Z</dcterms:modified>
</cp:coreProperties>
</file>