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6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80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75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92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96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1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74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7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6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80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1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07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1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95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9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53DAD0-FE52-4AF0-9007-7855D466F7A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DDEBFA-9C2F-4E53-86F3-BCE62822A4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9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canada.ca/data/en/dataset/7dffedc4-23fa-440c-a36d-adf5a6cc09f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D0B78-6943-0D43-2A5A-F46387D18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sz="3600" dirty="0"/>
              <a:t>Incidentes en el campo de petróleo y gas: clasificación de eventos</a:t>
            </a:r>
            <a:endParaRPr lang="en-US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BA5B98-79E8-E120-67F7-C772CAA57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Gabriel Pástor - 00211253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7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06876-9BE2-C9FE-119D-8CFA52AE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Discusión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61C22-0A75-B334-E35A-CBE05D1AE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6488"/>
          </a:xfrm>
        </p:spPr>
        <p:txBody>
          <a:bodyPr/>
          <a:lstStyle/>
          <a:p>
            <a:r>
              <a:rPr lang="es-EC" dirty="0"/>
              <a:t>Posibles problemas con el </a:t>
            </a:r>
            <a:r>
              <a:rPr lang="es-EC" dirty="0" err="1"/>
              <a:t>dataset</a:t>
            </a:r>
            <a:r>
              <a:rPr lang="es-EC" dirty="0"/>
              <a:t> en al determinación de variables.</a:t>
            </a:r>
          </a:p>
          <a:p>
            <a:r>
              <a:rPr lang="es-EC" dirty="0" err="1"/>
              <a:t>Autoencoder</a:t>
            </a:r>
            <a:r>
              <a:rPr lang="es-EC" dirty="0"/>
              <a:t> se enfoca en la reducción de dimensionalidad, </a:t>
            </a:r>
            <a:r>
              <a:rPr lang="es-EC" dirty="0" err="1"/>
              <a:t>XGBoost</a:t>
            </a:r>
            <a:r>
              <a:rPr lang="es-EC" dirty="0"/>
              <a:t> en la clasificación.</a:t>
            </a:r>
          </a:p>
          <a:p>
            <a:r>
              <a:rPr lang="es-EC" dirty="0"/>
              <a:t>Una implementación de ambos podría ser mas efectiva.</a:t>
            </a:r>
          </a:p>
          <a:p>
            <a:r>
              <a:rPr lang="es-EC" dirty="0" err="1"/>
              <a:t>XGBoost</a:t>
            </a:r>
            <a:r>
              <a:rPr lang="es-EC" dirty="0"/>
              <a:t> con un buen manejo ante grandes conjuntos de datos.</a:t>
            </a:r>
          </a:p>
          <a:p>
            <a:r>
              <a:rPr lang="es-EC" dirty="0" err="1"/>
              <a:t>XGBoost</a:t>
            </a:r>
            <a:r>
              <a:rPr lang="es-EC" dirty="0"/>
              <a:t> es mas efectivo, especialmente por su enfoque ya dado a casos de clasificación binaria.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3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38707-B7A2-4278-16BA-100A7DA5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Bibliografía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B68C5-9EF5-6E26-26D5-EDC3F116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3077"/>
            <a:ext cx="10515600" cy="37939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Spandonidis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</a:t>
            </a: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Theodoropoulos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Giannopoulos, F., </a:t>
            </a: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Galiatsatos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N., &amp; </a:t>
            </a: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Petsa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(2022). Evaluation of deep learning approaches for oil &amp; gas pipeline leak detection using wireless sensor networks. </a:t>
            </a:r>
            <a:r>
              <a:rPr lang="en-U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Engineering Applications of Artificial Intelligence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113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104890.</a:t>
            </a:r>
          </a:p>
          <a:p>
            <a:pPr>
              <a:lnSpc>
                <a:spcPct val="120000"/>
              </a:lnSpc>
            </a:pPr>
            <a:r>
              <a:rPr lang="es-E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FRANCISCO, A., RUMICHE, P., &amp; INDACOCHEA, J. Estudios de Caso de Fallas y Accidentes en Gasoductos y Oleoductos. </a:t>
            </a:r>
            <a:r>
              <a:rPr lang="es-ES" sz="2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Joining</a:t>
            </a:r>
            <a:r>
              <a:rPr lang="es-E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2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</a:t>
            </a:r>
            <a:r>
              <a:rPr lang="es-E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s-ES" sz="2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Advanced</a:t>
            </a:r>
            <a:r>
              <a:rPr lang="es-E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2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Materials</a:t>
            </a:r>
            <a:r>
              <a:rPr lang="es-E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2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lang="es-E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2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Laboratory</a:t>
            </a:r>
            <a:r>
              <a:rPr lang="es-E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Seghier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E. A. B., </a:t>
            </a: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Höche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&amp; </a:t>
            </a: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Zheludkevich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(2022). Prediction of the internal corrosion rate for oil and gas pipeline: Implementation of ensemble learning techniques. </a:t>
            </a:r>
            <a:r>
              <a:rPr lang="en-U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Natural Gas Science and Engineering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99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104425.</a:t>
            </a:r>
          </a:p>
          <a:p>
            <a:pPr>
              <a:lnSpc>
                <a:spcPct val="120000"/>
              </a:lnSpc>
            </a:pP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Liu, W., Chen, Z., &amp; Hu, Y. (2022). </a:t>
            </a:r>
            <a:r>
              <a:rPr lang="en-US" sz="2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algorithm-based prediction of safety assessment for pipelines. </a:t>
            </a:r>
            <a:r>
              <a:rPr lang="en-U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Pressure Vessels and Piping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197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104655.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222222"/>
                </a:solidFill>
                <a:latin typeface="Arial" panose="020B0604020202020204" pitchFamily="34" charset="0"/>
              </a:rPr>
              <a:t>Dataset source: </a:t>
            </a:r>
            <a:r>
              <a:rPr lang="en-US" sz="2600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https://open.canada.ca/data/en/dataset/7dffedc4-23fa-440c-a36d-adf5a6cc09f1</a:t>
            </a:r>
            <a:endParaRPr lang="en-US" sz="2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3434B-207E-71D7-B532-555EADA9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B5D5E3-409A-D9D9-073A-CBD9A07F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60" y="2503503"/>
            <a:ext cx="4438835" cy="3533313"/>
          </a:xfrm>
        </p:spPr>
        <p:txBody>
          <a:bodyPr>
            <a:normAutofit fontScale="85000" lnSpcReduction="10000"/>
          </a:bodyPr>
          <a:lstStyle/>
          <a:p>
            <a:r>
              <a:rPr lang="es-EC" dirty="0"/>
              <a:t>Operaciones en el área de petróleo y gas implican: seguridad, abastecimiento, eficiencia y cumplimiento de las leyes.</a:t>
            </a:r>
          </a:p>
          <a:p>
            <a:r>
              <a:rPr lang="es-EC" dirty="0"/>
              <a:t>A pesar de ello, accidentes en este campo nunca dejan de ocurrir.</a:t>
            </a:r>
          </a:p>
          <a:p>
            <a:r>
              <a:rPr lang="es-EC" dirty="0"/>
              <a:t>Mayormente casos hay de corrosión o falla mecánica.</a:t>
            </a:r>
          </a:p>
          <a:p>
            <a:r>
              <a:rPr lang="es-EC" dirty="0"/>
              <a:t>Importancia tanto por perdida de vidas humanas como por cuestiones económicas.</a:t>
            </a:r>
          </a:p>
          <a:p>
            <a:endParaRPr lang="en-US" dirty="0"/>
          </a:p>
        </p:txBody>
      </p:sp>
      <p:pic>
        <p:nvPicPr>
          <p:cNvPr id="1026" name="Picture 2" descr="Keeping Oil and Gas Pipeline Inspection on Track - Khalifa University">
            <a:extLst>
              <a:ext uri="{FF2B5EF4-FFF2-40B4-BE49-F238E27FC236}">
                <a16:creationId xmlns:a16="http://schemas.microsoft.com/office/drawing/2014/main" id="{B86DBBA4-1DF3-5281-64D1-F657D9FE4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3524"/>
            <a:ext cx="5101701" cy="286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7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11F87-B440-7977-51D1-4C3B891D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07B8C-3B7B-7677-D242-F970400D6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38" y="2485747"/>
            <a:ext cx="5128706" cy="3691215"/>
          </a:xfrm>
        </p:spPr>
        <p:txBody>
          <a:bodyPr>
            <a:normAutofit fontScale="77500" lnSpcReduction="20000"/>
          </a:bodyPr>
          <a:lstStyle/>
          <a:p>
            <a:r>
              <a:rPr lang="es-EC" dirty="0"/>
              <a:t>Machine </a:t>
            </a:r>
            <a:r>
              <a:rPr lang="es-EC" dirty="0" err="1"/>
              <a:t>learning</a:t>
            </a:r>
            <a:r>
              <a:rPr lang="es-EC" dirty="0"/>
              <a:t> vs Deep </a:t>
            </a:r>
            <a:r>
              <a:rPr lang="es-EC" dirty="0" err="1"/>
              <a:t>learning</a:t>
            </a:r>
            <a:endParaRPr lang="es-EC" dirty="0"/>
          </a:p>
          <a:p>
            <a:r>
              <a:rPr lang="es-EC" dirty="0"/>
              <a:t>Análisis del aprendizaje</a:t>
            </a:r>
          </a:p>
          <a:p>
            <a:r>
              <a:rPr lang="en-US" dirty="0"/>
              <a:t>Deep learning </a:t>
            </a:r>
            <a:r>
              <a:rPr lang="en-US" dirty="0" err="1"/>
              <a:t>implicado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humano</a:t>
            </a:r>
            <a:r>
              <a:rPr lang="en-US" dirty="0"/>
              <a:t>.</a:t>
            </a:r>
          </a:p>
          <a:p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supervizado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implementacion</a:t>
            </a:r>
            <a:r>
              <a:rPr lang="en-US" dirty="0"/>
              <a:t> de </a:t>
            </a:r>
            <a:r>
              <a:rPr lang="en-US" dirty="0" err="1"/>
              <a:t>etiquetas</a:t>
            </a:r>
            <a:r>
              <a:rPr lang="en-US" dirty="0"/>
              <a:t> para </a:t>
            </a:r>
            <a:r>
              <a:rPr lang="en-US" dirty="0" err="1"/>
              <a:t>entrenar</a:t>
            </a:r>
            <a:r>
              <a:rPr lang="en-US" dirty="0"/>
              <a:t> y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implementación</a:t>
            </a:r>
            <a:r>
              <a:rPr lang="en-US" dirty="0"/>
              <a:t> de </a:t>
            </a:r>
            <a:r>
              <a:rPr lang="en-US" dirty="0" err="1"/>
              <a:t>arboles</a:t>
            </a:r>
            <a:r>
              <a:rPr lang="en-US" dirty="0"/>
              <a:t> de </a:t>
            </a:r>
            <a:r>
              <a:rPr lang="en-US" dirty="0" err="1"/>
              <a:t>decisiones</a:t>
            </a:r>
            <a:r>
              <a:rPr lang="en-US" dirty="0"/>
              <a:t> (machine learning </a:t>
            </a:r>
            <a:r>
              <a:rPr lang="en-US" dirty="0" err="1"/>
              <a:t>supervisado</a:t>
            </a:r>
            <a:r>
              <a:rPr lang="en-US" dirty="0"/>
              <a:t>), para </a:t>
            </a:r>
            <a:r>
              <a:rPr lang="en-US" dirty="0" err="1"/>
              <a:t>determinar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corrosion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oleoductos</a:t>
            </a:r>
            <a:r>
              <a:rPr lang="en-US" dirty="0"/>
              <a:t> 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r>
              <a:rPr lang="en-US" dirty="0"/>
              <a:t>Autoencoder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implementacion</a:t>
            </a:r>
            <a:r>
              <a:rPr lang="en-US" dirty="0"/>
              <a:t> para </a:t>
            </a:r>
            <a:r>
              <a:rPr lang="en-US" dirty="0" err="1"/>
              <a:t>deteccion</a:t>
            </a:r>
            <a:r>
              <a:rPr lang="en-US" dirty="0"/>
              <a:t> de </a:t>
            </a:r>
            <a:r>
              <a:rPr lang="en-US" dirty="0" err="1"/>
              <a:t>fugas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oleoductos</a:t>
            </a:r>
            <a:r>
              <a:rPr lang="en-US" dirty="0"/>
              <a:t> de forma no </a:t>
            </a:r>
            <a:r>
              <a:rPr lang="en-US" dirty="0" err="1"/>
              <a:t>supervisada</a:t>
            </a:r>
            <a:r>
              <a:rPr lang="en-US" dirty="0"/>
              <a:t>. </a:t>
            </a:r>
          </a:p>
        </p:txBody>
      </p:sp>
      <p:pic>
        <p:nvPicPr>
          <p:cNvPr id="2050" name="Picture 2" descr="XGBoost - GeeksforGeeks">
            <a:extLst>
              <a:ext uri="{FF2B5EF4-FFF2-40B4-BE49-F238E27FC236}">
                <a16:creationId xmlns:a16="http://schemas.microsoft.com/office/drawing/2014/main" id="{CF1F7E2E-193E-1876-C918-EB5F8A186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82" y="1422019"/>
            <a:ext cx="3552178" cy="200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rehensive Introduction to Autoencoders | by Matthew Stewart, PhD |  Towards Data Science">
            <a:extLst>
              <a:ext uri="{FF2B5EF4-FFF2-40B4-BE49-F238E27FC236}">
                <a16:creationId xmlns:a16="http://schemas.microsoft.com/office/drawing/2014/main" id="{8B03EEBB-1CED-CDEB-4B6B-72334E4D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58" y="3829608"/>
            <a:ext cx="2992052" cy="222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7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60B19-0765-AA33-97CC-C6C20040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AF114-2FD9-08BA-65E8-4EA34C2E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/>
              <a:t>Comparar modelos de clasificación de casos de incidentes en oleoductos, por medio de </a:t>
            </a:r>
            <a:r>
              <a:rPr lang="es-EC" dirty="0" err="1"/>
              <a:t>XGBoost</a:t>
            </a:r>
            <a:r>
              <a:rPr lang="es-EC" dirty="0"/>
              <a:t> y </a:t>
            </a:r>
            <a:r>
              <a:rPr lang="es-EC" dirty="0" err="1"/>
              <a:t>Autoencoder</a:t>
            </a:r>
            <a:r>
              <a:rPr lang="es-EC" dirty="0"/>
              <a:t>, para determinar perjuicios sobre la infraestructura de la propiedad petrolera.</a:t>
            </a:r>
          </a:p>
          <a:p>
            <a:r>
              <a:rPr lang="es-EC" dirty="0"/>
              <a:t>Analizar la eficacia de una red neuronal y un árbol de decisión para predecir/clasificar casos de </a:t>
            </a:r>
            <a:r>
              <a:rPr lang="es-EC" dirty="0" err="1"/>
              <a:t>indicentes</a:t>
            </a:r>
            <a:r>
              <a:rPr lang="es-EC" dirty="0"/>
              <a:t> en oleoductos.</a:t>
            </a:r>
          </a:p>
          <a:p>
            <a:r>
              <a:rPr lang="es-EC" dirty="0"/>
              <a:t>Implementar un </a:t>
            </a:r>
            <a:r>
              <a:rPr lang="es-EC" dirty="0" err="1"/>
              <a:t>dataset</a:t>
            </a:r>
            <a:r>
              <a:rPr lang="es-EC" dirty="0"/>
              <a:t> de incidentes petroleros, con sus atributos mas importantes, para el entrenamiento y prueba de modelos de aprendizaje supervisado y no supervisado.</a:t>
            </a:r>
          </a:p>
          <a:p>
            <a:endParaRPr lang="es-EC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2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BF4BF-50E2-38BE-F580-6DD33BC3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Materiales y métodos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C15CB-1A79-EB11-41D3-3D7365D8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77652" cy="4351338"/>
          </a:xfrm>
        </p:spPr>
        <p:txBody>
          <a:bodyPr/>
          <a:lstStyle/>
          <a:p>
            <a:r>
              <a:rPr lang="es-EC" dirty="0"/>
              <a:t>Implementación de un </a:t>
            </a:r>
            <a:r>
              <a:rPr lang="es-EC" dirty="0" err="1"/>
              <a:t>dataset</a:t>
            </a:r>
            <a:r>
              <a:rPr lang="es-EC" dirty="0"/>
              <a:t> sobre incidentes en el área de petróleo y gas (2008 – presente)</a:t>
            </a:r>
          </a:p>
          <a:p>
            <a:r>
              <a:rPr lang="es-EC" dirty="0"/>
              <a:t>Modelo de </a:t>
            </a:r>
            <a:r>
              <a:rPr lang="es-EC" dirty="0" err="1"/>
              <a:t>XGBoost</a:t>
            </a:r>
            <a:r>
              <a:rPr lang="es-EC" dirty="0"/>
              <a:t>, árbol de decisión</a:t>
            </a:r>
          </a:p>
          <a:p>
            <a:r>
              <a:rPr lang="es-EC" dirty="0"/>
              <a:t>Modelo de </a:t>
            </a:r>
            <a:r>
              <a:rPr lang="es-EC" dirty="0" err="1"/>
              <a:t>Autoencoder</a:t>
            </a:r>
            <a:r>
              <a:rPr lang="es-EC" dirty="0"/>
              <a:t> (Deep AE), de dos capas ocultas. </a:t>
            </a:r>
          </a:p>
        </p:txBody>
      </p:sp>
    </p:spTree>
    <p:extLst>
      <p:ext uri="{BB962C8B-B14F-4D97-AF65-F5344CB8AC3E}">
        <p14:creationId xmlns:p14="http://schemas.microsoft.com/office/powerpoint/2010/main" val="427373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8ACE5-C030-8B12-2852-3F9A1387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Materiales y métodos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F348CE-4DD7-291D-74D2-4367232E1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C" dirty="0"/>
              <a:t>Implementación de variables más importantes (mayoría de ámbito categórico): </a:t>
            </a:r>
          </a:p>
          <a:p>
            <a:r>
              <a:rPr lang="es-EC" dirty="0"/>
              <a:t>Nivel de emergencia</a:t>
            </a:r>
          </a:p>
          <a:p>
            <a:r>
              <a:rPr lang="es-EC" dirty="0"/>
              <a:t>Tipo de inspección a realizar</a:t>
            </a:r>
          </a:p>
          <a:p>
            <a:r>
              <a:rPr lang="es-EC" dirty="0"/>
              <a:t>Horas transcurridas desde el inicio hasta el descubrimiento del incidente</a:t>
            </a:r>
          </a:p>
          <a:p>
            <a:r>
              <a:rPr lang="en-US" dirty="0"/>
              <a:t>Como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descubierto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incidente</a:t>
            </a:r>
            <a:endParaRPr lang="en-US" dirty="0"/>
          </a:p>
          <a:p>
            <a:r>
              <a:rPr lang="en-US" dirty="0" err="1"/>
              <a:t>Volumen</a:t>
            </a:r>
            <a:r>
              <a:rPr lang="en-US" dirty="0"/>
              <a:t> de </a:t>
            </a:r>
            <a:r>
              <a:rPr lang="en-US" dirty="0" err="1"/>
              <a:t>sustancia</a:t>
            </a:r>
            <a:r>
              <a:rPr lang="en-US" dirty="0"/>
              <a:t> </a:t>
            </a:r>
            <a:r>
              <a:rPr lang="en-US" dirty="0" err="1"/>
              <a:t>derramada</a:t>
            </a:r>
            <a:endParaRPr lang="en-US" dirty="0"/>
          </a:p>
          <a:p>
            <a:r>
              <a:rPr lang="en-US" dirty="0" err="1"/>
              <a:t>Involucracion</a:t>
            </a:r>
            <a:r>
              <a:rPr lang="en-US" dirty="0"/>
              <a:t> de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incidente</a:t>
            </a:r>
            <a:endParaRPr lang="en-US" dirty="0"/>
          </a:p>
          <a:p>
            <a:r>
              <a:rPr lang="en-US" dirty="0"/>
              <a:t>Tipo de </a:t>
            </a:r>
            <a:r>
              <a:rPr lang="en-US" dirty="0" err="1"/>
              <a:t>sustancia</a:t>
            </a:r>
            <a:r>
              <a:rPr lang="en-US" dirty="0"/>
              <a:t> </a:t>
            </a:r>
            <a:r>
              <a:rPr lang="en-US" dirty="0" err="1"/>
              <a:t>liberada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afectado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1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BBA8E-34FC-2C7A-4583-E1DF7C8B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Materiales y métodos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8448C1-FFC5-8464-B04B-E51C2DC5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03503"/>
            <a:ext cx="5646936" cy="3071674"/>
          </a:xfrm>
        </p:spPr>
        <p:txBody>
          <a:bodyPr>
            <a:normAutofit fontScale="62500" lnSpcReduction="20000"/>
          </a:bodyPr>
          <a:lstStyle/>
          <a:p>
            <a:r>
              <a:rPr lang="es-EC" dirty="0"/>
              <a:t>Limpieza de </a:t>
            </a:r>
            <a:r>
              <a:rPr lang="es-EC" dirty="0" err="1"/>
              <a:t>dataset</a:t>
            </a:r>
            <a:r>
              <a:rPr lang="es-EC" dirty="0"/>
              <a:t> – eliminación de columnas completamente nulas.</a:t>
            </a:r>
          </a:p>
          <a:p>
            <a:r>
              <a:rPr lang="es-EC" dirty="0"/>
              <a:t>Relleno de datos – aplicación de media y moda con base en la clase.</a:t>
            </a:r>
          </a:p>
          <a:p>
            <a:r>
              <a:rPr lang="es-EC" dirty="0"/>
              <a:t>Normalización con MinMaxScaler.</a:t>
            </a:r>
          </a:p>
          <a:p>
            <a:r>
              <a:rPr lang="en-US" dirty="0" err="1"/>
              <a:t>Aplicación</a:t>
            </a:r>
            <a:r>
              <a:rPr lang="en-US" dirty="0"/>
              <a:t> de </a:t>
            </a:r>
            <a:r>
              <a:rPr lang="en-US" dirty="0" err="1"/>
              <a:t>XGBoost</a:t>
            </a:r>
            <a:r>
              <a:rPr lang="en-US" dirty="0"/>
              <a:t> (sin </a:t>
            </a:r>
            <a:r>
              <a:rPr lang="en-US" dirty="0" err="1"/>
              <a:t>parametros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)</a:t>
            </a:r>
          </a:p>
          <a:p>
            <a:r>
              <a:rPr lang="en-US" dirty="0" err="1"/>
              <a:t>Definicion</a:t>
            </a:r>
            <a:r>
              <a:rPr lang="en-US" dirty="0"/>
              <a:t> de </a:t>
            </a:r>
            <a:r>
              <a:rPr lang="en-US" dirty="0" err="1"/>
              <a:t>metricas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supervizado</a:t>
            </a:r>
            <a:endParaRPr lang="en-US" dirty="0"/>
          </a:p>
          <a:p>
            <a:r>
              <a:rPr lang="en-US" dirty="0" err="1"/>
              <a:t>Obtención</a:t>
            </a:r>
            <a:r>
              <a:rPr lang="en-US" dirty="0"/>
              <a:t> de Perdida vs </a:t>
            </a:r>
            <a:r>
              <a:rPr lang="en-US" dirty="0" err="1"/>
              <a:t>Epocas</a:t>
            </a:r>
            <a:r>
              <a:rPr lang="en-US" dirty="0"/>
              <a:t>.</a:t>
            </a:r>
          </a:p>
          <a:p>
            <a:r>
              <a:rPr lang="en-US" dirty="0" err="1"/>
              <a:t>Aplicación</a:t>
            </a:r>
            <a:r>
              <a:rPr lang="en-US" dirty="0"/>
              <a:t> de Autoencoder (</a:t>
            </a:r>
            <a:r>
              <a:rPr lang="en-US" dirty="0" err="1"/>
              <a:t>adición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red de </a:t>
            </a:r>
            <a:r>
              <a:rPr lang="en-US" dirty="0" err="1"/>
              <a:t>clasificación</a:t>
            </a:r>
            <a:r>
              <a:rPr lang="en-US" dirty="0"/>
              <a:t>,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secuencial</a:t>
            </a:r>
            <a:r>
              <a:rPr lang="en-US" dirty="0"/>
              <a:t>)</a:t>
            </a:r>
          </a:p>
          <a:p>
            <a:r>
              <a:rPr lang="en-US" dirty="0" err="1"/>
              <a:t>Obtención</a:t>
            </a:r>
            <a:r>
              <a:rPr lang="en-US" dirty="0"/>
              <a:t> de Perdida vs </a:t>
            </a:r>
            <a:r>
              <a:rPr lang="en-US" dirty="0" err="1"/>
              <a:t>Epocas</a:t>
            </a:r>
            <a:r>
              <a:rPr lang="en-US" dirty="0"/>
              <a:t>.</a:t>
            </a:r>
          </a:p>
        </p:txBody>
      </p:sp>
      <p:pic>
        <p:nvPicPr>
          <p:cNvPr id="3074" name="Picture 2" descr="Una sencilla Red Neuronal en Python con Keras y Tensorflow | Aprende  Machine Learning">
            <a:extLst>
              <a:ext uri="{FF2B5EF4-FFF2-40B4-BE49-F238E27FC236}">
                <a16:creationId xmlns:a16="http://schemas.microsoft.com/office/drawing/2014/main" id="{081CE71B-66A6-A8D5-D403-7D1DA2C8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391" y="4801778"/>
            <a:ext cx="1929170" cy="108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omprehensive Introduction to Autoencoders | by Matthew Stewart, PhD |  Towards Data Science">
            <a:extLst>
              <a:ext uri="{FF2B5EF4-FFF2-40B4-BE49-F238E27FC236}">
                <a16:creationId xmlns:a16="http://schemas.microsoft.com/office/drawing/2014/main" id="{F0B73651-A7E3-7145-0D04-EF7705BFD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005" y="4801778"/>
            <a:ext cx="1462200" cy="108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XGBoost - GeeksforGeeks">
            <a:extLst>
              <a:ext uri="{FF2B5EF4-FFF2-40B4-BE49-F238E27FC236}">
                <a16:creationId xmlns:a16="http://schemas.microsoft.com/office/drawing/2014/main" id="{D1382FE1-7357-C8D7-5439-70CF64DCC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881" y="2338832"/>
            <a:ext cx="2566756" cy="14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85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A02D-45C3-DC2C-A8C3-E03ABF8E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Resultados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8AA3C0-9214-6BB5-6338-9F59F659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61" y="2467991"/>
            <a:ext cx="4358936" cy="3462291"/>
          </a:xfrm>
        </p:spPr>
        <p:txBody>
          <a:bodyPr>
            <a:normAutofit fontScale="77500" lnSpcReduction="20000"/>
          </a:bodyPr>
          <a:lstStyle/>
          <a:p>
            <a:r>
              <a:rPr lang="es-EC" dirty="0" err="1"/>
              <a:t>XGBoost</a:t>
            </a:r>
            <a:endParaRPr lang="es-EC" dirty="0"/>
          </a:p>
          <a:p>
            <a:r>
              <a:rPr lang="es-EC" dirty="0"/>
              <a:t>90% de AUC en su mejor versión (0,97 de media general)</a:t>
            </a:r>
          </a:p>
          <a:p>
            <a:r>
              <a:rPr lang="en-US" dirty="0"/>
              <a:t>Average AUC: 0.977 (+/- 0.012)</a:t>
            </a:r>
          </a:p>
          <a:p>
            <a:r>
              <a:rPr lang="en-US" dirty="0"/>
              <a:t>Average Accuracy: 0.934 (+/- 0.023)</a:t>
            </a:r>
          </a:p>
          <a:p>
            <a:r>
              <a:rPr lang="en-US" dirty="0"/>
              <a:t>Average Recall: 0.933 (+/- 0.034)</a:t>
            </a:r>
          </a:p>
          <a:p>
            <a:r>
              <a:rPr lang="en-US" dirty="0"/>
              <a:t>Average Precision: 0.944 (+/- 0.021)</a:t>
            </a:r>
          </a:p>
          <a:p>
            <a:r>
              <a:rPr lang="en-US" dirty="0"/>
              <a:t>Average F1-score: 0.938 (+/- 0.022)</a:t>
            </a:r>
          </a:p>
          <a:p>
            <a:r>
              <a:rPr lang="en-US" dirty="0"/>
              <a:t>Loss vs epochs con alto </a:t>
            </a:r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perdida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set de </a:t>
            </a:r>
            <a:r>
              <a:rPr lang="en-US" dirty="0" err="1"/>
              <a:t>validación</a:t>
            </a:r>
            <a:r>
              <a:rPr lang="en-US" dirty="0"/>
              <a:t> (overfitting)</a:t>
            </a:r>
            <a:endParaRPr lang="es-EC" dirty="0"/>
          </a:p>
          <a:p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7BAF427-AC28-6BDD-EF54-1504C8B9B4BF}"/>
              </a:ext>
            </a:extLst>
          </p:cNvPr>
          <p:cNvSpPr txBox="1">
            <a:spLocks/>
          </p:cNvSpPr>
          <p:nvPr/>
        </p:nvSpPr>
        <p:spPr>
          <a:xfrm>
            <a:off x="6096000" y="2467991"/>
            <a:ext cx="4887897" cy="3462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 err="1"/>
              <a:t>Autoencoder</a:t>
            </a:r>
            <a:endParaRPr lang="es-EC" dirty="0"/>
          </a:p>
          <a:p>
            <a:r>
              <a:rPr lang="es-EC" dirty="0"/>
              <a:t>90% de AUC en su mejor versión (0,97 de media general)</a:t>
            </a:r>
          </a:p>
          <a:p>
            <a:r>
              <a:rPr lang="en-US" dirty="0"/>
              <a:t>Average AUC: 0.874 (+/- 0.019)</a:t>
            </a:r>
          </a:p>
          <a:p>
            <a:r>
              <a:rPr lang="en-US" dirty="0"/>
              <a:t>Average Accuracy: 0.873 (+/- 0.020)</a:t>
            </a:r>
          </a:p>
          <a:p>
            <a:r>
              <a:rPr lang="en-US" dirty="0"/>
              <a:t>Average Recall: 0.861 (+/- 0.049)</a:t>
            </a:r>
          </a:p>
          <a:p>
            <a:r>
              <a:rPr lang="en-US" dirty="0"/>
              <a:t>Average Precision: 0.901 (+/- 0.033)</a:t>
            </a:r>
          </a:p>
          <a:p>
            <a:r>
              <a:rPr lang="en-US" dirty="0"/>
              <a:t>Average F1-score: 0.879 (+/- 0.021)</a:t>
            </a:r>
          </a:p>
          <a:p>
            <a:r>
              <a:rPr lang="en-US" dirty="0"/>
              <a:t>Loss vs epochs </a:t>
            </a:r>
            <a:r>
              <a:rPr lang="es-EC" dirty="0"/>
              <a:t>con valores de entrenamiento y validación cercanos (</a:t>
            </a:r>
            <a:r>
              <a:rPr lang="es-EC" dirty="0" err="1"/>
              <a:t>overfitting</a:t>
            </a:r>
            <a:r>
              <a:rPr lang="es-EC" dirty="0"/>
              <a:t> controlado)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3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0EF52-1C63-6D85-B260-ACEB1ECB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Loss</a:t>
            </a:r>
            <a:r>
              <a:rPr lang="es-EC" dirty="0"/>
              <a:t> vs </a:t>
            </a:r>
            <a:r>
              <a:rPr lang="es-EC" dirty="0" err="1"/>
              <a:t>epochs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BECA3DA-CD51-1191-B002-D858EEBE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839" y="2130641"/>
            <a:ext cx="3962832" cy="297212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F47E70-EDF5-5E86-177F-3AE0117A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90" y="2282925"/>
            <a:ext cx="5335110" cy="266755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22829D9-153D-FFCF-3CA0-91AE47E43F12}"/>
              </a:ext>
            </a:extLst>
          </p:cNvPr>
          <p:cNvSpPr txBox="1"/>
          <p:nvPr/>
        </p:nvSpPr>
        <p:spPr>
          <a:xfrm>
            <a:off x="2919088" y="5173385"/>
            <a:ext cx="1018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dirty="0" err="1"/>
              <a:t>XGBoost</a:t>
            </a:r>
            <a:endParaRPr lang="es-EC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1AD0F5B-0642-D78B-8077-C6BA793F3BDE}"/>
              </a:ext>
            </a:extLst>
          </p:cNvPr>
          <p:cNvSpPr txBox="1"/>
          <p:nvPr/>
        </p:nvSpPr>
        <p:spPr>
          <a:xfrm>
            <a:off x="8254201" y="5173385"/>
            <a:ext cx="1402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dirty="0" err="1"/>
              <a:t>Autoencoder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71560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778</Words>
  <Application>Microsoft Office PowerPoint</Application>
  <PresentationFormat>Panorámica</PresentationFormat>
  <Paragraphs>73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Orgánico</vt:lpstr>
      <vt:lpstr>Incidentes en el campo de petróleo y gas: clasificación de eventos</vt:lpstr>
      <vt:lpstr>Introducción</vt:lpstr>
      <vt:lpstr>Introducción</vt:lpstr>
      <vt:lpstr>Objetivos</vt:lpstr>
      <vt:lpstr>Materiales y métodos</vt:lpstr>
      <vt:lpstr>Materiales y métodos</vt:lpstr>
      <vt:lpstr>Materiales y métodos</vt:lpstr>
      <vt:lpstr>Resultados</vt:lpstr>
      <vt:lpstr>Loss vs epochs</vt:lpstr>
      <vt:lpstr>Discusión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Incidentes en el campo de petróleo y gas: clasificación de eventos</dc:title>
  <dc:creator>GABRIEL PASTOR</dc:creator>
  <cp:lastModifiedBy>GABRIEL PASTOR</cp:lastModifiedBy>
  <cp:revision>1</cp:revision>
  <dcterms:created xsi:type="dcterms:W3CDTF">2023-11-30T14:37:26Z</dcterms:created>
  <dcterms:modified xsi:type="dcterms:W3CDTF">2023-11-30T14:38:41Z</dcterms:modified>
</cp:coreProperties>
</file>