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0"/>
  </p:notesMasterIdLst>
  <p:sldIdLst>
    <p:sldId id="257" r:id="rId5"/>
    <p:sldId id="262" r:id="rId6"/>
    <p:sldId id="263" r:id="rId7"/>
    <p:sldId id="266" r:id="rId8"/>
    <p:sldId id="272" r:id="rId9"/>
    <p:sldId id="267" r:id="rId10"/>
    <p:sldId id="265" r:id="rId11"/>
    <p:sldId id="269" r:id="rId12"/>
    <p:sldId id="264" r:id="rId13"/>
    <p:sldId id="274" r:id="rId14"/>
    <p:sldId id="275" r:id="rId15"/>
    <p:sldId id="276" r:id="rId16"/>
    <p:sldId id="277" r:id="rId17"/>
    <p:sldId id="27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x Makani" initials="MM" lastIdx="1" clrIdx="0">
    <p:extLst>
      <p:ext uri="{19B8F6BF-5375-455C-9EA6-DF929625EA0E}">
        <p15:presenceInfo xmlns:p15="http://schemas.microsoft.com/office/powerpoint/2012/main" userId="48b639b45e0cc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4D889C-B296-46C5-A71A-81C9CF1FF372}" v="3" dt="2021-02-05T18:32:41.256"/>
    <p1510:client id="{D618501A-E706-40BD-8EEA-6802AAA5FFE9}" v="5" dt="2021-02-05T23:10:44.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19" autoAdjust="0"/>
  </p:normalViewPr>
  <p:slideViewPr>
    <p:cSldViewPr snapToGrid="0">
      <p:cViewPr>
        <p:scale>
          <a:sx n="163" d="100"/>
          <a:sy n="163" d="100"/>
        </p:scale>
        <p:origin x="246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CED9F-9CB3-42C9-ADAD-9B7C27466948}" type="datetimeFigureOut">
              <a:rPr lang="en-US" smtClean="0"/>
              <a:t>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4FC13-544D-427C-8C88-8A39CBCB1FB6}" type="slidenum">
              <a:rPr lang="en-US" smtClean="0"/>
              <a:t>‹#›</a:t>
            </a:fld>
            <a:endParaRPr lang="en-US"/>
          </a:p>
        </p:txBody>
      </p:sp>
    </p:spTree>
    <p:extLst>
      <p:ext uri="{BB962C8B-B14F-4D97-AF65-F5344CB8AC3E}">
        <p14:creationId xmlns:p14="http://schemas.microsoft.com/office/powerpoint/2010/main" val="4054483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b63cacbd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b63cacb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b63cacbd6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b63cacbd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b63cacbd6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b63cacbd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cbi.nlm.nih.gov/" TargetMode="External"/><Relationship Id="rId2" Type="http://schemas.openxmlformats.org/officeDocument/2006/relationships/hyperlink" Target="http://a816-dohbesp.nyc.gov/IndicatorPublic/Subtopic.aspx?theme_code=1,4&amp;subtopic_id=122" TargetMode="External"/><Relationship Id="rId1" Type="http://schemas.openxmlformats.org/officeDocument/2006/relationships/slideLayout" Target="../slideLayouts/slideLayout2.xml"/><Relationship Id="rId5" Type="http://schemas.openxmlformats.org/officeDocument/2006/relationships/hyperlink" Target="https://www.nature.com/articles/s43017-020-0079-1" TargetMode="External"/><Relationship Id="rId4" Type="http://schemas.openxmlformats.org/officeDocument/2006/relationships/hyperlink" Target="https://blogs.ei.columbia.edu/2016/06/06/air-quality-pollution-new-york-c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Project 1</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sz="1500" dirty="0">
                <a:solidFill>
                  <a:schemeClr val="tx1"/>
                </a:solidFill>
              </a:rPr>
              <a:t>Pankaj </a:t>
            </a:r>
            <a:r>
              <a:rPr lang="en-US" sz="1500" dirty="0" err="1">
                <a:solidFill>
                  <a:schemeClr val="tx1"/>
                </a:solidFill>
              </a:rPr>
              <a:t>Rampal</a:t>
            </a:r>
            <a:r>
              <a:rPr lang="en-US" sz="1500" dirty="0">
                <a:solidFill>
                  <a:schemeClr val="tx1"/>
                </a:solidFill>
              </a:rPr>
              <a:t>, Gaurav </a:t>
            </a:r>
            <a:r>
              <a:rPr lang="en-US" sz="1500" dirty="0" err="1">
                <a:solidFill>
                  <a:schemeClr val="tx1"/>
                </a:solidFill>
              </a:rPr>
              <a:t>Aneja</a:t>
            </a:r>
            <a:r>
              <a:rPr lang="en-US" sz="1500" dirty="0">
                <a:solidFill>
                  <a:schemeClr val="tx1"/>
                </a:solidFill>
              </a:rPr>
              <a:t>, Munir Makani</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bb63cacbd6_0_26"/>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80" name="Google Shape;180;gbb63cacbd6_0_26"/>
          <p:cNvSpPr txBox="1">
            <a:spLocks noGrp="1"/>
          </p:cNvSpPr>
          <p:nvPr>
            <p:ph type="body" idx="1"/>
          </p:nvPr>
        </p:nvSpPr>
        <p:spPr>
          <a:xfrm>
            <a:off x="1066800" y="2103120"/>
            <a:ext cx="10058400" cy="3849600"/>
          </a:xfrm>
          <a:prstGeom prst="rect">
            <a:avLst/>
          </a:prstGeom>
        </p:spPr>
        <p:txBody>
          <a:bodyPr spcFirstLastPara="1" wrap="square" lIns="91425" tIns="45700" rIns="91425" bIns="45700" anchor="t" anchorCtr="0">
            <a:noAutofit/>
          </a:bodyPr>
          <a:lstStyle/>
          <a:p>
            <a:pPr marL="0" lvl="0" indent="0" algn="l" rtl="0">
              <a:spcBef>
                <a:spcPts val="900"/>
              </a:spcBef>
              <a:spcAft>
                <a:spcPts val="0"/>
              </a:spcAft>
              <a:buNone/>
            </a:pPr>
            <a:endParaRPr/>
          </a:p>
        </p:txBody>
      </p:sp>
      <p:pic>
        <p:nvPicPr>
          <p:cNvPr id="181" name="Google Shape;181;gbb63cacbd6_0_26"/>
          <p:cNvPicPr preferRelativeResize="0"/>
          <p:nvPr/>
        </p:nvPicPr>
        <p:blipFill>
          <a:blip r:embed="rId3">
            <a:alphaModFix/>
          </a:blip>
          <a:stretch>
            <a:fillRect/>
          </a:stretch>
        </p:blipFill>
        <p:spPr>
          <a:xfrm>
            <a:off x="0" y="346205"/>
            <a:ext cx="12192002" cy="61655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9"/>
          <p:cNvSpPr txBox="1">
            <a:spLocks noGrp="1"/>
          </p:cNvSpPr>
          <p:nvPr>
            <p:ph type="title"/>
          </p:nvPr>
        </p:nvSpPr>
        <p:spPr>
          <a:xfrm>
            <a:off x="1066800" y="642600"/>
            <a:ext cx="10058400" cy="96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Century Gothic"/>
              <a:buNone/>
            </a:pPr>
            <a:r>
              <a:rPr lang="en-US" b="1" dirty="0"/>
              <a:t>NYC and COVID</a:t>
            </a:r>
            <a:endParaRPr b="1" dirty="0"/>
          </a:p>
        </p:txBody>
      </p:sp>
      <p:sp>
        <p:nvSpPr>
          <p:cNvPr id="187" name="Google Shape;187;p9"/>
          <p:cNvSpPr txBox="1">
            <a:spLocks noGrp="1"/>
          </p:cNvSpPr>
          <p:nvPr>
            <p:ph type="body" idx="1"/>
          </p:nvPr>
        </p:nvSpPr>
        <p:spPr>
          <a:xfrm>
            <a:off x="1066800" y="1781475"/>
            <a:ext cx="10058400" cy="4487100"/>
          </a:xfrm>
          <a:prstGeom prst="rect">
            <a:avLst/>
          </a:prstGeom>
          <a:noFill/>
          <a:ln>
            <a:noFill/>
          </a:ln>
        </p:spPr>
        <p:txBody>
          <a:bodyPr spcFirstLastPara="1" wrap="square" lIns="91425" tIns="45700" rIns="91425" bIns="45700" anchor="t" anchorCtr="0">
            <a:normAutofit/>
          </a:bodyPr>
          <a:lstStyle/>
          <a:p>
            <a:pPr marL="182880" lvl="0" indent="-189230" algn="just" rtl="0">
              <a:lnSpc>
                <a:spcPct val="110000"/>
              </a:lnSpc>
              <a:spcBef>
                <a:spcPts val="0"/>
              </a:spcBef>
              <a:spcAft>
                <a:spcPts val="0"/>
              </a:spcAft>
              <a:buSzPts val="1600"/>
              <a:buChar char="◦"/>
            </a:pPr>
            <a:r>
              <a:rPr lang="en-US" sz="1600"/>
              <a:t>First case of COVID in Wuhan China in Dec 2019. First COVID case in US on January 21</a:t>
            </a:r>
            <a:r>
              <a:rPr lang="en-US" sz="1600" baseline="30000"/>
              <a:t>st</a:t>
            </a:r>
            <a:r>
              <a:rPr lang="en-US" sz="1600"/>
              <a:t>. Until Feb 23</a:t>
            </a:r>
            <a:r>
              <a:rPr lang="en-US" sz="1600" baseline="30000"/>
              <a:t>rd</a:t>
            </a:r>
            <a:r>
              <a:rPr lang="en-US" sz="1600"/>
              <a:t>, 14 COVID cases in 6 states. First COVID case in NYC on March 1, 2020. March 11,2020 WHO declared COVID as Pandemic. </a:t>
            </a:r>
            <a:endParaRPr sz="1600"/>
          </a:p>
          <a:p>
            <a:pPr marL="182880" lvl="0" indent="-189230" algn="just" rtl="0">
              <a:lnSpc>
                <a:spcPct val="110000"/>
              </a:lnSpc>
              <a:spcBef>
                <a:spcPts val="900"/>
              </a:spcBef>
              <a:spcAft>
                <a:spcPts val="0"/>
              </a:spcAft>
              <a:buSzPts val="1600"/>
              <a:buChar char="◦"/>
            </a:pPr>
            <a:r>
              <a:rPr lang="en-US" sz="1600"/>
              <a:t>March 20</a:t>
            </a:r>
            <a:r>
              <a:rPr lang="en-US" sz="1600" baseline="30000"/>
              <a:t>th</a:t>
            </a:r>
            <a:r>
              <a:rPr lang="en-US" sz="1600"/>
              <a:t>, NYC Governor placed placed stay-at-home executive order. April 4</a:t>
            </a:r>
            <a:r>
              <a:rPr lang="en-US" sz="1600" baseline="30000"/>
              <a:t>th</a:t>
            </a:r>
            <a:r>
              <a:rPr lang="en-US" sz="1600"/>
              <a:t>, 2020 confirmed cases were 12,000.</a:t>
            </a:r>
            <a:endParaRPr sz="1600"/>
          </a:p>
          <a:p>
            <a:pPr marL="182880" lvl="0" indent="-208280" algn="just" rtl="0">
              <a:lnSpc>
                <a:spcPct val="110000"/>
              </a:lnSpc>
              <a:spcBef>
                <a:spcPts val="900"/>
              </a:spcBef>
              <a:spcAft>
                <a:spcPts val="0"/>
              </a:spcAft>
              <a:buSzPts val="1900"/>
              <a:buChar char="◦"/>
            </a:pPr>
            <a:r>
              <a:rPr lang="en-US" sz="1600"/>
              <a:t>New York city accounts for 4% of US cases and 13% of US deaths, as of data released.</a:t>
            </a:r>
            <a:endParaRPr sz="1600"/>
          </a:p>
          <a:p>
            <a:pPr marL="182880" lvl="0" indent="-208280" algn="just" rtl="0">
              <a:lnSpc>
                <a:spcPct val="110000"/>
              </a:lnSpc>
              <a:spcBef>
                <a:spcPts val="900"/>
              </a:spcBef>
              <a:spcAft>
                <a:spcPts val="0"/>
              </a:spcAft>
              <a:buSzPts val="1900"/>
              <a:buChar char="◦"/>
            </a:pPr>
            <a:r>
              <a:rPr lang="en-US" sz="1600"/>
              <a:t>NYC accounts for 1% of global cases and 3% of global deaths.</a:t>
            </a:r>
            <a:endParaRPr sz="1600"/>
          </a:p>
          <a:p>
            <a:pPr marL="182880" lvl="0" indent="-208280" algn="just" rtl="0">
              <a:lnSpc>
                <a:spcPct val="110000"/>
              </a:lnSpc>
              <a:spcBef>
                <a:spcPts val="900"/>
              </a:spcBef>
              <a:spcAft>
                <a:spcPts val="0"/>
              </a:spcAft>
              <a:buSzPts val="1900"/>
              <a:buChar char="◦"/>
            </a:pPr>
            <a:r>
              <a:rPr lang="en-US" sz="1600"/>
              <a:t>NYC accounts worst Air pollutants across the county and Borough.</a:t>
            </a:r>
            <a:endParaRPr sz="1600"/>
          </a:p>
          <a:p>
            <a:pPr marL="182880" lvl="0" indent="-208280" algn="just" rtl="0">
              <a:lnSpc>
                <a:spcPct val="110000"/>
              </a:lnSpc>
              <a:spcBef>
                <a:spcPts val="900"/>
              </a:spcBef>
              <a:spcAft>
                <a:spcPts val="0"/>
              </a:spcAft>
              <a:buSzPts val="1900"/>
              <a:buChar char="◦"/>
            </a:pPr>
            <a:r>
              <a:rPr lang="en-US" sz="1600"/>
              <a:t>NYS unemployment rate highest across the US.</a:t>
            </a:r>
            <a:endParaRPr sz="1600"/>
          </a:p>
          <a:p>
            <a:pPr marL="182880" lvl="0" indent="-208280" algn="just" rtl="0">
              <a:lnSpc>
                <a:spcPct val="110000"/>
              </a:lnSpc>
              <a:spcBef>
                <a:spcPts val="900"/>
              </a:spcBef>
              <a:spcAft>
                <a:spcPts val="0"/>
              </a:spcAft>
              <a:buSzPts val="1900"/>
              <a:buChar char="◦"/>
            </a:pPr>
            <a:r>
              <a:rPr lang="en-US" sz="1600"/>
              <a:t>New York state hospitals will face between $20-$25 billion in losses and new expenses through April 2021.</a:t>
            </a:r>
            <a:endParaRPr sz="1600"/>
          </a:p>
          <a:p>
            <a:pPr marL="182880" lvl="0" indent="-208280" algn="just" rtl="0">
              <a:lnSpc>
                <a:spcPct val="110000"/>
              </a:lnSpc>
              <a:spcBef>
                <a:spcPts val="900"/>
              </a:spcBef>
              <a:spcAft>
                <a:spcPts val="0"/>
              </a:spcAft>
              <a:buSzPts val="1900"/>
              <a:buChar char="◦"/>
            </a:pPr>
            <a:r>
              <a:rPr lang="en-US" sz="1600"/>
              <a:t>$14.5 billion projected revenue decline for FY 202, a $1.2 billion decline from revenue estimates made in April.</a:t>
            </a:r>
            <a:endParaRPr sz="1600"/>
          </a:p>
          <a:p>
            <a:pPr marL="0" lvl="0" indent="0" algn="l" rtl="0">
              <a:lnSpc>
                <a:spcPct val="110000"/>
              </a:lnSpc>
              <a:spcBef>
                <a:spcPts val="900"/>
              </a:spcBef>
              <a:spcAft>
                <a:spcPts val="0"/>
              </a:spcAft>
              <a:buSzPts val="1500"/>
              <a:buNone/>
            </a:pPr>
            <a:endParaRPr/>
          </a:p>
          <a:p>
            <a:pPr marL="182880" lvl="0" indent="-87629" algn="l" rtl="0">
              <a:lnSpc>
                <a:spcPct val="110000"/>
              </a:lnSpc>
              <a:spcBef>
                <a:spcPts val="900"/>
              </a:spcBef>
              <a:spcAft>
                <a:spcPts val="0"/>
              </a:spcAft>
              <a:buSzPts val="1500"/>
              <a:buNone/>
            </a:pPr>
            <a:endParaRPr/>
          </a:p>
          <a:p>
            <a:pPr marL="182880" lvl="0" indent="-87629" algn="l" rtl="0">
              <a:lnSpc>
                <a:spcPct val="110000"/>
              </a:lnSpc>
              <a:spcBef>
                <a:spcPts val="900"/>
              </a:spcBef>
              <a:spcAft>
                <a:spcPts val="0"/>
              </a:spcAft>
              <a:buSzPts val="15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bb63cacbd6_0_11"/>
          <p:cNvSpPr txBox="1">
            <a:spLocks noGrp="1"/>
          </p:cNvSpPr>
          <p:nvPr>
            <p:ph type="body" idx="1"/>
          </p:nvPr>
        </p:nvSpPr>
        <p:spPr>
          <a:xfrm>
            <a:off x="616150" y="1111750"/>
            <a:ext cx="10849500" cy="48411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900"/>
              </a:spcBef>
              <a:spcAft>
                <a:spcPts val="0"/>
              </a:spcAft>
              <a:buSzPts val="1800"/>
              <a:buChar char="★"/>
            </a:pPr>
            <a:r>
              <a:rPr lang="en-US"/>
              <a:t>COVID - 19 lockdowns temporarily raised global temperatures, research shows reductions in aerosol emissions had slight warming impact </a:t>
            </a:r>
            <a:endParaRPr/>
          </a:p>
          <a:p>
            <a:pPr marL="457200" lvl="0" indent="-342900" algn="l" rtl="0">
              <a:lnSpc>
                <a:spcPct val="150000"/>
              </a:lnSpc>
              <a:spcBef>
                <a:spcPts val="0"/>
              </a:spcBef>
              <a:spcAft>
                <a:spcPts val="0"/>
              </a:spcAft>
              <a:buSzPts val="1800"/>
              <a:buChar char="★"/>
            </a:pPr>
            <a:r>
              <a:rPr lang="en-US"/>
              <a:t>Higher levels of the tiny, dangerous particles in air known as PM 2.5 were associated with higher death rates from the disease.</a:t>
            </a:r>
            <a:endParaRPr/>
          </a:p>
          <a:p>
            <a:pPr marL="457200" lvl="0" indent="-342900" algn="l" rtl="0">
              <a:lnSpc>
                <a:spcPct val="150000"/>
              </a:lnSpc>
              <a:spcBef>
                <a:spcPts val="0"/>
              </a:spcBef>
              <a:spcAft>
                <a:spcPts val="0"/>
              </a:spcAft>
              <a:buSzPts val="1800"/>
              <a:buChar char="★"/>
            </a:pPr>
            <a:r>
              <a:rPr lang="en-US"/>
              <a:t>Various other factors that are known to affect outcomes, like smoking rates, population density and poverty levels.</a:t>
            </a:r>
            <a:endParaRPr/>
          </a:p>
          <a:p>
            <a:pPr marL="457200" lvl="0" indent="-342900" algn="l" rtl="0">
              <a:lnSpc>
                <a:spcPct val="150000"/>
              </a:lnSpc>
              <a:spcBef>
                <a:spcPts val="0"/>
              </a:spcBef>
              <a:spcAft>
                <a:spcPts val="0"/>
              </a:spcAft>
              <a:buSzPts val="1800"/>
              <a:buChar char="★"/>
            </a:pPr>
            <a:r>
              <a:rPr lang="en-US"/>
              <a:t>Its proven that people who live in areas with high levels of pollution are 15 percent more likely to die from the COVID - 19.</a:t>
            </a:r>
            <a:endParaRPr/>
          </a:p>
          <a:p>
            <a:pPr marL="457200" lvl="0" indent="-342900" algn="l" rtl="0">
              <a:lnSpc>
                <a:spcPct val="150000"/>
              </a:lnSpc>
              <a:spcBef>
                <a:spcPts val="0"/>
              </a:spcBef>
              <a:spcAft>
                <a:spcPts val="0"/>
              </a:spcAft>
              <a:buSzPts val="1800"/>
              <a:buChar char="★"/>
            </a:pPr>
            <a:r>
              <a:rPr lang="en-US"/>
              <a:t>Air pollution result in increase risk of Autism.</a:t>
            </a:r>
            <a:endParaRPr/>
          </a:p>
          <a:p>
            <a:pPr marL="457200" lvl="0" indent="-342900" algn="l" rtl="0">
              <a:lnSpc>
                <a:spcPct val="150000"/>
              </a:lnSpc>
              <a:spcBef>
                <a:spcPts val="0"/>
              </a:spcBef>
              <a:spcAft>
                <a:spcPts val="0"/>
              </a:spcAft>
              <a:buSzPts val="1800"/>
              <a:buChar char="★"/>
            </a:pPr>
            <a:r>
              <a:rPr lang="en-US"/>
              <a:t>The positive impact of COVID-19 is seen in 1% dip in crime as against to 2019.</a:t>
            </a:r>
            <a:endParaRPr/>
          </a:p>
          <a:p>
            <a:pPr marL="457200" lvl="0" indent="-342900" algn="l" rtl="0">
              <a:lnSpc>
                <a:spcPct val="150000"/>
              </a:lnSpc>
              <a:spcBef>
                <a:spcPts val="0"/>
              </a:spcBef>
              <a:spcAft>
                <a:spcPts val="0"/>
              </a:spcAft>
              <a:buSzPts val="1800"/>
              <a:buChar char="★"/>
            </a:pPr>
            <a:r>
              <a:rPr lang="en-US"/>
              <a:t>Health systems and providers would have been able to share data in real-time to allow for better insight into the impacts of COVID-19</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Century Gothic"/>
              <a:buNone/>
            </a:pPr>
            <a:r>
              <a:rPr lang="en-US" b="1" dirty="0"/>
              <a:t>Observations- COVID period</a:t>
            </a:r>
            <a:endParaRPr b="1" dirty="0"/>
          </a:p>
        </p:txBody>
      </p:sp>
      <p:sp>
        <p:nvSpPr>
          <p:cNvPr id="198" name="Google Shape;198;p10"/>
          <p:cNvSpPr txBox="1">
            <a:spLocks noGrp="1"/>
          </p:cNvSpPr>
          <p:nvPr>
            <p:ph type="body" idx="1"/>
          </p:nvPr>
        </p:nvSpPr>
        <p:spPr>
          <a:xfrm>
            <a:off x="1066800" y="2103125"/>
            <a:ext cx="10058400" cy="4163700"/>
          </a:xfrm>
          <a:prstGeom prst="rect">
            <a:avLst/>
          </a:prstGeom>
          <a:noFill/>
          <a:ln>
            <a:noFill/>
          </a:ln>
        </p:spPr>
        <p:txBody>
          <a:bodyPr spcFirstLastPara="1" wrap="square" lIns="91425" tIns="45700" rIns="91425" bIns="45700" anchor="t" anchorCtr="0">
            <a:normAutofit/>
          </a:bodyPr>
          <a:lstStyle/>
          <a:p>
            <a:pPr marL="182880" lvl="0" indent="-196405" algn="just" rtl="0">
              <a:lnSpc>
                <a:spcPct val="100000"/>
              </a:lnSpc>
              <a:spcBef>
                <a:spcPts val="0"/>
              </a:spcBef>
              <a:spcAft>
                <a:spcPts val="0"/>
              </a:spcAft>
              <a:buSzPts val="1600"/>
              <a:buFont typeface="Century Gothic"/>
              <a:buChar char="◦"/>
            </a:pPr>
            <a:r>
              <a:rPr lang="en-US" sz="1600" dirty="0"/>
              <a:t>Decrease in Air pollution can be linked to the lockdowns enforced during </a:t>
            </a:r>
            <a:r>
              <a:rPr lang="en-US" sz="1600" dirty="0" err="1"/>
              <a:t>Covid</a:t>
            </a:r>
            <a:r>
              <a:rPr lang="en-US" sz="1600" dirty="0"/>
              <a:t> </a:t>
            </a:r>
            <a:endParaRPr sz="1600" dirty="0"/>
          </a:p>
          <a:p>
            <a:pPr marL="182880" lvl="0" indent="-178752" algn="just" rtl="0">
              <a:lnSpc>
                <a:spcPct val="100000"/>
              </a:lnSpc>
              <a:spcBef>
                <a:spcPts val="900"/>
              </a:spcBef>
              <a:spcAft>
                <a:spcPts val="0"/>
              </a:spcAft>
              <a:buSzPts val="1600"/>
              <a:buFont typeface="Century Gothic"/>
              <a:buChar char="◦"/>
            </a:pPr>
            <a:r>
              <a:rPr lang="en-US" sz="1600" i="0" u="none" strike="noStrike" dirty="0">
                <a:solidFill>
                  <a:srgbClr val="000000"/>
                </a:solidFill>
              </a:rPr>
              <a:t>Traffic in some of NYC’s busiest areas decreased by 60% </a:t>
            </a:r>
            <a:endParaRPr sz="1600" dirty="0"/>
          </a:p>
          <a:p>
            <a:pPr marL="182880" lvl="0" indent="-178752" algn="just" rtl="0">
              <a:lnSpc>
                <a:spcPct val="100000"/>
              </a:lnSpc>
              <a:spcBef>
                <a:spcPts val="900"/>
              </a:spcBef>
              <a:spcAft>
                <a:spcPts val="0"/>
              </a:spcAft>
              <a:buSzPts val="1600"/>
              <a:buFont typeface="Century Gothic"/>
              <a:buChar char="◦"/>
            </a:pPr>
            <a:r>
              <a:rPr lang="en-US" sz="1600" dirty="0">
                <a:solidFill>
                  <a:srgbClr val="000000"/>
                </a:solidFill>
              </a:rPr>
              <a:t>V</a:t>
            </a:r>
            <a:r>
              <a:rPr lang="en-US" sz="1600" i="0" u="none" strike="noStrike" dirty="0">
                <a:solidFill>
                  <a:srgbClr val="000000"/>
                </a:solidFill>
              </a:rPr>
              <a:t>oluntary and mandatory restrictions impacted metro airport activity construction, electricity generation, restaurant operation and office building occupancy </a:t>
            </a:r>
            <a:r>
              <a:rPr lang="en-US" sz="1600" dirty="0"/>
              <a:t> </a:t>
            </a:r>
            <a:endParaRPr sz="1600" dirty="0"/>
          </a:p>
          <a:p>
            <a:pPr marL="182880" lvl="0" indent="-178752" algn="just" rtl="0">
              <a:lnSpc>
                <a:spcPct val="100000"/>
              </a:lnSpc>
              <a:spcBef>
                <a:spcPts val="900"/>
              </a:spcBef>
              <a:spcAft>
                <a:spcPts val="0"/>
              </a:spcAft>
              <a:buSzPts val="1600"/>
              <a:buFont typeface="Century Gothic"/>
              <a:buChar char="◦"/>
            </a:pPr>
            <a:r>
              <a:rPr lang="en-US" sz="1600" i="0" u="none" strike="noStrike" dirty="0">
                <a:solidFill>
                  <a:srgbClr val="000000"/>
                </a:solidFill>
              </a:rPr>
              <a:t>By quantifying the potential public health benefits of a clean air, low emission scenario, this analysis should incentivize policymakers to strengthen initiatives on climate change and air pollution. </a:t>
            </a:r>
            <a:endParaRPr sz="1600" dirty="0"/>
          </a:p>
          <a:p>
            <a:pPr marL="182880" lvl="0" indent="-178752" algn="just" rtl="0">
              <a:lnSpc>
                <a:spcPct val="100000"/>
              </a:lnSpc>
              <a:spcBef>
                <a:spcPts val="900"/>
              </a:spcBef>
              <a:spcAft>
                <a:spcPts val="0"/>
              </a:spcAft>
              <a:buSzPts val="1600"/>
              <a:buFont typeface="Century Gothic"/>
              <a:buChar char="◦"/>
            </a:pPr>
            <a:r>
              <a:rPr lang="en-US" sz="1600" i="0" u="none" strike="noStrike" dirty="0"/>
              <a:t>Traffic emissions are major sources of pollution in NYC. Non-traffic sources of pollution are also important in some </a:t>
            </a:r>
            <a:r>
              <a:rPr lang="en-US" sz="1600" dirty="0"/>
              <a:t>c</a:t>
            </a:r>
            <a:r>
              <a:rPr lang="en-US" sz="1600" i="0" u="none" strike="noStrike" dirty="0"/>
              <a:t>ontexts. In some contexts, COVID-19 transmission/mortality rates are strongly associated with high levels of air pollution</a:t>
            </a:r>
            <a:endParaRPr sz="1600" dirty="0"/>
          </a:p>
          <a:p>
            <a:pPr marL="182880" lvl="0" indent="-178752" algn="just" rtl="0">
              <a:lnSpc>
                <a:spcPct val="100000"/>
              </a:lnSpc>
              <a:spcBef>
                <a:spcPts val="900"/>
              </a:spcBef>
              <a:spcAft>
                <a:spcPts val="0"/>
              </a:spcAft>
              <a:buSzPts val="1600"/>
              <a:buFont typeface="Century Gothic"/>
              <a:buChar char="◦"/>
            </a:pPr>
            <a:r>
              <a:rPr lang="en-US" sz="1600" i="0" u="none" strike="noStrike" dirty="0"/>
              <a:t>Long-term exposure to air pollution can increase human vulnerability to pandemics.</a:t>
            </a:r>
            <a:endParaRPr sz="1600" i="0" u="none" strike="noStrike" dirty="0"/>
          </a:p>
          <a:p>
            <a:pPr marL="182880" lvl="0" indent="-178752" algn="just" rtl="0">
              <a:lnSpc>
                <a:spcPct val="100000"/>
              </a:lnSpc>
              <a:spcBef>
                <a:spcPts val="900"/>
              </a:spcBef>
              <a:spcAft>
                <a:spcPts val="0"/>
              </a:spcAft>
              <a:buSzPts val="1600"/>
              <a:buChar char="◦"/>
            </a:pPr>
            <a:r>
              <a:rPr lang="en-US" sz="1600" dirty="0"/>
              <a:t>The correlation show lockdown has positive impact on the environment as it has lower the air pollutant levels significantly</a:t>
            </a:r>
            <a:endParaRPr sz="1600" dirty="0"/>
          </a:p>
          <a:p>
            <a:pPr marL="182880" lvl="0" indent="-94805" algn="l" rtl="0">
              <a:lnSpc>
                <a:spcPct val="100000"/>
              </a:lnSpc>
              <a:spcBef>
                <a:spcPts val="900"/>
              </a:spcBef>
              <a:spcAft>
                <a:spcPts val="0"/>
              </a:spcAft>
              <a:buSzPts val="1387"/>
              <a:buNone/>
            </a:pPr>
            <a:endParaRPr sz="1387" dirty="0"/>
          </a:p>
          <a:p>
            <a:pPr marL="182880" lvl="0" indent="-94805" algn="l" rtl="0">
              <a:lnSpc>
                <a:spcPct val="100000"/>
              </a:lnSpc>
              <a:spcBef>
                <a:spcPts val="900"/>
              </a:spcBef>
              <a:spcAft>
                <a:spcPts val="0"/>
              </a:spcAft>
              <a:buSzPts val="1387"/>
              <a:buNone/>
            </a:pPr>
            <a:endParaRPr sz="1387" dirty="0"/>
          </a:p>
          <a:p>
            <a:pPr marL="182880" lvl="0" indent="-94805" algn="l" rtl="0">
              <a:lnSpc>
                <a:spcPct val="100000"/>
              </a:lnSpc>
              <a:spcBef>
                <a:spcPts val="900"/>
              </a:spcBef>
              <a:spcAft>
                <a:spcPts val="0"/>
              </a:spcAft>
              <a:buSzPts val="1387"/>
              <a:buNone/>
            </a:pPr>
            <a:endParaRPr sz="1387" dirty="0"/>
          </a:p>
          <a:p>
            <a:pPr marL="182880" lvl="0" indent="-94805" algn="l" rtl="0">
              <a:lnSpc>
                <a:spcPct val="100000"/>
              </a:lnSpc>
              <a:spcBef>
                <a:spcPts val="900"/>
              </a:spcBef>
              <a:spcAft>
                <a:spcPts val="0"/>
              </a:spcAft>
              <a:buSzPts val="1387"/>
              <a:buNone/>
            </a:pPr>
            <a:endParaRPr sz="1387" dirty="0"/>
          </a:p>
          <a:p>
            <a:pPr marL="182880" lvl="0" indent="-94805" algn="l" rtl="0">
              <a:lnSpc>
                <a:spcPct val="100000"/>
              </a:lnSpc>
              <a:spcBef>
                <a:spcPts val="900"/>
              </a:spcBef>
              <a:spcAft>
                <a:spcPts val="0"/>
              </a:spcAft>
              <a:buSzPts val="1387"/>
              <a:buNone/>
            </a:pPr>
            <a:endParaRPr sz="1387"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title"/>
          </p:nvPr>
        </p:nvSpPr>
        <p:spPr>
          <a:xfrm>
            <a:off x="1066800" y="642598"/>
            <a:ext cx="10058400" cy="911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Century Gothic"/>
              <a:buNone/>
            </a:pPr>
            <a:r>
              <a:rPr lang="en-US" b="1"/>
              <a:t>Possible Outcomes- Health Benefits</a:t>
            </a:r>
            <a:endParaRPr/>
          </a:p>
        </p:txBody>
      </p:sp>
      <p:sp>
        <p:nvSpPr>
          <p:cNvPr id="204" name="Google Shape;204;p11"/>
          <p:cNvSpPr txBox="1">
            <a:spLocks noGrp="1"/>
          </p:cNvSpPr>
          <p:nvPr>
            <p:ph type="body" idx="1"/>
          </p:nvPr>
        </p:nvSpPr>
        <p:spPr>
          <a:xfrm>
            <a:off x="1066800" y="1607351"/>
            <a:ext cx="10058400" cy="4345500"/>
          </a:xfrm>
          <a:prstGeom prst="rect">
            <a:avLst/>
          </a:prstGeom>
          <a:noFill/>
          <a:ln>
            <a:noFill/>
          </a:ln>
        </p:spPr>
        <p:txBody>
          <a:bodyPr spcFirstLastPara="1" wrap="square" lIns="91425" tIns="45700" rIns="91425" bIns="45700" anchor="t" anchorCtr="0">
            <a:normAutofit/>
          </a:bodyPr>
          <a:lstStyle/>
          <a:p>
            <a:pPr marL="182880" lvl="0" indent="0" algn="just" rtl="0">
              <a:lnSpc>
                <a:spcPct val="100000"/>
              </a:lnSpc>
              <a:spcBef>
                <a:spcPts val="0"/>
              </a:spcBef>
              <a:spcAft>
                <a:spcPts val="0"/>
              </a:spcAft>
              <a:buNone/>
            </a:pPr>
            <a:endParaRPr sz="1550">
              <a:solidFill>
                <a:srgbClr val="000000"/>
              </a:solidFill>
            </a:endParaRPr>
          </a:p>
          <a:p>
            <a:pPr marL="182880" lvl="0" indent="-175577" algn="just" rtl="0">
              <a:lnSpc>
                <a:spcPct val="100000"/>
              </a:lnSpc>
              <a:spcBef>
                <a:spcPts val="0"/>
              </a:spcBef>
              <a:spcAft>
                <a:spcPts val="0"/>
              </a:spcAft>
              <a:buSzPts val="1550"/>
              <a:buFont typeface="Century Gothic"/>
              <a:buChar char="◦"/>
            </a:pPr>
            <a:r>
              <a:rPr lang="en-US" sz="1550" i="0" u="none" strike="noStrike">
                <a:solidFill>
                  <a:srgbClr val="000000"/>
                </a:solidFill>
              </a:rPr>
              <a:t>While </a:t>
            </a:r>
            <a:r>
              <a:rPr lang="en-US" sz="1550">
                <a:solidFill>
                  <a:srgbClr val="000000"/>
                </a:solidFill>
              </a:rPr>
              <a:t>there could be </a:t>
            </a:r>
            <a:r>
              <a:rPr lang="en-US" sz="1550" i="0" u="none" strike="noStrike">
                <a:solidFill>
                  <a:srgbClr val="000000"/>
                </a:solidFill>
              </a:rPr>
              <a:t>substantial improvement in air quality from COVID-19 pandemic lock-down and other measure taken by state and city of NYC, this could help offset the harm inflicted by one of the largest public health disasters in recent history. </a:t>
            </a:r>
            <a:endParaRPr sz="1550" i="0" u="none" strike="noStrike">
              <a:solidFill>
                <a:srgbClr val="000000"/>
              </a:solidFill>
            </a:endParaRPr>
          </a:p>
          <a:p>
            <a:pPr marL="182880" lvl="0" indent="-175577" algn="just" rtl="0">
              <a:lnSpc>
                <a:spcPct val="100000"/>
              </a:lnSpc>
              <a:spcBef>
                <a:spcPts val="900"/>
              </a:spcBef>
              <a:spcAft>
                <a:spcPts val="0"/>
              </a:spcAft>
              <a:buSzPts val="1550"/>
              <a:buFont typeface="Century Gothic"/>
              <a:buChar char="◦"/>
            </a:pPr>
            <a:r>
              <a:rPr lang="en-US" sz="1550" i="0" u="none" strike="noStrike">
                <a:solidFill>
                  <a:srgbClr val="000000"/>
                </a:solidFill>
              </a:rPr>
              <a:t>Should the impact of COVID be not temporary or short-run and can sustain in the longer run, this could exhibit the following improvements in health-related areas and can have dollar value saving to the public and private healthcare system. </a:t>
            </a:r>
            <a:endParaRPr sz="1550"/>
          </a:p>
          <a:p>
            <a:pPr marL="182880" lvl="0" indent="-175577" algn="just" rtl="0">
              <a:lnSpc>
                <a:spcPct val="100000"/>
              </a:lnSpc>
              <a:spcBef>
                <a:spcPts val="900"/>
              </a:spcBef>
              <a:spcAft>
                <a:spcPts val="0"/>
              </a:spcAft>
              <a:buSzPts val="1550"/>
              <a:buFont typeface="Century Gothic"/>
              <a:buChar char="◦"/>
            </a:pPr>
            <a:r>
              <a:rPr lang="en-US" sz="1550" i="0" u="none" strike="noStrike">
                <a:solidFill>
                  <a:srgbClr val="000000"/>
                </a:solidFill>
              </a:rPr>
              <a:t>Reduced asthma incidences</a:t>
            </a:r>
            <a:endParaRPr sz="1550"/>
          </a:p>
          <a:p>
            <a:pPr marL="182880" lvl="0" indent="-175577" algn="just" rtl="0">
              <a:lnSpc>
                <a:spcPct val="100000"/>
              </a:lnSpc>
              <a:spcBef>
                <a:spcPts val="900"/>
              </a:spcBef>
              <a:spcAft>
                <a:spcPts val="0"/>
              </a:spcAft>
              <a:buSzPts val="1550"/>
              <a:buFont typeface="Century Gothic"/>
              <a:buChar char="◦"/>
            </a:pPr>
            <a:r>
              <a:rPr lang="en-US" sz="1550">
                <a:solidFill>
                  <a:srgbClr val="000000"/>
                </a:solidFill>
              </a:rPr>
              <a:t>Reduced </a:t>
            </a:r>
            <a:r>
              <a:rPr lang="en-US" sz="1550" i="0" u="none" strike="noStrike">
                <a:solidFill>
                  <a:srgbClr val="000000"/>
                </a:solidFill>
              </a:rPr>
              <a:t>asthma hospital admissions and emergency department visits,</a:t>
            </a:r>
            <a:endParaRPr sz="1550"/>
          </a:p>
          <a:p>
            <a:pPr marL="182880" lvl="0" indent="-175577" algn="just" rtl="0">
              <a:lnSpc>
                <a:spcPct val="100000"/>
              </a:lnSpc>
              <a:spcBef>
                <a:spcPts val="900"/>
              </a:spcBef>
              <a:spcAft>
                <a:spcPts val="0"/>
              </a:spcAft>
              <a:buSzPts val="1550"/>
              <a:buFont typeface="Century Gothic"/>
              <a:buChar char="◦"/>
            </a:pPr>
            <a:r>
              <a:rPr lang="en-US" sz="1550" i="0" u="none" strike="noStrike">
                <a:solidFill>
                  <a:srgbClr val="000000"/>
                </a:solidFill>
              </a:rPr>
              <a:t>Reduced autism spectrum disorder</a:t>
            </a:r>
            <a:endParaRPr sz="1550"/>
          </a:p>
          <a:p>
            <a:pPr marL="182880" lvl="0" indent="-175577" algn="just" rtl="0">
              <a:lnSpc>
                <a:spcPct val="100000"/>
              </a:lnSpc>
              <a:spcBef>
                <a:spcPts val="900"/>
              </a:spcBef>
              <a:spcAft>
                <a:spcPts val="0"/>
              </a:spcAft>
              <a:buSzPts val="1550"/>
              <a:buFont typeface="Century Gothic"/>
              <a:buChar char="◦"/>
            </a:pPr>
            <a:r>
              <a:rPr lang="en-US" sz="1550" i="0" u="none" strike="noStrike">
                <a:solidFill>
                  <a:srgbClr val="000000"/>
                </a:solidFill>
              </a:rPr>
              <a:t>Increase adult mortality. </a:t>
            </a:r>
            <a:endParaRPr sz="1550"/>
          </a:p>
          <a:p>
            <a:pPr marL="182880" lvl="0" indent="-175577" algn="just" rtl="0">
              <a:lnSpc>
                <a:spcPct val="100000"/>
              </a:lnSpc>
              <a:spcBef>
                <a:spcPts val="900"/>
              </a:spcBef>
              <a:spcAft>
                <a:spcPts val="0"/>
              </a:spcAft>
              <a:buSzPts val="1550"/>
              <a:buFont typeface="Century Gothic"/>
              <a:buChar char="◦"/>
            </a:pPr>
            <a:r>
              <a:rPr lang="en-US" sz="1550" i="0" u="none" strike="noStrike"/>
              <a:t>Increased immunity levels against future outbreak</a:t>
            </a:r>
            <a:endParaRPr sz="1550" i="0" u="none" strike="noStrike"/>
          </a:p>
          <a:p>
            <a:pPr marL="182880" lvl="0" indent="-175577" algn="just" rtl="0">
              <a:lnSpc>
                <a:spcPct val="100000"/>
              </a:lnSpc>
              <a:spcBef>
                <a:spcPts val="900"/>
              </a:spcBef>
              <a:spcAft>
                <a:spcPts val="0"/>
              </a:spcAft>
              <a:buSzPts val="1550"/>
              <a:buChar char="◦"/>
            </a:pPr>
            <a:r>
              <a:rPr lang="en-US" sz="1550"/>
              <a:t>Patients would have been able to access care more locally in their as well as be more readily connected to virtual care.</a:t>
            </a:r>
            <a:endParaRPr sz="1550"/>
          </a:p>
          <a:p>
            <a:pPr marL="182880" lvl="0" indent="-94805" algn="l" rtl="0">
              <a:lnSpc>
                <a:spcPct val="100000"/>
              </a:lnSpc>
              <a:spcBef>
                <a:spcPts val="900"/>
              </a:spcBef>
              <a:spcAft>
                <a:spcPts val="0"/>
              </a:spcAft>
              <a:buSzPts val="1387"/>
              <a:buNone/>
            </a:pPr>
            <a:endParaRPr sz="1387"/>
          </a:p>
          <a:p>
            <a:pPr marL="182880" lvl="0" indent="-94805" algn="l" rtl="0">
              <a:lnSpc>
                <a:spcPct val="100000"/>
              </a:lnSpc>
              <a:spcBef>
                <a:spcPts val="900"/>
              </a:spcBef>
              <a:spcAft>
                <a:spcPts val="0"/>
              </a:spcAft>
              <a:buSzPts val="1387"/>
              <a:buNone/>
            </a:pPr>
            <a:endParaRPr sz="1387"/>
          </a:p>
          <a:p>
            <a:pPr marL="182880" lvl="0" indent="-94805" algn="l" rtl="0">
              <a:lnSpc>
                <a:spcPct val="100000"/>
              </a:lnSpc>
              <a:spcBef>
                <a:spcPts val="900"/>
              </a:spcBef>
              <a:spcAft>
                <a:spcPts val="0"/>
              </a:spcAft>
              <a:buSzPts val="1387"/>
              <a:buNone/>
            </a:pPr>
            <a:endParaRPr sz="1387"/>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r>
              <a:rPr lang="en-US" b="1" dirty="0"/>
              <a:t>Sources</a:t>
            </a:r>
          </a:p>
        </p:txBody>
      </p:sp>
      <p:sp>
        <p:nvSpPr>
          <p:cNvPr id="4" name="Content Placeholder 3">
            <a:extLst>
              <a:ext uri="{FF2B5EF4-FFF2-40B4-BE49-F238E27FC236}">
                <a16:creationId xmlns:a16="http://schemas.microsoft.com/office/drawing/2014/main" id="{2815D0F8-A5B5-4179-AA3B-08D2C4FFA72F}"/>
              </a:ext>
            </a:extLst>
          </p:cNvPr>
          <p:cNvSpPr>
            <a:spLocks noGrp="1"/>
          </p:cNvSpPr>
          <p:nvPr>
            <p:ph idx="1"/>
          </p:nvPr>
        </p:nvSpPr>
        <p:spPr/>
        <p:txBody>
          <a:bodyPr>
            <a:normAutofit/>
          </a:bodyPr>
          <a:lstStyle/>
          <a:p>
            <a:r>
              <a:rPr lang="en-US" sz="1100" dirty="0"/>
              <a:t>www1.nyc.gov: </a:t>
            </a:r>
            <a:r>
              <a:rPr lang="en-US" sz="1100" dirty="0">
                <a:hlinkClick r:id="rId2"/>
              </a:rPr>
              <a:t>http://a816-dohbesp.nyc.gov/IndicatorPublic/Subtopic.aspx?theme_code=1,4&amp;subtopic_id=122</a:t>
            </a:r>
            <a:endParaRPr lang="en-US" sz="1100" dirty="0"/>
          </a:p>
          <a:p>
            <a:r>
              <a:rPr lang="en-US" sz="1100" dirty="0">
                <a:hlinkClick r:id="rId3"/>
              </a:rPr>
              <a:t>https://www.ncbi.nlm.nih.gov/</a:t>
            </a:r>
            <a:endParaRPr lang="en-US" sz="1100" dirty="0"/>
          </a:p>
          <a:p>
            <a:r>
              <a:rPr lang="en-CA" sz="1100" dirty="0">
                <a:hlinkClick r:id="rId4"/>
              </a:rPr>
              <a:t>https://blogs.ei.columbia.edu/2016/06/06/air-quality-pollution-new-york-city/</a:t>
            </a:r>
            <a:endParaRPr lang="en-CA" sz="1100" dirty="0"/>
          </a:p>
          <a:p>
            <a:r>
              <a:rPr lang="en-US" sz="1200" b="0" i="0" u="sng" dirty="0">
                <a:effectLst/>
                <a:latin typeface="Slack-Lato"/>
                <a:hlinkClick r:id="rId5"/>
              </a:rPr>
              <a:t>https://www.nature.com/articles/s43017-020-0079-1</a:t>
            </a:r>
            <a:endParaRPr lang="en-US" sz="1200" b="0" i="0" u="sng" dirty="0">
              <a:effectLst/>
              <a:latin typeface="Slack-Lato"/>
            </a:endParaRPr>
          </a:p>
          <a:p>
            <a:r>
              <a:rPr lang="en-US" sz="1200" u="sng" dirty="0">
                <a:latin typeface="Slack-Lato"/>
              </a:rPr>
              <a:t>New York Times</a:t>
            </a:r>
            <a:endParaRPr lang="en-US" sz="1100" dirty="0"/>
          </a:p>
          <a:p>
            <a:r>
              <a:rPr lang="en-US" sz="1100" dirty="0">
                <a:latin typeface="Martel-Regular"/>
              </a:rPr>
              <a:t>The contribution of urban areas to climate change: New York City case study by </a:t>
            </a:r>
            <a:r>
              <a:rPr lang="en-CA" sz="1100" dirty="0">
                <a:latin typeface="Martel-Regular"/>
              </a:rPr>
              <a:t>Masahiko </a:t>
            </a:r>
            <a:r>
              <a:rPr lang="en-CA" sz="1100" dirty="0" err="1">
                <a:latin typeface="Martel-Regular"/>
              </a:rPr>
              <a:t>Haraguchi</a:t>
            </a:r>
            <a:endParaRPr lang="en-US" sz="1100" dirty="0">
              <a:latin typeface="Martel-Regular"/>
            </a:endParaRPr>
          </a:p>
          <a:p>
            <a:pPr algn="l"/>
            <a:r>
              <a:rPr lang="en-US" sz="1100" dirty="0">
                <a:latin typeface="Martel-Regular"/>
              </a:rPr>
              <a:t>New York City Panel on Climate Change 2019 Report Chapter 9: Perspectives on a City in a Changing Climate </a:t>
            </a:r>
            <a:r>
              <a:rPr lang="en-CA" sz="1100" dirty="0">
                <a:latin typeface="Martel-Regular"/>
              </a:rPr>
              <a:t>2008–2018 by </a:t>
            </a:r>
            <a:r>
              <a:rPr lang="en-US" sz="1100" dirty="0">
                <a:latin typeface="Martel-Regular"/>
              </a:rPr>
              <a:t>William Solecki1 and Cynthia Rosenzweig2</a:t>
            </a:r>
          </a:p>
          <a:p>
            <a:pPr algn="l"/>
            <a:r>
              <a:rPr lang="en-US" sz="1100" dirty="0">
                <a:latin typeface="Martel-Regular"/>
              </a:rPr>
              <a:t>Air quality changes in New York City during the COVID-19 pandemic by </a:t>
            </a:r>
            <a:r>
              <a:rPr lang="en-CA" sz="1100" dirty="0">
                <a:latin typeface="Martel-Regular"/>
              </a:rPr>
              <a:t>Shelby </a:t>
            </a:r>
            <a:r>
              <a:rPr lang="en-CA" sz="1100" dirty="0" err="1">
                <a:latin typeface="Martel-Regular"/>
              </a:rPr>
              <a:t>Zangari</a:t>
            </a:r>
            <a:r>
              <a:rPr lang="en-CA" sz="1100" dirty="0">
                <a:latin typeface="Martel-Regular"/>
              </a:rPr>
              <a:t> a, Dustin T. Hill </a:t>
            </a:r>
            <a:r>
              <a:rPr lang="en-CA" sz="1100" dirty="0" err="1">
                <a:latin typeface="Martel-Regular"/>
              </a:rPr>
              <a:t>b,c</a:t>
            </a:r>
            <a:r>
              <a:rPr lang="en-CA" sz="1100" dirty="0">
                <a:latin typeface="Martel-Regular"/>
              </a:rPr>
              <a:t>, Amanda T. Charette </a:t>
            </a:r>
            <a:r>
              <a:rPr lang="en-CA" sz="1100" dirty="0" err="1">
                <a:latin typeface="Martel-Regular"/>
              </a:rPr>
              <a:t>a,b</a:t>
            </a:r>
            <a:r>
              <a:rPr lang="en-CA" sz="1100" dirty="0">
                <a:latin typeface="Martel-Regular"/>
              </a:rPr>
              <a:t>, Jaime E. </a:t>
            </a:r>
            <a:r>
              <a:rPr lang="en-CA" sz="1100" dirty="0" err="1">
                <a:latin typeface="Martel-Regular"/>
              </a:rPr>
              <a:t>Mirowsky</a:t>
            </a:r>
            <a:r>
              <a:rPr lang="en-CA" sz="1100" dirty="0">
                <a:latin typeface="Martel-Regular"/>
              </a:rPr>
              <a:t> </a:t>
            </a:r>
            <a:r>
              <a:rPr lang="en-CA" sz="1100" dirty="0" err="1">
                <a:latin typeface="Martel-Regular"/>
              </a:rPr>
              <a:t>a,b</a:t>
            </a:r>
            <a:r>
              <a:rPr lang="en-CA" sz="1100" dirty="0">
                <a:latin typeface="Martel-Regular"/>
              </a:rPr>
              <a:t>,⁎</a:t>
            </a:r>
          </a:p>
          <a:p>
            <a:pPr algn="l"/>
            <a:r>
              <a:rPr lang="en-US" sz="1100" dirty="0">
                <a:latin typeface="Martel-Regular"/>
              </a:rPr>
              <a:t>The COVID-19 pandemic: Impacts on cities and major lessons for urban </a:t>
            </a:r>
            <a:r>
              <a:rPr lang="en-CA" sz="1100" dirty="0">
                <a:latin typeface="Martel-Regular"/>
              </a:rPr>
              <a:t>planning, design, and management </a:t>
            </a:r>
            <a:r>
              <a:rPr lang="en-CA" sz="1100" dirty="0" err="1">
                <a:latin typeface="Martel-Regular"/>
              </a:rPr>
              <a:t>Ayyoob</a:t>
            </a:r>
            <a:r>
              <a:rPr lang="en-CA" sz="1100" dirty="0">
                <a:latin typeface="Martel-Regular"/>
              </a:rPr>
              <a:t> Sharifi </a:t>
            </a:r>
            <a:r>
              <a:rPr lang="en-CA" sz="1100" dirty="0" err="1">
                <a:latin typeface="Martel-Regular"/>
              </a:rPr>
              <a:t>a,b,c</a:t>
            </a:r>
            <a:r>
              <a:rPr lang="en-CA" sz="1100" dirty="0">
                <a:latin typeface="Martel-Regular"/>
              </a:rPr>
              <a:t>,⁎, Amir Reza </a:t>
            </a:r>
            <a:r>
              <a:rPr lang="en-CA" sz="1100" dirty="0" err="1">
                <a:latin typeface="Martel-Regular"/>
              </a:rPr>
              <a:t>Khavarian-Garmsir</a:t>
            </a:r>
            <a:r>
              <a:rPr lang="en-CA" sz="1100" dirty="0">
                <a:latin typeface="Martel-Regular"/>
              </a:rPr>
              <a:t> d</a:t>
            </a:r>
          </a:p>
          <a:p>
            <a:r>
              <a:rPr lang="en-CA" sz="1100" dirty="0">
                <a:latin typeface="Martel-Regular"/>
              </a:rPr>
              <a:t>Potential health benefits of sustained air quality improvements in New York City: A simulation based on air pollution levels during the COVID-19 shutdown Frederica </a:t>
            </a:r>
            <a:r>
              <a:rPr lang="en-CA" sz="1100" dirty="0" err="1">
                <a:latin typeface="Martel-Regular"/>
              </a:rPr>
              <a:t>Perera</a:t>
            </a:r>
            <a:r>
              <a:rPr lang="en-CA" sz="1100" dirty="0">
                <a:latin typeface="Martel-Regular"/>
              </a:rPr>
              <a:t> a,*, </a:t>
            </a:r>
            <a:r>
              <a:rPr lang="en-CA" sz="1100" dirty="0" err="1">
                <a:latin typeface="Martel-Regular"/>
              </a:rPr>
              <a:t>Alique</a:t>
            </a:r>
            <a:r>
              <a:rPr lang="en-CA" sz="1100" dirty="0">
                <a:latin typeface="Martel-Regular"/>
              </a:rPr>
              <a:t> Berberian a, David Cooley b, Elizabeth </a:t>
            </a:r>
            <a:r>
              <a:rPr lang="en-CA" sz="1100" dirty="0" err="1">
                <a:latin typeface="Martel-Regular"/>
              </a:rPr>
              <a:t>Shenaut</a:t>
            </a:r>
            <a:r>
              <a:rPr lang="en-CA" sz="1100" dirty="0">
                <a:latin typeface="Martel-Regular"/>
              </a:rPr>
              <a:t> b, Hollie Olmstead c, Zev Ross c, Thomas Matte d </a:t>
            </a:r>
          </a:p>
        </p:txBody>
      </p:sp>
    </p:spTree>
    <p:extLst>
      <p:ext uri="{BB962C8B-B14F-4D97-AF65-F5344CB8AC3E}">
        <p14:creationId xmlns:p14="http://schemas.microsoft.com/office/powerpoint/2010/main" val="389843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r>
              <a:rPr lang="en-US" b="1" dirty="0"/>
              <a:t>Hypothesis and Data collection Outline</a:t>
            </a:r>
          </a:p>
        </p:txBody>
      </p:sp>
      <p:sp>
        <p:nvSpPr>
          <p:cNvPr id="4" name="Content Placeholder 3">
            <a:extLst>
              <a:ext uri="{FF2B5EF4-FFF2-40B4-BE49-F238E27FC236}">
                <a16:creationId xmlns:a16="http://schemas.microsoft.com/office/drawing/2014/main" id="{2815D0F8-A5B5-4179-AA3B-08D2C4FFA72F}"/>
              </a:ext>
            </a:extLst>
          </p:cNvPr>
          <p:cNvSpPr>
            <a:spLocks noGrp="1"/>
          </p:cNvSpPr>
          <p:nvPr>
            <p:ph idx="1"/>
          </p:nvPr>
        </p:nvSpPr>
        <p:spPr/>
        <p:txBody>
          <a:bodyPr/>
          <a:lstStyle/>
          <a:p>
            <a:r>
              <a:rPr lang="en-US" b="1" dirty="0"/>
              <a:t>Hypothesis</a:t>
            </a:r>
            <a:r>
              <a:rPr lang="en-US" dirty="0"/>
              <a:t> = Air Quality in NYC </a:t>
            </a:r>
            <a:r>
              <a:rPr lang="en-US" dirty="0" err="1"/>
              <a:t>Metropolitian</a:t>
            </a:r>
            <a:r>
              <a:rPr lang="en-US" dirty="0"/>
              <a:t> Area Improved during Corona Virus Period from Jan 1, 2020 to Dec 31, 2020 that could lead to better health outcomes for NYC residents in the long run</a:t>
            </a:r>
          </a:p>
          <a:p>
            <a:r>
              <a:rPr lang="en-US" dirty="0"/>
              <a:t>Air Quality data parameters: Counties and district counties of NYC area, Ozone, Black Carbon, NO2, NO, SO2, Fine Particulate Matter</a:t>
            </a:r>
          </a:p>
          <a:p>
            <a:r>
              <a:rPr lang="en-US" dirty="0"/>
              <a:t>Corona Virus data parameters: Counties and district counties of NYC area, COVID cases per day, COVID Deaths, cumulative COVID cases, Ozone, Black Carbon, NO2, NO, SO2, Fine Particulate Matter </a:t>
            </a:r>
          </a:p>
          <a:p>
            <a:r>
              <a:rPr lang="en-US" dirty="0"/>
              <a:t>Data period: 2009 to 2018 yearly, 2020 daily where observations are available for counties in NYC</a:t>
            </a:r>
          </a:p>
          <a:p>
            <a:endParaRPr lang="en-US" dirty="0"/>
          </a:p>
          <a:p>
            <a:endParaRPr lang="en-CA" dirty="0"/>
          </a:p>
        </p:txBody>
      </p:sp>
    </p:spTree>
    <p:extLst>
      <p:ext uri="{BB962C8B-B14F-4D97-AF65-F5344CB8AC3E}">
        <p14:creationId xmlns:p14="http://schemas.microsoft.com/office/powerpoint/2010/main" val="132835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b="1" dirty="0"/>
              <a:t>NYC Metropolitan Area</a:t>
            </a:r>
          </a:p>
        </p:txBody>
      </p:sp>
      <p:pic>
        <p:nvPicPr>
          <p:cNvPr id="4" name="Picture 3">
            <a:extLst>
              <a:ext uri="{FF2B5EF4-FFF2-40B4-BE49-F238E27FC236}">
                <a16:creationId xmlns:a16="http://schemas.microsoft.com/office/drawing/2014/main" id="{004589EA-8511-48BB-A4DF-A1B3DA6E3996}"/>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466025" y="2103120"/>
            <a:ext cx="3864990" cy="3749040"/>
          </a:xfrm>
          <a:prstGeom prst="rect">
            <a:avLst/>
          </a:prstGeom>
          <a:noFill/>
          <a:ln>
            <a:noFill/>
          </a:ln>
        </p:spPr>
      </p:pic>
      <p:sp>
        <p:nvSpPr>
          <p:cNvPr id="9" name="Content Placeholder 3">
            <a:extLst>
              <a:ext uri="{FF2B5EF4-FFF2-40B4-BE49-F238E27FC236}">
                <a16:creationId xmlns:a16="http://schemas.microsoft.com/office/drawing/2014/main" id="{F40B5AA0-802E-4929-803A-21C96332F83E}"/>
              </a:ext>
            </a:extLst>
          </p:cNvPr>
          <p:cNvSpPr>
            <a:spLocks noGrp="1"/>
          </p:cNvSpPr>
          <p:nvPr>
            <p:ph sz="half" idx="2"/>
          </p:nvPr>
        </p:nvSpPr>
        <p:spPr>
          <a:xfrm>
            <a:off x="6461760" y="2103120"/>
            <a:ext cx="4663440" cy="3749040"/>
          </a:xfrm>
        </p:spPr>
        <p:txBody>
          <a:bodyPr>
            <a:normAutofit/>
          </a:bodyPr>
          <a:lstStyle/>
          <a:p>
            <a:r>
              <a:rPr lang="en-US" dirty="0"/>
              <a:t>New York is the largest metropolitan area of the US and contains a population of approximately 8.4 million and has population density of 27,750 people per square mile as per NYC data, 2018. </a:t>
            </a:r>
          </a:p>
          <a:p>
            <a:r>
              <a:rPr lang="en-US" dirty="0"/>
              <a:t>NYC is divided into 5 boroughs, Manhattan, Bronx, Queens, Brooklyn and </a:t>
            </a:r>
            <a:r>
              <a:rPr lang="en-US" dirty="0" err="1"/>
              <a:t>Statan</a:t>
            </a:r>
            <a:r>
              <a:rPr lang="en-US" dirty="0"/>
              <a:t> Island.</a:t>
            </a:r>
          </a:p>
          <a:p>
            <a:r>
              <a:rPr lang="en-US" dirty="0"/>
              <a:t>Our area of study is all the boroughs of NYC and their counties</a:t>
            </a:r>
          </a:p>
        </p:txBody>
      </p:sp>
    </p:spTree>
    <p:extLst>
      <p:ext uri="{BB962C8B-B14F-4D97-AF65-F5344CB8AC3E}">
        <p14:creationId xmlns:p14="http://schemas.microsoft.com/office/powerpoint/2010/main" val="239502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b="1" dirty="0"/>
              <a:t>Research Methodology</a:t>
            </a:r>
          </a:p>
        </p:txBody>
      </p:sp>
      <p:pic>
        <p:nvPicPr>
          <p:cNvPr id="6" name="Picture 5">
            <a:extLst>
              <a:ext uri="{FF2B5EF4-FFF2-40B4-BE49-F238E27FC236}">
                <a16:creationId xmlns:a16="http://schemas.microsoft.com/office/drawing/2014/main" id="{61B2E1E8-5C4C-4EC3-B490-4A6B74EC7622}"/>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204546" y="1972053"/>
            <a:ext cx="5855678" cy="4107072"/>
          </a:xfrm>
          <a:prstGeom prst="rect">
            <a:avLst/>
          </a:prstGeom>
          <a:noFill/>
          <a:ln>
            <a:noFill/>
          </a:ln>
        </p:spPr>
      </p:pic>
      <p:sp>
        <p:nvSpPr>
          <p:cNvPr id="5" name="Content Placeholder 3">
            <a:extLst>
              <a:ext uri="{FF2B5EF4-FFF2-40B4-BE49-F238E27FC236}">
                <a16:creationId xmlns:a16="http://schemas.microsoft.com/office/drawing/2014/main" id="{394285B3-38EC-4A36-9EB1-9E35DC730898}"/>
              </a:ext>
            </a:extLst>
          </p:cNvPr>
          <p:cNvSpPr txBox="1">
            <a:spLocks/>
          </p:cNvSpPr>
          <p:nvPr/>
        </p:nvSpPr>
        <p:spPr>
          <a:xfrm>
            <a:off x="7165144" y="1940463"/>
            <a:ext cx="4663440"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Out of various impacts of COVID 19 across various sectors, we have chosen to focus our analysis on impact on Air Quality across NYC Metropolitan area and establish if this could eventually have better health quality in the long run</a:t>
            </a:r>
          </a:p>
        </p:txBody>
      </p:sp>
    </p:spTree>
    <p:extLst>
      <p:ext uri="{BB962C8B-B14F-4D97-AF65-F5344CB8AC3E}">
        <p14:creationId xmlns:p14="http://schemas.microsoft.com/office/powerpoint/2010/main" val="250139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marL="0" indent="0">
              <a:buNone/>
            </a:pPr>
            <a:r>
              <a:rPr lang="en-US" sz="4000" b="1" dirty="0"/>
              <a:t>Air Quality parameters </a:t>
            </a:r>
          </a:p>
        </p:txBody>
      </p:sp>
      <p:sp>
        <p:nvSpPr>
          <p:cNvPr id="4" name="Content Placeholder 3">
            <a:extLst>
              <a:ext uri="{FF2B5EF4-FFF2-40B4-BE49-F238E27FC236}">
                <a16:creationId xmlns:a16="http://schemas.microsoft.com/office/drawing/2014/main" id="{2815D0F8-A5B5-4179-AA3B-08D2C4FFA72F}"/>
              </a:ext>
            </a:extLst>
          </p:cNvPr>
          <p:cNvSpPr>
            <a:spLocks noGrp="1"/>
          </p:cNvSpPr>
          <p:nvPr>
            <p:ph idx="1"/>
          </p:nvPr>
        </p:nvSpPr>
        <p:spPr>
          <a:xfrm>
            <a:off x="1066800" y="1751428"/>
            <a:ext cx="10058400" cy="4463978"/>
          </a:xfrm>
        </p:spPr>
        <p:txBody>
          <a:bodyPr>
            <a:normAutofit/>
          </a:bodyPr>
          <a:lstStyle/>
          <a:p>
            <a:pPr marL="0" indent="0">
              <a:buNone/>
            </a:pPr>
            <a:r>
              <a:rPr lang="en-US" sz="1200" dirty="0"/>
              <a:t>1. </a:t>
            </a:r>
            <a:r>
              <a:rPr lang="en-US" sz="1200" b="1" dirty="0"/>
              <a:t>Ozone:  </a:t>
            </a:r>
          </a:p>
          <a:p>
            <a:pPr marL="0" indent="0">
              <a:lnSpc>
                <a:spcPct val="100000"/>
              </a:lnSpc>
              <a:spcBef>
                <a:spcPts val="0"/>
              </a:spcBef>
              <a:buNone/>
            </a:pPr>
            <a:r>
              <a:rPr lang="en-US" sz="1200" dirty="0"/>
              <a:t>    </a:t>
            </a:r>
            <a:r>
              <a:rPr lang="en-US" sz="1200" b="0" i="0" dirty="0">
                <a:solidFill>
                  <a:srgbClr val="000000"/>
                </a:solidFill>
                <a:effectLst/>
              </a:rPr>
              <a:t>Ground level ozone is not emitted directly into the air, but is created in the air itself by chemical reactions between oxides of   </a:t>
            </a:r>
          </a:p>
          <a:p>
            <a:pPr marL="0" indent="0">
              <a:lnSpc>
                <a:spcPct val="100000"/>
              </a:lnSpc>
              <a:spcBef>
                <a:spcPts val="0"/>
              </a:spcBef>
              <a:buNone/>
            </a:pPr>
            <a:r>
              <a:rPr lang="en-US" sz="1200" dirty="0">
                <a:solidFill>
                  <a:srgbClr val="000000"/>
                </a:solidFill>
              </a:rPr>
              <a:t>    </a:t>
            </a:r>
            <a:r>
              <a:rPr lang="en-US" sz="1200" b="0" i="0" dirty="0">
                <a:solidFill>
                  <a:srgbClr val="000000"/>
                </a:solidFill>
                <a:effectLst/>
              </a:rPr>
              <a:t>nitrogen (NO</a:t>
            </a:r>
            <a:r>
              <a:rPr lang="en-US" sz="1200" b="0" i="0" baseline="-25000" dirty="0">
                <a:solidFill>
                  <a:srgbClr val="000000"/>
                </a:solidFill>
                <a:effectLst/>
              </a:rPr>
              <a:t>x</a:t>
            </a:r>
            <a:r>
              <a:rPr lang="en-US" sz="1200" b="0" i="0" dirty="0">
                <a:solidFill>
                  <a:srgbClr val="000000"/>
                </a:solidFill>
                <a:effectLst/>
              </a:rPr>
              <a:t>) and volatile organic compounds (VOC). Ozone forms on hot sunny days when pollution from cars, power plants,  </a:t>
            </a:r>
          </a:p>
          <a:p>
            <a:pPr marL="0" indent="0">
              <a:lnSpc>
                <a:spcPct val="100000"/>
              </a:lnSpc>
              <a:spcBef>
                <a:spcPts val="0"/>
              </a:spcBef>
              <a:buNone/>
            </a:pPr>
            <a:r>
              <a:rPr lang="en-US" sz="1200" dirty="0">
                <a:solidFill>
                  <a:srgbClr val="000000"/>
                </a:solidFill>
              </a:rPr>
              <a:t>    </a:t>
            </a:r>
            <a:r>
              <a:rPr lang="en-US" sz="1200" b="0" i="0" dirty="0">
                <a:solidFill>
                  <a:srgbClr val="000000"/>
                </a:solidFill>
                <a:effectLst/>
              </a:rPr>
              <a:t>consumer products and other sources react with sunlight.</a:t>
            </a:r>
          </a:p>
          <a:p>
            <a:pPr marL="0" indent="0">
              <a:lnSpc>
                <a:spcPct val="100000"/>
              </a:lnSpc>
              <a:spcBef>
                <a:spcPts val="0"/>
              </a:spcBef>
              <a:buNone/>
            </a:pPr>
            <a:endParaRPr lang="en-US" sz="800" dirty="0"/>
          </a:p>
          <a:p>
            <a:pPr marL="0" indent="0">
              <a:lnSpc>
                <a:spcPct val="100000"/>
              </a:lnSpc>
              <a:spcBef>
                <a:spcPts val="0"/>
              </a:spcBef>
              <a:buNone/>
            </a:pPr>
            <a:r>
              <a:rPr lang="en-US" sz="1200" dirty="0"/>
              <a:t>2. </a:t>
            </a:r>
            <a:r>
              <a:rPr lang="en-US" sz="1200" b="1" dirty="0"/>
              <a:t>Black Carbon</a:t>
            </a:r>
          </a:p>
          <a:p>
            <a:pPr marL="0" indent="0">
              <a:lnSpc>
                <a:spcPct val="100000"/>
              </a:lnSpc>
              <a:spcBef>
                <a:spcPts val="0"/>
              </a:spcBef>
              <a:buNone/>
            </a:pPr>
            <a:r>
              <a:rPr lang="en-US" sz="1200" b="0" i="0" dirty="0">
                <a:solidFill>
                  <a:srgbClr val="202124"/>
                </a:solidFill>
                <a:effectLst/>
              </a:rPr>
              <a:t>    </a:t>
            </a:r>
            <a:r>
              <a:rPr lang="en-US" sz="1200" i="0" dirty="0">
                <a:solidFill>
                  <a:srgbClr val="202124"/>
                </a:solidFill>
                <a:effectLst/>
              </a:rPr>
              <a:t>BC is produced both naturally and by human activities as a result of the incomplete combustion of fossil fuels, biofuels, and   </a:t>
            </a:r>
          </a:p>
          <a:p>
            <a:pPr marL="0" indent="0">
              <a:lnSpc>
                <a:spcPct val="100000"/>
              </a:lnSpc>
              <a:spcBef>
                <a:spcPts val="0"/>
              </a:spcBef>
              <a:buNone/>
            </a:pPr>
            <a:r>
              <a:rPr lang="en-US" sz="1200" dirty="0">
                <a:solidFill>
                  <a:srgbClr val="202124"/>
                </a:solidFill>
              </a:rPr>
              <a:t>    </a:t>
            </a:r>
            <a:r>
              <a:rPr lang="en-US" sz="1200" i="0" dirty="0">
                <a:solidFill>
                  <a:srgbClr val="202124"/>
                </a:solidFill>
                <a:effectLst/>
              </a:rPr>
              <a:t>biomass. Primary sources include emissions from diesel engines, cook stoves, wood burning and forest fires.</a:t>
            </a:r>
            <a:endParaRPr lang="en-US" sz="1200" dirty="0"/>
          </a:p>
          <a:p>
            <a:pPr marL="0" indent="0">
              <a:lnSpc>
                <a:spcPct val="100000"/>
              </a:lnSpc>
              <a:spcBef>
                <a:spcPts val="0"/>
              </a:spcBef>
              <a:buNone/>
            </a:pPr>
            <a:endParaRPr lang="en-US" sz="800" dirty="0"/>
          </a:p>
          <a:p>
            <a:pPr marL="0" indent="0">
              <a:lnSpc>
                <a:spcPct val="100000"/>
              </a:lnSpc>
              <a:spcBef>
                <a:spcPts val="0"/>
              </a:spcBef>
              <a:buNone/>
            </a:pPr>
            <a:r>
              <a:rPr lang="en-US" sz="1200" dirty="0"/>
              <a:t>3. </a:t>
            </a:r>
            <a:r>
              <a:rPr lang="en-US" sz="1200" b="1" dirty="0"/>
              <a:t>Fine Particulate Matter PM 2.5</a:t>
            </a:r>
            <a:endParaRPr lang="en-CA" sz="1200" b="1" dirty="0"/>
          </a:p>
          <a:p>
            <a:pPr marL="0" indent="0">
              <a:lnSpc>
                <a:spcPct val="100000"/>
              </a:lnSpc>
              <a:spcBef>
                <a:spcPts val="0"/>
              </a:spcBef>
              <a:buNone/>
            </a:pPr>
            <a:r>
              <a:rPr lang="en-US" sz="1200" dirty="0"/>
              <a:t>    </a:t>
            </a:r>
            <a:r>
              <a:rPr lang="en-US" sz="1200" i="0" dirty="0">
                <a:solidFill>
                  <a:srgbClr val="202124"/>
                </a:solidFill>
                <a:effectLst/>
              </a:rPr>
              <a:t>Some are emitted directly from a source, such as construction sites, unpaved roads, fields, smokestacks or fires. Most particles form   </a:t>
            </a:r>
          </a:p>
          <a:p>
            <a:pPr marL="0" indent="0">
              <a:lnSpc>
                <a:spcPct val="100000"/>
              </a:lnSpc>
              <a:spcBef>
                <a:spcPts val="0"/>
              </a:spcBef>
              <a:buNone/>
            </a:pPr>
            <a:r>
              <a:rPr lang="en-US" sz="1200" dirty="0">
                <a:solidFill>
                  <a:srgbClr val="202124"/>
                </a:solidFill>
              </a:rPr>
              <a:t>    </a:t>
            </a:r>
            <a:r>
              <a:rPr lang="en-US" sz="1200" i="0" dirty="0">
                <a:solidFill>
                  <a:srgbClr val="202124"/>
                </a:solidFill>
                <a:effectLst/>
              </a:rPr>
              <a:t>in the atmosphere as a result of complex reactions of chemicals such as sulfur dioxide and nitrogen oxides, which  </a:t>
            </a:r>
          </a:p>
          <a:p>
            <a:pPr marL="0" indent="0">
              <a:lnSpc>
                <a:spcPct val="100000"/>
              </a:lnSpc>
              <a:spcBef>
                <a:spcPts val="0"/>
              </a:spcBef>
              <a:buNone/>
            </a:pPr>
            <a:r>
              <a:rPr lang="en-US" sz="1200" dirty="0">
                <a:solidFill>
                  <a:srgbClr val="202124"/>
                </a:solidFill>
              </a:rPr>
              <a:t>    </a:t>
            </a:r>
            <a:r>
              <a:rPr lang="en-US" sz="1200" i="0" dirty="0">
                <a:solidFill>
                  <a:srgbClr val="202124"/>
                </a:solidFill>
                <a:effectLst/>
              </a:rPr>
              <a:t>are pollutants emitted from power plants, industries and automobiles.</a:t>
            </a:r>
            <a:endParaRPr lang="en-US" sz="1200" dirty="0"/>
          </a:p>
          <a:p>
            <a:pPr marL="0" indent="0">
              <a:lnSpc>
                <a:spcPct val="100000"/>
              </a:lnSpc>
              <a:spcBef>
                <a:spcPts val="0"/>
              </a:spcBef>
              <a:buNone/>
            </a:pPr>
            <a:endParaRPr lang="en-US" sz="1200" dirty="0"/>
          </a:p>
          <a:p>
            <a:pPr marL="0" indent="0">
              <a:lnSpc>
                <a:spcPct val="100000"/>
              </a:lnSpc>
              <a:spcBef>
                <a:spcPts val="0"/>
              </a:spcBef>
              <a:buNone/>
            </a:pPr>
            <a:r>
              <a:rPr lang="en-US" sz="1200" dirty="0"/>
              <a:t>4. </a:t>
            </a:r>
            <a:r>
              <a:rPr lang="en-US" sz="1200" b="1" dirty="0"/>
              <a:t>Nitrogen Dioxide and Nitrogen Oxide</a:t>
            </a:r>
            <a:endParaRPr lang="en-CA" sz="1200" b="1" dirty="0"/>
          </a:p>
          <a:p>
            <a:pPr marL="0" indent="0">
              <a:lnSpc>
                <a:spcPct val="100000"/>
              </a:lnSpc>
              <a:spcBef>
                <a:spcPts val="0"/>
              </a:spcBef>
              <a:buNone/>
            </a:pPr>
            <a:r>
              <a:rPr lang="en-US" sz="1200" dirty="0"/>
              <a:t>    </a:t>
            </a:r>
            <a:r>
              <a:rPr lang="en-US" sz="1200" b="0" i="0" dirty="0">
                <a:solidFill>
                  <a:srgbClr val="000000"/>
                </a:solidFill>
                <a:effectLst/>
              </a:rPr>
              <a:t>NOx is produced from the reaction of nitrogen and oxygen gases in the air during combustion, especially at high  </a:t>
            </a:r>
          </a:p>
          <a:p>
            <a:pPr marL="0" indent="0">
              <a:lnSpc>
                <a:spcPct val="100000"/>
              </a:lnSpc>
              <a:spcBef>
                <a:spcPts val="0"/>
              </a:spcBef>
              <a:buNone/>
            </a:pPr>
            <a:r>
              <a:rPr lang="en-US" sz="1200" dirty="0">
                <a:solidFill>
                  <a:srgbClr val="000000"/>
                </a:solidFill>
              </a:rPr>
              <a:t>    </a:t>
            </a:r>
            <a:r>
              <a:rPr lang="en-US" sz="1200" b="0" i="0" dirty="0">
                <a:solidFill>
                  <a:srgbClr val="000000"/>
                </a:solidFill>
                <a:effectLst/>
              </a:rPr>
              <a:t>temperatures. transportation, industrial process, commercial and residential households, energy use in </a:t>
            </a:r>
            <a:r>
              <a:rPr lang="en-US" sz="1200" b="0" i="0" dirty="0" err="1">
                <a:solidFill>
                  <a:srgbClr val="000000"/>
                </a:solidFill>
                <a:effectLst/>
              </a:rPr>
              <a:t>indury</a:t>
            </a:r>
            <a:r>
              <a:rPr lang="en-US" sz="1200" b="0" i="0" dirty="0">
                <a:solidFill>
                  <a:srgbClr val="000000"/>
                </a:solidFill>
                <a:effectLst/>
              </a:rPr>
              <a:t> </a:t>
            </a:r>
            <a:r>
              <a:rPr lang="en-US" sz="1200" b="0" i="0" dirty="0" err="1">
                <a:solidFill>
                  <a:srgbClr val="000000"/>
                </a:solidFill>
                <a:effectLst/>
              </a:rPr>
              <a:t>etc</a:t>
            </a:r>
            <a:r>
              <a:rPr lang="en-US" sz="1200" b="0" i="0" dirty="0">
                <a:solidFill>
                  <a:srgbClr val="000000"/>
                </a:solidFill>
                <a:effectLst/>
              </a:rPr>
              <a:t>;</a:t>
            </a:r>
            <a:endParaRPr lang="en-US" sz="1200" dirty="0"/>
          </a:p>
          <a:p>
            <a:pPr marL="0" indent="0">
              <a:lnSpc>
                <a:spcPct val="100000"/>
              </a:lnSpc>
              <a:spcBef>
                <a:spcPts val="0"/>
              </a:spcBef>
              <a:buNone/>
            </a:pPr>
            <a:endParaRPr lang="en-US" sz="1200" dirty="0"/>
          </a:p>
          <a:p>
            <a:pPr marL="0" indent="0">
              <a:lnSpc>
                <a:spcPct val="100000"/>
              </a:lnSpc>
              <a:spcBef>
                <a:spcPts val="0"/>
              </a:spcBef>
              <a:buNone/>
            </a:pPr>
            <a:r>
              <a:rPr lang="en-US" sz="1200" dirty="0"/>
              <a:t>5. </a:t>
            </a:r>
            <a:r>
              <a:rPr lang="en-US" sz="1200" b="1" dirty="0"/>
              <a:t>Sulfur Dioxide</a:t>
            </a:r>
            <a:endParaRPr lang="en-CA" sz="1200" b="1" dirty="0"/>
          </a:p>
          <a:p>
            <a:pPr marL="0" indent="0">
              <a:lnSpc>
                <a:spcPct val="100000"/>
              </a:lnSpc>
              <a:spcBef>
                <a:spcPts val="0"/>
              </a:spcBef>
              <a:buNone/>
            </a:pPr>
            <a:r>
              <a:rPr lang="en-US" sz="1200" dirty="0"/>
              <a:t>    </a:t>
            </a:r>
            <a:r>
              <a:rPr lang="en-US" sz="1200" dirty="0">
                <a:solidFill>
                  <a:srgbClr val="000000"/>
                </a:solidFill>
              </a:rPr>
              <a:t>SO2 forms when sulfur-containing fuel such as coal, oil, or diesel is burned. Sulfur dioxide also converts in the atmosphere to sulfates,   </a:t>
            </a:r>
          </a:p>
          <a:p>
            <a:pPr marL="0" indent="0">
              <a:lnSpc>
                <a:spcPct val="100000"/>
              </a:lnSpc>
              <a:spcBef>
                <a:spcPts val="0"/>
              </a:spcBef>
              <a:buNone/>
            </a:pPr>
            <a:r>
              <a:rPr lang="en-US" sz="1200" dirty="0">
                <a:solidFill>
                  <a:srgbClr val="000000"/>
                </a:solidFill>
              </a:rPr>
              <a:t>    a major part of fine particle pollution in the eastern U.S.</a:t>
            </a:r>
          </a:p>
        </p:txBody>
      </p:sp>
    </p:spTree>
    <p:extLst>
      <p:ext uri="{BB962C8B-B14F-4D97-AF65-F5344CB8AC3E}">
        <p14:creationId xmlns:p14="http://schemas.microsoft.com/office/powerpoint/2010/main" val="355878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fontScale="90000"/>
          </a:bodyPr>
          <a:lstStyle/>
          <a:p>
            <a:pPr marL="0" indent="0">
              <a:buNone/>
            </a:pPr>
            <a:br>
              <a:rPr lang="en-US" b="1" dirty="0"/>
            </a:br>
            <a:r>
              <a:rPr lang="en-US" sz="4400" b="1" dirty="0"/>
              <a:t>Health Impact of Parameters</a:t>
            </a:r>
            <a:br>
              <a:rPr lang="en-US" sz="4400" b="1" dirty="0"/>
            </a:br>
            <a:endParaRPr lang="en-US" b="1" dirty="0"/>
          </a:p>
        </p:txBody>
      </p:sp>
      <p:sp>
        <p:nvSpPr>
          <p:cNvPr id="4" name="Content Placeholder 3">
            <a:extLst>
              <a:ext uri="{FF2B5EF4-FFF2-40B4-BE49-F238E27FC236}">
                <a16:creationId xmlns:a16="http://schemas.microsoft.com/office/drawing/2014/main" id="{2815D0F8-A5B5-4179-AA3B-08D2C4FFA72F}"/>
              </a:ext>
            </a:extLst>
          </p:cNvPr>
          <p:cNvSpPr>
            <a:spLocks noGrp="1"/>
          </p:cNvSpPr>
          <p:nvPr>
            <p:ph idx="1"/>
          </p:nvPr>
        </p:nvSpPr>
        <p:spPr>
          <a:xfrm>
            <a:off x="1066800" y="1751428"/>
            <a:ext cx="10058400" cy="4463978"/>
          </a:xfrm>
        </p:spPr>
        <p:txBody>
          <a:bodyPr>
            <a:normAutofit fontScale="92500"/>
          </a:bodyPr>
          <a:lstStyle/>
          <a:p>
            <a:pPr marL="0" indent="0">
              <a:buNone/>
            </a:pPr>
            <a:endParaRPr lang="en-US" sz="1300" dirty="0"/>
          </a:p>
          <a:p>
            <a:pPr marL="0" indent="0">
              <a:buNone/>
            </a:pPr>
            <a:r>
              <a:rPr lang="en-US" sz="1300" dirty="0"/>
              <a:t>1. </a:t>
            </a:r>
            <a:r>
              <a:rPr lang="en-US" sz="1300" b="1" dirty="0"/>
              <a:t>Ozone:  </a:t>
            </a:r>
          </a:p>
          <a:p>
            <a:pPr marL="0" indent="0">
              <a:lnSpc>
                <a:spcPct val="120000"/>
              </a:lnSpc>
              <a:spcBef>
                <a:spcPts val="0"/>
              </a:spcBef>
              <a:buNone/>
            </a:pPr>
            <a:r>
              <a:rPr lang="en-US" sz="1300" dirty="0"/>
              <a:t>    Eye irritation, chest pain , coughing, shortness of breath and decreased lung function, Increased susceptibility to  </a:t>
            </a:r>
          </a:p>
          <a:p>
            <a:pPr marL="0" indent="0">
              <a:lnSpc>
                <a:spcPct val="120000"/>
              </a:lnSpc>
              <a:spcBef>
                <a:spcPts val="0"/>
              </a:spcBef>
              <a:buNone/>
            </a:pPr>
            <a:r>
              <a:rPr lang="en-US" sz="1300" dirty="0"/>
              <a:t>    respiratory infections, Increased likelihood of asthma attacks. Inflammation of the lungs</a:t>
            </a:r>
          </a:p>
          <a:p>
            <a:pPr marL="0" indent="0" algn="l">
              <a:lnSpc>
                <a:spcPct val="120000"/>
              </a:lnSpc>
              <a:spcBef>
                <a:spcPts val="0"/>
              </a:spcBef>
              <a:buNone/>
            </a:pPr>
            <a:r>
              <a:rPr lang="en-US" sz="1300" dirty="0"/>
              <a:t>    Ozone can worsen bronchitis, emphysema, and asthma, leading to increased medical care.</a:t>
            </a:r>
          </a:p>
          <a:p>
            <a:pPr marL="0" indent="0">
              <a:lnSpc>
                <a:spcPct val="100000"/>
              </a:lnSpc>
              <a:spcBef>
                <a:spcPts val="0"/>
              </a:spcBef>
              <a:buNone/>
            </a:pPr>
            <a:endParaRPr lang="en-US" sz="1300" dirty="0"/>
          </a:p>
          <a:p>
            <a:pPr marL="0" indent="0">
              <a:lnSpc>
                <a:spcPct val="100000"/>
              </a:lnSpc>
              <a:spcBef>
                <a:spcPts val="0"/>
              </a:spcBef>
              <a:buNone/>
            </a:pPr>
            <a:r>
              <a:rPr lang="en-US" sz="1300" dirty="0"/>
              <a:t>2. </a:t>
            </a:r>
            <a:r>
              <a:rPr lang="en-US" sz="1300" b="1" dirty="0"/>
              <a:t>Black Carbon</a:t>
            </a:r>
          </a:p>
          <a:p>
            <a:pPr marL="0" indent="0">
              <a:lnSpc>
                <a:spcPct val="100000"/>
              </a:lnSpc>
              <a:spcBef>
                <a:spcPts val="0"/>
              </a:spcBef>
              <a:buNone/>
            </a:pPr>
            <a:r>
              <a:rPr lang="en-US" sz="1300" dirty="0"/>
              <a:t>    Black carbon, can cause premature death and harmful effects on the cardiovascular system (the heart, blood, and blood  </a:t>
            </a:r>
          </a:p>
          <a:p>
            <a:pPr marL="0" indent="0">
              <a:lnSpc>
                <a:spcPct val="100000"/>
              </a:lnSpc>
              <a:spcBef>
                <a:spcPts val="0"/>
              </a:spcBef>
              <a:buNone/>
            </a:pPr>
            <a:r>
              <a:rPr lang="en-US" sz="1300" dirty="0"/>
              <a:t>    vessels). health problems, including respiratory diseases.</a:t>
            </a:r>
          </a:p>
          <a:p>
            <a:pPr marL="0" indent="0">
              <a:lnSpc>
                <a:spcPct val="100000"/>
              </a:lnSpc>
              <a:spcBef>
                <a:spcPts val="0"/>
              </a:spcBef>
              <a:buNone/>
            </a:pPr>
            <a:endParaRPr lang="en-US" sz="1300" dirty="0"/>
          </a:p>
          <a:p>
            <a:pPr marL="0" indent="0">
              <a:lnSpc>
                <a:spcPct val="100000"/>
              </a:lnSpc>
              <a:spcBef>
                <a:spcPts val="0"/>
              </a:spcBef>
              <a:buNone/>
            </a:pPr>
            <a:r>
              <a:rPr lang="en-US" sz="1300" dirty="0"/>
              <a:t>3. </a:t>
            </a:r>
            <a:r>
              <a:rPr lang="en-US" sz="1300" b="1" dirty="0"/>
              <a:t>Fine Particulate Matter PM 2.5</a:t>
            </a:r>
            <a:endParaRPr lang="en-CA" sz="1300" b="1" dirty="0"/>
          </a:p>
          <a:p>
            <a:pPr marL="0" indent="0">
              <a:lnSpc>
                <a:spcPct val="100000"/>
              </a:lnSpc>
              <a:spcBef>
                <a:spcPts val="0"/>
              </a:spcBef>
              <a:buNone/>
            </a:pPr>
            <a:r>
              <a:rPr lang="en-US" sz="1300" dirty="0"/>
              <a:t>    Short term Impact in eye, nose, throat and lung irritation, coughing, sneezing, runny nose and shortness of breath. Exposure to fine  </a:t>
            </a:r>
          </a:p>
          <a:p>
            <a:pPr marL="0" indent="0">
              <a:lnSpc>
                <a:spcPct val="100000"/>
              </a:lnSpc>
              <a:spcBef>
                <a:spcPts val="0"/>
              </a:spcBef>
              <a:buNone/>
            </a:pPr>
            <a:r>
              <a:rPr lang="en-US" sz="1300" dirty="0"/>
              <a:t>    particles can also affect lung function and worsen medical conditions such as asthma and heart disease.</a:t>
            </a:r>
          </a:p>
          <a:p>
            <a:pPr marL="0" indent="0">
              <a:lnSpc>
                <a:spcPct val="100000"/>
              </a:lnSpc>
              <a:spcBef>
                <a:spcPts val="0"/>
              </a:spcBef>
              <a:buNone/>
            </a:pPr>
            <a:endParaRPr lang="en-US" sz="1300" dirty="0"/>
          </a:p>
          <a:p>
            <a:pPr marL="0" indent="0">
              <a:lnSpc>
                <a:spcPct val="100000"/>
              </a:lnSpc>
              <a:spcBef>
                <a:spcPts val="0"/>
              </a:spcBef>
              <a:buNone/>
            </a:pPr>
            <a:r>
              <a:rPr lang="en-US" sz="1300" dirty="0"/>
              <a:t>4. </a:t>
            </a:r>
            <a:r>
              <a:rPr lang="en-US" sz="1300" b="1" dirty="0"/>
              <a:t>Nitrogen Dioxide and Nitrogen Oxide</a:t>
            </a:r>
            <a:endParaRPr lang="en-CA" sz="1300" b="1" dirty="0"/>
          </a:p>
          <a:p>
            <a:pPr marL="0" indent="0">
              <a:lnSpc>
                <a:spcPct val="120000"/>
              </a:lnSpc>
              <a:spcBef>
                <a:spcPts val="0"/>
              </a:spcBef>
              <a:buNone/>
            </a:pPr>
            <a:r>
              <a:rPr lang="en-US" sz="1300" dirty="0"/>
              <a:t>    NOx causes asthma and potentially increase susceptibility to respiratory infections. People with asthma, as well as children and the  </a:t>
            </a:r>
          </a:p>
          <a:p>
            <a:pPr marL="0" indent="0">
              <a:lnSpc>
                <a:spcPct val="120000"/>
              </a:lnSpc>
              <a:spcBef>
                <a:spcPts val="0"/>
              </a:spcBef>
              <a:buNone/>
            </a:pPr>
            <a:r>
              <a:rPr lang="en-US" sz="1300" dirty="0"/>
              <a:t>    elderly are generally at greater risk for the health effects </a:t>
            </a:r>
          </a:p>
          <a:p>
            <a:pPr marL="0" indent="0">
              <a:lnSpc>
                <a:spcPct val="100000"/>
              </a:lnSpc>
              <a:spcBef>
                <a:spcPts val="0"/>
              </a:spcBef>
              <a:buNone/>
            </a:pPr>
            <a:endParaRPr lang="en-US" sz="1300" dirty="0"/>
          </a:p>
          <a:p>
            <a:pPr marL="0" indent="0">
              <a:lnSpc>
                <a:spcPct val="100000"/>
              </a:lnSpc>
              <a:spcBef>
                <a:spcPts val="0"/>
              </a:spcBef>
              <a:buNone/>
            </a:pPr>
            <a:r>
              <a:rPr lang="en-US" sz="1300" dirty="0"/>
              <a:t>5. </a:t>
            </a:r>
            <a:r>
              <a:rPr lang="en-US" sz="1300" b="1" dirty="0"/>
              <a:t>Sulfur Dioxide</a:t>
            </a:r>
            <a:endParaRPr lang="en-CA" sz="1300" b="1" dirty="0"/>
          </a:p>
          <a:p>
            <a:pPr marL="0" indent="0">
              <a:lnSpc>
                <a:spcPct val="100000"/>
              </a:lnSpc>
              <a:spcBef>
                <a:spcPts val="0"/>
              </a:spcBef>
              <a:buNone/>
            </a:pPr>
            <a:r>
              <a:rPr lang="en-US" sz="1300" dirty="0"/>
              <a:t>    High concentrations of SO2 can cause inflammation and irritation of the respiratory system, </a:t>
            </a:r>
          </a:p>
        </p:txBody>
      </p:sp>
    </p:spTree>
    <p:extLst>
      <p:ext uri="{BB962C8B-B14F-4D97-AF65-F5344CB8AC3E}">
        <p14:creationId xmlns:p14="http://schemas.microsoft.com/office/powerpoint/2010/main" val="409200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r>
              <a:rPr lang="en-US" b="1" dirty="0"/>
              <a:t>Research Methodology</a:t>
            </a:r>
          </a:p>
        </p:txBody>
      </p:sp>
      <p:sp>
        <p:nvSpPr>
          <p:cNvPr id="4" name="Content Placeholder 3">
            <a:extLst>
              <a:ext uri="{FF2B5EF4-FFF2-40B4-BE49-F238E27FC236}">
                <a16:creationId xmlns:a16="http://schemas.microsoft.com/office/drawing/2014/main" id="{2815D0F8-A5B5-4179-AA3B-08D2C4FFA72F}"/>
              </a:ext>
            </a:extLst>
          </p:cNvPr>
          <p:cNvSpPr>
            <a:spLocks noGrp="1"/>
          </p:cNvSpPr>
          <p:nvPr>
            <p:ph idx="1"/>
          </p:nvPr>
        </p:nvSpPr>
        <p:spPr/>
        <p:txBody>
          <a:bodyPr>
            <a:normAutofit lnSpcReduction="10000"/>
          </a:bodyPr>
          <a:lstStyle/>
          <a:p>
            <a:r>
              <a:rPr lang="en-US" dirty="0"/>
              <a:t>Historical yearly data of Air Quality parameters is obtained from publicly available sources</a:t>
            </a:r>
          </a:p>
          <a:p>
            <a:r>
              <a:rPr lang="en-US" dirty="0"/>
              <a:t>Dataset cleaned and merged into single data frame.</a:t>
            </a:r>
          </a:p>
          <a:p>
            <a:r>
              <a:rPr lang="en-US" dirty="0"/>
              <a:t>Dataset is </a:t>
            </a:r>
            <a:r>
              <a:rPr lang="en-US" dirty="0" err="1"/>
              <a:t>diescted</a:t>
            </a:r>
            <a:r>
              <a:rPr lang="en-US" dirty="0"/>
              <a:t> as per counties for six Air Quality Parameters and is mapped in a bar graph and line graph to understand trend of Air Quality parameters over from 2009 to 2019</a:t>
            </a:r>
          </a:p>
          <a:p>
            <a:r>
              <a:rPr lang="en-US" dirty="0"/>
              <a:t>Each Air </a:t>
            </a:r>
            <a:r>
              <a:rPr lang="en-US" dirty="0" err="1"/>
              <a:t>Aquality</a:t>
            </a:r>
            <a:r>
              <a:rPr lang="en-US" dirty="0"/>
              <a:t> parameter is also analyzed to understand trend of a particular parameter over the period from 2009 to 2019</a:t>
            </a:r>
          </a:p>
          <a:p>
            <a:r>
              <a:rPr lang="en-US" dirty="0"/>
              <a:t>Selected parameters are mapped on scatter plot to identify data points per counties and districts that are outliers and have exhibited best or worse Air Quality  and understand any correlation between these parameters to help focus on key parameters </a:t>
            </a:r>
          </a:p>
          <a:p>
            <a:r>
              <a:rPr lang="en-US" dirty="0"/>
              <a:t>Data frame for NYC and its five boroughs Manhattan, Bronx, Brooklyn, Queens and </a:t>
            </a:r>
            <a:r>
              <a:rPr lang="en-US" dirty="0" err="1"/>
              <a:t>Statan</a:t>
            </a:r>
            <a:r>
              <a:rPr lang="en-US" dirty="0"/>
              <a:t> Island is created and Air Quality Parameters are mapped for these Boroughs and data is mapped into box plot to understand variation of data points from its mean and outliers</a:t>
            </a:r>
          </a:p>
          <a:p>
            <a:r>
              <a:rPr lang="en-US" dirty="0"/>
              <a:t>Data frames for top ten and worst ten counties/ districts is created based on Air Quality Parameters</a:t>
            </a:r>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96417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r>
              <a:rPr lang="en-US" b="1" dirty="0"/>
              <a:t>Observations- Historical 2009-2019</a:t>
            </a:r>
          </a:p>
        </p:txBody>
      </p:sp>
      <p:sp>
        <p:nvSpPr>
          <p:cNvPr id="4" name="Content Placeholder 3">
            <a:extLst>
              <a:ext uri="{FF2B5EF4-FFF2-40B4-BE49-F238E27FC236}">
                <a16:creationId xmlns:a16="http://schemas.microsoft.com/office/drawing/2014/main" id="{2815D0F8-A5B5-4179-AA3B-08D2C4FFA72F}"/>
              </a:ext>
            </a:extLst>
          </p:cNvPr>
          <p:cNvSpPr>
            <a:spLocks noGrp="1"/>
          </p:cNvSpPr>
          <p:nvPr>
            <p:ph idx="1"/>
          </p:nvPr>
        </p:nvSpPr>
        <p:spPr/>
        <p:txBody>
          <a:bodyPr>
            <a:normAutofit fontScale="85000" lnSpcReduction="10000"/>
          </a:bodyPr>
          <a:lstStyle/>
          <a:p>
            <a:r>
              <a:rPr lang="en-US" sz="1800" dirty="0">
                <a:solidFill>
                  <a:srgbClr val="000000"/>
                </a:solidFill>
              </a:rPr>
              <a:t>New York City grapples to find solutions for its pollution problems. As per American Lung Association, more strict controls could save potentially more than 3,000 lives per annum in the NYC metropolitan area</a:t>
            </a:r>
          </a:p>
          <a:p>
            <a:r>
              <a:rPr lang="en-US" sz="1800" dirty="0">
                <a:solidFill>
                  <a:srgbClr val="000000"/>
                </a:solidFill>
              </a:rPr>
              <a:t>There has been downward trend of air quality pollutants in NYC metropolitan area from 2009-2019</a:t>
            </a:r>
          </a:p>
          <a:p>
            <a:pPr lvl="1"/>
            <a:r>
              <a:rPr lang="en-US" sz="1800" dirty="0">
                <a:solidFill>
                  <a:srgbClr val="000000"/>
                </a:solidFill>
              </a:rPr>
              <a:t>NYC is phasing out high sulfur heating oil that has already provided substantial health benefits and reduced city-wide SO2 levels by more than 70%;</a:t>
            </a:r>
          </a:p>
          <a:p>
            <a:pPr lvl="1"/>
            <a:r>
              <a:rPr lang="en-US" sz="1800" dirty="0">
                <a:solidFill>
                  <a:srgbClr val="000000"/>
                </a:solidFill>
              </a:rPr>
              <a:t>A cap-and-trade initiative in US that is designed to reduce greenhouse gas emissions from electric power generating units had potentially decreased power sector CO2 emissions by more than half since 2005;</a:t>
            </a:r>
          </a:p>
          <a:p>
            <a:pPr lvl="1"/>
            <a:r>
              <a:rPr lang="en-US" sz="1800" dirty="0">
                <a:solidFill>
                  <a:srgbClr val="000000"/>
                </a:solidFill>
              </a:rPr>
              <a:t>Initiatives of State Implementation Plans for curbing air pollutants e.g. SO2, CO2, PM 2.5 </a:t>
            </a:r>
            <a:r>
              <a:rPr lang="en-US" sz="1800" dirty="0" err="1">
                <a:solidFill>
                  <a:srgbClr val="000000"/>
                </a:solidFill>
              </a:rPr>
              <a:t>etc</a:t>
            </a:r>
            <a:r>
              <a:rPr lang="en-US" sz="1800" dirty="0">
                <a:solidFill>
                  <a:srgbClr val="000000"/>
                </a:solidFill>
              </a:rPr>
              <a:t> across NYC metropolitan area from various sectors including infrastructure transportation, sewage, </a:t>
            </a:r>
            <a:r>
              <a:rPr lang="en-US" sz="1800" dirty="0" err="1">
                <a:solidFill>
                  <a:srgbClr val="000000"/>
                </a:solidFill>
              </a:rPr>
              <a:t>etc</a:t>
            </a:r>
            <a:endParaRPr lang="en-US" sz="1800" dirty="0">
              <a:solidFill>
                <a:srgbClr val="000000"/>
              </a:solidFill>
            </a:endParaRPr>
          </a:p>
          <a:p>
            <a:pPr lvl="1"/>
            <a:r>
              <a:rPr lang="en-US" sz="1800" dirty="0">
                <a:solidFill>
                  <a:srgbClr val="000000"/>
                </a:solidFill>
              </a:rPr>
              <a:t>Regulatory initiatives across NYC Metropolitan area,</a:t>
            </a:r>
          </a:p>
          <a:p>
            <a:pPr lvl="1"/>
            <a:r>
              <a:rPr lang="en-US" sz="1800" dirty="0">
                <a:solidFill>
                  <a:srgbClr val="000000"/>
                </a:solidFill>
              </a:rPr>
              <a:t>NYC Plan 2030 launched in 2007 to reduce PM. 2.5, SO2, NOX, CO2, Black Carbon </a:t>
            </a:r>
            <a:r>
              <a:rPr lang="en-US" sz="1800" dirty="0" err="1">
                <a:solidFill>
                  <a:srgbClr val="000000"/>
                </a:solidFill>
              </a:rPr>
              <a:t>etc</a:t>
            </a:r>
            <a:r>
              <a:rPr lang="en-US" sz="1800" dirty="0">
                <a:solidFill>
                  <a:srgbClr val="000000"/>
                </a:solidFill>
              </a:rPr>
              <a:t> levels from heating oil, burning fuel, industrial activity, across NYC Metropolitan area;</a:t>
            </a:r>
          </a:p>
          <a:p>
            <a:r>
              <a:rPr lang="en-US" sz="1800" dirty="0">
                <a:solidFill>
                  <a:srgbClr val="000000"/>
                </a:solidFill>
              </a:rPr>
              <a:t>Manhattan is the most affected geography across majority of air pollution parameters</a:t>
            </a:r>
            <a:endParaRPr lang="en-US" dirty="0"/>
          </a:p>
          <a:p>
            <a:endParaRPr lang="en-US" dirty="0"/>
          </a:p>
          <a:p>
            <a:endParaRPr lang="en-CA" dirty="0"/>
          </a:p>
        </p:txBody>
      </p:sp>
    </p:spTree>
    <p:extLst>
      <p:ext uri="{BB962C8B-B14F-4D97-AF65-F5344CB8AC3E}">
        <p14:creationId xmlns:p14="http://schemas.microsoft.com/office/powerpoint/2010/main" val="153584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bb63cacbd6_0_1"/>
          <p:cNvSpPr txBox="1">
            <a:spLocks noGrp="1"/>
          </p:cNvSpPr>
          <p:nvPr>
            <p:ph type="title"/>
          </p:nvPr>
        </p:nvSpPr>
        <p:spPr>
          <a:xfrm>
            <a:off x="1066800" y="642599"/>
            <a:ext cx="10058400" cy="1112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450" dirty="0"/>
              <a:t>The COVID-19 lockdowns: a window into the Earth System</a:t>
            </a:r>
            <a:endParaRPr sz="3450" dirty="0"/>
          </a:p>
        </p:txBody>
      </p:sp>
      <p:sp>
        <p:nvSpPr>
          <p:cNvPr id="172" name="Google Shape;172;gbb63cacbd6_0_1"/>
          <p:cNvSpPr txBox="1">
            <a:spLocks noGrp="1"/>
          </p:cNvSpPr>
          <p:nvPr>
            <p:ph type="body" idx="1"/>
          </p:nvPr>
        </p:nvSpPr>
        <p:spPr>
          <a:xfrm>
            <a:off x="1066800" y="2103120"/>
            <a:ext cx="10058400" cy="3849600"/>
          </a:xfrm>
          <a:prstGeom prst="rect">
            <a:avLst/>
          </a:prstGeom>
        </p:spPr>
        <p:txBody>
          <a:bodyPr spcFirstLastPara="1" wrap="square" lIns="91425" tIns="45700" rIns="91425" bIns="45700" anchor="t" anchorCtr="0">
            <a:noAutofit/>
          </a:bodyPr>
          <a:lstStyle/>
          <a:p>
            <a:pPr marL="0" lvl="0" indent="0" algn="l" rtl="0">
              <a:spcBef>
                <a:spcPts val="900"/>
              </a:spcBef>
              <a:spcAft>
                <a:spcPts val="0"/>
              </a:spcAft>
              <a:buNone/>
            </a:pPr>
            <a:endParaRPr/>
          </a:p>
        </p:txBody>
      </p:sp>
      <p:pic>
        <p:nvPicPr>
          <p:cNvPr id="173" name="Google Shape;173;gbb63cacbd6_0_1" descr="figure1"/>
          <p:cNvPicPr preferRelativeResize="0"/>
          <p:nvPr/>
        </p:nvPicPr>
        <p:blipFill>
          <a:blip r:embed="rId3">
            <a:alphaModFix/>
          </a:blip>
          <a:stretch>
            <a:fillRect/>
          </a:stretch>
        </p:blipFill>
        <p:spPr>
          <a:xfrm>
            <a:off x="990600" y="2079485"/>
            <a:ext cx="10058400" cy="4415175"/>
          </a:xfrm>
          <a:prstGeom prst="rect">
            <a:avLst/>
          </a:prstGeom>
          <a:noFill/>
          <a:ln>
            <a:noFill/>
          </a:ln>
        </p:spPr>
      </p:pic>
      <p:sp>
        <p:nvSpPr>
          <p:cNvPr id="174" name="Google Shape;174;gbb63cacbd6_0_1"/>
          <p:cNvSpPr txBox="1"/>
          <p:nvPr/>
        </p:nvSpPr>
        <p:spPr>
          <a:xfrm>
            <a:off x="1066800" y="2103120"/>
            <a:ext cx="4625100" cy="64957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600"/>
              </a:spcAft>
              <a:buNone/>
            </a:pPr>
            <a:r>
              <a:rPr lang="en-US" sz="1350" dirty="0">
                <a:solidFill>
                  <a:srgbClr val="222222"/>
                </a:solidFill>
                <a:highlight>
                  <a:srgbClr val="FFFFFF"/>
                </a:highlight>
                <a:latin typeface="Times New Roman"/>
                <a:ea typeface="Times New Roman"/>
                <a:cs typeface="Times New Roman"/>
                <a:sym typeface="Times New Roman"/>
              </a:rPr>
              <a:t>Earth System interactions linked to the COVID-19 socioeconomic disruption.</a:t>
            </a:r>
            <a:endParaRPr sz="1350" dirty="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297</TotalTime>
  <Words>1973</Words>
  <Application>Microsoft Office PowerPoint</Application>
  <PresentationFormat>Widescreen</PresentationFormat>
  <Paragraphs>127</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Century Gothic</vt:lpstr>
      <vt:lpstr>Garamond</vt:lpstr>
      <vt:lpstr>Martel-Regular</vt:lpstr>
      <vt:lpstr>Slack-Lato</vt:lpstr>
      <vt:lpstr>Times New Roman</vt:lpstr>
      <vt:lpstr>SavonVTI</vt:lpstr>
      <vt:lpstr>Project 1</vt:lpstr>
      <vt:lpstr>Hypothesis and Data collection Outline</vt:lpstr>
      <vt:lpstr>NYC Metropolitan Area</vt:lpstr>
      <vt:lpstr>Research Methodology</vt:lpstr>
      <vt:lpstr>Air Quality parameters </vt:lpstr>
      <vt:lpstr> Health Impact of Parameters </vt:lpstr>
      <vt:lpstr>Research Methodology</vt:lpstr>
      <vt:lpstr>Observations- Historical 2009-2019</vt:lpstr>
      <vt:lpstr>The COVID-19 lockdowns: a window into the Earth System</vt:lpstr>
      <vt:lpstr>PowerPoint Presentation</vt:lpstr>
      <vt:lpstr>NYC and COVID</vt:lpstr>
      <vt:lpstr>PowerPoint Presentation</vt:lpstr>
      <vt:lpstr>Observations- COVID period</vt:lpstr>
      <vt:lpstr>Possible Outcomes- Health Benefits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Maxx Makani</dc:creator>
  <cp:lastModifiedBy>Gaurav Aneja</cp:lastModifiedBy>
  <cp:revision>7</cp:revision>
  <dcterms:created xsi:type="dcterms:W3CDTF">2021-02-05T04:24:48Z</dcterms:created>
  <dcterms:modified xsi:type="dcterms:W3CDTF">2021-02-06T02:08:05Z</dcterms:modified>
</cp:coreProperties>
</file>