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8" r:id="rId14"/>
    <p:sldId id="289" r:id="rId15"/>
    <p:sldId id="290" r:id="rId16"/>
    <p:sldId id="291"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 Gupta" initials="AG" lastIdx="1" clrIdx="0">
    <p:extLst>
      <p:ext uri="{19B8F6BF-5375-455C-9EA6-DF929625EA0E}">
        <p15:presenceInfo xmlns:p15="http://schemas.microsoft.com/office/powerpoint/2012/main" userId="f34fc761577acf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s.cloudinary.com/practicaldev/image/fetch/s--ce4VW-nY--/c_limit%2Cf_auto%2Cfl_progressive%2Cq_auto%2Cw_880/https:/dev-to-uploads.s3.amazonaws.com/uploads/articles/oql3xo4eugegi6eppjo4.png" TargetMode="External"/><Relationship Id="rId2" Type="http://schemas.openxmlformats.org/officeDocument/2006/relationships/hyperlink" Target="https://res.cloudinary.com/practicaldev/image/fetch/s--nmDm4RH8--/c_limit%2Cf_auto%2Cfl_progressive%2Cq_auto%2Cw_880/https:/dev-to-uploads.s3.amazonaws.com/uploads/articles/6j2wulfvxfyk3tmscsrx.png" TargetMode="Externa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lastic.co/guide/en/machine-learning/7.13/ml-configuring-alerts.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196111"/>
          </a:xfrm>
        </p:spPr>
        <p:txBody>
          <a:bodyPr>
            <a:normAutofit/>
          </a:bodyPr>
          <a:lstStyle/>
          <a:p>
            <a:r>
              <a:rPr lang="en-US" sz="6000" dirty="0"/>
              <a:t>ELK ML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51513"/>
            <a:ext cx="3485072" cy="532964"/>
          </a:xfrm>
        </p:spPr>
        <p:txBody>
          <a:bodyPr>
            <a:normAutofit/>
          </a:bodyPr>
          <a:lstStyle/>
          <a:p>
            <a:pPr algn="r"/>
            <a:r>
              <a:rPr lang="en-US" dirty="0"/>
              <a:t>-- Apoorv Gupta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B7AA-6A18-0AAC-8381-9AE09F583A31}"/>
              </a:ext>
            </a:extLst>
          </p:cNvPr>
          <p:cNvSpPr>
            <a:spLocks noGrp="1"/>
          </p:cNvSpPr>
          <p:nvPr>
            <p:ph type="title"/>
          </p:nvPr>
        </p:nvSpPr>
        <p:spPr>
          <a:xfrm>
            <a:off x="794526" y="-112643"/>
            <a:ext cx="10353762" cy="1257300"/>
          </a:xfrm>
        </p:spPr>
        <p:txBody>
          <a:bodyPr/>
          <a:lstStyle/>
          <a:p>
            <a:r>
              <a:rPr lang="en-US" dirty="0"/>
              <a:t>Regression</a:t>
            </a:r>
          </a:p>
        </p:txBody>
      </p:sp>
      <p:sp>
        <p:nvSpPr>
          <p:cNvPr id="3" name="Content Placeholder 2">
            <a:extLst>
              <a:ext uri="{FF2B5EF4-FFF2-40B4-BE49-F238E27FC236}">
                <a16:creationId xmlns:a16="http://schemas.microsoft.com/office/drawing/2014/main" id="{19774A8F-B977-3B02-8386-2EBC6ABF6880}"/>
              </a:ext>
            </a:extLst>
          </p:cNvPr>
          <p:cNvSpPr>
            <a:spLocks noGrp="1"/>
          </p:cNvSpPr>
          <p:nvPr>
            <p:ph idx="1"/>
          </p:nvPr>
        </p:nvSpPr>
        <p:spPr>
          <a:xfrm>
            <a:off x="919119" y="884997"/>
            <a:ext cx="10353762" cy="3714749"/>
          </a:xfrm>
        </p:spPr>
        <p:txBody>
          <a:bodyPr/>
          <a:lstStyle/>
          <a:p>
            <a:pPr algn="l"/>
            <a:r>
              <a:rPr lang="en-US" b="1" i="0" dirty="0">
                <a:solidFill>
                  <a:schemeClr val="tx1"/>
                </a:solidFill>
                <a:effectLst/>
                <a:latin typeface="-apple-system"/>
              </a:rPr>
              <a:t>Regression</a:t>
            </a:r>
            <a:r>
              <a:rPr lang="en-US" b="0" i="0" dirty="0">
                <a:solidFill>
                  <a:schemeClr val="tx1"/>
                </a:solidFill>
                <a:effectLst/>
                <a:latin typeface="-apple-system"/>
              </a:rPr>
              <a:t> makes predictions on your data after it determines certain relationships among your data points.</a:t>
            </a:r>
          </a:p>
          <a:p>
            <a:pPr algn="l"/>
            <a:r>
              <a:rPr lang="en-US" b="0" i="0" dirty="0">
                <a:solidFill>
                  <a:schemeClr val="tx1"/>
                </a:solidFill>
                <a:effectLst/>
                <a:latin typeface="-apple-system"/>
              </a:rPr>
              <a:t>For example, suppose we are interested in finding the relationship between payment data and state or city, to do this we need to find the relationship between a number of </a:t>
            </a:r>
            <a:r>
              <a:rPr lang="en-US" b="1" i="0" dirty="0">
                <a:solidFill>
                  <a:schemeClr val="tx1"/>
                </a:solidFill>
                <a:effectLst/>
                <a:latin typeface="-apple-system"/>
              </a:rPr>
              <a:t>features</a:t>
            </a:r>
            <a:r>
              <a:rPr lang="en-US" b="0" i="0" dirty="0">
                <a:solidFill>
                  <a:schemeClr val="tx1"/>
                </a:solidFill>
                <a:effectLst/>
                <a:latin typeface="-apple-system"/>
              </a:rPr>
              <a:t> and a </a:t>
            </a:r>
            <a:r>
              <a:rPr lang="en-US" b="1" i="0" dirty="0">
                <a:solidFill>
                  <a:schemeClr val="tx1"/>
                </a:solidFill>
                <a:effectLst/>
                <a:latin typeface="-apple-system"/>
              </a:rPr>
              <a:t>target variable</a:t>
            </a:r>
            <a:r>
              <a:rPr lang="en-US" b="0" i="0" dirty="0">
                <a:solidFill>
                  <a:schemeClr val="tx1"/>
                </a:solidFill>
                <a:effectLst/>
                <a:latin typeface="-apple-system"/>
              </a:rPr>
              <a:t> to know if the target variable can/can't be explained by the feature(s).</a:t>
            </a:r>
          </a:p>
          <a:p>
            <a:pPr algn="l"/>
            <a:r>
              <a:rPr lang="en-US" dirty="0">
                <a:solidFill>
                  <a:schemeClr val="tx1"/>
                </a:solidFill>
                <a:effectLst/>
                <a:latin typeface="-apple-system"/>
              </a:rPr>
              <a:t>After this, we can predict the amount of payment will be done at specific state or city.</a:t>
            </a:r>
            <a:endParaRPr lang="en-US" b="0" i="0" dirty="0">
              <a:solidFill>
                <a:schemeClr val="tx1"/>
              </a:solidFill>
              <a:effectLst/>
              <a:latin typeface="-apple-system"/>
            </a:endParaRPr>
          </a:p>
          <a:p>
            <a:endParaRPr lang="en-US" dirty="0">
              <a:solidFill>
                <a:schemeClr val="tx1"/>
              </a:solidFill>
            </a:endParaRPr>
          </a:p>
        </p:txBody>
      </p:sp>
      <p:pic>
        <p:nvPicPr>
          <p:cNvPr id="5" name="Picture 4">
            <a:extLst>
              <a:ext uri="{FF2B5EF4-FFF2-40B4-BE49-F238E27FC236}">
                <a16:creationId xmlns:a16="http://schemas.microsoft.com/office/drawing/2014/main" id="{6817AB63-C60E-7224-F8B7-B11E54D4959D}"/>
              </a:ext>
            </a:extLst>
          </p:cNvPr>
          <p:cNvPicPr>
            <a:picLocks noChangeAspect="1"/>
          </p:cNvPicPr>
          <p:nvPr/>
        </p:nvPicPr>
        <p:blipFill>
          <a:blip r:embed="rId2"/>
          <a:stretch>
            <a:fillRect/>
          </a:stretch>
        </p:blipFill>
        <p:spPr>
          <a:xfrm>
            <a:off x="3574670" y="4340086"/>
            <a:ext cx="8382000" cy="2247900"/>
          </a:xfrm>
          <a:prstGeom prst="rect">
            <a:avLst/>
          </a:prstGeom>
        </p:spPr>
      </p:pic>
    </p:spTree>
    <p:extLst>
      <p:ext uri="{BB962C8B-B14F-4D97-AF65-F5344CB8AC3E}">
        <p14:creationId xmlns:p14="http://schemas.microsoft.com/office/powerpoint/2010/main" val="343887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9558-0765-ECE3-2E84-C413307994C2}"/>
              </a:ext>
            </a:extLst>
          </p:cNvPr>
          <p:cNvSpPr>
            <a:spLocks noGrp="1"/>
          </p:cNvSpPr>
          <p:nvPr>
            <p:ph type="title"/>
          </p:nvPr>
        </p:nvSpPr>
        <p:spPr>
          <a:xfrm>
            <a:off x="171674" y="424070"/>
            <a:ext cx="7567596" cy="6215269"/>
          </a:xfrm>
        </p:spPr>
        <p:txBody>
          <a:bodyPr>
            <a:noAutofit/>
          </a:bodyPr>
          <a:lstStyle/>
          <a:p>
            <a:pPr algn="l">
              <a:buFont typeface="Arial" panose="020B0604020202020204" pitchFamily="34" charset="0"/>
              <a:buChar char="•"/>
            </a:pPr>
            <a:r>
              <a:rPr lang="en-US" sz="2000" b="0" i="0" dirty="0">
                <a:solidFill>
                  <a:schemeClr val="tx1"/>
                </a:solidFill>
                <a:effectLst/>
                <a:latin typeface="-apple-system"/>
              </a:rPr>
              <a:t>The two measures that we can use to evaluate regression in the stack is R2 and MSE:</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u="sng" dirty="0">
                <a:solidFill>
                  <a:schemeClr val="tx1"/>
                </a:solidFill>
                <a:effectLst/>
                <a:latin typeface="-apple-system"/>
              </a:rPr>
              <a:t>R Squared</a:t>
            </a:r>
            <a:r>
              <a:rPr lang="en-US" sz="2000" b="0" i="0" u="sng" dirty="0">
                <a:solidFill>
                  <a:schemeClr val="tx1"/>
                </a:solidFill>
                <a:effectLst/>
                <a:latin typeface="-apple-system"/>
              </a:rPr>
              <a:t> </a:t>
            </a:r>
            <a:r>
              <a:rPr lang="en-US" sz="2000" b="0" i="0" dirty="0">
                <a:solidFill>
                  <a:schemeClr val="tx1"/>
                </a:solidFill>
                <a:effectLst/>
                <a:latin typeface="-apple-system"/>
              </a:rPr>
              <a:t>(ranges from 0 to 1 | the higher the better): measures goodness of fit, to know if the target variable can/can’t be explained by the feature variable, 1 is a perfect fit.</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u="sng" dirty="0">
                <a:solidFill>
                  <a:schemeClr val="tx1"/>
                </a:solidFill>
                <a:effectLst/>
                <a:latin typeface="-apple-system"/>
              </a:rPr>
              <a:t>Mean Squared Error</a:t>
            </a:r>
            <a:r>
              <a:rPr lang="en-US" sz="2000" b="0" i="0" u="sng" dirty="0">
                <a:solidFill>
                  <a:schemeClr val="tx1"/>
                </a:solidFill>
                <a:effectLst/>
                <a:latin typeface="-apple-system"/>
              </a:rPr>
              <a:t> </a:t>
            </a:r>
            <a:r>
              <a:rPr lang="en-US" sz="2000" b="0" i="0" dirty="0">
                <a:solidFill>
                  <a:schemeClr val="tx1"/>
                </a:solidFill>
                <a:effectLst/>
                <a:latin typeface="-apple-system"/>
              </a:rPr>
              <a:t>(ranges from 0 to 1 | the lower the better) - measures the average error between the actual datapoints and the predicted data points telling you how close a regression line is to a set of points. It does this by taking the distances from the points (purple dots) to the regression line (blue line), these distances (red lines) are the “errors”, and squaring them.</a:t>
            </a:r>
            <a:br>
              <a:rPr lang="en-US" sz="2000" b="0" i="0" dirty="0">
                <a:solidFill>
                  <a:schemeClr val="tx1"/>
                </a:solidFill>
                <a:effectLst/>
                <a:latin typeface="-apple-system"/>
              </a:rPr>
            </a:br>
            <a:br>
              <a:rPr lang="en-US" sz="2000" b="0" i="0" u="sng" dirty="0">
                <a:solidFill>
                  <a:schemeClr val="tx1"/>
                </a:solidFill>
                <a:effectLst/>
                <a:latin typeface="-apple-system"/>
                <a:hlinkClick r:id="rId2">
                  <a:extLst>
                    <a:ext uri="{A12FA001-AC4F-418D-AE19-62706E023703}">
                      <ahyp:hlinkClr xmlns:ahyp="http://schemas.microsoft.com/office/drawing/2018/hyperlinkcolor" val="tx"/>
                    </a:ext>
                  </a:extLst>
                </a:hlinkClick>
              </a:rPr>
            </a:br>
            <a:br>
              <a:rPr lang="en-US" sz="2000" b="0" i="0" u="sng" dirty="0">
                <a:solidFill>
                  <a:schemeClr val="tx1"/>
                </a:solidFill>
                <a:effectLst/>
                <a:latin typeface="-apple-system"/>
                <a:hlinkClick r:id="rId3">
                  <a:extLst>
                    <a:ext uri="{A12FA001-AC4F-418D-AE19-62706E023703}">
                      <ahyp:hlinkClr xmlns:ahyp="http://schemas.microsoft.com/office/drawing/2018/hyperlinkcolor" val="tx"/>
                    </a:ext>
                  </a:extLst>
                </a:hlinkClick>
              </a:rPr>
            </a:br>
            <a:endParaRPr lang="en-US" sz="2000" dirty="0">
              <a:solidFill>
                <a:schemeClr val="tx1"/>
              </a:solidFill>
            </a:endParaRPr>
          </a:p>
        </p:txBody>
      </p:sp>
      <p:pic>
        <p:nvPicPr>
          <p:cNvPr id="5" name="Content Placeholder 4">
            <a:extLst>
              <a:ext uri="{FF2B5EF4-FFF2-40B4-BE49-F238E27FC236}">
                <a16:creationId xmlns:a16="http://schemas.microsoft.com/office/drawing/2014/main" id="{6D09C754-C196-7AAB-1C37-EBB26B7FC021}"/>
              </a:ext>
            </a:extLst>
          </p:cNvPr>
          <p:cNvPicPr>
            <a:picLocks noGrp="1" noChangeAspect="1"/>
          </p:cNvPicPr>
          <p:nvPr>
            <p:ph idx="1"/>
          </p:nvPr>
        </p:nvPicPr>
        <p:blipFill>
          <a:blip r:embed="rId4"/>
          <a:stretch>
            <a:fillRect/>
          </a:stretch>
        </p:blipFill>
        <p:spPr>
          <a:xfrm>
            <a:off x="7739270" y="1548176"/>
            <a:ext cx="4307851" cy="4322537"/>
          </a:xfrm>
        </p:spPr>
      </p:pic>
    </p:spTree>
    <p:extLst>
      <p:ext uri="{BB962C8B-B14F-4D97-AF65-F5344CB8AC3E}">
        <p14:creationId xmlns:p14="http://schemas.microsoft.com/office/powerpoint/2010/main" val="142769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46BC-39A8-B05A-2E29-E68641FF2DEB}"/>
              </a:ext>
            </a:extLst>
          </p:cNvPr>
          <p:cNvSpPr>
            <a:spLocks noGrp="1"/>
          </p:cNvSpPr>
          <p:nvPr>
            <p:ph type="title"/>
          </p:nvPr>
        </p:nvSpPr>
        <p:spPr>
          <a:xfrm>
            <a:off x="919118" y="424070"/>
            <a:ext cx="10353762" cy="1257300"/>
          </a:xfrm>
        </p:spPr>
        <p:txBody>
          <a:bodyPr>
            <a:normAutofit/>
          </a:bodyPr>
          <a:lstStyle/>
          <a:p>
            <a:r>
              <a:rPr lang="en-US" sz="5400" dirty="0"/>
              <a:t>Confusion Matrix</a:t>
            </a:r>
          </a:p>
        </p:txBody>
      </p:sp>
      <p:pic>
        <p:nvPicPr>
          <p:cNvPr id="9" name="Content Placeholder 8">
            <a:extLst>
              <a:ext uri="{FF2B5EF4-FFF2-40B4-BE49-F238E27FC236}">
                <a16:creationId xmlns:a16="http://schemas.microsoft.com/office/drawing/2014/main" id="{C64CDC6C-DF4C-05E2-D5E3-C1859DD6DF9F}"/>
              </a:ext>
            </a:extLst>
          </p:cNvPr>
          <p:cNvPicPr>
            <a:picLocks noGrp="1" noChangeAspect="1"/>
          </p:cNvPicPr>
          <p:nvPr>
            <p:ph idx="1"/>
          </p:nvPr>
        </p:nvPicPr>
        <p:blipFill>
          <a:blip r:embed="rId2"/>
          <a:stretch>
            <a:fillRect/>
          </a:stretch>
        </p:blipFill>
        <p:spPr>
          <a:xfrm>
            <a:off x="3146296" y="2165742"/>
            <a:ext cx="5899407" cy="4082658"/>
          </a:xfrm>
        </p:spPr>
      </p:pic>
      <p:sp>
        <p:nvSpPr>
          <p:cNvPr id="10" name="TextBox 9">
            <a:extLst>
              <a:ext uri="{FF2B5EF4-FFF2-40B4-BE49-F238E27FC236}">
                <a16:creationId xmlns:a16="http://schemas.microsoft.com/office/drawing/2014/main" id="{3E858789-A91F-76D4-554C-F636DB4B9EE8}"/>
              </a:ext>
            </a:extLst>
          </p:cNvPr>
          <p:cNvSpPr txBox="1"/>
          <p:nvPr/>
        </p:nvSpPr>
        <p:spPr>
          <a:xfrm>
            <a:off x="516835" y="2898263"/>
            <a:ext cx="2332382" cy="923330"/>
          </a:xfrm>
          <a:prstGeom prst="rect">
            <a:avLst/>
          </a:prstGeom>
          <a:noFill/>
        </p:spPr>
        <p:txBody>
          <a:bodyPr wrap="square" rtlCol="0">
            <a:spAutoFit/>
          </a:bodyPr>
          <a:lstStyle/>
          <a:p>
            <a:r>
              <a:rPr lang="en-US" dirty="0"/>
              <a:t>Example – </a:t>
            </a:r>
          </a:p>
          <a:p>
            <a:r>
              <a:rPr lang="en-US" dirty="0"/>
              <a:t>Predict amount of payment will be done</a:t>
            </a:r>
          </a:p>
        </p:txBody>
      </p:sp>
    </p:spTree>
    <p:extLst>
      <p:ext uri="{BB962C8B-B14F-4D97-AF65-F5344CB8AC3E}">
        <p14:creationId xmlns:p14="http://schemas.microsoft.com/office/powerpoint/2010/main" val="234990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4324-5BFE-B93C-68E6-E55D6136AF3E}"/>
              </a:ext>
            </a:extLst>
          </p:cNvPr>
          <p:cNvSpPr>
            <a:spLocks noGrp="1"/>
          </p:cNvSpPr>
          <p:nvPr>
            <p:ph type="title"/>
          </p:nvPr>
        </p:nvSpPr>
        <p:spPr>
          <a:xfrm>
            <a:off x="191068" y="372308"/>
            <a:ext cx="4126810" cy="1028057"/>
          </a:xfrm>
        </p:spPr>
        <p:txBody>
          <a:bodyPr/>
          <a:lstStyle/>
          <a:p>
            <a:r>
              <a:rPr lang="en-US" dirty="0"/>
              <a:t>Classification</a:t>
            </a:r>
          </a:p>
        </p:txBody>
      </p:sp>
      <p:sp>
        <p:nvSpPr>
          <p:cNvPr id="3" name="Content Placeholder 2">
            <a:extLst>
              <a:ext uri="{FF2B5EF4-FFF2-40B4-BE49-F238E27FC236}">
                <a16:creationId xmlns:a16="http://schemas.microsoft.com/office/drawing/2014/main" id="{4F86B53E-77F3-AFE4-20EA-E7E668AFADAF}"/>
              </a:ext>
            </a:extLst>
          </p:cNvPr>
          <p:cNvSpPr>
            <a:spLocks noGrp="1"/>
          </p:cNvSpPr>
          <p:nvPr>
            <p:ph idx="1"/>
          </p:nvPr>
        </p:nvSpPr>
        <p:spPr>
          <a:xfrm>
            <a:off x="191068" y="1781672"/>
            <a:ext cx="7216897" cy="5207895"/>
          </a:xfrm>
        </p:spPr>
        <p:txBody>
          <a:bodyPr>
            <a:normAutofit/>
          </a:bodyPr>
          <a:lstStyle/>
          <a:p>
            <a:r>
              <a:rPr lang="en-US" sz="2000" b="1" i="0" dirty="0">
                <a:solidFill>
                  <a:schemeClr val="tx1"/>
                </a:solidFill>
                <a:effectLst/>
                <a:latin typeface="-apple-system"/>
              </a:rPr>
              <a:t>Classification</a:t>
            </a:r>
            <a:r>
              <a:rPr lang="en-US" sz="2000" b="0" i="0" dirty="0">
                <a:solidFill>
                  <a:schemeClr val="tx1"/>
                </a:solidFill>
                <a:effectLst/>
                <a:latin typeface="-apple-system"/>
              </a:rPr>
              <a:t> predicts the class or category of a given data point in a data set.</a:t>
            </a:r>
          </a:p>
          <a:p>
            <a:r>
              <a:rPr lang="en-US" sz="2000" b="0" i="0" dirty="0">
                <a:solidFill>
                  <a:schemeClr val="tx1"/>
                </a:solidFill>
                <a:effectLst/>
                <a:latin typeface="-apple-system"/>
              </a:rPr>
              <a:t>In the classification analysis we are predicting class probabilities such as yes / no, true / false, spam / not spam, while in the regression analysis we are predicting continuous values such as price and salary.</a:t>
            </a:r>
          </a:p>
          <a:p>
            <a:r>
              <a:rPr lang="en-US" sz="2000" dirty="0">
                <a:solidFill>
                  <a:schemeClr val="tx1"/>
                </a:solidFill>
                <a:effectLst/>
                <a:latin typeface="-apple-system"/>
              </a:rPr>
              <a:t>In our case, we can use it as , whether a user i</a:t>
            </a:r>
            <a:r>
              <a:rPr lang="en-US" sz="2000" b="0" i="0" dirty="0">
                <a:solidFill>
                  <a:schemeClr val="tx1"/>
                </a:solidFill>
                <a:effectLst/>
                <a:latin typeface="-apple-system"/>
              </a:rPr>
              <a:t>s spam or not, whether a specific condition</a:t>
            </a:r>
            <a:r>
              <a:rPr lang="en-US" sz="2000" dirty="0">
                <a:solidFill>
                  <a:schemeClr val="tx1"/>
                </a:solidFill>
                <a:effectLst/>
                <a:latin typeface="-apple-system"/>
              </a:rPr>
              <a:t> will happen or not; like will today registration count would reach 1000 or not and many more…</a:t>
            </a:r>
          </a:p>
          <a:p>
            <a:pPr marL="36900" indent="0">
              <a:buNone/>
            </a:pPr>
            <a:endParaRPr lang="en-US" b="0" i="0" dirty="0">
              <a:solidFill>
                <a:schemeClr val="tx1"/>
              </a:solidFill>
              <a:effectLst/>
              <a:latin typeface="-apple-system"/>
            </a:endParaRPr>
          </a:p>
        </p:txBody>
      </p:sp>
      <p:pic>
        <p:nvPicPr>
          <p:cNvPr id="7" name="Picture 6">
            <a:extLst>
              <a:ext uri="{FF2B5EF4-FFF2-40B4-BE49-F238E27FC236}">
                <a16:creationId xmlns:a16="http://schemas.microsoft.com/office/drawing/2014/main" id="{98214114-00A9-CB3A-61F3-C2CA4AEE4FA2}"/>
              </a:ext>
            </a:extLst>
          </p:cNvPr>
          <p:cNvPicPr>
            <a:picLocks noChangeAspect="1"/>
          </p:cNvPicPr>
          <p:nvPr/>
        </p:nvPicPr>
        <p:blipFill>
          <a:blip r:embed="rId2"/>
          <a:stretch>
            <a:fillRect/>
          </a:stretch>
        </p:blipFill>
        <p:spPr>
          <a:xfrm>
            <a:off x="7407965" y="2364768"/>
            <a:ext cx="4640966" cy="3267406"/>
          </a:xfrm>
          <a:prstGeom prst="rect">
            <a:avLst/>
          </a:prstGeom>
        </p:spPr>
      </p:pic>
    </p:spTree>
    <p:extLst>
      <p:ext uri="{BB962C8B-B14F-4D97-AF65-F5344CB8AC3E}">
        <p14:creationId xmlns:p14="http://schemas.microsoft.com/office/powerpoint/2010/main" val="73738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3000-35B8-43BD-0132-80304DB31543}"/>
              </a:ext>
            </a:extLst>
          </p:cNvPr>
          <p:cNvSpPr>
            <a:spLocks noGrp="1"/>
          </p:cNvSpPr>
          <p:nvPr>
            <p:ph type="title"/>
          </p:nvPr>
        </p:nvSpPr>
        <p:spPr>
          <a:xfrm>
            <a:off x="622247" y="0"/>
            <a:ext cx="10353762" cy="1257300"/>
          </a:xfrm>
        </p:spPr>
        <p:txBody>
          <a:bodyPr/>
          <a:lstStyle/>
          <a:p>
            <a:r>
              <a:rPr lang="en-US" dirty="0"/>
              <a:t>Outlier detection</a:t>
            </a:r>
          </a:p>
        </p:txBody>
      </p:sp>
      <p:sp>
        <p:nvSpPr>
          <p:cNvPr id="3" name="Content Placeholder 2">
            <a:extLst>
              <a:ext uri="{FF2B5EF4-FFF2-40B4-BE49-F238E27FC236}">
                <a16:creationId xmlns:a16="http://schemas.microsoft.com/office/drawing/2014/main" id="{A6638815-5DF9-21BF-3A9E-3C3F4285AD50}"/>
              </a:ext>
            </a:extLst>
          </p:cNvPr>
          <p:cNvSpPr>
            <a:spLocks noGrp="1"/>
          </p:cNvSpPr>
          <p:nvPr>
            <p:ph idx="1"/>
          </p:nvPr>
        </p:nvSpPr>
        <p:spPr>
          <a:xfrm>
            <a:off x="118665" y="1702318"/>
            <a:ext cx="7488083" cy="5074512"/>
          </a:xfrm>
        </p:spPr>
        <p:txBody>
          <a:bodyPr/>
          <a:lstStyle/>
          <a:p>
            <a:r>
              <a:rPr lang="en-US" b="0" i="0" dirty="0">
                <a:solidFill>
                  <a:schemeClr val="tx1"/>
                </a:solidFill>
                <a:effectLst/>
                <a:latin typeface="-apple-system"/>
              </a:rPr>
              <a:t>With Outlier Detection we are looking at clusters of data and evaluating density and distance using multi-variate analysis and there are no buckets.</a:t>
            </a:r>
          </a:p>
          <a:p>
            <a:endParaRPr lang="en-US" b="0" i="0" dirty="0">
              <a:solidFill>
                <a:schemeClr val="tx1"/>
              </a:solidFill>
              <a:effectLst/>
              <a:latin typeface="-apple-system"/>
            </a:endParaRPr>
          </a:p>
          <a:p>
            <a:r>
              <a:rPr lang="en-US" b="0" i="0" u="sng" dirty="0">
                <a:solidFill>
                  <a:schemeClr val="tx1"/>
                </a:solidFill>
                <a:effectLst/>
                <a:latin typeface="-apple-system"/>
              </a:rPr>
              <a:t>Outliers may denote errors or unusual behavior</a:t>
            </a:r>
            <a:r>
              <a:rPr lang="en-US" b="0" i="0" dirty="0">
                <a:solidFill>
                  <a:schemeClr val="tx1"/>
                </a:solidFill>
                <a:effectLst/>
                <a:latin typeface="-apple-system"/>
              </a:rPr>
              <a:t>. In the Elastic Stack, we use an ensemble of four different </a:t>
            </a:r>
            <a:r>
              <a:rPr lang="en-US" b="0" i="0" u="sng" dirty="0">
                <a:solidFill>
                  <a:schemeClr val="tx1"/>
                </a:solidFill>
                <a:effectLst/>
                <a:latin typeface="-apple-system"/>
              </a:rPr>
              <a:t>distance and density based outlier detection </a:t>
            </a:r>
            <a:r>
              <a:rPr lang="en-US" b="0" i="0" dirty="0">
                <a:solidFill>
                  <a:schemeClr val="tx1"/>
                </a:solidFill>
                <a:effectLst/>
                <a:latin typeface="-apple-system"/>
              </a:rPr>
              <a:t>methods, based on this approach, a metric is computed called local outlier factor for each data point. The higher the local outlier factor, the more outlying is the data point.</a:t>
            </a:r>
            <a:endParaRPr lang="en-US" dirty="0">
              <a:solidFill>
                <a:schemeClr val="tx1"/>
              </a:solidFill>
            </a:endParaRPr>
          </a:p>
        </p:txBody>
      </p:sp>
      <p:pic>
        <p:nvPicPr>
          <p:cNvPr id="5" name="Picture 4">
            <a:extLst>
              <a:ext uri="{FF2B5EF4-FFF2-40B4-BE49-F238E27FC236}">
                <a16:creationId xmlns:a16="http://schemas.microsoft.com/office/drawing/2014/main" id="{367827F2-D71E-1AD8-63CC-7C64A07DD8A6}"/>
              </a:ext>
            </a:extLst>
          </p:cNvPr>
          <p:cNvPicPr>
            <a:picLocks noChangeAspect="1"/>
          </p:cNvPicPr>
          <p:nvPr/>
        </p:nvPicPr>
        <p:blipFill>
          <a:blip r:embed="rId2"/>
          <a:stretch>
            <a:fillRect/>
          </a:stretch>
        </p:blipFill>
        <p:spPr>
          <a:xfrm>
            <a:off x="7421218" y="1921701"/>
            <a:ext cx="4770782" cy="3681241"/>
          </a:xfrm>
          <a:prstGeom prst="rect">
            <a:avLst/>
          </a:prstGeom>
        </p:spPr>
      </p:pic>
    </p:spTree>
    <p:extLst>
      <p:ext uri="{BB962C8B-B14F-4D97-AF65-F5344CB8AC3E}">
        <p14:creationId xmlns:p14="http://schemas.microsoft.com/office/powerpoint/2010/main" val="10307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733974"/>
            <a:ext cx="4538124" cy="970450"/>
          </a:xfrm>
        </p:spPr>
        <p:txBody>
          <a:bodyPr anchor="b">
            <a:normAutofit/>
          </a:bodyPr>
          <a:lstStyle/>
          <a:p>
            <a:pPr algn="l"/>
            <a:r>
              <a:rPr lang="en-US" sz="4800" u="sng" dirty="0"/>
              <a:t>Categories </a:t>
            </a:r>
            <a:r>
              <a:rPr lang="en-US" sz="4800" dirty="0"/>
              <a:t>:</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403596" cy="4058751"/>
          </a:xfrm>
        </p:spPr>
        <p:txBody>
          <a:bodyPr anchor="t">
            <a:normAutofit/>
          </a:bodyPr>
          <a:lstStyle/>
          <a:p>
            <a:r>
              <a:rPr lang="en-US" sz="2400" dirty="0"/>
              <a:t>Anomaly detection</a:t>
            </a:r>
          </a:p>
          <a:p>
            <a:r>
              <a:rPr lang="en-US" sz="2400" dirty="0"/>
              <a:t>Categorization analysis</a:t>
            </a:r>
          </a:p>
          <a:p>
            <a:r>
              <a:rPr lang="en-US" sz="2400" dirty="0"/>
              <a:t>Data Visualizer</a:t>
            </a:r>
          </a:p>
          <a:p>
            <a:r>
              <a:rPr lang="en-US" sz="2400" dirty="0"/>
              <a:t>Regression</a:t>
            </a:r>
          </a:p>
          <a:p>
            <a:r>
              <a:rPr lang="en-US" sz="2400" dirty="0"/>
              <a:t>Classification</a:t>
            </a:r>
          </a:p>
          <a:p>
            <a:r>
              <a:rPr lang="en-US" sz="2400" dirty="0"/>
              <a:t>Outlier detection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BE21-5F17-817B-647C-C27B9C6D80AA}"/>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8E487160-2C37-F4DE-89B9-2D75F1D74DD6}"/>
              </a:ext>
            </a:extLst>
          </p:cNvPr>
          <p:cNvSpPr>
            <a:spLocks noGrp="1"/>
          </p:cNvSpPr>
          <p:nvPr>
            <p:ph idx="1"/>
          </p:nvPr>
        </p:nvSpPr>
        <p:spPr/>
        <p:txBody>
          <a:bodyPr/>
          <a:lstStyle/>
          <a:p>
            <a:r>
              <a:rPr lang="en-US" dirty="0"/>
              <a:t>It constructs a probability model and can run continuously to identify unusual events as they occur.</a:t>
            </a:r>
          </a:p>
          <a:p>
            <a:r>
              <a:rPr lang="en-US" dirty="0"/>
              <a:t>The anomaly score (severity) is a value from 0 to 100, which indicates the significance of the observed anomaly compared to previously seen anomalies. Highly anomalous values ​​are shown in red.</a:t>
            </a:r>
          </a:p>
          <a:p>
            <a:r>
              <a:rPr lang="en-US" dirty="0"/>
              <a:t>Anomalies with medium or high impact on multiple time buckets are represented with a cross symbol instead of a dot.</a:t>
            </a:r>
          </a:p>
        </p:txBody>
      </p:sp>
    </p:spTree>
    <p:extLst>
      <p:ext uri="{BB962C8B-B14F-4D97-AF65-F5344CB8AC3E}">
        <p14:creationId xmlns:p14="http://schemas.microsoft.com/office/powerpoint/2010/main" val="319788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A3E6AE-397E-2E2C-B230-F087072D62CD}"/>
              </a:ext>
            </a:extLst>
          </p:cNvPr>
          <p:cNvPicPr>
            <a:picLocks noGrp="1" noChangeAspect="1"/>
          </p:cNvPicPr>
          <p:nvPr>
            <p:ph idx="1"/>
          </p:nvPr>
        </p:nvPicPr>
        <p:blipFill>
          <a:blip r:embed="rId2"/>
          <a:stretch>
            <a:fillRect/>
          </a:stretch>
        </p:blipFill>
        <p:spPr>
          <a:xfrm>
            <a:off x="71437" y="418029"/>
            <a:ext cx="5931798" cy="2775744"/>
          </a:xfrm>
        </p:spPr>
      </p:pic>
      <p:sp>
        <p:nvSpPr>
          <p:cNvPr id="6" name="TextBox 5">
            <a:extLst>
              <a:ext uri="{FF2B5EF4-FFF2-40B4-BE49-F238E27FC236}">
                <a16:creationId xmlns:a16="http://schemas.microsoft.com/office/drawing/2014/main" id="{957040DC-F8D9-27A1-1AB6-3BA9311E2C26}"/>
              </a:ext>
            </a:extLst>
          </p:cNvPr>
          <p:cNvSpPr txBox="1"/>
          <p:nvPr/>
        </p:nvSpPr>
        <p:spPr>
          <a:xfrm>
            <a:off x="71437" y="3453893"/>
            <a:ext cx="6024563" cy="2031325"/>
          </a:xfrm>
          <a:prstGeom prst="rect">
            <a:avLst/>
          </a:prstGeom>
          <a:noFill/>
        </p:spPr>
        <p:txBody>
          <a:bodyPr wrap="square" rtlCol="0">
            <a:spAutoFit/>
          </a:bodyPr>
          <a:lstStyle/>
          <a:p>
            <a:r>
              <a:rPr lang="en-US" b="0" i="0" dirty="0">
                <a:effectLst/>
                <a:latin typeface="-apple-system"/>
              </a:rPr>
              <a:t>The blue line in the chart represents the actual data values. The shaded blue area represents the bounds for the expected values.</a:t>
            </a:r>
          </a:p>
          <a:p>
            <a:endParaRPr lang="en-US" b="0" i="0" dirty="0">
              <a:effectLst/>
              <a:latin typeface="-apple-system"/>
            </a:endParaRPr>
          </a:p>
          <a:p>
            <a:endParaRPr lang="en-US" b="0" i="0" dirty="0">
              <a:effectLst/>
              <a:latin typeface="-apple-system"/>
            </a:endParaRPr>
          </a:p>
          <a:p>
            <a:endParaRPr lang="en-US" dirty="0">
              <a:latin typeface="-apple-system"/>
            </a:endParaRPr>
          </a:p>
          <a:p>
            <a:endParaRPr lang="en-US" dirty="0"/>
          </a:p>
        </p:txBody>
      </p:sp>
      <p:sp>
        <p:nvSpPr>
          <p:cNvPr id="9" name="Rectangle 3">
            <a:extLst>
              <a:ext uri="{FF2B5EF4-FFF2-40B4-BE49-F238E27FC236}">
                <a16:creationId xmlns:a16="http://schemas.microsoft.com/office/drawing/2014/main" id="{677F6853-45A4-532F-B620-B8F194EE23E2}"/>
              </a:ext>
            </a:extLst>
          </p:cNvPr>
          <p:cNvSpPr>
            <a:spLocks noChangeArrowheads="1"/>
          </p:cNvSpPr>
          <p:nvPr/>
        </p:nvSpPr>
        <p:spPr bwMode="auto">
          <a:xfrm>
            <a:off x="0" y="4438777"/>
            <a:ext cx="1219200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171717"/>
                </a:solidFill>
                <a:effectLst/>
                <a:latin typeface="-apple-system"/>
              </a:rPr>
              <a:t>In order to provide a sensible view of the results, an anomaly score is calculated for each </a:t>
            </a:r>
            <a:r>
              <a:rPr kumimoji="0" lang="en-US" altLang="en-US" sz="1500" b="1" i="0" u="none" strike="noStrike" cap="none" normalizeH="0" baseline="0" dirty="0">
                <a:ln>
                  <a:noFill/>
                </a:ln>
                <a:solidFill>
                  <a:srgbClr val="171717"/>
                </a:solidFill>
                <a:effectLst/>
                <a:latin typeface="-apple-system"/>
              </a:rPr>
              <a:t>bucket time interval</a:t>
            </a:r>
            <a:r>
              <a:rPr kumimoji="0" lang="en-US" altLang="en-US" sz="1500" b="0" i="0" u="none" strike="noStrike" cap="none" normalizeH="0" baseline="0" dirty="0">
                <a:ln>
                  <a:noFill/>
                </a:ln>
                <a:solidFill>
                  <a:srgbClr val="171717"/>
                </a:solidFill>
                <a:effectLst/>
                <a:latin typeface="-apple-system"/>
              </a:rPr>
              <a:t> (we use the concept of a bucket to divide up a continuous stream of data into batches, between 10 minutes and 1 hour, for processing).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rgbClr val="171717"/>
                </a:solidFill>
                <a:effectLst/>
                <a:latin typeface="-apple-system"/>
              </a:rPr>
              <a:t>When you review your machine learning results, there is a </a:t>
            </a:r>
            <a:r>
              <a:rPr kumimoji="0" lang="en-US" altLang="en-US" sz="1200" b="0" i="0" u="none" strike="noStrike" cap="none" normalizeH="0" baseline="0" dirty="0">
                <a:ln>
                  <a:noFill/>
                </a:ln>
                <a:solidFill>
                  <a:srgbClr val="171717"/>
                </a:solidFill>
                <a:effectLst/>
                <a:latin typeface="var(--ff-monospace)"/>
              </a:rPr>
              <a:t>multi_bucket_impact</a:t>
            </a:r>
            <a:r>
              <a:rPr kumimoji="0" lang="en-US" altLang="en-US" sz="1500" b="0" i="0" u="none" strike="noStrike" cap="none" normalizeH="0" baseline="0" dirty="0">
                <a:ln>
                  <a:noFill/>
                </a:ln>
                <a:solidFill>
                  <a:srgbClr val="171717"/>
                </a:solidFill>
                <a:effectLst/>
                <a:latin typeface="-apple-system"/>
              </a:rPr>
              <a:t> property that indicates how strongly the final anomaly score is influenced by multi-bucket analysis; anomalies with medium or high impact on multiple buckets are represented with a cross symbol instead of a dot.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500" dirty="0">
              <a:solidFill>
                <a:srgbClr val="171717"/>
              </a:solidFill>
              <a:latin typeface="-apple-system"/>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500" dirty="0">
                <a:solidFill>
                  <a:srgbClr val="171717"/>
                </a:solidFill>
                <a:latin typeface="-apple-system"/>
              </a:rPr>
              <a:t>We can shoot message , if high severity anomalies cases occur.</a:t>
            </a:r>
            <a:endParaRPr kumimoji="0" lang="en-US" altLang="en-US" sz="1500" b="0" i="0" u="none" strike="noStrike" cap="none" normalizeH="0" baseline="0" dirty="0">
              <a:ln>
                <a:noFill/>
              </a:ln>
              <a:solidFill>
                <a:srgbClr val="171717"/>
              </a:solidFill>
              <a:effectLst/>
              <a:latin typeface="-apple-system"/>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D919F19-0461-192B-FF8D-EDA53646E438}"/>
              </a:ext>
            </a:extLst>
          </p:cNvPr>
          <p:cNvPicPr>
            <a:picLocks noChangeAspect="1"/>
          </p:cNvPicPr>
          <p:nvPr/>
        </p:nvPicPr>
        <p:blipFill>
          <a:blip r:embed="rId3"/>
          <a:stretch>
            <a:fillRect/>
          </a:stretch>
        </p:blipFill>
        <p:spPr>
          <a:xfrm>
            <a:off x="6096000" y="418029"/>
            <a:ext cx="6001609" cy="2775744"/>
          </a:xfrm>
          <a:prstGeom prst="rect">
            <a:avLst/>
          </a:prstGeom>
        </p:spPr>
      </p:pic>
    </p:spTree>
    <p:extLst>
      <p:ext uri="{BB962C8B-B14F-4D97-AF65-F5344CB8AC3E}">
        <p14:creationId xmlns:p14="http://schemas.microsoft.com/office/powerpoint/2010/main" val="282396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315-D851-A890-6EAD-1293324C4F2A}"/>
              </a:ext>
            </a:extLst>
          </p:cNvPr>
          <p:cNvSpPr>
            <a:spLocks noGrp="1"/>
          </p:cNvSpPr>
          <p:nvPr>
            <p:ph type="title"/>
          </p:nvPr>
        </p:nvSpPr>
        <p:spPr/>
        <p:txBody>
          <a:bodyPr/>
          <a:lstStyle/>
          <a:p>
            <a:r>
              <a:rPr lang="en-US" dirty="0"/>
              <a:t>Categorization</a:t>
            </a:r>
          </a:p>
        </p:txBody>
      </p:sp>
      <p:sp>
        <p:nvSpPr>
          <p:cNvPr id="3" name="Content Placeholder 2">
            <a:extLst>
              <a:ext uri="{FF2B5EF4-FFF2-40B4-BE49-F238E27FC236}">
                <a16:creationId xmlns:a16="http://schemas.microsoft.com/office/drawing/2014/main" id="{7CECC3B5-4F60-70E7-6090-4233321EEBA8}"/>
              </a:ext>
            </a:extLst>
          </p:cNvPr>
          <p:cNvSpPr>
            <a:spLocks noGrp="1"/>
          </p:cNvSpPr>
          <p:nvPr>
            <p:ph idx="1"/>
          </p:nvPr>
        </p:nvSpPr>
        <p:spPr/>
        <p:txBody>
          <a:bodyPr>
            <a:normAutofit lnSpcReduction="10000"/>
          </a:bodyPr>
          <a:lstStyle/>
          <a:p>
            <a:r>
              <a:rPr lang="en-US" dirty="0"/>
              <a:t>It is a machine learning process that tokenizes a text field, clusters similar to data together, and classifies it into categories</a:t>
            </a:r>
          </a:p>
          <a:p>
            <a:r>
              <a:rPr lang="en-US" dirty="0"/>
              <a:t>Categorization--&gt;</a:t>
            </a:r>
          </a:p>
          <a:p>
            <a:pPr marL="36900" indent="0">
              <a:buNone/>
            </a:pPr>
            <a:r>
              <a:rPr lang="en-US" dirty="0"/>
              <a:t>Step 1 - Remove mutable text</a:t>
            </a:r>
          </a:p>
          <a:p>
            <a:pPr marL="36900" indent="0">
              <a:buNone/>
            </a:pPr>
            <a:r>
              <a:rPr lang="en-US" dirty="0"/>
              <a:t>Step 2 - cluster similar messages together</a:t>
            </a:r>
          </a:p>
          <a:p>
            <a:pPr marL="36900" indent="0">
              <a:buNone/>
            </a:pPr>
            <a:r>
              <a:rPr lang="en-US" dirty="0"/>
              <a:t>Step 3 - Count per time bucket</a:t>
            </a:r>
          </a:p>
          <a:p>
            <a:r>
              <a:rPr lang="en-US" dirty="0"/>
              <a:t>If specific logs was coming but now not coming, then notification will be send and vice versa. </a:t>
            </a:r>
          </a:p>
          <a:p>
            <a:pPr marL="36900" indent="0">
              <a:buNone/>
            </a:pPr>
            <a:endParaRPr lang="en-US" dirty="0"/>
          </a:p>
        </p:txBody>
      </p:sp>
    </p:spTree>
    <p:extLst>
      <p:ext uri="{BB962C8B-B14F-4D97-AF65-F5344CB8AC3E}">
        <p14:creationId xmlns:p14="http://schemas.microsoft.com/office/powerpoint/2010/main" val="70978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E38C3-9FED-53B0-96FA-0E01F36DF520}"/>
              </a:ext>
            </a:extLst>
          </p:cNvPr>
          <p:cNvSpPr>
            <a:spLocks noGrp="1"/>
          </p:cNvSpPr>
          <p:nvPr>
            <p:ph idx="1"/>
          </p:nvPr>
        </p:nvSpPr>
        <p:spPr>
          <a:xfrm>
            <a:off x="0" y="0"/>
            <a:ext cx="10907145" cy="2929557"/>
          </a:xfrm>
        </p:spPr>
        <p:txBody>
          <a:bodyPr>
            <a:normAutofit fontScale="92500" lnSpcReduction="20000"/>
          </a:bodyPr>
          <a:lstStyle/>
          <a:p>
            <a:r>
              <a:rPr lang="en-US" dirty="0"/>
              <a:t>-&gt;mlcategory:1</a:t>
            </a:r>
          </a:p>
          <a:p>
            <a:pPr marL="36900" indent="0">
              <a:buNone/>
            </a:pPr>
            <a:r>
              <a:rPr lang="en-US" dirty="0"/>
              <a:t>Log message: Invalid User Id in Headers.</a:t>
            </a:r>
          </a:p>
          <a:p>
            <a:r>
              <a:rPr lang="en-US" dirty="0"/>
              <a:t>-&gt;mlcategory:2</a:t>
            </a:r>
          </a:p>
          <a:p>
            <a:pPr marL="36900" indent="0">
              <a:buNone/>
            </a:pPr>
            <a:r>
              <a:rPr lang="en-US" dirty="0"/>
              <a:t>Log message: Invalid Alias.</a:t>
            </a:r>
          </a:p>
          <a:p>
            <a:pPr marL="36900" indent="0">
              <a:buNone/>
            </a:pPr>
            <a:r>
              <a:rPr lang="en-US" dirty="0"/>
              <a:t>As an example, at a specific time bucket, we could see an mlcategory:1 followed by an mlcategory:2, twice:</a:t>
            </a:r>
          </a:p>
          <a:p>
            <a:pPr marL="36900" indent="0">
              <a:buNone/>
            </a:pPr>
            <a:r>
              <a:rPr lang="en-US" dirty="0"/>
              <a:t>mlcategory:1 -&gt; mlcategory:2 -&gt; mlcategory:1 -&gt; mlcategory:2.</a:t>
            </a:r>
          </a:p>
          <a:p>
            <a:pPr marL="36900" indent="0">
              <a:buNone/>
            </a:pPr>
            <a:endParaRPr lang="en-US" dirty="0"/>
          </a:p>
          <a:p>
            <a:pPr marL="36900" indent="0">
              <a:buNone/>
            </a:pPr>
            <a:endParaRPr lang="en-US" dirty="0"/>
          </a:p>
          <a:p>
            <a:pPr marL="36900" indent="0">
              <a:buNone/>
            </a:pPr>
            <a:endParaRPr lang="en-US" dirty="0"/>
          </a:p>
        </p:txBody>
      </p:sp>
      <p:pic>
        <p:nvPicPr>
          <p:cNvPr id="7" name="Picture 6">
            <a:extLst>
              <a:ext uri="{FF2B5EF4-FFF2-40B4-BE49-F238E27FC236}">
                <a16:creationId xmlns:a16="http://schemas.microsoft.com/office/drawing/2014/main" id="{977F950E-ECB1-4BD7-EDCA-9F1A469D810F}"/>
              </a:ext>
            </a:extLst>
          </p:cNvPr>
          <p:cNvPicPr>
            <a:picLocks noChangeAspect="1"/>
          </p:cNvPicPr>
          <p:nvPr/>
        </p:nvPicPr>
        <p:blipFill>
          <a:blip r:embed="rId2"/>
          <a:stretch>
            <a:fillRect/>
          </a:stretch>
        </p:blipFill>
        <p:spPr>
          <a:xfrm>
            <a:off x="4651513" y="2818967"/>
            <a:ext cx="7239000" cy="4039033"/>
          </a:xfrm>
          <a:prstGeom prst="rect">
            <a:avLst/>
          </a:prstGeom>
        </p:spPr>
      </p:pic>
    </p:spTree>
    <p:extLst>
      <p:ext uri="{BB962C8B-B14F-4D97-AF65-F5344CB8AC3E}">
        <p14:creationId xmlns:p14="http://schemas.microsoft.com/office/powerpoint/2010/main" val="346350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548F-F847-DA80-0F67-1656452E3AAC}"/>
              </a:ext>
            </a:extLst>
          </p:cNvPr>
          <p:cNvSpPr>
            <a:spLocks noGrp="1"/>
          </p:cNvSpPr>
          <p:nvPr>
            <p:ph type="title"/>
          </p:nvPr>
        </p:nvSpPr>
        <p:spPr>
          <a:xfrm>
            <a:off x="-1084460" y="43428"/>
            <a:ext cx="6703382" cy="1510748"/>
          </a:xfrm>
        </p:spPr>
        <p:txBody>
          <a:bodyPr/>
          <a:lstStyle/>
          <a:p>
            <a:r>
              <a:rPr lang="en-US" dirty="0"/>
              <a:t>Data Visualizer</a:t>
            </a:r>
          </a:p>
        </p:txBody>
      </p:sp>
      <p:pic>
        <p:nvPicPr>
          <p:cNvPr id="5" name="Content Placeholder 4">
            <a:extLst>
              <a:ext uri="{FF2B5EF4-FFF2-40B4-BE49-F238E27FC236}">
                <a16:creationId xmlns:a16="http://schemas.microsoft.com/office/drawing/2014/main" id="{2308E8E6-0577-CDEF-7D76-9A287E0EF6A4}"/>
              </a:ext>
            </a:extLst>
          </p:cNvPr>
          <p:cNvPicPr>
            <a:picLocks noGrp="1" noChangeAspect="1"/>
          </p:cNvPicPr>
          <p:nvPr>
            <p:ph idx="1"/>
          </p:nvPr>
        </p:nvPicPr>
        <p:blipFill>
          <a:blip r:embed="rId2"/>
          <a:stretch>
            <a:fillRect/>
          </a:stretch>
        </p:blipFill>
        <p:spPr>
          <a:xfrm>
            <a:off x="3193775" y="1368645"/>
            <a:ext cx="7818782" cy="5197807"/>
          </a:xfrm>
        </p:spPr>
      </p:pic>
    </p:spTree>
    <p:extLst>
      <p:ext uri="{BB962C8B-B14F-4D97-AF65-F5344CB8AC3E}">
        <p14:creationId xmlns:p14="http://schemas.microsoft.com/office/powerpoint/2010/main" val="348457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5F38-169A-6568-F7A8-7A3434F7C7F4}"/>
              </a:ext>
            </a:extLst>
          </p:cNvPr>
          <p:cNvSpPr>
            <a:spLocks noGrp="1"/>
          </p:cNvSpPr>
          <p:nvPr>
            <p:ph type="title"/>
          </p:nvPr>
        </p:nvSpPr>
        <p:spPr>
          <a:xfrm>
            <a:off x="919119" y="390939"/>
            <a:ext cx="10353762" cy="1257300"/>
          </a:xfrm>
        </p:spPr>
        <p:txBody>
          <a:bodyPr>
            <a:normAutofit fontScale="90000"/>
          </a:bodyPr>
          <a:lstStyle/>
          <a:p>
            <a:r>
              <a:rPr lang="en-US" sz="2800" dirty="0"/>
              <a:t>Thing that stands out is that these customers are from different countries and states, we are a global ecommerce company. But how does this population spend their money? Do they behave similarly? What location payment getting high or low?</a:t>
            </a:r>
          </a:p>
        </p:txBody>
      </p:sp>
      <p:pic>
        <p:nvPicPr>
          <p:cNvPr id="5" name="Content Placeholder 4">
            <a:extLst>
              <a:ext uri="{FF2B5EF4-FFF2-40B4-BE49-F238E27FC236}">
                <a16:creationId xmlns:a16="http://schemas.microsoft.com/office/drawing/2014/main" id="{CE423CC8-BDE7-CBAB-B5A5-70D75FD5B12A}"/>
              </a:ext>
            </a:extLst>
          </p:cNvPr>
          <p:cNvPicPr>
            <a:picLocks noGrp="1" noChangeAspect="1"/>
          </p:cNvPicPr>
          <p:nvPr>
            <p:ph idx="1"/>
          </p:nvPr>
        </p:nvPicPr>
        <p:blipFill>
          <a:blip r:embed="rId2"/>
          <a:stretch>
            <a:fillRect/>
          </a:stretch>
        </p:blipFill>
        <p:spPr>
          <a:xfrm>
            <a:off x="1894031" y="2120347"/>
            <a:ext cx="8190809" cy="4346714"/>
          </a:xfrm>
        </p:spPr>
      </p:pic>
    </p:spTree>
    <p:extLst>
      <p:ext uri="{BB962C8B-B14F-4D97-AF65-F5344CB8AC3E}">
        <p14:creationId xmlns:p14="http://schemas.microsoft.com/office/powerpoint/2010/main" val="22986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D43C-2935-DC50-FC67-712CD542BCB3}"/>
              </a:ext>
            </a:extLst>
          </p:cNvPr>
          <p:cNvSpPr>
            <a:spLocks noGrp="1"/>
          </p:cNvSpPr>
          <p:nvPr>
            <p:ph type="title"/>
          </p:nvPr>
        </p:nvSpPr>
        <p:spPr>
          <a:xfrm>
            <a:off x="556591" y="229429"/>
            <a:ext cx="10710966" cy="1824658"/>
          </a:xfrm>
        </p:spPr>
        <p:txBody>
          <a:bodyPr>
            <a:noAutofit/>
          </a:bodyPr>
          <a:lstStyle/>
          <a:p>
            <a:pPr algn="l"/>
            <a:r>
              <a:rPr lang="en-US" sz="2000" b="0" i="0" dirty="0">
                <a:solidFill>
                  <a:schemeClr val="tx1"/>
                </a:solidFill>
                <a:effectLst/>
                <a:latin typeface="-apple-system"/>
              </a:rPr>
              <a:t>We can also add the Bucket Span(</a:t>
            </a:r>
            <a:r>
              <a:rPr lang="en-US" sz="900" b="0" i="0" dirty="0">
                <a:solidFill>
                  <a:srgbClr val="171717"/>
                </a:solidFill>
                <a:effectLst/>
                <a:latin typeface="-apple-system"/>
              </a:rPr>
              <a:t> </a:t>
            </a:r>
            <a:r>
              <a:rPr lang="en-US" sz="1800" b="0" i="0" dirty="0">
                <a:solidFill>
                  <a:schemeClr val="tx1"/>
                </a:solidFill>
                <a:effectLst/>
                <a:latin typeface="-apple-system"/>
              </a:rPr>
              <a:t>usually the Bucket Span is 15 minutes</a:t>
            </a:r>
            <a:r>
              <a:rPr lang="en-US" sz="2000" b="0" i="0" dirty="0">
                <a:solidFill>
                  <a:schemeClr val="tx1"/>
                </a:solidFill>
                <a:effectLst/>
                <a:latin typeface="-apple-system"/>
              </a:rPr>
              <a:t>).</a:t>
            </a:r>
            <a:br>
              <a:rPr lang="en-US" sz="2000" b="0" i="0" dirty="0">
                <a:solidFill>
                  <a:schemeClr val="tx1"/>
                </a:solidFill>
                <a:effectLst/>
                <a:latin typeface="-apple-system"/>
              </a:rPr>
            </a:br>
            <a:br>
              <a:rPr lang="en-US" sz="2000" dirty="0">
                <a:solidFill>
                  <a:schemeClr val="tx1"/>
                </a:solidFill>
                <a:effectLst/>
                <a:latin typeface="-apple-system"/>
              </a:rPr>
            </a:br>
            <a:r>
              <a:rPr lang="en-US" sz="2000" b="0" i="0" dirty="0">
                <a:solidFill>
                  <a:schemeClr val="tx1"/>
                </a:solidFill>
                <a:effectLst/>
                <a:latin typeface="-apple-system"/>
              </a:rPr>
              <a:t>If you want to leave this job running, you just need to click ‘Start datafeed’, you will set the start date and set the end time, select no end time to search in real time.</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0" i="0" dirty="0">
                <a:solidFill>
                  <a:schemeClr val="tx1"/>
                </a:solidFill>
                <a:effectLst/>
                <a:latin typeface="-apple-system"/>
              </a:rPr>
              <a:t>You can also </a:t>
            </a:r>
            <a:r>
              <a:rPr lang="en-US" sz="2000" b="0" i="0" u="sng" dirty="0">
                <a:solidFill>
                  <a:schemeClr val="tx1"/>
                </a:solidFill>
                <a:effectLst/>
                <a:latin typeface="-apple-system"/>
                <a:hlinkClick r:id="rId2">
                  <a:extLst>
                    <a:ext uri="{A12FA001-AC4F-418D-AE19-62706E023703}">
                      <ahyp:hlinkClr xmlns:ahyp="http://schemas.microsoft.com/office/drawing/2018/hyperlinkcolor" val="tx"/>
                    </a:ext>
                  </a:extLst>
                </a:hlinkClick>
              </a:rPr>
              <a:t>create alerts</a:t>
            </a:r>
            <a:r>
              <a:rPr lang="en-US" sz="2000" b="0" i="0" dirty="0">
                <a:solidFill>
                  <a:schemeClr val="tx1"/>
                </a:solidFill>
                <a:effectLst/>
                <a:latin typeface="-apple-system"/>
              </a:rPr>
              <a:t> based on severity.</a:t>
            </a:r>
            <a:endParaRPr lang="en-US" sz="2000" dirty="0">
              <a:solidFill>
                <a:schemeClr val="tx1"/>
              </a:solidFill>
            </a:endParaRPr>
          </a:p>
        </p:txBody>
      </p:sp>
      <p:pic>
        <p:nvPicPr>
          <p:cNvPr id="5" name="Content Placeholder 4">
            <a:extLst>
              <a:ext uri="{FF2B5EF4-FFF2-40B4-BE49-F238E27FC236}">
                <a16:creationId xmlns:a16="http://schemas.microsoft.com/office/drawing/2014/main" id="{45F987E8-34BD-9657-5E85-1144C1632CF5}"/>
              </a:ext>
            </a:extLst>
          </p:cNvPr>
          <p:cNvPicPr>
            <a:picLocks noGrp="1" noChangeAspect="1"/>
          </p:cNvPicPr>
          <p:nvPr>
            <p:ph idx="1"/>
          </p:nvPr>
        </p:nvPicPr>
        <p:blipFill>
          <a:blip r:embed="rId3"/>
          <a:stretch>
            <a:fillRect/>
          </a:stretch>
        </p:blipFill>
        <p:spPr>
          <a:xfrm>
            <a:off x="0" y="2372139"/>
            <a:ext cx="6215270" cy="4256433"/>
          </a:xfrm>
        </p:spPr>
      </p:pic>
      <p:pic>
        <p:nvPicPr>
          <p:cNvPr id="7" name="Picture 6">
            <a:extLst>
              <a:ext uri="{FF2B5EF4-FFF2-40B4-BE49-F238E27FC236}">
                <a16:creationId xmlns:a16="http://schemas.microsoft.com/office/drawing/2014/main" id="{985660BF-582A-29BF-1CF1-458D109380BF}"/>
              </a:ext>
            </a:extLst>
          </p:cNvPr>
          <p:cNvPicPr>
            <a:picLocks noChangeAspect="1"/>
          </p:cNvPicPr>
          <p:nvPr/>
        </p:nvPicPr>
        <p:blipFill>
          <a:blip r:embed="rId4"/>
          <a:stretch>
            <a:fillRect/>
          </a:stretch>
        </p:blipFill>
        <p:spPr>
          <a:xfrm>
            <a:off x="6373084" y="2372139"/>
            <a:ext cx="5818916" cy="4256433"/>
          </a:xfrm>
          <a:prstGeom prst="rect">
            <a:avLst/>
          </a:prstGeom>
        </p:spPr>
      </p:pic>
    </p:spTree>
    <p:extLst>
      <p:ext uri="{BB962C8B-B14F-4D97-AF65-F5344CB8AC3E}">
        <p14:creationId xmlns:p14="http://schemas.microsoft.com/office/powerpoint/2010/main" val="73104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{2D1A9CE1-DCC2-4C6A-94C9-4E31E02265C2}tf55705232_win32</Template>
  <TotalTime>336</TotalTime>
  <Words>910</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Goudy Old Style</vt:lpstr>
      <vt:lpstr>var(--ff-monospace)</vt:lpstr>
      <vt:lpstr>Wingdings 2</vt:lpstr>
      <vt:lpstr>SlateVTI</vt:lpstr>
      <vt:lpstr>ELK ML</vt:lpstr>
      <vt:lpstr>Categories : </vt:lpstr>
      <vt:lpstr>Anomaly Detection</vt:lpstr>
      <vt:lpstr>PowerPoint Presentation</vt:lpstr>
      <vt:lpstr>Categorization</vt:lpstr>
      <vt:lpstr>PowerPoint Presentation</vt:lpstr>
      <vt:lpstr>Data Visualizer</vt:lpstr>
      <vt:lpstr>Thing that stands out is that these customers are from different countries and states, we are a global ecommerce company. But how does this population spend their money? Do they behave similarly? What location payment getting high or low?</vt:lpstr>
      <vt:lpstr>We can also add the Bucket Span( usually the Bucket Span is 15 minutes).  If you want to leave this job running, you just need to click ‘Start datafeed’, you will set the start date and set the end time, select no end time to search in real time.  You can also create alerts based on severity.</vt:lpstr>
      <vt:lpstr>Regression</vt:lpstr>
      <vt:lpstr>The two measures that we can use to evaluate regression in the stack is R2 and MSE:  R Squared (ranges from 0 to 1 | the higher the better): measures goodness of fit, to know if the target variable can/can’t be explained by the feature variable, 1 is a perfect fit.  Mean Squared Error (ranges from 0 to 1 | the lower the better) - measures the average error between the actual datapoints and the predicted data points telling you how close a regression line is to a set of points. It does this by taking the distances from the points (purple dots) to the regression line (blue line), these distances (red lines) are the “errors”, and squaring them.   </vt:lpstr>
      <vt:lpstr>Confusion Matrix</vt:lpstr>
      <vt:lpstr>Classification</vt:lpstr>
      <vt:lpstr>Outlier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ML</dc:title>
  <dc:creator>Apoorv Gupta</dc:creator>
  <cp:lastModifiedBy>Apoorv Gupta</cp:lastModifiedBy>
  <cp:revision>16</cp:revision>
  <dcterms:created xsi:type="dcterms:W3CDTF">2022-09-26T04:23:09Z</dcterms:created>
  <dcterms:modified xsi:type="dcterms:W3CDTF">2022-09-26T09:59:14Z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