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6" r:id="rId6"/>
    <p:sldId id="260" r:id="rId7"/>
    <p:sldId id="259" r:id="rId8"/>
    <p:sldId id="267" r:id="rId9"/>
    <p:sldId id="269" r:id="rId10"/>
    <p:sldId id="268" r:id="rId11"/>
    <p:sldId id="270" r:id="rId12"/>
    <p:sldId id="272" r:id="rId13"/>
    <p:sldId id="271" r:id="rId14"/>
    <p:sldId id="273" r:id="rId15"/>
    <p:sldId id="274"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[Financial Sample.xlsx]Seventh!PivotTable3</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400" b="0" i="0" u="none" strike="noStrike" kern="1200" spc="0" baseline="0">
                <a:solidFill>
                  <a:sysClr val="windowText" lastClr="000000">
                    <a:lumMod val="65000"/>
                    <a:lumOff val="35000"/>
                  </a:sysClr>
                </a:solidFill>
              </a:rPr>
              <a:t>Total Sales by Segment</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GB" sz="1400" b="0" i="0" u="none" strike="noStrike" kern="1200" spc="0" baseline="0">
                <a:solidFill>
                  <a:sysClr val="windowText" lastClr="000000">
                    <a:lumMod val="65000"/>
                    <a:lumOff val="35000"/>
                  </a:sysClr>
                </a:solidFill>
              </a:rPr>
              <a:t>From 2013-2014</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0.38257108414304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0.39656758722144986"/>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0.3989003377345172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0.3779055831169110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0.4012330882475845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dLbl>
          <c:idx val="0"/>
          <c:layout>
            <c:manualLayout>
              <c:x val="0.4012330882475845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0.3779055831169110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0.3989003377345172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0.39656758722144986"/>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layout>
            <c:manualLayout>
              <c:x val="0.38257108414304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0.4012330882475845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0.3779055831169110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0.3989003377345172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0.39656758722144986"/>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dLbl>
          <c:idx val="0"/>
          <c:layout>
            <c:manualLayout>
              <c:x val="0.38257108414304558"/>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Seventh!$B$3</c:f>
              <c:strCache>
                <c:ptCount val="1"/>
                <c:pt idx="0">
                  <c:v>Total</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07F9-4A83-9540-0FAD3D6BA9B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07F9-4A83-9540-0FAD3D6BA9B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07F9-4A83-9540-0FAD3D6BA9B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07F9-4A83-9540-0FAD3D6BA9B7}"/>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07F9-4A83-9540-0FAD3D6BA9B7}"/>
              </c:ext>
            </c:extLst>
          </c:dPt>
          <c:dLbls>
            <c:dLbl>
              <c:idx val="0"/>
              <c:layout>
                <c:manualLayout>
                  <c:x val="0.4012330882475845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F9-4A83-9540-0FAD3D6BA9B7}"/>
                </c:ext>
              </c:extLst>
            </c:dLbl>
            <c:dLbl>
              <c:idx val="1"/>
              <c:layout>
                <c:manualLayout>
                  <c:x val="0.3779055831169110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7F9-4A83-9540-0FAD3D6BA9B7}"/>
                </c:ext>
              </c:extLst>
            </c:dLbl>
            <c:dLbl>
              <c:idx val="2"/>
              <c:layout>
                <c:manualLayout>
                  <c:x val="0.3989003377345172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7F9-4A83-9540-0FAD3D6BA9B7}"/>
                </c:ext>
              </c:extLst>
            </c:dLbl>
            <c:dLbl>
              <c:idx val="3"/>
              <c:layout>
                <c:manualLayout>
                  <c:x val="0.39656758722144986"/>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7F9-4A83-9540-0FAD3D6BA9B7}"/>
                </c:ext>
              </c:extLst>
            </c:dLbl>
            <c:dLbl>
              <c:idx val="4"/>
              <c:layout>
                <c:manualLayout>
                  <c:x val="0.38257108414304558"/>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7F9-4A83-9540-0FAD3D6BA9B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Seventh!$A$4:$A$9</c:f>
              <c:strCache>
                <c:ptCount val="5"/>
                <c:pt idx="0">
                  <c:v>Channel Partners</c:v>
                </c:pt>
                <c:pt idx="1">
                  <c:v>Enterprise</c:v>
                </c:pt>
                <c:pt idx="2">
                  <c:v>Government</c:v>
                </c:pt>
                <c:pt idx="3">
                  <c:v>Midmarket</c:v>
                </c:pt>
                <c:pt idx="4">
                  <c:v>Small Business</c:v>
                </c:pt>
              </c:strCache>
            </c:strRef>
          </c:cat>
          <c:val>
            <c:numRef>
              <c:f>Seventh!$B$4:$B$9</c:f>
              <c:numCache>
                <c:formatCode>[$$-409]#,##0</c:formatCode>
                <c:ptCount val="5"/>
                <c:pt idx="0">
                  <c:v>1800593.6399999994</c:v>
                </c:pt>
                <c:pt idx="1">
                  <c:v>19611694.375</c:v>
                </c:pt>
                <c:pt idx="2">
                  <c:v>52504260.670000039</c:v>
                </c:pt>
                <c:pt idx="3">
                  <c:v>2381883.0750000002</c:v>
                </c:pt>
                <c:pt idx="4">
                  <c:v>42427918.5</c:v>
                </c:pt>
              </c:numCache>
            </c:numRef>
          </c:val>
          <c:extLst>
            <c:ext xmlns:c16="http://schemas.microsoft.com/office/drawing/2014/chart" uri="{C3380CC4-5D6E-409C-BE32-E72D297353CC}">
              <c16:uniqueId val="{0000000A-07F9-4A83-9540-0FAD3D6BA9B7}"/>
            </c:ext>
          </c:extLst>
        </c:ser>
        <c:dLbls>
          <c:dLblPos val="ctr"/>
          <c:showLegendKey val="0"/>
          <c:showVal val="1"/>
          <c:showCatName val="0"/>
          <c:showSerName val="0"/>
          <c:showPercent val="0"/>
          <c:showBubbleSize val="0"/>
        </c:dLbls>
        <c:gapWidth val="182"/>
        <c:overlap val="100"/>
        <c:axId val="999301071"/>
        <c:axId val="999320751"/>
      </c:barChart>
      <c:catAx>
        <c:axId val="99930107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Segment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9320751"/>
        <c:crosses val="autoZero"/>
        <c:auto val="1"/>
        <c:lblAlgn val="ctr"/>
        <c:lblOffset val="100"/>
        <c:noMultiLvlLbl val="0"/>
      </c:catAx>
      <c:valAx>
        <c:axId val="99932075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Total</a:t>
                </a:r>
                <a:r>
                  <a:rPr lang="en-GB" baseline="0"/>
                  <a:t> Sales</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9301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[Financial Sample.xlsx]Fourth!PivotTable3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Gross</a:t>
            </a:r>
            <a:r>
              <a:rPr lang="en-GB" baseline="0"/>
              <a:t> Sales of Product in Regions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5400">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5400">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5400">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w="25400">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cked"/>
        <c:varyColors val="0"/>
        <c:ser>
          <c:idx val="0"/>
          <c:order val="0"/>
          <c:tx>
            <c:strRef>
              <c:f>Fourth!$B$4:$B$5</c:f>
              <c:strCache>
                <c:ptCount val="1"/>
                <c:pt idx="0">
                  <c:v>Amarilla</c:v>
                </c:pt>
              </c:strCache>
            </c:strRef>
          </c:tx>
          <c:spPr>
            <a:solidFill>
              <a:schemeClr val="accent1"/>
            </a:solidFill>
            <a:ln>
              <a:noFill/>
            </a:ln>
            <a:effectLst/>
          </c:spPr>
          <c:cat>
            <c:strRef>
              <c:f>Fourth!$A$6:$A$11</c:f>
              <c:strCache>
                <c:ptCount val="5"/>
                <c:pt idx="0">
                  <c:v>Canada</c:v>
                </c:pt>
                <c:pt idx="1">
                  <c:v>France</c:v>
                </c:pt>
                <c:pt idx="2">
                  <c:v>Germany</c:v>
                </c:pt>
                <c:pt idx="3">
                  <c:v>Mexico</c:v>
                </c:pt>
                <c:pt idx="4">
                  <c:v>United States of America</c:v>
                </c:pt>
              </c:strCache>
            </c:strRef>
          </c:cat>
          <c:val>
            <c:numRef>
              <c:f>Fourth!$B$6:$B$11</c:f>
              <c:numCache>
                <c:formatCode>[$$-409]#,##0</c:formatCode>
                <c:ptCount val="5"/>
                <c:pt idx="0">
                  <c:v>4164683.5</c:v>
                </c:pt>
                <c:pt idx="1">
                  <c:v>4318664</c:v>
                </c:pt>
                <c:pt idx="2">
                  <c:v>4123204.5</c:v>
                </c:pt>
                <c:pt idx="3">
                  <c:v>3303196</c:v>
                </c:pt>
                <c:pt idx="4">
                  <c:v>3127531.5</c:v>
                </c:pt>
              </c:numCache>
            </c:numRef>
          </c:val>
          <c:extLst>
            <c:ext xmlns:c16="http://schemas.microsoft.com/office/drawing/2014/chart" uri="{C3380CC4-5D6E-409C-BE32-E72D297353CC}">
              <c16:uniqueId val="{00000000-C17C-4357-85C7-554C5467B7E8}"/>
            </c:ext>
          </c:extLst>
        </c:ser>
        <c:ser>
          <c:idx val="1"/>
          <c:order val="1"/>
          <c:tx>
            <c:strRef>
              <c:f>Fourth!$C$4:$C$5</c:f>
              <c:strCache>
                <c:ptCount val="1"/>
                <c:pt idx="0">
                  <c:v>Carretera</c:v>
                </c:pt>
              </c:strCache>
            </c:strRef>
          </c:tx>
          <c:spPr>
            <a:solidFill>
              <a:schemeClr val="accent2"/>
            </a:solidFill>
            <a:ln w="25400">
              <a:noFill/>
            </a:ln>
            <a:effectLst/>
          </c:spPr>
          <c:cat>
            <c:strRef>
              <c:f>Fourth!$A$6:$A$11</c:f>
              <c:strCache>
                <c:ptCount val="5"/>
                <c:pt idx="0">
                  <c:v>Canada</c:v>
                </c:pt>
                <c:pt idx="1">
                  <c:v>France</c:v>
                </c:pt>
                <c:pt idx="2">
                  <c:v>Germany</c:v>
                </c:pt>
                <c:pt idx="3">
                  <c:v>Mexico</c:v>
                </c:pt>
                <c:pt idx="4">
                  <c:v>United States of America</c:v>
                </c:pt>
              </c:strCache>
            </c:strRef>
          </c:cat>
          <c:val>
            <c:numRef>
              <c:f>Fourth!$C$6:$C$11</c:f>
              <c:numCache>
                <c:formatCode>[$$-409]#,##0</c:formatCode>
                <c:ptCount val="5"/>
                <c:pt idx="0">
                  <c:v>2825853.5</c:v>
                </c:pt>
                <c:pt idx="1">
                  <c:v>3687829.5</c:v>
                </c:pt>
                <c:pt idx="2">
                  <c:v>3306376</c:v>
                </c:pt>
                <c:pt idx="3">
                  <c:v>3112011</c:v>
                </c:pt>
                <c:pt idx="4">
                  <c:v>2005450.5</c:v>
                </c:pt>
              </c:numCache>
            </c:numRef>
          </c:val>
          <c:extLst>
            <c:ext xmlns:c16="http://schemas.microsoft.com/office/drawing/2014/chart" uri="{C3380CC4-5D6E-409C-BE32-E72D297353CC}">
              <c16:uniqueId val="{00000001-C17C-4357-85C7-554C5467B7E8}"/>
            </c:ext>
          </c:extLst>
        </c:ser>
        <c:ser>
          <c:idx val="2"/>
          <c:order val="2"/>
          <c:tx>
            <c:strRef>
              <c:f>Fourth!$D$4:$D$5</c:f>
              <c:strCache>
                <c:ptCount val="1"/>
                <c:pt idx="0">
                  <c:v>Montana</c:v>
                </c:pt>
              </c:strCache>
            </c:strRef>
          </c:tx>
          <c:spPr>
            <a:solidFill>
              <a:schemeClr val="accent3"/>
            </a:solidFill>
            <a:ln w="25400">
              <a:noFill/>
            </a:ln>
            <a:effectLst/>
          </c:spPr>
          <c:cat>
            <c:strRef>
              <c:f>Fourth!$A$6:$A$11</c:f>
              <c:strCache>
                <c:ptCount val="5"/>
                <c:pt idx="0">
                  <c:v>Canada</c:v>
                </c:pt>
                <c:pt idx="1">
                  <c:v>France</c:v>
                </c:pt>
                <c:pt idx="2">
                  <c:v>Germany</c:v>
                </c:pt>
                <c:pt idx="3">
                  <c:v>Mexico</c:v>
                </c:pt>
                <c:pt idx="4">
                  <c:v>United States of America</c:v>
                </c:pt>
              </c:strCache>
            </c:strRef>
          </c:cat>
          <c:val>
            <c:numRef>
              <c:f>Fourth!$D$6:$D$11</c:f>
              <c:numCache>
                <c:formatCode>[$$-409]#,##0</c:formatCode>
                <c:ptCount val="5"/>
                <c:pt idx="0">
                  <c:v>2982114.5</c:v>
                </c:pt>
                <c:pt idx="1">
                  <c:v>3843216</c:v>
                </c:pt>
                <c:pt idx="2">
                  <c:v>3798355</c:v>
                </c:pt>
                <c:pt idx="3">
                  <c:v>2052575</c:v>
                </c:pt>
                <c:pt idx="4">
                  <c:v>3873574</c:v>
                </c:pt>
              </c:numCache>
            </c:numRef>
          </c:val>
          <c:extLst>
            <c:ext xmlns:c16="http://schemas.microsoft.com/office/drawing/2014/chart" uri="{C3380CC4-5D6E-409C-BE32-E72D297353CC}">
              <c16:uniqueId val="{00000002-C17C-4357-85C7-554C5467B7E8}"/>
            </c:ext>
          </c:extLst>
        </c:ser>
        <c:ser>
          <c:idx val="3"/>
          <c:order val="3"/>
          <c:tx>
            <c:strRef>
              <c:f>Fourth!$E$4:$E$5</c:f>
              <c:strCache>
                <c:ptCount val="1"/>
                <c:pt idx="0">
                  <c:v>Paseo</c:v>
                </c:pt>
              </c:strCache>
            </c:strRef>
          </c:tx>
          <c:spPr>
            <a:solidFill>
              <a:schemeClr val="accent4"/>
            </a:solidFill>
            <a:ln w="25400">
              <a:noFill/>
            </a:ln>
            <a:effectLst/>
          </c:spPr>
          <c:cat>
            <c:strRef>
              <c:f>Fourth!$A$6:$A$11</c:f>
              <c:strCache>
                <c:ptCount val="5"/>
                <c:pt idx="0">
                  <c:v>Canada</c:v>
                </c:pt>
                <c:pt idx="1">
                  <c:v>France</c:v>
                </c:pt>
                <c:pt idx="2">
                  <c:v>Germany</c:v>
                </c:pt>
                <c:pt idx="3">
                  <c:v>Mexico</c:v>
                </c:pt>
                <c:pt idx="4">
                  <c:v>United States of America</c:v>
                </c:pt>
              </c:strCache>
            </c:strRef>
          </c:cat>
          <c:val>
            <c:numRef>
              <c:f>Fourth!$E$6:$E$11</c:f>
              <c:numCache>
                <c:formatCode>[$$-409]#,##0</c:formatCode>
                <c:ptCount val="5"/>
                <c:pt idx="0">
                  <c:v>8172612</c:v>
                </c:pt>
                <c:pt idx="1">
                  <c:v>5984767</c:v>
                </c:pt>
                <c:pt idx="2">
                  <c:v>5555838</c:v>
                </c:pt>
                <c:pt idx="3">
                  <c:v>8432206</c:v>
                </c:pt>
                <c:pt idx="4">
                  <c:v>7466239</c:v>
                </c:pt>
              </c:numCache>
            </c:numRef>
          </c:val>
          <c:extLst>
            <c:ext xmlns:c16="http://schemas.microsoft.com/office/drawing/2014/chart" uri="{C3380CC4-5D6E-409C-BE32-E72D297353CC}">
              <c16:uniqueId val="{00000003-C17C-4357-85C7-554C5467B7E8}"/>
            </c:ext>
          </c:extLst>
        </c:ser>
        <c:ser>
          <c:idx val="4"/>
          <c:order val="4"/>
          <c:tx>
            <c:strRef>
              <c:f>Fourth!$F$4:$F$5</c:f>
              <c:strCache>
                <c:ptCount val="1"/>
                <c:pt idx="0">
                  <c:v>Velo</c:v>
                </c:pt>
              </c:strCache>
            </c:strRef>
          </c:tx>
          <c:spPr>
            <a:solidFill>
              <a:schemeClr val="accent5"/>
            </a:solidFill>
            <a:ln w="25400">
              <a:noFill/>
            </a:ln>
            <a:effectLst/>
          </c:spPr>
          <c:cat>
            <c:strRef>
              <c:f>Fourth!$A$6:$A$11</c:f>
              <c:strCache>
                <c:ptCount val="5"/>
                <c:pt idx="0">
                  <c:v>Canada</c:v>
                </c:pt>
                <c:pt idx="1">
                  <c:v>France</c:v>
                </c:pt>
                <c:pt idx="2">
                  <c:v>Germany</c:v>
                </c:pt>
                <c:pt idx="3">
                  <c:v>Mexico</c:v>
                </c:pt>
                <c:pt idx="4">
                  <c:v>United States of America</c:v>
                </c:pt>
              </c:strCache>
            </c:strRef>
          </c:cat>
          <c:val>
            <c:numRef>
              <c:f>Fourth!$F$6:$F$11</c:f>
              <c:numCache>
                <c:formatCode>[$$-409]#,##0</c:formatCode>
                <c:ptCount val="5"/>
                <c:pt idx="0">
                  <c:v>3660387</c:v>
                </c:pt>
                <c:pt idx="1">
                  <c:v>4244434.5</c:v>
                </c:pt>
                <c:pt idx="2">
                  <c:v>4637903</c:v>
                </c:pt>
                <c:pt idx="3">
                  <c:v>2510373</c:v>
                </c:pt>
                <c:pt idx="4">
                  <c:v>4773671</c:v>
                </c:pt>
              </c:numCache>
            </c:numRef>
          </c:val>
          <c:extLst>
            <c:ext xmlns:c16="http://schemas.microsoft.com/office/drawing/2014/chart" uri="{C3380CC4-5D6E-409C-BE32-E72D297353CC}">
              <c16:uniqueId val="{00000004-C17C-4357-85C7-554C5467B7E8}"/>
            </c:ext>
          </c:extLst>
        </c:ser>
        <c:ser>
          <c:idx val="5"/>
          <c:order val="5"/>
          <c:tx>
            <c:strRef>
              <c:f>Fourth!$G$4:$G$5</c:f>
              <c:strCache>
                <c:ptCount val="1"/>
                <c:pt idx="0">
                  <c:v>VTT</c:v>
                </c:pt>
              </c:strCache>
            </c:strRef>
          </c:tx>
          <c:spPr>
            <a:solidFill>
              <a:schemeClr val="accent6"/>
            </a:solidFill>
            <a:ln w="25400">
              <a:noFill/>
            </a:ln>
            <a:effectLst/>
          </c:spPr>
          <c:cat>
            <c:strRef>
              <c:f>Fourth!$A$6:$A$11</c:f>
              <c:strCache>
                <c:ptCount val="5"/>
                <c:pt idx="0">
                  <c:v>Canada</c:v>
                </c:pt>
                <c:pt idx="1">
                  <c:v>France</c:v>
                </c:pt>
                <c:pt idx="2">
                  <c:v>Germany</c:v>
                </c:pt>
                <c:pt idx="3">
                  <c:v>Mexico</c:v>
                </c:pt>
                <c:pt idx="4">
                  <c:v>United States of America</c:v>
                </c:pt>
              </c:strCache>
            </c:strRef>
          </c:cat>
          <c:val>
            <c:numRef>
              <c:f>Fourth!$G$6:$G$11</c:f>
              <c:numCache>
                <c:formatCode>[$$-409]#,##0</c:formatCode>
                <c:ptCount val="5"/>
                <c:pt idx="0">
                  <c:v>5126513</c:v>
                </c:pt>
                <c:pt idx="1">
                  <c:v>4002763.5</c:v>
                </c:pt>
                <c:pt idx="2">
                  <c:v>3499791</c:v>
                </c:pt>
                <c:pt idx="3">
                  <c:v>3316574</c:v>
                </c:pt>
                <c:pt idx="4">
                  <c:v>6022892</c:v>
                </c:pt>
              </c:numCache>
            </c:numRef>
          </c:val>
          <c:extLst>
            <c:ext xmlns:c16="http://schemas.microsoft.com/office/drawing/2014/chart" uri="{C3380CC4-5D6E-409C-BE32-E72D297353CC}">
              <c16:uniqueId val="{00000005-C17C-4357-85C7-554C5467B7E8}"/>
            </c:ext>
          </c:extLst>
        </c:ser>
        <c:dLbls>
          <c:showLegendKey val="0"/>
          <c:showVal val="0"/>
          <c:showCatName val="0"/>
          <c:showSerName val="0"/>
          <c:showPercent val="0"/>
          <c:showBubbleSize val="0"/>
        </c:dLbls>
        <c:axId val="741807759"/>
        <c:axId val="741825519"/>
      </c:areaChart>
      <c:catAx>
        <c:axId val="7418077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825519"/>
        <c:crosses val="autoZero"/>
        <c:auto val="1"/>
        <c:lblAlgn val="ctr"/>
        <c:lblOffset val="100"/>
        <c:noMultiLvlLbl val="0"/>
      </c:catAx>
      <c:valAx>
        <c:axId val="7418255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Gross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807759"/>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[Financial Sample (GA Finished).xlsx]ninth!PivotTable3</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kern="1200" spc="0" baseline="0">
                <a:solidFill>
                  <a:sysClr val="windowText" lastClr="000000">
                    <a:lumMod val="65000"/>
                    <a:lumOff val="35000"/>
                  </a:sysClr>
                </a:solidFill>
              </a:rPr>
              <a:t>Sum of Sales by Product</a:t>
            </a:r>
          </a:p>
          <a:p>
            <a:pPr>
              <a:defRPr/>
            </a:pPr>
            <a:r>
              <a:rPr lang="en-GB" sz="1400" b="0" i="0" u="none" strike="noStrike" kern="1200" spc="0" baseline="0">
                <a:solidFill>
                  <a:sysClr val="windowText" lastClr="000000">
                    <a:lumMod val="65000"/>
                    <a:lumOff val="35000"/>
                  </a:sysClr>
                </a:solidFill>
              </a:rPr>
              <a:t>From 2013-2014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ninth!$B$3:$B$4</c:f>
              <c:strCache>
                <c:ptCount val="1"/>
                <c:pt idx="0">
                  <c:v>Amarilla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ninth!$A$5:$A$13</c:f>
              <c:multiLvlStrCache>
                <c:ptCount val="6"/>
                <c:lvl>
                  <c:pt idx="0">
                    <c:v>Qtr3</c:v>
                  </c:pt>
                  <c:pt idx="1">
                    <c:v>Qtr4</c:v>
                  </c:pt>
                  <c:pt idx="2">
                    <c:v>Qtr1</c:v>
                  </c:pt>
                  <c:pt idx="3">
                    <c:v>Qtr2</c:v>
                  </c:pt>
                  <c:pt idx="4">
                    <c:v>Qtr3</c:v>
                  </c:pt>
                  <c:pt idx="5">
                    <c:v>Qtr4</c:v>
                  </c:pt>
                </c:lvl>
                <c:lvl>
                  <c:pt idx="0">
                    <c:v>2013</c:v>
                  </c:pt>
                  <c:pt idx="2">
                    <c:v>2014</c:v>
                  </c:pt>
                </c:lvl>
              </c:multiLvlStrCache>
            </c:multiLvlStrRef>
          </c:cat>
          <c:val>
            <c:numRef>
              <c:f>ninth!$B$5:$B$13</c:f>
              <c:numCache>
                <c:formatCode>[$$-409]#,##0</c:formatCode>
                <c:ptCount val="6"/>
                <c:pt idx="0">
                  <c:v>273691.73</c:v>
                </c:pt>
                <c:pt idx="1">
                  <c:v>3245440.8000000003</c:v>
                </c:pt>
                <c:pt idx="2">
                  <c:v>5772941.4500000002</c:v>
                </c:pt>
                <c:pt idx="3">
                  <c:v>2520608.4300000002</c:v>
                </c:pt>
                <c:pt idx="4">
                  <c:v>3396014.9400000004</c:v>
                </c:pt>
                <c:pt idx="5">
                  <c:v>2538418.71</c:v>
                </c:pt>
              </c:numCache>
            </c:numRef>
          </c:val>
          <c:smooth val="0"/>
          <c:extLst>
            <c:ext xmlns:c16="http://schemas.microsoft.com/office/drawing/2014/chart" uri="{C3380CC4-5D6E-409C-BE32-E72D297353CC}">
              <c16:uniqueId val="{00000000-8FDB-4A48-8A9B-E9C3EC042046}"/>
            </c:ext>
          </c:extLst>
        </c:ser>
        <c:ser>
          <c:idx val="1"/>
          <c:order val="1"/>
          <c:tx>
            <c:strRef>
              <c:f>ninth!$C$3:$C$4</c:f>
              <c:strCache>
                <c:ptCount val="1"/>
                <c:pt idx="0">
                  <c:v>Carretera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ninth!$A$5:$A$13</c:f>
              <c:multiLvlStrCache>
                <c:ptCount val="6"/>
                <c:lvl>
                  <c:pt idx="0">
                    <c:v>Qtr3</c:v>
                  </c:pt>
                  <c:pt idx="1">
                    <c:v>Qtr4</c:v>
                  </c:pt>
                  <c:pt idx="2">
                    <c:v>Qtr1</c:v>
                  </c:pt>
                  <c:pt idx="3">
                    <c:v>Qtr2</c:v>
                  </c:pt>
                  <c:pt idx="4">
                    <c:v>Qtr3</c:v>
                  </c:pt>
                  <c:pt idx="5">
                    <c:v>Qtr4</c:v>
                  </c:pt>
                </c:lvl>
                <c:lvl>
                  <c:pt idx="0">
                    <c:v>2013</c:v>
                  </c:pt>
                  <c:pt idx="2">
                    <c:v>2014</c:v>
                  </c:pt>
                </c:lvl>
              </c:multiLvlStrCache>
            </c:multiLvlStrRef>
          </c:cat>
          <c:val>
            <c:numRef>
              <c:f>ninth!$C$5:$C$13</c:f>
              <c:numCache>
                <c:formatCode>[$$-409]#,##0</c:formatCode>
                <c:ptCount val="6"/>
                <c:pt idx="0">
                  <c:v>458373.2</c:v>
                </c:pt>
                <c:pt idx="1">
                  <c:v>948492.66</c:v>
                </c:pt>
                <c:pt idx="2">
                  <c:v>2274321.3199999998</c:v>
                </c:pt>
                <c:pt idx="3">
                  <c:v>2511490.5249999999</c:v>
                </c:pt>
                <c:pt idx="4">
                  <c:v>1691948.81</c:v>
                </c:pt>
                <c:pt idx="5">
                  <c:v>5930681.3699999992</c:v>
                </c:pt>
              </c:numCache>
            </c:numRef>
          </c:val>
          <c:smooth val="0"/>
          <c:extLst>
            <c:ext xmlns:c16="http://schemas.microsoft.com/office/drawing/2014/chart" uri="{C3380CC4-5D6E-409C-BE32-E72D297353CC}">
              <c16:uniqueId val="{00000001-8FDB-4A48-8A9B-E9C3EC042046}"/>
            </c:ext>
          </c:extLst>
        </c:ser>
        <c:ser>
          <c:idx val="2"/>
          <c:order val="2"/>
          <c:tx>
            <c:strRef>
              <c:f>ninth!$D$3:$D$4</c:f>
              <c:strCache>
                <c:ptCount val="1"/>
                <c:pt idx="0">
                  <c:v>Montana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ninth!$A$5:$A$13</c:f>
              <c:multiLvlStrCache>
                <c:ptCount val="6"/>
                <c:lvl>
                  <c:pt idx="0">
                    <c:v>Qtr3</c:v>
                  </c:pt>
                  <c:pt idx="1">
                    <c:v>Qtr4</c:v>
                  </c:pt>
                  <c:pt idx="2">
                    <c:v>Qtr1</c:v>
                  </c:pt>
                  <c:pt idx="3">
                    <c:v>Qtr2</c:v>
                  </c:pt>
                  <c:pt idx="4">
                    <c:v>Qtr3</c:v>
                  </c:pt>
                  <c:pt idx="5">
                    <c:v>Qtr4</c:v>
                  </c:pt>
                </c:lvl>
                <c:lvl>
                  <c:pt idx="0">
                    <c:v>2013</c:v>
                  </c:pt>
                  <c:pt idx="2">
                    <c:v>2014</c:v>
                  </c:pt>
                </c:lvl>
              </c:multiLvlStrCache>
            </c:multiLvlStrRef>
          </c:cat>
          <c:val>
            <c:numRef>
              <c:f>ninth!$D$5:$D$13</c:f>
              <c:numCache>
                <c:formatCode>[$$-409]#,##0</c:formatCode>
                <c:ptCount val="6"/>
                <c:pt idx="0">
                  <c:v>2033401.5</c:v>
                </c:pt>
                <c:pt idx="1">
                  <c:v>1942381.54</c:v>
                </c:pt>
                <c:pt idx="2">
                  <c:v>1847432.1200000003</c:v>
                </c:pt>
                <c:pt idx="3">
                  <c:v>4902991.9800000004</c:v>
                </c:pt>
                <c:pt idx="4">
                  <c:v>2159444.67</c:v>
                </c:pt>
                <c:pt idx="5">
                  <c:v>2505150.0700000003</c:v>
                </c:pt>
              </c:numCache>
            </c:numRef>
          </c:val>
          <c:smooth val="0"/>
          <c:extLst>
            <c:ext xmlns:c16="http://schemas.microsoft.com/office/drawing/2014/chart" uri="{C3380CC4-5D6E-409C-BE32-E72D297353CC}">
              <c16:uniqueId val="{00000002-8FDB-4A48-8A9B-E9C3EC042046}"/>
            </c:ext>
          </c:extLst>
        </c:ser>
        <c:ser>
          <c:idx val="3"/>
          <c:order val="3"/>
          <c:tx>
            <c:strRef>
              <c:f>ninth!$E$3:$E$4</c:f>
              <c:strCache>
                <c:ptCount val="1"/>
                <c:pt idx="0">
                  <c:v>Paseo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multiLvlStrRef>
              <c:f>ninth!$A$5:$A$13</c:f>
              <c:multiLvlStrCache>
                <c:ptCount val="6"/>
                <c:lvl>
                  <c:pt idx="0">
                    <c:v>Qtr3</c:v>
                  </c:pt>
                  <c:pt idx="1">
                    <c:v>Qtr4</c:v>
                  </c:pt>
                  <c:pt idx="2">
                    <c:v>Qtr1</c:v>
                  </c:pt>
                  <c:pt idx="3">
                    <c:v>Qtr2</c:v>
                  </c:pt>
                  <c:pt idx="4">
                    <c:v>Qtr3</c:v>
                  </c:pt>
                  <c:pt idx="5">
                    <c:v>Qtr4</c:v>
                  </c:pt>
                </c:lvl>
                <c:lvl>
                  <c:pt idx="0">
                    <c:v>2013</c:v>
                  </c:pt>
                  <c:pt idx="2">
                    <c:v>2014</c:v>
                  </c:pt>
                </c:lvl>
              </c:multiLvlStrCache>
            </c:multiLvlStrRef>
          </c:cat>
          <c:val>
            <c:numRef>
              <c:f>ninth!$E$5:$E$13</c:f>
              <c:numCache>
                <c:formatCode>[$$-409]#,##0</c:formatCode>
                <c:ptCount val="6"/>
                <c:pt idx="0">
                  <c:v>682866.87</c:v>
                </c:pt>
                <c:pt idx="1">
                  <c:v>5231880.2200000007</c:v>
                </c:pt>
                <c:pt idx="2">
                  <c:v>5067765.2850000001</c:v>
                </c:pt>
                <c:pt idx="3">
                  <c:v>8641430.4350000005</c:v>
                </c:pt>
                <c:pt idx="4">
                  <c:v>3417108.7200000007</c:v>
                </c:pt>
                <c:pt idx="5">
                  <c:v>9970092.4199999999</c:v>
                </c:pt>
              </c:numCache>
            </c:numRef>
          </c:val>
          <c:smooth val="0"/>
          <c:extLst>
            <c:ext xmlns:c16="http://schemas.microsoft.com/office/drawing/2014/chart" uri="{C3380CC4-5D6E-409C-BE32-E72D297353CC}">
              <c16:uniqueId val="{00000003-8FDB-4A48-8A9B-E9C3EC042046}"/>
            </c:ext>
          </c:extLst>
        </c:ser>
        <c:ser>
          <c:idx val="4"/>
          <c:order val="4"/>
          <c:tx>
            <c:strRef>
              <c:f>ninth!$F$3:$F$4</c:f>
              <c:strCache>
                <c:ptCount val="1"/>
                <c:pt idx="0">
                  <c:v>Velo</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multiLvlStrRef>
              <c:f>ninth!$A$5:$A$13</c:f>
              <c:multiLvlStrCache>
                <c:ptCount val="6"/>
                <c:lvl>
                  <c:pt idx="0">
                    <c:v>Qtr3</c:v>
                  </c:pt>
                  <c:pt idx="1">
                    <c:v>Qtr4</c:v>
                  </c:pt>
                  <c:pt idx="2">
                    <c:v>Qtr1</c:v>
                  </c:pt>
                  <c:pt idx="3">
                    <c:v>Qtr2</c:v>
                  </c:pt>
                  <c:pt idx="4">
                    <c:v>Qtr3</c:v>
                  </c:pt>
                  <c:pt idx="5">
                    <c:v>Qtr4</c:v>
                  </c:pt>
                </c:lvl>
                <c:lvl>
                  <c:pt idx="0">
                    <c:v>2013</c:v>
                  </c:pt>
                  <c:pt idx="2">
                    <c:v>2014</c:v>
                  </c:pt>
                </c:lvl>
              </c:multiLvlStrCache>
            </c:multiLvlStrRef>
          </c:cat>
          <c:val>
            <c:numRef>
              <c:f>ninth!$F$5:$F$13</c:f>
              <c:numCache>
                <c:formatCode>[$$-409]#,##0</c:formatCode>
                <c:ptCount val="6"/>
                <c:pt idx="0">
                  <c:v>132220.65</c:v>
                </c:pt>
                <c:pt idx="1">
                  <c:v>6065079.1099999994</c:v>
                </c:pt>
                <c:pt idx="2">
                  <c:v>1127822.8850000002</c:v>
                </c:pt>
                <c:pt idx="3">
                  <c:v>2225123.9600000004</c:v>
                </c:pt>
                <c:pt idx="4">
                  <c:v>4558308.7</c:v>
                </c:pt>
                <c:pt idx="5">
                  <c:v>4141504.16</c:v>
                </c:pt>
              </c:numCache>
            </c:numRef>
          </c:val>
          <c:smooth val="0"/>
          <c:extLst>
            <c:ext xmlns:c16="http://schemas.microsoft.com/office/drawing/2014/chart" uri="{C3380CC4-5D6E-409C-BE32-E72D297353CC}">
              <c16:uniqueId val="{00000004-8FDB-4A48-8A9B-E9C3EC042046}"/>
            </c:ext>
          </c:extLst>
        </c:ser>
        <c:ser>
          <c:idx val="5"/>
          <c:order val="5"/>
          <c:tx>
            <c:strRef>
              <c:f>ninth!$G$3:$G$4</c:f>
              <c:strCache>
                <c:ptCount val="1"/>
                <c:pt idx="0">
                  <c:v>VTT</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multiLvlStrRef>
              <c:f>ninth!$A$5:$A$13</c:f>
              <c:multiLvlStrCache>
                <c:ptCount val="6"/>
                <c:lvl>
                  <c:pt idx="0">
                    <c:v>Qtr3</c:v>
                  </c:pt>
                  <c:pt idx="1">
                    <c:v>Qtr4</c:v>
                  </c:pt>
                  <c:pt idx="2">
                    <c:v>Qtr1</c:v>
                  </c:pt>
                  <c:pt idx="3">
                    <c:v>Qtr2</c:v>
                  </c:pt>
                  <c:pt idx="4">
                    <c:v>Qtr3</c:v>
                  </c:pt>
                  <c:pt idx="5">
                    <c:v>Qtr4</c:v>
                  </c:pt>
                </c:lvl>
                <c:lvl>
                  <c:pt idx="0">
                    <c:v>2013</c:v>
                  </c:pt>
                  <c:pt idx="2">
                    <c:v>2014</c:v>
                  </c:pt>
                </c:lvl>
              </c:multiLvlStrCache>
            </c:multiLvlStrRef>
          </c:cat>
          <c:val>
            <c:numRef>
              <c:f>ninth!$G$5:$G$13</c:f>
              <c:numCache>
                <c:formatCode>[$$-409]#,##0</c:formatCode>
                <c:ptCount val="6"/>
                <c:pt idx="0">
                  <c:v>903446.08000000007</c:v>
                </c:pt>
                <c:pt idx="1">
                  <c:v>4497981.1500000004</c:v>
                </c:pt>
                <c:pt idx="2">
                  <c:v>3401869.8800000004</c:v>
                </c:pt>
                <c:pt idx="3">
                  <c:v>1892234.62</c:v>
                </c:pt>
                <c:pt idx="4">
                  <c:v>5143414</c:v>
                </c:pt>
                <c:pt idx="5">
                  <c:v>4672975.2899999991</c:v>
                </c:pt>
              </c:numCache>
            </c:numRef>
          </c:val>
          <c:smooth val="0"/>
          <c:extLst>
            <c:ext xmlns:c16="http://schemas.microsoft.com/office/drawing/2014/chart" uri="{C3380CC4-5D6E-409C-BE32-E72D297353CC}">
              <c16:uniqueId val="{00000005-8FDB-4A48-8A9B-E9C3EC042046}"/>
            </c:ext>
          </c:extLst>
        </c:ser>
        <c:dLbls>
          <c:showLegendKey val="0"/>
          <c:showVal val="0"/>
          <c:showCatName val="0"/>
          <c:showSerName val="0"/>
          <c:showPercent val="0"/>
          <c:showBubbleSize val="0"/>
        </c:dLbls>
        <c:marker val="1"/>
        <c:smooth val="0"/>
        <c:axId val="1027981775"/>
        <c:axId val="1027990415"/>
      </c:lineChart>
      <c:catAx>
        <c:axId val="102798177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990415"/>
        <c:crosses val="autoZero"/>
        <c:auto val="1"/>
        <c:lblAlgn val="ctr"/>
        <c:lblOffset val="100"/>
        <c:noMultiLvlLbl val="0"/>
      </c:catAx>
      <c:valAx>
        <c:axId val="10279904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981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[Financial Sample.xlsx]tenth!PivotTable3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The Effect</a:t>
            </a:r>
            <a:r>
              <a:rPr lang="en-GB" baseline="0"/>
              <a:t> of Discounts and Gross Sales</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marker>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marker>
          <c:spPr>
            <a:solidFill>
              <a:schemeClr val="accent2"/>
            </a:solidFill>
            <a:ln w="9525">
              <a:solidFill>
                <a:schemeClr val="accent2"/>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rgbClr val="02DC7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rgbClr val="02DC7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rgbClr val="02DC7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tenth!$B$3</c:f>
              <c:strCache>
                <c:ptCount val="1"/>
                <c:pt idx="0">
                  <c:v>Sum of Gross Sales</c:v>
                </c:pt>
              </c:strCache>
            </c:strRef>
          </c:tx>
          <c:spPr>
            <a:solidFill>
              <a:srgbClr val="02DC7F"/>
            </a:solidFill>
            <a:ln>
              <a:noFill/>
            </a:ln>
            <a:effectLst/>
          </c:spPr>
          <c:invertIfNegative val="0"/>
          <c:cat>
            <c:strRef>
              <c:f>tenth!$A$4:$A$10</c:f>
              <c:strCache>
                <c:ptCount val="6"/>
                <c:pt idx="0">
                  <c:v>Amarilla</c:v>
                </c:pt>
                <c:pt idx="1">
                  <c:v>Carretera</c:v>
                </c:pt>
                <c:pt idx="2">
                  <c:v>Montana</c:v>
                </c:pt>
                <c:pt idx="3">
                  <c:v>Paseo</c:v>
                </c:pt>
                <c:pt idx="4">
                  <c:v>Velo</c:v>
                </c:pt>
                <c:pt idx="5">
                  <c:v>VTT</c:v>
                </c:pt>
              </c:strCache>
            </c:strRef>
          </c:cat>
          <c:val>
            <c:numRef>
              <c:f>tenth!$B$4:$B$10</c:f>
              <c:numCache>
                <c:formatCode>[$$-409]#,##0</c:formatCode>
                <c:ptCount val="6"/>
                <c:pt idx="0">
                  <c:v>19037279.5</c:v>
                </c:pt>
                <c:pt idx="1">
                  <c:v>14937520.5</c:v>
                </c:pt>
                <c:pt idx="2">
                  <c:v>16549834.5</c:v>
                </c:pt>
                <c:pt idx="3">
                  <c:v>35611662</c:v>
                </c:pt>
                <c:pt idx="4">
                  <c:v>19826768.5</c:v>
                </c:pt>
                <c:pt idx="5">
                  <c:v>21968533.5</c:v>
                </c:pt>
              </c:numCache>
            </c:numRef>
          </c:val>
          <c:extLst>
            <c:ext xmlns:c16="http://schemas.microsoft.com/office/drawing/2014/chart" uri="{C3380CC4-5D6E-409C-BE32-E72D297353CC}">
              <c16:uniqueId val="{00000000-7693-49D4-96AA-20FD7A188AE5}"/>
            </c:ext>
          </c:extLst>
        </c:ser>
        <c:ser>
          <c:idx val="1"/>
          <c:order val="1"/>
          <c:tx>
            <c:strRef>
              <c:f>tenth!$C$3</c:f>
              <c:strCache>
                <c:ptCount val="1"/>
                <c:pt idx="0">
                  <c:v>Sum of Discounts</c:v>
                </c:pt>
              </c:strCache>
            </c:strRef>
          </c:tx>
          <c:spPr>
            <a:solidFill>
              <a:schemeClr val="accent4"/>
            </a:solidFill>
            <a:ln>
              <a:noFill/>
            </a:ln>
            <a:effectLst/>
          </c:spPr>
          <c:invertIfNegative val="0"/>
          <c:cat>
            <c:strRef>
              <c:f>tenth!$A$4:$A$10</c:f>
              <c:strCache>
                <c:ptCount val="6"/>
                <c:pt idx="0">
                  <c:v>Amarilla</c:v>
                </c:pt>
                <c:pt idx="1">
                  <c:v>Carretera</c:v>
                </c:pt>
                <c:pt idx="2">
                  <c:v>Montana</c:v>
                </c:pt>
                <c:pt idx="3">
                  <c:v>Paseo</c:v>
                </c:pt>
                <c:pt idx="4">
                  <c:v>Velo</c:v>
                </c:pt>
                <c:pt idx="5">
                  <c:v>VTT</c:v>
                </c:pt>
              </c:strCache>
            </c:strRef>
          </c:cat>
          <c:val>
            <c:numRef>
              <c:f>tenth!$C$4:$C$10</c:f>
              <c:numCache>
                <c:formatCode>[$$-409]#,##0</c:formatCode>
                <c:ptCount val="6"/>
                <c:pt idx="0">
                  <c:v>1290163.4400000002</c:v>
                </c:pt>
                <c:pt idx="1">
                  <c:v>1122212.615</c:v>
                </c:pt>
                <c:pt idx="2">
                  <c:v>1159032.6200000001</c:v>
                </c:pt>
                <c:pt idx="3">
                  <c:v>2600518.0500000003</c:v>
                </c:pt>
                <c:pt idx="4">
                  <c:v>1576709.0350000004</c:v>
                </c:pt>
                <c:pt idx="5">
                  <c:v>1456612.4799999995</c:v>
                </c:pt>
              </c:numCache>
            </c:numRef>
          </c:val>
          <c:extLst>
            <c:ext xmlns:c16="http://schemas.microsoft.com/office/drawing/2014/chart" uri="{C3380CC4-5D6E-409C-BE32-E72D297353CC}">
              <c16:uniqueId val="{00000001-7693-49D4-96AA-20FD7A188AE5}"/>
            </c:ext>
          </c:extLst>
        </c:ser>
        <c:dLbls>
          <c:showLegendKey val="0"/>
          <c:showVal val="0"/>
          <c:showCatName val="0"/>
          <c:showSerName val="0"/>
          <c:showPercent val="0"/>
          <c:showBubbleSize val="0"/>
        </c:dLbls>
        <c:gapWidth val="150"/>
        <c:axId val="1027981775"/>
        <c:axId val="1027990415"/>
      </c:barChart>
      <c:catAx>
        <c:axId val="10279817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Products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990415"/>
        <c:crosses val="autoZero"/>
        <c:auto val="1"/>
        <c:lblAlgn val="ctr"/>
        <c:lblOffset val="100"/>
        <c:noMultiLvlLbl val="0"/>
      </c:catAx>
      <c:valAx>
        <c:axId val="10279904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Prices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981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[Financial Sample.xlsx]First!PivotTable3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effectLst/>
              </a:rPr>
              <a:t>Profit by P</a:t>
            </a:r>
            <a:r>
              <a:rPr lang="en-US" sz="1400" b="0" i="0" u="none" strike="noStrike" baseline="0">
                <a:effectLst/>
              </a:rPr>
              <a:t>roduct and Region</a:t>
            </a:r>
          </a:p>
          <a:p>
            <a:pPr>
              <a:defRPr/>
            </a:pPr>
            <a:r>
              <a:rPr lang="en-US" sz="1400" b="0" i="0" u="none" strike="noStrike" baseline="0">
                <a:effectLst/>
              </a:rPr>
              <a:t>From 2013-2014</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First!$B$5:$B$6</c:f>
              <c:strCache>
                <c:ptCount val="1"/>
                <c:pt idx="0">
                  <c:v>Amarilla</c:v>
                </c:pt>
              </c:strCache>
            </c:strRef>
          </c:tx>
          <c:spPr>
            <a:solidFill>
              <a:schemeClr val="accent1"/>
            </a:solidFill>
            <a:ln>
              <a:noFill/>
            </a:ln>
            <a:effectLst/>
          </c:spPr>
          <c:invertIfNegative val="0"/>
          <c:cat>
            <c:multiLvlStrRef>
              <c:f>First!$A$7:$A$22</c:f>
              <c:multiLvlStrCache>
                <c:ptCount val="10"/>
                <c:lvl>
                  <c:pt idx="0">
                    <c:v>2013</c:v>
                  </c:pt>
                  <c:pt idx="1">
                    <c:v>2014</c:v>
                  </c:pt>
                  <c:pt idx="2">
                    <c:v>2013</c:v>
                  </c:pt>
                  <c:pt idx="3">
                    <c:v>2014</c:v>
                  </c:pt>
                  <c:pt idx="4">
                    <c:v>2013</c:v>
                  </c:pt>
                  <c:pt idx="5">
                    <c:v>2014</c:v>
                  </c:pt>
                  <c:pt idx="6">
                    <c:v>2013</c:v>
                  </c:pt>
                  <c:pt idx="7">
                    <c:v>2014</c:v>
                  </c:pt>
                  <c:pt idx="8">
                    <c:v>2013</c:v>
                  </c:pt>
                  <c:pt idx="9">
                    <c:v>2014</c:v>
                  </c:pt>
                </c:lvl>
                <c:lvl>
                  <c:pt idx="0">
                    <c:v>Canada</c:v>
                  </c:pt>
                  <c:pt idx="2">
                    <c:v>France</c:v>
                  </c:pt>
                  <c:pt idx="4">
                    <c:v>Germany</c:v>
                  </c:pt>
                  <c:pt idx="6">
                    <c:v>Mexico</c:v>
                  </c:pt>
                  <c:pt idx="8">
                    <c:v>United States of America</c:v>
                  </c:pt>
                </c:lvl>
              </c:multiLvlStrCache>
            </c:multiLvlStrRef>
          </c:cat>
          <c:val>
            <c:numRef>
              <c:f>First!$B$7:$B$22</c:f>
              <c:numCache>
                <c:formatCode>[$$-409]#,##0.00_ ;\-[$$-409]#,##0.00\ </c:formatCode>
                <c:ptCount val="10"/>
                <c:pt idx="0">
                  <c:v>250085.86000000002</c:v>
                </c:pt>
                <c:pt idx="1">
                  <c:v>396775.51500000007</c:v>
                </c:pt>
                <c:pt idx="2">
                  <c:v>149441.10999999999</c:v>
                </c:pt>
                <c:pt idx="3">
                  <c:v>518426.51999999996</c:v>
                </c:pt>
                <c:pt idx="4">
                  <c:v>261072.15</c:v>
                </c:pt>
                <c:pt idx="5">
                  <c:v>351065.11000000004</c:v>
                </c:pt>
                <c:pt idx="6">
                  <c:v>27669.29</c:v>
                </c:pt>
                <c:pt idx="7">
                  <c:v>470942.10000000003</c:v>
                </c:pt>
                <c:pt idx="8">
                  <c:v>93681.12000000001</c:v>
                </c:pt>
                <c:pt idx="9">
                  <c:v>294945.28499999997</c:v>
                </c:pt>
              </c:numCache>
            </c:numRef>
          </c:val>
          <c:extLst>
            <c:ext xmlns:c16="http://schemas.microsoft.com/office/drawing/2014/chart" uri="{C3380CC4-5D6E-409C-BE32-E72D297353CC}">
              <c16:uniqueId val="{00000000-3542-4E41-8A37-84474CE53918}"/>
            </c:ext>
          </c:extLst>
        </c:ser>
        <c:ser>
          <c:idx val="1"/>
          <c:order val="1"/>
          <c:tx>
            <c:strRef>
              <c:f>First!$C$5:$C$6</c:f>
              <c:strCache>
                <c:ptCount val="1"/>
                <c:pt idx="0">
                  <c:v>Carretera</c:v>
                </c:pt>
              </c:strCache>
            </c:strRef>
          </c:tx>
          <c:spPr>
            <a:solidFill>
              <a:schemeClr val="accent2"/>
            </a:solidFill>
            <a:ln>
              <a:noFill/>
            </a:ln>
            <a:effectLst/>
          </c:spPr>
          <c:invertIfNegative val="0"/>
          <c:cat>
            <c:multiLvlStrRef>
              <c:f>First!$A$7:$A$22</c:f>
              <c:multiLvlStrCache>
                <c:ptCount val="10"/>
                <c:lvl>
                  <c:pt idx="0">
                    <c:v>2013</c:v>
                  </c:pt>
                  <c:pt idx="1">
                    <c:v>2014</c:v>
                  </c:pt>
                  <c:pt idx="2">
                    <c:v>2013</c:v>
                  </c:pt>
                  <c:pt idx="3">
                    <c:v>2014</c:v>
                  </c:pt>
                  <c:pt idx="4">
                    <c:v>2013</c:v>
                  </c:pt>
                  <c:pt idx="5">
                    <c:v>2014</c:v>
                  </c:pt>
                  <c:pt idx="6">
                    <c:v>2013</c:v>
                  </c:pt>
                  <c:pt idx="7">
                    <c:v>2014</c:v>
                  </c:pt>
                  <c:pt idx="8">
                    <c:v>2013</c:v>
                  </c:pt>
                  <c:pt idx="9">
                    <c:v>2014</c:v>
                  </c:pt>
                </c:lvl>
                <c:lvl>
                  <c:pt idx="0">
                    <c:v>Canada</c:v>
                  </c:pt>
                  <c:pt idx="2">
                    <c:v>France</c:v>
                  </c:pt>
                  <c:pt idx="4">
                    <c:v>Germany</c:v>
                  </c:pt>
                  <c:pt idx="6">
                    <c:v>Mexico</c:v>
                  </c:pt>
                  <c:pt idx="8">
                    <c:v>United States of America</c:v>
                  </c:pt>
                </c:lvl>
              </c:multiLvlStrCache>
            </c:multiLvlStrRef>
          </c:cat>
          <c:val>
            <c:numRef>
              <c:f>First!$C$7:$C$22</c:f>
              <c:numCache>
                <c:formatCode>[$$-409]#,##0.00_ ;\-[$$-409]#,##0.00\ </c:formatCode>
                <c:ptCount val="10"/>
                <c:pt idx="0">
                  <c:v>12850.560000000005</c:v>
                </c:pt>
                <c:pt idx="1">
                  <c:v>423254.78</c:v>
                </c:pt>
                <c:pt idx="2">
                  <c:v>-10712.16</c:v>
                </c:pt>
                <c:pt idx="3">
                  <c:v>399577.05499999999</c:v>
                </c:pt>
                <c:pt idx="4">
                  <c:v>18947.78</c:v>
                </c:pt>
                <c:pt idx="5">
                  <c:v>350726.89999999997</c:v>
                </c:pt>
                <c:pt idx="6">
                  <c:v>9962.9199999999983</c:v>
                </c:pt>
                <c:pt idx="7">
                  <c:v>383705.5</c:v>
                </c:pt>
                <c:pt idx="8">
                  <c:v>7719.7599999999984</c:v>
                </c:pt>
                <c:pt idx="9">
                  <c:v>230771.79</c:v>
                </c:pt>
              </c:numCache>
            </c:numRef>
          </c:val>
          <c:extLst>
            <c:ext xmlns:c16="http://schemas.microsoft.com/office/drawing/2014/chart" uri="{C3380CC4-5D6E-409C-BE32-E72D297353CC}">
              <c16:uniqueId val="{00000001-3542-4E41-8A37-84474CE53918}"/>
            </c:ext>
          </c:extLst>
        </c:ser>
        <c:ser>
          <c:idx val="2"/>
          <c:order val="2"/>
          <c:tx>
            <c:strRef>
              <c:f>First!$D$5:$D$6</c:f>
              <c:strCache>
                <c:ptCount val="1"/>
                <c:pt idx="0">
                  <c:v>Montana</c:v>
                </c:pt>
              </c:strCache>
            </c:strRef>
          </c:tx>
          <c:spPr>
            <a:solidFill>
              <a:schemeClr val="accent3"/>
            </a:solidFill>
            <a:ln>
              <a:noFill/>
            </a:ln>
            <a:effectLst/>
          </c:spPr>
          <c:invertIfNegative val="0"/>
          <c:cat>
            <c:multiLvlStrRef>
              <c:f>First!$A$7:$A$22</c:f>
              <c:multiLvlStrCache>
                <c:ptCount val="10"/>
                <c:lvl>
                  <c:pt idx="0">
                    <c:v>2013</c:v>
                  </c:pt>
                  <c:pt idx="1">
                    <c:v>2014</c:v>
                  </c:pt>
                  <c:pt idx="2">
                    <c:v>2013</c:v>
                  </c:pt>
                  <c:pt idx="3">
                    <c:v>2014</c:v>
                  </c:pt>
                  <c:pt idx="4">
                    <c:v>2013</c:v>
                  </c:pt>
                  <c:pt idx="5">
                    <c:v>2014</c:v>
                  </c:pt>
                  <c:pt idx="6">
                    <c:v>2013</c:v>
                  </c:pt>
                  <c:pt idx="7">
                    <c:v>2014</c:v>
                  </c:pt>
                  <c:pt idx="8">
                    <c:v>2013</c:v>
                  </c:pt>
                  <c:pt idx="9">
                    <c:v>2014</c:v>
                  </c:pt>
                </c:lvl>
                <c:lvl>
                  <c:pt idx="0">
                    <c:v>Canada</c:v>
                  </c:pt>
                  <c:pt idx="2">
                    <c:v>France</c:v>
                  </c:pt>
                  <c:pt idx="4">
                    <c:v>Germany</c:v>
                  </c:pt>
                  <c:pt idx="6">
                    <c:v>Mexico</c:v>
                  </c:pt>
                  <c:pt idx="8">
                    <c:v>United States of America</c:v>
                  </c:pt>
                </c:lvl>
              </c:multiLvlStrCache>
            </c:multiLvlStrRef>
          </c:cat>
          <c:val>
            <c:numRef>
              <c:f>First!$D$7:$D$22</c:f>
              <c:numCache>
                <c:formatCode>[$$-409]#,##0.00_ ;\-[$$-409]#,##0.00\ </c:formatCode>
                <c:ptCount val="10"/>
                <c:pt idx="0">
                  <c:v>42193.79</c:v>
                </c:pt>
                <c:pt idx="1">
                  <c:v>279673.24</c:v>
                </c:pt>
                <c:pt idx="2">
                  <c:v>30082.089999999997</c:v>
                </c:pt>
                <c:pt idx="3">
                  <c:v>431156.27999999997</c:v>
                </c:pt>
                <c:pt idx="4">
                  <c:v>166418.45000000001</c:v>
                </c:pt>
                <c:pt idx="5">
                  <c:v>393019.92</c:v>
                </c:pt>
                <c:pt idx="6">
                  <c:v>109645.54000000001</c:v>
                </c:pt>
                <c:pt idx="7">
                  <c:v>228043.77000000002</c:v>
                </c:pt>
                <c:pt idx="8">
                  <c:v>109418.17</c:v>
                </c:pt>
                <c:pt idx="9">
                  <c:v>325103.63</c:v>
                </c:pt>
              </c:numCache>
            </c:numRef>
          </c:val>
          <c:extLst>
            <c:ext xmlns:c16="http://schemas.microsoft.com/office/drawing/2014/chart" uri="{C3380CC4-5D6E-409C-BE32-E72D297353CC}">
              <c16:uniqueId val="{00000002-3542-4E41-8A37-84474CE53918}"/>
            </c:ext>
          </c:extLst>
        </c:ser>
        <c:ser>
          <c:idx val="3"/>
          <c:order val="3"/>
          <c:tx>
            <c:strRef>
              <c:f>First!$E$5:$E$6</c:f>
              <c:strCache>
                <c:ptCount val="1"/>
                <c:pt idx="0">
                  <c:v>Paseo</c:v>
                </c:pt>
              </c:strCache>
            </c:strRef>
          </c:tx>
          <c:spPr>
            <a:solidFill>
              <a:schemeClr val="accent4"/>
            </a:solidFill>
            <a:ln>
              <a:noFill/>
            </a:ln>
            <a:effectLst/>
          </c:spPr>
          <c:invertIfNegative val="0"/>
          <c:cat>
            <c:multiLvlStrRef>
              <c:f>First!$A$7:$A$22</c:f>
              <c:multiLvlStrCache>
                <c:ptCount val="10"/>
                <c:lvl>
                  <c:pt idx="0">
                    <c:v>2013</c:v>
                  </c:pt>
                  <c:pt idx="1">
                    <c:v>2014</c:v>
                  </c:pt>
                  <c:pt idx="2">
                    <c:v>2013</c:v>
                  </c:pt>
                  <c:pt idx="3">
                    <c:v>2014</c:v>
                  </c:pt>
                  <c:pt idx="4">
                    <c:v>2013</c:v>
                  </c:pt>
                  <c:pt idx="5">
                    <c:v>2014</c:v>
                  </c:pt>
                  <c:pt idx="6">
                    <c:v>2013</c:v>
                  </c:pt>
                  <c:pt idx="7">
                    <c:v>2014</c:v>
                  </c:pt>
                  <c:pt idx="8">
                    <c:v>2013</c:v>
                  </c:pt>
                  <c:pt idx="9">
                    <c:v>2014</c:v>
                  </c:pt>
                </c:lvl>
                <c:lvl>
                  <c:pt idx="0">
                    <c:v>Canada</c:v>
                  </c:pt>
                  <c:pt idx="2">
                    <c:v>France</c:v>
                  </c:pt>
                  <c:pt idx="4">
                    <c:v>Germany</c:v>
                  </c:pt>
                  <c:pt idx="6">
                    <c:v>Mexico</c:v>
                  </c:pt>
                  <c:pt idx="8">
                    <c:v>United States of America</c:v>
                  </c:pt>
                </c:lvl>
              </c:multiLvlStrCache>
            </c:multiLvlStrRef>
          </c:cat>
          <c:val>
            <c:numRef>
              <c:f>First!$E$7:$E$22</c:f>
              <c:numCache>
                <c:formatCode>[$$-409]#,##0.00_ ;\-[$$-409]#,##0.00\ </c:formatCode>
                <c:ptCount val="10"/>
                <c:pt idx="0">
                  <c:v>375869.30999999994</c:v>
                </c:pt>
                <c:pt idx="1">
                  <c:v>889148.67999999993</c:v>
                </c:pt>
                <c:pt idx="2">
                  <c:v>143579.95000000001</c:v>
                </c:pt>
                <c:pt idx="3">
                  <c:v>695168.61</c:v>
                </c:pt>
                <c:pt idx="4">
                  <c:v>236359.64</c:v>
                </c:pt>
                <c:pt idx="5">
                  <c:v>508057.1</c:v>
                </c:pt>
                <c:pt idx="6">
                  <c:v>177741.96000000002</c:v>
                </c:pt>
                <c:pt idx="7">
                  <c:v>750909.42999999993</c:v>
                </c:pt>
                <c:pt idx="8">
                  <c:v>166302.22999999998</c:v>
                </c:pt>
                <c:pt idx="9">
                  <c:v>854301.04</c:v>
                </c:pt>
              </c:numCache>
            </c:numRef>
          </c:val>
          <c:extLst>
            <c:ext xmlns:c16="http://schemas.microsoft.com/office/drawing/2014/chart" uri="{C3380CC4-5D6E-409C-BE32-E72D297353CC}">
              <c16:uniqueId val="{00000003-3542-4E41-8A37-84474CE53918}"/>
            </c:ext>
          </c:extLst>
        </c:ser>
        <c:ser>
          <c:idx val="4"/>
          <c:order val="4"/>
          <c:tx>
            <c:strRef>
              <c:f>First!$F$5:$F$6</c:f>
              <c:strCache>
                <c:ptCount val="1"/>
                <c:pt idx="0">
                  <c:v>Velo</c:v>
                </c:pt>
              </c:strCache>
            </c:strRef>
          </c:tx>
          <c:spPr>
            <a:solidFill>
              <a:schemeClr val="accent5"/>
            </a:solidFill>
            <a:ln>
              <a:noFill/>
            </a:ln>
            <a:effectLst/>
          </c:spPr>
          <c:invertIfNegative val="0"/>
          <c:cat>
            <c:multiLvlStrRef>
              <c:f>First!$A$7:$A$22</c:f>
              <c:multiLvlStrCache>
                <c:ptCount val="10"/>
                <c:lvl>
                  <c:pt idx="0">
                    <c:v>2013</c:v>
                  </c:pt>
                  <c:pt idx="1">
                    <c:v>2014</c:v>
                  </c:pt>
                  <c:pt idx="2">
                    <c:v>2013</c:v>
                  </c:pt>
                  <c:pt idx="3">
                    <c:v>2014</c:v>
                  </c:pt>
                  <c:pt idx="4">
                    <c:v>2013</c:v>
                  </c:pt>
                  <c:pt idx="5">
                    <c:v>2014</c:v>
                  </c:pt>
                  <c:pt idx="6">
                    <c:v>2013</c:v>
                  </c:pt>
                  <c:pt idx="7">
                    <c:v>2014</c:v>
                  </c:pt>
                  <c:pt idx="8">
                    <c:v>2013</c:v>
                  </c:pt>
                  <c:pt idx="9">
                    <c:v>2014</c:v>
                  </c:pt>
                </c:lvl>
                <c:lvl>
                  <c:pt idx="0">
                    <c:v>Canada</c:v>
                  </c:pt>
                  <c:pt idx="2">
                    <c:v>France</c:v>
                  </c:pt>
                  <c:pt idx="4">
                    <c:v>Germany</c:v>
                  </c:pt>
                  <c:pt idx="6">
                    <c:v>Mexico</c:v>
                  </c:pt>
                  <c:pt idx="8">
                    <c:v>United States of America</c:v>
                  </c:pt>
                </c:lvl>
              </c:multiLvlStrCache>
            </c:multiLvlStrRef>
          </c:cat>
          <c:val>
            <c:numRef>
              <c:f>First!$F$7:$F$22</c:f>
              <c:numCache>
                <c:formatCode>[$$-409]#,##0.00_ ;\-[$$-409]#,##0.00\ </c:formatCode>
                <c:ptCount val="10"/>
                <c:pt idx="0">
                  <c:v>17887.759999999995</c:v>
                </c:pt>
                <c:pt idx="1">
                  <c:v>352680.58</c:v>
                </c:pt>
                <c:pt idx="2">
                  <c:v>222648</c:v>
                </c:pt>
                <c:pt idx="3">
                  <c:v>485282.23499999999</c:v>
                </c:pt>
                <c:pt idx="4">
                  <c:v>275558.3</c:v>
                </c:pt>
                <c:pt idx="5">
                  <c:v>513230.69999999995</c:v>
                </c:pt>
                <c:pt idx="6">
                  <c:v>59150.15</c:v>
                </c:pt>
                <c:pt idx="7">
                  <c:v>114153.73999999998</c:v>
                </c:pt>
                <c:pt idx="8">
                  <c:v>46705.55</c:v>
                </c:pt>
                <c:pt idx="9">
                  <c:v>218695.45</c:v>
                </c:pt>
              </c:numCache>
            </c:numRef>
          </c:val>
          <c:extLst>
            <c:ext xmlns:c16="http://schemas.microsoft.com/office/drawing/2014/chart" uri="{C3380CC4-5D6E-409C-BE32-E72D297353CC}">
              <c16:uniqueId val="{00000004-3542-4E41-8A37-84474CE53918}"/>
            </c:ext>
          </c:extLst>
        </c:ser>
        <c:ser>
          <c:idx val="5"/>
          <c:order val="5"/>
          <c:tx>
            <c:strRef>
              <c:f>First!$G$5:$G$6</c:f>
              <c:strCache>
                <c:ptCount val="1"/>
                <c:pt idx="0">
                  <c:v>VTT</c:v>
                </c:pt>
              </c:strCache>
            </c:strRef>
          </c:tx>
          <c:spPr>
            <a:solidFill>
              <a:schemeClr val="accent6"/>
            </a:solidFill>
            <a:ln>
              <a:noFill/>
            </a:ln>
            <a:effectLst/>
          </c:spPr>
          <c:invertIfNegative val="0"/>
          <c:cat>
            <c:multiLvlStrRef>
              <c:f>First!$A$7:$A$22</c:f>
              <c:multiLvlStrCache>
                <c:ptCount val="10"/>
                <c:lvl>
                  <c:pt idx="0">
                    <c:v>2013</c:v>
                  </c:pt>
                  <c:pt idx="1">
                    <c:v>2014</c:v>
                  </c:pt>
                  <c:pt idx="2">
                    <c:v>2013</c:v>
                  </c:pt>
                  <c:pt idx="3">
                    <c:v>2014</c:v>
                  </c:pt>
                  <c:pt idx="4">
                    <c:v>2013</c:v>
                  </c:pt>
                  <c:pt idx="5">
                    <c:v>2014</c:v>
                  </c:pt>
                  <c:pt idx="6">
                    <c:v>2013</c:v>
                  </c:pt>
                  <c:pt idx="7">
                    <c:v>2014</c:v>
                  </c:pt>
                  <c:pt idx="8">
                    <c:v>2013</c:v>
                  </c:pt>
                  <c:pt idx="9">
                    <c:v>2014</c:v>
                  </c:pt>
                </c:lvl>
                <c:lvl>
                  <c:pt idx="0">
                    <c:v>Canada</c:v>
                  </c:pt>
                  <c:pt idx="2">
                    <c:v>France</c:v>
                  </c:pt>
                  <c:pt idx="4">
                    <c:v>Germany</c:v>
                  </c:pt>
                  <c:pt idx="6">
                    <c:v>Mexico</c:v>
                  </c:pt>
                  <c:pt idx="8">
                    <c:v>United States of America</c:v>
                  </c:pt>
                </c:lvl>
              </c:multiLvlStrCache>
            </c:multiLvlStrRef>
          </c:cat>
          <c:val>
            <c:numRef>
              <c:f>First!$G$7:$G$22</c:f>
              <c:numCache>
                <c:formatCode>[$$-409]#,##0.00_ ;\-[$$-409]#,##0.00\ </c:formatCode>
                <c:ptCount val="10"/>
                <c:pt idx="0">
                  <c:v>104784.5</c:v>
                </c:pt>
                <c:pt idx="1">
                  <c:v>384024.31</c:v>
                </c:pt>
                <c:pt idx="2">
                  <c:v>276293.18</c:v>
                </c:pt>
                <c:pt idx="3">
                  <c:v>440077.91</c:v>
                </c:pt>
                <c:pt idx="4">
                  <c:v>159863.15</c:v>
                </c:pt>
                <c:pt idx="5">
                  <c:v>446069.61999999988</c:v>
                </c:pt>
                <c:pt idx="6">
                  <c:v>208500.4</c:v>
                </c:pt>
                <c:pt idx="7">
                  <c:v>367098.31</c:v>
                </c:pt>
                <c:pt idx="8">
                  <c:v>128744</c:v>
                </c:pt>
                <c:pt idx="9">
                  <c:v>519152.63999999996</c:v>
                </c:pt>
              </c:numCache>
            </c:numRef>
          </c:val>
          <c:extLst>
            <c:ext xmlns:c16="http://schemas.microsoft.com/office/drawing/2014/chart" uri="{C3380CC4-5D6E-409C-BE32-E72D297353CC}">
              <c16:uniqueId val="{00000005-3542-4E41-8A37-84474CE53918}"/>
            </c:ext>
          </c:extLst>
        </c:ser>
        <c:dLbls>
          <c:showLegendKey val="0"/>
          <c:showVal val="0"/>
          <c:showCatName val="0"/>
          <c:showSerName val="0"/>
          <c:showPercent val="0"/>
          <c:showBubbleSize val="0"/>
        </c:dLbls>
        <c:gapWidth val="219"/>
        <c:overlap val="-27"/>
        <c:axId val="527137951"/>
        <c:axId val="527136511"/>
      </c:barChart>
      <c:catAx>
        <c:axId val="52713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136511"/>
        <c:crosses val="autoZero"/>
        <c:auto val="1"/>
        <c:lblAlgn val="ctr"/>
        <c:lblOffset val="100"/>
        <c:noMultiLvlLbl val="0"/>
      </c:catAx>
      <c:valAx>
        <c:axId val="527136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Profits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_ ;\-[$$-409]#,##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137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[Financial Sample.xlsx]Three!PivotTable3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effectLst/>
              </a:rPr>
              <a:t>Total Cost of Manufacture Each Product by Product and Region</a:t>
            </a:r>
            <a:endParaRPr lang="en-GB" sz="1400" b="0" i="0" u="none" strike="noStrike" kern="1200" spc="0" baseline="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Three!$B$3:$B$4</c:f>
              <c:strCache>
                <c:ptCount val="1"/>
                <c:pt idx="0">
                  <c:v>Amarilla</c:v>
                </c:pt>
              </c:strCache>
            </c:strRef>
          </c:tx>
          <c:spPr>
            <a:solidFill>
              <a:schemeClr val="accent1"/>
            </a:solidFill>
            <a:ln>
              <a:noFill/>
            </a:ln>
            <a:effectLst/>
          </c:spPr>
          <c:invertIfNegative val="0"/>
          <c:cat>
            <c:strRef>
              <c:f>Three!$A$5:$A$10</c:f>
              <c:strCache>
                <c:ptCount val="5"/>
                <c:pt idx="0">
                  <c:v>Canada</c:v>
                </c:pt>
                <c:pt idx="1">
                  <c:v>France</c:v>
                </c:pt>
                <c:pt idx="2">
                  <c:v>Germany</c:v>
                </c:pt>
                <c:pt idx="3">
                  <c:v>Mexico</c:v>
                </c:pt>
                <c:pt idx="4">
                  <c:v>United States of America</c:v>
                </c:pt>
              </c:strCache>
            </c:strRef>
          </c:cat>
          <c:val>
            <c:numRef>
              <c:f>Three!$B$5:$B$10</c:f>
              <c:numCache>
                <c:formatCode>[$$-409]#,##0.00</c:formatCode>
                <c:ptCount val="5"/>
                <c:pt idx="0">
                  <c:v>4680</c:v>
                </c:pt>
                <c:pt idx="1">
                  <c:v>4680</c:v>
                </c:pt>
                <c:pt idx="2">
                  <c:v>4680</c:v>
                </c:pt>
                <c:pt idx="3">
                  <c:v>5200</c:v>
                </c:pt>
                <c:pt idx="4">
                  <c:v>5200</c:v>
                </c:pt>
              </c:numCache>
            </c:numRef>
          </c:val>
          <c:extLst>
            <c:ext xmlns:c16="http://schemas.microsoft.com/office/drawing/2014/chart" uri="{C3380CC4-5D6E-409C-BE32-E72D297353CC}">
              <c16:uniqueId val="{00000000-A6F2-4F74-9B45-174D62F11B9A}"/>
            </c:ext>
          </c:extLst>
        </c:ser>
        <c:ser>
          <c:idx val="1"/>
          <c:order val="1"/>
          <c:tx>
            <c:strRef>
              <c:f>Three!$C$3:$C$4</c:f>
              <c:strCache>
                <c:ptCount val="1"/>
                <c:pt idx="0">
                  <c:v>Carretera</c:v>
                </c:pt>
              </c:strCache>
            </c:strRef>
          </c:tx>
          <c:spPr>
            <a:solidFill>
              <a:schemeClr val="accent2"/>
            </a:solidFill>
            <a:ln>
              <a:noFill/>
            </a:ln>
            <a:effectLst/>
          </c:spPr>
          <c:invertIfNegative val="0"/>
          <c:cat>
            <c:strRef>
              <c:f>Three!$A$5:$A$10</c:f>
              <c:strCache>
                <c:ptCount val="5"/>
                <c:pt idx="0">
                  <c:v>Canada</c:v>
                </c:pt>
                <c:pt idx="1">
                  <c:v>France</c:v>
                </c:pt>
                <c:pt idx="2">
                  <c:v>Germany</c:v>
                </c:pt>
                <c:pt idx="3">
                  <c:v>Mexico</c:v>
                </c:pt>
                <c:pt idx="4">
                  <c:v>United States of America</c:v>
                </c:pt>
              </c:strCache>
            </c:strRef>
          </c:cat>
          <c:val>
            <c:numRef>
              <c:f>Three!$C$5:$C$10</c:f>
              <c:numCache>
                <c:formatCode>[$$-409]#,##0.00</c:formatCode>
                <c:ptCount val="5"/>
                <c:pt idx="0">
                  <c:v>60</c:v>
                </c:pt>
                <c:pt idx="1">
                  <c:v>54</c:v>
                </c:pt>
                <c:pt idx="2">
                  <c:v>60</c:v>
                </c:pt>
                <c:pt idx="3">
                  <c:v>54</c:v>
                </c:pt>
                <c:pt idx="4">
                  <c:v>51</c:v>
                </c:pt>
              </c:numCache>
            </c:numRef>
          </c:val>
          <c:extLst>
            <c:ext xmlns:c16="http://schemas.microsoft.com/office/drawing/2014/chart" uri="{C3380CC4-5D6E-409C-BE32-E72D297353CC}">
              <c16:uniqueId val="{00000001-A6F2-4F74-9B45-174D62F11B9A}"/>
            </c:ext>
          </c:extLst>
        </c:ser>
        <c:ser>
          <c:idx val="2"/>
          <c:order val="2"/>
          <c:tx>
            <c:strRef>
              <c:f>Three!$D$3:$D$4</c:f>
              <c:strCache>
                <c:ptCount val="1"/>
                <c:pt idx="0">
                  <c:v>Montana</c:v>
                </c:pt>
              </c:strCache>
            </c:strRef>
          </c:tx>
          <c:spPr>
            <a:solidFill>
              <a:schemeClr val="accent3"/>
            </a:solidFill>
            <a:ln>
              <a:noFill/>
            </a:ln>
            <a:effectLst/>
          </c:spPr>
          <c:invertIfNegative val="0"/>
          <c:cat>
            <c:strRef>
              <c:f>Three!$A$5:$A$10</c:f>
              <c:strCache>
                <c:ptCount val="5"/>
                <c:pt idx="0">
                  <c:v>Canada</c:v>
                </c:pt>
                <c:pt idx="1">
                  <c:v>France</c:v>
                </c:pt>
                <c:pt idx="2">
                  <c:v>Germany</c:v>
                </c:pt>
                <c:pt idx="3">
                  <c:v>Mexico</c:v>
                </c:pt>
                <c:pt idx="4">
                  <c:v>United States of America</c:v>
                </c:pt>
              </c:strCache>
            </c:strRef>
          </c:cat>
          <c:val>
            <c:numRef>
              <c:f>Three!$D$5:$D$10</c:f>
              <c:numCache>
                <c:formatCode>[$$-409]#,##0.00</c:formatCode>
                <c:ptCount val="5"/>
                <c:pt idx="0">
                  <c:v>90</c:v>
                </c:pt>
                <c:pt idx="1">
                  <c:v>100</c:v>
                </c:pt>
                <c:pt idx="2">
                  <c:v>90</c:v>
                </c:pt>
                <c:pt idx="3">
                  <c:v>100</c:v>
                </c:pt>
                <c:pt idx="4">
                  <c:v>85</c:v>
                </c:pt>
              </c:numCache>
            </c:numRef>
          </c:val>
          <c:extLst>
            <c:ext xmlns:c16="http://schemas.microsoft.com/office/drawing/2014/chart" uri="{C3380CC4-5D6E-409C-BE32-E72D297353CC}">
              <c16:uniqueId val="{00000002-A6F2-4F74-9B45-174D62F11B9A}"/>
            </c:ext>
          </c:extLst>
        </c:ser>
        <c:ser>
          <c:idx val="3"/>
          <c:order val="3"/>
          <c:tx>
            <c:strRef>
              <c:f>Three!$E$3:$E$4</c:f>
              <c:strCache>
                <c:ptCount val="1"/>
                <c:pt idx="0">
                  <c:v>Paseo</c:v>
                </c:pt>
              </c:strCache>
            </c:strRef>
          </c:tx>
          <c:spPr>
            <a:solidFill>
              <a:schemeClr val="accent4"/>
            </a:solidFill>
            <a:ln>
              <a:noFill/>
            </a:ln>
            <a:effectLst/>
          </c:spPr>
          <c:invertIfNegative val="0"/>
          <c:cat>
            <c:strRef>
              <c:f>Three!$A$5:$A$10</c:f>
              <c:strCache>
                <c:ptCount val="5"/>
                <c:pt idx="0">
                  <c:v>Canada</c:v>
                </c:pt>
                <c:pt idx="1">
                  <c:v>France</c:v>
                </c:pt>
                <c:pt idx="2">
                  <c:v>Germany</c:v>
                </c:pt>
                <c:pt idx="3">
                  <c:v>Mexico</c:v>
                </c:pt>
                <c:pt idx="4">
                  <c:v>United States of America</c:v>
                </c:pt>
              </c:strCache>
            </c:strRef>
          </c:cat>
          <c:val>
            <c:numRef>
              <c:f>Three!$E$5:$E$10</c:f>
              <c:numCache>
                <c:formatCode>[$$-409]#,##0.00</c:formatCode>
                <c:ptCount val="5"/>
                <c:pt idx="0">
                  <c:v>420</c:v>
                </c:pt>
                <c:pt idx="1">
                  <c:v>400</c:v>
                </c:pt>
                <c:pt idx="2">
                  <c:v>400</c:v>
                </c:pt>
                <c:pt idx="3">
                  <c:v>400</c:v>
                </c:pt>
                <c:pt idx="4">
                  <c:v>400</c:v>
                </c:pt>
              </c:numCache>
            </c:numRef>
          </c:val>
          <c:extLst>
            <c:ext xmlns:c16="http://schemas.microsoft.com/office/drawing/2014/chart" uri="{C3380CC4-5D6E-409C-BE32-E72D297353CC}">
              <c16:uniqueId val="{00000003-A6F2-4F74-9B45-174D62F11B9A}"/>
            </c:ext>
          </c:extLst>
        </c:ser>
        <c:ser>
          <c:idx val="4"/>
          <c:order val="4"/>
          <c:tx>
            <c:strRef>
              <c:f>Three!$F$3:$F$4</c:f>
              <c:strCache>
                <c:ptCount val="1"/>
                <c:pt idx="0">
                  <c:v>Velo</c:v>
                </c:pt>
              </c:strCache>
            </c:strRef>
          </c:tx>
          <c:spPr>
            <a:solidFill>
              <a:schemeClr val="accent5"/>
            </a:solidFill>
            <a:ln>
              <a:noFill/>
            </a:ln>
            <a:effectLst/>
          </c:spPr>
          <c:invertIfNegative val="0"/>
          <c:cat>
            <c:strRef>
              <c:f>Three!$A$5:$A$10</c:f>
              <c:strCache>
                <c:ptCount val="5"/>
                <c:pt idx="0">
                  <c:v>Canada</c:v>
                </c:pt>
                <c:pt idx="1">
                  <c:v>France</c:v>
                </c:pt>
                <c:pt idx="2">
                  <c:v>Germany</c:v>
                </c:pt>
                <c:pt idx="3">
                  <c:v>Mexico</c:v>
                </c:pt>
                <c:pt idx="4">
                  <c:v>United States of America</c:v>
                </c:pt>
              </c:strCache>
            </c:strRef>
          </c:cat>
          <c:val>
            <c:numRef>
              <c:f>Three!$F$5:$F$10</c:f>
              <c:numCache>
                <c:formatCode>[$$-409]#,##0.00</c:formatCode>
                <c:ptCount val="5"/>
                <c:pt idx="0">
                  <c:v>2400</c:v>
                </c:pt>
                <c:pt idx="1">
                  <c:v>2640</c:v>
                </c:pt>
                <c:pt idx="2">
                  <c:v>2640</c:v>
                </c:pt>
                <c:pt idx="3">
                  <c:v>2640</c:v>
                </c:pt>
                <c:pt idx="4">
                  <c:v>2760</c:v>
                </c:pt>
              </c:numCache>
            </c:numRef>
          </c:val>
          <c:extLst>
            <c:ext xmlns:c16="http://schemas.microsoft.com/office/drawing/2014/chart" uri="{C3380CC4-5D6E-409C-BE32-E72D297353CC}">
              <c16:uniqueId val="{00000004-A6F2-4F74-9B45-174D62F11B9A}"/>
            </c:ext>
          </c:extLst>
        </c:ser>
        <c:ser>
          <c:idx val="5"/>
          <c:order val="5"/>
          <c:tx>
            <c:strRef>
              <c:f>Three!$G$3:$G$4</c:f>
              <c:strCache>
                <c:ptCount val="1"/>
                <c:pt idx="0">
                  <c:v>VTT</c:v>
                </c:pt>
              </c:strCache>
            </c:strRef>
          </c:tx>
          <c:spPr>
            <a:solidFill>
              <a:schemeClr val="accent6"/>
            </a:solidFill>
            <a:ln>
              <a:noFill/>
            </a:ln>
            <a:effectLst/>
          </c:spPr>
          <c:invertIfNegative val="0"/>
          <c:cat>
            <c:strRef>
              <c:f>Three!$A$5:$A$10</c:f>
              <c:strCache>
                <c:ptCount val="5"/>
                <c:pt idx="0">
                  <c:v>Canada</c:v>
                </c:pt>
                <c:pt idx="1">
                  <c:v>France</c:v>
                </c:pt>
                <c:pt idx="2">
                  <c:v>Germany</c:v>
                </c:pt>
                <c:pt idx="3">
                  <c:v>Mexico</c:v>
                </c:pt>
                <c:pt idx="4">
                  <c:v>United States of America</c:v>
                </c:pt>
              </c:strCache>
            </c:strRef>
          </c:cat>
          <c:val>
            <c:numRef>
              <c:f>Three!$G$5:$G$10</c:f>
              <c:numCache>
                <c:formatCode>[$$-409]#,##0.00</c:formatCode>
                <c:ptCount val="5"/>
                <c:pt idx="0">
                  <c:v>5500</c:v>
                </c:pt>
                <c:pt idx="1">
                  <c:v>5500</c:v>
                </c:pt>
                <c:pt idx="2">
                  <c:v>5500</c:v>
                </c:pt>
                <c:pt idx="3">
                  <c:v>5000</c:v>
                </c:pt>
                <c:pt idx="4">
                  <c:v>5750</c:v>
                </c:pt>
              </c:numCache>
            </c:numRef>
          </c:val>
          <c:extLst>
            <c:ext xmlns:c16="http://schemas.microsoft.com/office/drawing/2014/chart" uri="{C3380CC4-5D6E-409C-BE32-E72D297353CC}">
              <c16:uniqueId val="{00000005-A6F2-4F74-9B45-174D62F11B9A}"/>
            </c:ext>
          </c:extLst>
        </c:ser>
        <c:dLbls>
          <c:showLegendKey val="0"/>
          <c:showVal val="0"/>
          <c:showCatName val="0"/>
          <c:showSerName val="0"/>
          <c:showPercent val="0"/>
          <c:showBubbleSize val="0"/>
        </c:dLbls>
        <c:gapWidth val="219"/>
        <c:overlap val="-27"/>
        <c:axId val="893148319"/>
        <c:axId val="893146399"/>
      </c:barChart>
      <c:catAx>
        <c:axId val="8931483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146399"/>
        <c:crosses val="autoZero"/>
        <c:auto val="1"/>
        <c:lblAlgn val="ctr"/>
        <c:lblOffset val="100"/>
        <c:noMultiLvlLbl val="0"/>
      </c:catAx>
      <c:valAx>
        <c:axId val="893146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Cost of Manufacture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409]#,##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1483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7ABD-A09E-4E5C-845F-0804222C3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3C3D553-164D-79A9-5C7D-8F56CCE9D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60C9BC-AD5C-19C6-F3E2-9517D1BD9F63}"/>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5" name="Footer Placeholder 4">
            <a:extLst>
              <a:ext uri="{FF2B5EF4-FFF2-40B4-BE49-F238E27FC236}">
                <a16:creationId xmlns:a16="http://schemas.microsoft.com/office/drawing/2014/main" id="{C2EE0375-828B-1DA4-D823-E1D4350553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5DA394-2B49-19F7-9BB9-654C31C44C0B}"/>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181703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B2B3-C081-2E16-8B8E-BE50F9A6A0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BB7DB20-BB23-B9E4-9707-DDCDDE300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2905D7-15EE-B1C0-3307-BF7B6B848437}"/>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5" name="Footer Placeholder 4">
            <a:extLst>
              <a:ext uri="{FF2B5EF4-FFF2-40B4-BE49-F238E27FC236}">
                <a16:creationId xmlns:a16="http://schemas.microsoft.com/office/drawing/2014/main" id="{2779D6F5-67A3-515D-5F34-BF9BA343B6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64676-E5D1-AE4F-D377-966FB9F0121D}"/>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321025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A226D-DEEE-A303-B557-5C53963676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AD4FBD-A0BA-22DC-C5CF-D035AE0B03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A11782-B390-53F7-37E1-FC4B56697FB3}"/>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5" name="Footer Placeholder 4">
            <a:extLst>
              <a:ext uri="{FF2B5EF4-FFF2-40B4-BE49-F238E27FC236}">
                <a16:creationId xmlns:a16="http://schemas.microsoft.com/office/drawing/2014/main" id="{5BDA3EE7-3EA1-3740-FD40-F315AC0805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585F5E-CE35-C524-80E8-45489E470FF9}"/>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161420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C157-C011-67C4-2961-95F2D6ABD5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19446B-FEA3-E3F2-A355-989A6CBB9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12A231-BD17-CEB8-6374-DFE4E545D638}"/>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5" name="Footer Placeholder 4">
            <a:extLst>
              <a:ext uri="{FF2B5EF4-FFF2-40B4-BE49-F238E27FC236}">
                <a16:creationId xmlns:a16="http://schemas.microsoft.com/office/drawing/2014/main" id="{5754903D-72B6-0FAC-70D2-38FF4973BA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7B0C13-DA7A-DA0D-8C93-357F248C7CC6}"/>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217628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E292-FF51-76F2-649C-43575C743F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4DFD5F6-FDDC-3D44-AC5B-F03E0CF3C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68970-39C5-5542-D796-6A1D18619547}"/>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5" name="Footer Placeholder 4">
            <a:extLst>
              <a:ext uri="{FF2B5EF4-FFF2-40B4-BE49-F238E27FC236}">
                <a16:creationId xmlns:a16="http://schemas.microsoft.com/office/drawing/2014/main" id="{0DB364BD-3A55-30A9-6603-22B335CECA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6662C-B14D-D3D8-2788-8A2F29CC1D9A}"/>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155802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64AB-6E04-1DE1-703D-61FEB8F258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672E40-FF90-2C3C-7DD7-8544B1EAB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7722FA5-7BC6-A9E9-7B0F-341D354DC4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AD3F16-3C67-FDFB-3B7B-7B131200AC81}"/>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6" name="Footer Placeholder 5">
            <a:extLst>
              <a:ext uri="{FF2B5EF4-FFF2-40B4-BE49-F238E27FC236}">
                <a16:creationId xmlns:a16="http://schemas.microsoft.com/office/drawing/2014/main" id="{1CFE029F-5729-99DF-906F-0AA686DC91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D6FB68-6F6C-CB54-C2B5-FFB0AEF6566E}"/>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247290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D8A2-4D7F-6753-0E82-FFC9D78B5E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649617-B5B3-2F0F-FD68-F518AA7E1E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3034A-6384-E03E-63AC-E62119BB5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1E9B7B-DF8F-792B-5D20-546476CC1B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FFE44-DA81-B7C7-8367-52C0502E6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43718F2-D174-71F5-560A-AE78898BC7A9}"/>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8" name="Footer Placeholder 7">
            <a:extLst>
              <a:ext uri="{FF2B5EF4-FFF2-40B4-BE49-F238E27FC236}">
                <a16:creationId xmlns:a16="http://schemas.microsoft.com/office/drawing/2014/main" id="{1BF01CC7-B862-8716-10AE-8AD0C9CFB2C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B27CB9-152B-35B7-39EC-07DB2AD6C865}"/>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333941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0CA1-C55D-E67D-1F0C-A397BDD915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D7B81CF-3D73-751C-5EA6-8B91526428C9}"/>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4" name="Footer Placeholder 3">
            <a:extLst>
              <a:ext uri="{FF2B5EF4-FFF2-40B4-BE49-F238E27FC236}">
                <a16:creationId xmlns:a16="http://schemas.microsoft.com/office/drawing/2014/main" id="{9F80ECE9-A2D3-4F13-C11C-F811DF4267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25B17D-1694-6597-8FB6-05D3974B0BAB}"/>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335277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961ABB-78B8-9843-E8C7-5CFD2DFDEB99}"/>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3" name="Footer Placeholder 2">
            <a:extLst>
              <a:ext uri="{FF2B5EF4-FFF2-40B4-BE49-F238E27FC236}">
                <a16:creationId xmlns:a16="http://schemas.microsoft.com/office/drawing/2014/main" id="{104F3DC0-B322-9FE3-85D6-ABD0E048E30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828CFC8-6C38-0771-54F1-028C648235A6}"/>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243897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1ECA-D215-3029-89E3-3A2A5ECEF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A64E0A-0806-F45C-DCA4-42707EE65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534DA7-0524-FEAC-0B5C-80CC1D238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E7435-068F-CCBF-0981-AA6045984A5F}"/>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6" name="Footer Placeholder 5">
            <a:extLst>
              <a:ext uri="{FF2B5EF4-FFF2-40B4-BE49-F238E27FC236}">
                <a16:creationId xmlns:a16="http://schemas.microsoft.com/office/drawing/2014/main" id="{04CFD0D3-BFEE-9A1A-B7F7-82F224B46E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E8D509-6282-23B0-A3D0-67C9300C028C}"/>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1783999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E54E-7853-E2EE-E553-BB973C9E0D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51BDF20-0608-136E-FD0B-90D41D5D01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E149B98-5780-6CE4-B66C-843D785F53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76AA1-1F95-02AC-9D92-B944B66B5496}"/>
              </a:ext>
            </a:extLst>
          </p:cNvPr>
          <p:cNvSpPr>
            <a:spLocks noGrp="1"/>
          </p:cNvSpPr>
          <p:nvPr>
            <p:ph type="dt" sz="half" idx="10"/>
          </p:nvPr>
        </p:nvSpPr>
        <p:spPr/>
        <p:txBody>
          <a:bodyPr/>
          <a:lstStyle/>
          <a:p>
            <a:fld id="{44A32F74-7F46-4427-A02D-064C479BEF07}" type="datetimeFigureOut">
              <a:rPr lang="en-GB" smtClean="0"/>
              <a:t>19/07/2024</a:t>
            </a:fld>
            <a:endParaRPr lang="en-GB"/>
          </a:p>
        </p:txBody>
      </p:sp>
      <p:sp>
        <p:nvSpPr>
          <p:cNvPr id="6" name="Footer Placeholder 5">
            <a:extLst>
              <a:ext uri="{FF2B5EF4-FFF2-40B4-BE49-F238E27FC236}">
                <a16:creationId xmlns:a16="http://schemas.microsoft.com/office/drawing/2014/main" id="{2637F0A1-DE7F-4BF7-CAEE-A96D3CB0D1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B99B5B-A5BD-A20E-482F-16322F9C27EE}"/>
              </a:ext>
            </a:extLst>
          </p:cNvPr>
          <p:cNvSpPr>
            <a:spLocks noGrp="1"/>
          </p:cNvSpPr>
          <p:nvPr>
            <p:ph type="sldNum" sz="quarter" idx="12"/>
          </p:nvPr>
        </p:nvSpPr>
        <p:spPr/>
        <p:txBody>
          <a:bodyPr/>
          <a:lstStyle/>
          <a:p>
            <a:fld id="{49A603F8-5C4E-4252-AE83-62F0A2806507}" type="slidenum">
              <a:rPr lang="en-GB" smtClean="0"/>
              <a:t>‹#›</a:t>
            </a:fld>
            <a:endParaRPr lang="en-GB"/>
          </a:p>
        </p:txBody>
      </p:sp>
    </p:spTree>
    <p:extLst>
      <p:ext uri="{BB962C8B-B14F-4D97-AF65-F5344CB8AC3E}">
        <p14:creationId xmlns:p14="http://schemas.microsoft.com/office/powerpoint/2010/main" val="385821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A3AD6C-0842-6734-1E9D-BBE1024227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D827E9-E5A8-0AA4-5779-FF7262156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D5A9AE-1CAC-D783-5828-6D1BB17088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A32F74-7F46-4427-A02D-064C479BEF07}" type="datetimeFigureOut">
              <a:rPr lang="en-GB" smtClean="0"/>
              <a:t>19/07/2024</a:t>
            </a:fld>
            <a:endParaRPr lang="en-GB"/>
          </a:p>
        </p:txBody>
      </p:sp>
      <p:sp>
        <p:nvSpPr>
          <p:cNvPr id="5" name="Footer Placeholder 4">
            <a:extLst>
              <a:ext uri="{FF2B5EF4-FFF2-40B4-BE49-F238E27FC236}">
                <a16:creationId xmlns:a16="http://schemas.microsoft.com/office/drawing/2014/main" id="{00F57D66-65E0-126F-008D-12124D510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E746AD5-D0B9-9534-70FD-375C044A2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603F8-5C4E-4252-AE83-62F0A2806507}" type="slidenum">
              <a:rPr lang="en-GB" smtClean="0"/>
              <a:t>‹#›</a:t>
            </a:fld>
            <a:endParaRPr lang="en-GB"/>
          </a:p>
        </p:txBody>
      </p:sp>
    </p:spTree>
    <p:extLst>
      <p:ext uri="{BB962C8B-B14F-4D97-AF65-F5344CB8AC3E}">
        <p14:creationId xmlns:p14="http://schemas.microsoft.com/office/powerpoint/2010/main" val="1038016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57BD-CAFC-398B-FEB8-895BD2EBE93C}"/>
              </a:ext>
            </a:extLst>
          </p:cNvPr>
          <p:cNvSpPr>
            <a:spLocks noGrp="1"/>
          </p:cNvSpPr>
          <p:nvPr>
            <p:ph type="ctrTitle"/>
          </p:nvPr>
        </p:nvSpPr>
        <p:spPr/>
        <p:txBody>
          <a:bodyPr/>
          <a:lstStyle/>
          <a:p>
            <a:r>
              <a:rPr lang="en-GB" b="1" dirty="0"/>
              <a:t>Insight Ventures Inc. Financial Analysis Report</a:t>
            </a:r>
          </a:p>
        </p:txBody>
      </p:sp>
      <p:sp>
        <p:nvSpPr>
          <p:cNvPr id="3" name="Subtitle 2">
            <a:extLst>
              <a:ext uri="{FF2B5EF4-FFF2-40B4-BE49-F238E27FC236}">
                <a16:creationId xmlns:a16="http://schemas.microsoft.com/office/drawing/2014/main" id="{3347CDE1-D70F-676E-0A8D-EF8E94836293}"/>
              </a:ext>
            </a:extLst>
          </p:cNvPr>
          <p:cNvSpPr>
            <a:spLocks noGrp="1"/>
          </p:cNvSpPr>
          <p:nvPr>
            <p:ph type="subTitle" idx="1"/>
          </p:nvPr>
        </p:nvSpPr>
        <p:spPr/>
        <p:txBody>
          <a:bodyPr/>
          <a:lstStyle/>
          <a:p>
            <a:r>
              <a:rPr lang="en-GB" dirty="0"/>
              <a:t>By George Appeah</a:t>
            </a:r>
          </a:p>
        </p:txBody>
      </p:sp>
    </p:spTree>
    <p:extLst>
      <p:ext uri="{BB962C8B-B14F-4D97-AF65-F5344CB8AC3E}">
        <p14:creationId xmlns:p14="http://schemas.microsoft.com/office/powerpoint/2010/main" val="253004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D758-8129-82C7-EACE-156CC844C5E2}"/>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Key Findings</a:t>
            </a:r>
            <a:br>
              <a:rPr lang="en-GB" b="0" i="0" dirty="0">
                <a:solidFill>
                  <a:srgbClr val="242424"/>
                </a:solidFill>
                <a:effectLst/>
                <a:highlight>
                  <a:srgbClr val="FFFFFF"/>
                </a:highlight>
                <a:latin typeface="source-serif-pro"/>
              </a:rPr>
            </a:br>
            <a:r>
              <a:rPr lang="en-GB" sz="2400" b="0" i="0" dirty="0">
                <a:solidFill>
                  <a:srgbClr val="242424"/>
                </a:solidFill>
                <a:effectLst/>
                <a:highlight>
                  <a:srgbClr val="FFFFFF"/>
                </a:highlight>
                <a:latin typeface="source-serif-pro"/>
              </a:rPr>
              <a:t>Sales</a:t>
            </a:r>
            <a:endParaRPr lang="en-GB" dirty="0"/>
          </a:p>
        </p:txBody>
      </p:sp>
      <p:sp>
        <p:nvSpPr>
          <p:cNvPr id="9" name="Content Placeholder 8">
            <a:extLst>
              <a:ext uri="{FF2B5EF4-FFF2-40B4-BE49-F238E27FC236}">
                <a16:creationId xmlns:a16="http://schemas.microsoft.com/office/drawing/2014/main" id="{E6840FEE-5961-016F-28F2-3CC353DEF5DD}"/>
              </a:ext>
            </a:extLst>
          </p:cNvPr>
          <p:cNvSpPr>
            <a:spLocks noGrp="1"/>
          </p:cNvSpPr>
          <p:nvPr>
            <p:ph sz="half" idx="1"/>
          </p:nvPr>
        </p:nvSpPr>
        <p:spPr/>
        <p:txBody>
          <a:bodyPr>
            <a:normAutofit fontScale="92500" lnSpcReduction="10000"/>
          </a:bodyPr>
          <a:lstStyle/>
          <a:p>
            <a:r>
              <a:rPr lang="en-GB" dirty="0"/>
              <a:t>The effect of discounts on gross sales is most pronounced with </a:t>
            </a:r>
            <a:r>
              <a:rPr lang="en-GB" dirty="0" err="1"/>
              <a:t>Paseo</a:t>
            </a:r>
            <a:r>
              <a:rPr lang="en-GB" dirty="0"/>
              <a:t>, VTT, and Velo. These three products had the highest proportion of discounts applied, which may explain why </a:t>
            </a:r>
            <a:r>
              <a:rPr lang="en-GB" dirty="0" err="1"/>
              <a:t>Paseo</a:t>
            </a:r>
            <a:r>
              <a:rPr lang="en-GB" dirty="0"/>
              <a:t>, VTT, and Velo are the most sold products in the United States and Canada.</a:t>
            </a:r>
          </a:p>
          <a:p>
            <a:r>
              <a:rPr lang="en-GB" dirty="0"/>
              <a:t>Additionally, in France and Germany, Velo is among the second highest-grossing products sold.</a:t>
            </a:r>
          </a:p>
        </p:txBody>
      </p:sp>
      <p:graphicFrame>
        <p:nvGraphicFramePr>
          <p:cNvPr id="11" name="Content Placeholder 10">
            <a:extLst>
              <a:ext uri="{FF2B5EF4-FFF2-40B4-BE49-F238E27FC236}">
                <a16:creationId xmlns:a16="http://schemas.microsoft.com/office/drawing/2014/main" id="{63EE68A8-1F1E-4BEB-85F6-376F6E7155DD}"/>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248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D758-8129-82C7-EACE-156CC844C5E2}"/>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Key Findings</a:t>
            </a:r>
            <a:br>
              <a:rPr lang="en-GB" b="0" i="0" dirty="0">
                <a:solidFill>
                  <a:srgbClr val="242424"/>
                </a:solidFill>
                <a:effectLst/>
                <a:highlight>
                  <a:srgbClr val="FFFFFF"/>
                </a:highlight>
                <a:latin typeface="source-serif-pro"/>
              </a:rPr>
            </a:br>
            <a:r>
              <a:rPr lang="en-GB" sz="2400" b="0" i="0" dirty="0">
                <a:solidFill>
                  <a:srgbClr val="242424"/>
                </a:solidFill>
                <a:effectLst/>
                <a:highlight>
                  <a:srgbClr val="FFFFFF"/>
                </a:highlight>
                <a:latin typeface="source-serif-pro"/>
              </a:rPr>
              <a:t>Profitability</a:t>
            </a:r>
            <a:endParaRPr lang="en-GB" dirty="0"/>
          </a:p>
        </p:txBody>
      </p:sp>
      <p:sp>
        <p:nvSpPr>
          <p:cNvPr id="9" name="Content Placeholder 8">
            <a:extLst>
              <a:ext uri="{FF2B5EF4-FFF2-40B4-BE49-F238E27FC236}">
                <a16:creationId xmlns:a16="http://schemas.microsoft.com/office/drawing/2014/main" id="{E6840FEE-5961-016F-28F2-3CC353DEF5DD}"/>
              </a:ext>
            </a:extLst>
          </p:cNvPr>
          <p:cNvSpPr>
            <a:spLocks noGrp="1"/>
          </p:cNvSpPr>
          <p:nvPr>
            <p:ph sz="half" idx="1"/>
          </p:nvPr>
        </p:nvSpPr>
        <p:spPr/>
        <p:txBody>
          <a:bodyPr>
            <a:normAutofit/>
          </a:bodyPr>
          <a:lstStyle/>
          <a:p>
            <a:r>
              <a:rPr lang="en-GB" dirty="0"/>
              <a:t>Profitability across products and regions showed the most significant variation. In 2013, </a:t>
            </a:r>
            <a:r>
              <a:rPr lang="en-GB" dirty="0" err="1"/>
              <a:t>Paseo</a:t>
            </a:r>
            <a:r>
              <a:rPr lang="en-GB" dirty="0"/>
              <a:t> had the highest overall profit, particularly in Canada. </a:t>
            </a:r>
          </a:p>
          <a:p>
            <a:r>
              <a:rPr lang="en-GB" dirty="0"/>
              <a:t>This trend continued in 2014, with </a:t>
            </a:r>
            <a:r>
              <a:rPr lang="en-GB" dirty="0" err="1"/>
              <a:t>Paseo</a:t>
            </a:r>
            <a:r>
              <a:rPr lang="en-GB" dirty="0"/>
              <a:t> maintaining high profitability except in Germany, where it was outcompeted by Velo</a:t>
            </a:r>
          </a:p>
        </p:txBody>
      </p:sp>
      <p:graphicFrame>
        <p:nvGraphicFramePr>
          <p:cNvPr id="5" name="Content Placeholder 4">
            <a:extLst>
              <a:ext uri="{FF2B5EF4-FFF2-40B4-BE49-F238E27FC236}">
                <a16:creationId xmlns:a16="http://schemas.microsoft.com/office/drawing/2014/main" id="{30AC9293-6CAB-4C3D-9999-BFD1086C0AAF}"/>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31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D758-8129-82C7-EACE-156CC844C5E2}"/>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Key Findings</a:t>
            </a:r>
            <a:br>
              <a:rPr lang="en-GB" b="0" i="0" dirty="0">
                <a:solidFill>
                  <a:srgbClr val="242424"/>
                </a:solidFill>
                <a:effectLst/>
                <a:highlight>
                  <a:srgbClr val="FFFFFF"/>
                </a:highlight>
                <a:latin typeface="source-serif-pro"/>
              </a:rPr>
            </a:br>
            <a:r>
              <a:rPr lang="en-GB" sz="2400" dirty="0">
                <a:latin typeface="source-serif-pro"/>
              </a:rPr>
              <a:t>Cost Efficiency</a:t>
            </a:r>
            <a:endParaRPr lang="en-GB" dirty="0">
              <a:latin typeface="source-serif-pro"/>
            </a:endParaRPr>
          </a:p>
        </p:txBody>
      </p:sp>
      <p:sp>
        <p:nvSpPr>
          <p:cNvPr id="9" name="Content Placeholder 8">
            <a:extLst>
              <a:ext uri="{FF2B5EF4-FFF2-40B4-BE49-F238E27FC236}">
                <a16:creationId xmlns:a16="http://schemas.microsoft.com/office/drawing/2014/main" id="{E6840FEE-5961-016F-28F2-3CC353DEF5DD}"/>
              </a:ext>
            </a:extLst>
          </p:cNvPr>
          <p:cNvSpPr>
            <a:spLocks noGrp="1"/>
          </p:cNvSpPr>
          <p:nvPr>
            <p:ph sz="half" idx="1"/>
          </p:nvPr>
        </p:nvSpPr>
        <p:spPr/>
        <p:txBody>
          <a:bodyPr>
            <a:normAutofit fontScale="92500"/>
          </a:bodyPr>
          <a:lstStyle/>
          <a:p>
            <a:r>
              <a:rPr lang="en-GB" dirty="0"/>
              <a:t>Amarilla, Velo and VTT have higher manufacturing costs, correlating with their lower sales and profitability across all country. </a:t>
            </a:r>
          </a:p>
          <a:p>
            <a:r>
              <a:rPr lang="en-GB" dirty="0"/>
              <a:t>Discounts seem to have a positive impact on gross sales, particularly for top-performing products such as </a:t>
            </a:r>
            <a:r>
              <a:rPr lang="en-GB" dirty="0" err="1"/>
              <a:t>Paseo</a:t>
            </a:r>
            <a:r>
              <a:rPr lang="en-GB" dirty="0"/>
              <a:t>, VTT and Velo which mirror the Cost of Goods Sold (COGS) against projection from in 2013 and 2014.</a:t>
            </a:r>
          </a:p>
        </p:txBody>
      </p:sp>
      <p:graphicFrame>
        <p:nvGraphicFramePr>
          <p:cNvPr id="7" name="Content Placeholder 6">
            <a:extLst>
              <a:ext uri="{FF2B5EF4-FFF2-40B4-BE49-F238E27FC236}">
                <a16:creationId xmlns:a16="http://schemas.microsoft.com/office/drawing/2014/main" id="{CCA703B6-450D-4C15-8900-5A9D044C8F03}"/>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983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55F-C2C5-34CB-77EB-F8C9ED261BF7}"/>
              </a:ext>
            </a:extLst>
          </p:cNvPr>
          <p:cNvSpPr>
            <a:spLocks noGrp="1"/>
          </p:cNvSpPr>
          <p:nvPr>
            <p:ph type="title"/>
          </p:nvPr>
        </p:nvSpPr>
        <p:spPr/>
        <p:txBody>
          <a:bodyPr/>
          <a:lstStyle/>
          <a:p>
            <a:r>
              <a:rPr lang="en-GB" dirty="0">
                <a:latin typeface="source-serif-pro"/>
              </a:rPr>
              <a:t>Strategic Recommendations</a:t>
            </a:r>
          </a:p>
        </p:txBody>
      </p:sp>
      <p:sp>
        <p:nvSpPr>
          <p:cNvPr id="7" name="Text Placeholder 6">
            <a:extLst>
              <a:ext uri="{FF2B5EF4-FFF2-40B4-BE49-F238E27FC236}">
                <a16:creationId xmlns:a16="http://schemas.microsoft.com/office/drawing/2014/main" id="{A0A925E5-3E28-6C05-A711-4FFCC72454EF}"/>
              </a:ext>
            </a:extLst>
          </p:cNvPr>
          <p:cNvSpPr>
            <a:spLocks noGrp="1"/>
          </p:cNvSpPr>
          <p:nvPr>
            <p:ph type="body" idx="1"/>
          </p:nvPr>
        </p:nvSpPr>
        <p:spPr/>
        <p:txBody>
          <a:bodyPr/>
          <a:lstStyle/>
          <a:p>
            <a:r>
              <a:rPr lang="en-GB" dirty="0"/>
              <a:t>Product Strategy Optimisation</a:t>
            </a:r>
          </a:p>
        </p:txBody>
      </p:sp>
      <p:sp>
        <p:nvSpPr>
          <p:cNvPr id="8" name="Content Placeholder 7">
            <a:extLst>
              <a:ext uri="{FF2B5EF4-FFF2-40B4-BE49-F238E27FC236}">
                <a16:creationId xmlns:a16="http://schemas.microsoft.com/office/drawing/2014/main" id="{1B9E0752-5F6D-7A25-F129-FF5A453A1D5D}"/>
              </a:ext>
            </a:extLst>
          </p:cNvPr>
          <p:cNvSpPr>
            <a:spLocks noGrp="1"/>
          </p:cNvSpPr>
          <p:nvPr>
            <p:ph sz="half" idx="2"/>
          </p:nvPr>
        </p:nvSpPr>
        <p:spPr/>
        <p:txBody>
          <a:bodyPr>
            <a:normAutofit fontScale="62500" lnSpcReduction="20000"/>
          </a:bodyPr>
          <a:lstStyle/>
          <a:p>
            <a:pPr marL="0" indent="0">
              <a:buNone/>
            </a:pPr>
            <a:r>
              <a:rPr lang="en-GB" b="1" dirty="0"/>
              <a:t>Recommendation:</a:t>
            </a:r>
          </a:p>
          <a:p>
            <a:r>
              <a:rPr lang="en-GB" dirty="0"/>
              <a:t>Focus on enhancing the </a:t>
            </a:r>
            <a:r>
              <a:rPr lang="en-GB" dirty="0" err="1"/>
              <a:t>Paseo</a:t>
            </a:r>
            <a:r>
              <a:rPr lang="en-GB" dirty="0"/>
              <a:t> and VTT product lines while strategically repositioning Carretera.</a:t>
            </a:r>
          </a:p>
          <a:p>
            <a:pPr marL="0" indent="0">
              <a:buNone/>
            </a:pPr>
            <a:r>
              <a:rPr lang="en-GB" b="1" dirty="0"/>
              <a:t>Actions:</a:t>
            </a:r>
          </a:p>
          <a:p>
            <a:r>
              <a:rPr lang="en-GB" dirty="0"/>
              <a:t>Increase R&amp;D investment in </a:t>
            </a:r>
            <a:r>
              <a:rPr lang="en-GB" dirty="0" err="1"/>
              <a:t>Paseo</a:t>
            </a:r>
            <a:r>
              <a:rPr lang="en-GB" dirty="0"/>
              <a:t> and VTT to maintain their market leadership.</a:t>
            </a:r>
          </a:p>
          <a:p>
            <a:r>
              <a:rPr lang="en-GB" dirty="0"/>
              <a:t>Conduct market research to understand the success factors of </a:t>
            </a:r>
            <a:r>
              <a:rPr lang="en-GB" dirty="0" err="1"/>
              <a:t>Paseo</a:t>
            </a:r>
            <a:r>
              <a:rPr lang="en-GB" dirty="0"/>
              <a:t> and VTT, and apply these insights to other product lines.</a:t>
            </a:r>
          </a:p>
          <a:p>
            <a:r>
              <a:rPr lang="en-GB" dirty="0"/>
              <a:t>For Carretera, either:</a:t>
            </a:r>
          </a:p>
          <a:p>
            <a:pPr lvl="1"/>
            <a:r>
              <a:rPr lang="en-GB" dirty="0"/>
              <a:t>Invest in product improvements to boost its performance, particularly in Q1-Q3.</a:t>
            </a:r>
          </a:p>
          <a:p>
            <a:pPr lvl="1"/>
            <a:r>
              <a:rPr lang="en-GB" dirty="0"/>
              <a:t>Consider phasing out Carretera in underperforming regions and reallocating resources to more profitable products.</a:t>
            </a:r>
          </a:p>
          <a:p>
            <a:endParaRPr lang="en-GB" dirty="0"/>
          </a:p>
        </p:txBody>
      </p:sp>
      <p:sp>
        <p:nvSpPr>
          <p:cNvPr id="9" name="Text Placeholder 8">
            <a:extLst>
              <a:ext uri="{FF2B5EF4-FFF2-40B4-BE49-F238E27FC236}">
                <a16:creationId xmlns:a16="http://schemas.microsoft.com/office/drawing/2014/main" id="{40AC439E-38EC-2047-448A-291D6626DD2C}"/>
              </a:ext>
            </a:extLst>
          </p:cNvPr>
          <p:cNvSpPr>
            <a:spLocks noGrp="1"/>
          </p:cNvSpPr>
          <p:nvPr>
            <p:ph type="body" sz="quarter" idx="3"/>
          </p:nvPr>
        </p:nvSpPr>
        <p:spPr/>
        <p:txBody>
          <a:bodyPr/>
          <a:lstStyle/>
          <a:p>
            <a:r>
              <a:rPr lang="en-GB" dirty="0"/>
              <a:t>Regional Sales Strategy</a:t>
            </a:r>
          </a:p>
        </p:txBody>
      </p:sp>
      <p:sp>
        <p:nvSpPr>
          <p:cNvPr id="10" name="Content Placeholder 9">
            <a:extLst>
              <a:ext uri="{FF2B5EF4-FFF2-40B4-BE49-F238E27FC236}">
                <a16:creationId xmlns:a16="http://schemas.microsoft.com/office/drawing/2014/main" id="{38A52C47-62A6-9929-E1C8-0251999C4301}"/>
              </a:ext>
            </a:extLst>
          </p:cNvPr>
          <p:cNvSpPr>
            <a:spLocks noGrp="1"/>
          </p:cNvSpPr>
          <p:nvPr>
            <p:ph sz="quarter" idx="4"/>
          </p:nvPr>
        </p:nvSpPr>
        <p:spPr/>
        <p:txBody>
          <a:bodyPr>
            <a:normAutofit fontScale="62500" lnSpcReduction="20000"/>
          </a:bodyPr>
          <a:lstStyle/>
          <a:p>
            <a:pPr marL="0" indent="0">
              <a:buNone/>
            </a:pPr>
            <a:r>
              <a:rPr lang="en-GB" b="1" dirty="0"/>
              <a:t>Recommendation:</a:t>
            </a:r>
          </a:p>
          <a:p>
            <a:r>
              <a:rPr lang="en-GB" dirty="0"/>
              <a:t>Leverage strong US performance while addressing challenges in European markets.</a:t>
            </a:r>
          </a:p>
          <a:p>
            <a:pPr marL="0" indent="0">
              <a:buNone/>
            </a:pPr>
            <a:r>
              <a:rPr lang="en-GB" b="1" dirty="0"/>
              <a:t>Actions:</a:t>
            </a:r>
          </a:p>
          <a:p>
            <a:r>
              <a:rPr lang="en-GB" dirty="0"/>
              <a:t>Analyse successful strategies in the US market and adapt them for implementation in other regions, particularly Europe.</a:t>
            </a:r>
          </a:p>
          <a:p>
            <a:r>
              <a:rPr lang="en-GB" dirty="0"/>
              <a:t>Conduct a detailed analysis of European markets to identify specific challenges (such as competition, consumer preferences and affecting profitability.</a:t>
            </a:r>
          </a:p>
          <a:p>
            <a:r>
              <a:rPr lang="en-GB" dirty="0"/>
              <a:t>Develop tailored marketing and sales strategies for each European country to address local market conditions.</a:t>
            </a:r>
          </a:p>
          <a:p>
            <a:endParaRPr lang="en-GB" dirty="0"/>
          </a:p>
        </p:txBody>
      </p:sp>
    </p:spTree>
    <p:extLst>
      <p:ext uri="{BB962C8B-B14F-4D97-AF65-F5344CB8AC3E}">
        <p14:creationId xmlns:p14="http://schemas.microsoft.com/office/powerpoint/2010/main" val="3349595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55F-C2C5-34CB-77EB-F8C9ED261BF7}"/>
              </a:ext>
            </a:extLst>
          </p:cNvPr>
          <p:cNvSpPr>
            <a:spLocks noGrp="1"/>
          </p:cNvSpPr>
          <p:nvPr>
            <p:ph type="title"/>
          </p:nvPr>
        </p:nvSpPr>
        <p:spPr/>
        <p:txBody>
          <a:bodyPr/>
          <a:lstStyle/>
          <a:p>
            <a:r>
              <a:rPr lang="en-GB" dirty="0">
                <a:latin typeface="source-serif-pro"/>
              </a:rPr>
              <a:t>Strategic Recommendations</a:t>
            </a:r>
          </a:p>
        </p:txBody>
      </p:sp>
      <p:sp>
        <p:nvSpPr>
          <p:cNvPr id="7" name="Text Placeholder 6">
            <a:extLst>
              <a:ext uri="{FF2B5EF4-FFF2-40B4-BE49-F238E27FC236}">
                <a16:creationId xmlns:a16="http://schemas.microsoft.com/office/drawing/2014/main" id="{A0A925E5-3E28-6C05-A711-4FFCC72454EF}"/>
              </a:ext>
            </a:extLst>
          </p:cNvPr>
          <p:cNvSpPr>
            <a:spLocks noGrp="1"/>
          </p:cNvSpPr>
          <p:nvPr>
            <p:ph type="body" idx="1"/>
          </p:nvPr>
        </p:nvSpPr>
        <p:spPr/>
        <p:txBody>
          <a:bodyPr/>
          <a:lstStyle/>
          <a:p>
            <a:r>
              <a:rPr lang="en-GB" dirty="0"/>
              <a:t>Seasonal Sales Optimisation</a:t>
            </a:r>
          </a:p>
        </p:txBody>
      </p:sp>
      <p:sp>
        <p:nvSpPr>
          <p:cNvPr id="8" name="Content Placeholder 7">
            <a:extLst>
              <a:ext uri="{FF2B5EF4-FFF2-40B4-BE49-F238E27FC236}">
                <a16:creationId xmlns:a16="http://schemas.microsoft.com/office/drawing/2014/main" id="{1B9E0752-5F6D-7A25-F129-FF5A453A1D5D}"/>
              </a:ext>
            </a:extLst>
          </p:cNvPr>
          <p:cNvSpPr>
            <a:spLocks noGrp="1"/>
          </p:cNvSpPr>
          <p:nvPr>
            <p:ph sz="half" idx="2"/>
          </p:nvPr>
        </p:nvSpPr>
        <p:spPr/>
        <p:txBody>
          <a:bodyPr>
            <a:normAutofit fontScale="70000" lnSpcReduction="20000"/>
          </a:bodyPr>
          <a:lstStyle/>
          <a:p>
            <a:pPr marL="0" indent="0">
              <a:buNone/>
            </a:pPr>
            <a:r>
              <a:rPr lang="en-GB" b="1" dirty="0"/>
              <a:t>Recommendation</a:t>
            </a:r>
            <a:r>
              <a:rPr lang="en-GB" dirty="0"/>
              <a:t>:</a:t>
            </a:r>
          </a:p>
          <a:p>
            <a:r>
              <a:rPr lang="en-GB" dirty="0"/>
              <a:t>Capitalise on strong performance on quarter four (Q4) and improve sales in other quarters.</a:t>
            </a:r>
          </a:p>
          <a:p>
            <a:pPr marL="0" indent="0">
              <a:buNone/>
            </a:pPr>
            <a:r>
              <a:rPr lang="en-GB" b="1" dirty="0"/>
              <a:t>Actions:</a:t>
            </a:r>
          </a:p>
          <a:p>
            <a:r>
              <a:rPr lang="en-GB" dirty="0"/>
              <a:t>Implement targeted marketing campaigns and promotions in Q2 and Q4 to further boost holiday season sales.</a:t>
            </a:r>
          </a:p>
          <a:p>
            <a:r>
              <a:rPr lang="en-GB" dirty="0"/>
              <a:t>Develop off-season promotions or product launches to stimulate sales in Q1 and Q3.</a:t>
            </a:r>
          </a:p>
          <a:p>
            <a:r>
              <a:rPr lang="en-GB" dirty="0"/>
              <a:t>Consider introducing season-specific product variants to maintain consumer interest throughout the year.</a:t>
            </a:r>
          </a:p>
          <a:p>
            <a:endParaRPr lang="en-GB" dirty="0"/>
          </a:p>
        </p:txBody>
      </p:sp>
      <p:sp>
        <p:nvSpPr>
          <p:cNvPr id="9" name="Text Placeholder 8">
            <a:extLst>
              <a:ext uri="{FF2B5EF4-FFF2-40B4-BE49-F238E27FC236}">
                <a16:creationId xmlns:a16="http://schemas.microsoft.com/office/drawing/2014/main" id="{40AC439E-38EC-2047-448A-291D6626DD2C}"/>
              </a:ext>
            </a:extLst>
          </p:cNvPr>
          <p:cNvSpPr>
            <a:spLocks noGrp="1"/>
          </p:cNvSpPr>
          <p:nvPr>
            <p:ph type="body" sz="quarter" idx="3"/>
          </p:nvPr>
        </p:nvSpPr>
        <p:spPr/>
        <p:txBody>
          <a:bodyPr/>
          <a:lstStyle/>
          <a:p>
            <a:r>
              <a:rPr lang="en-GB" dirty="0"/>
              <a:t>Cost Management and Pricing Strategy</a:t>
            </a:r>
          </a:p>
        </p:txBody>
      </p:sp>
      <p:sp>
        <p:nvSpPr>
          <p:cNvPr id="10" name="Content Placeholder 9">
            <a:extLst>
              <a:ext uri="{FF2B5EF4-FFF2-40B4-BE49-F238E27FC236}">
                <a16:creationId xmlns:a16="http://schemas.microsoft.com/office/drawing/2014/main" id="{38A52C47-62A6-9929-E1C8-0251999C4301}"/>
              </a:ext>
            </a:extLst>
          </p:cNvPr>
          <p:cNvSpPr>
            <a:spLocks noGrp="1"/>
          </p:cNvSpPr>
          <p:nvPr>
            <p:ph sz="quarter" idx="4"/>
          </p:nvPr>
        </p:nvSpPr>
        <p:spPr/>
        <p:txBody>
          <a:bodyPr>
            <a:normAutofit fontScale="70000" lnSpcReduction="20000"/>
          </a:bodyPr>
          <a:lstStyle/>
          <a:p>
            <a:pPr marL="0" indent="0">
              <a:buNone/>
            </a:pPr>
            <a:r>
              <a:rPr lang="en-GB" b="1" dirty="0"/>
              <a:t>Recommendation:</a:t>
            </a:r>
          </a:p>
          <a:p>
            <a:r>
              <a:rPr lang="en-GB" dirty="0"/>
              <a:t>Optimise manufacturing costs and refine discount strategies.</a:t>
            </a:r>
          </a:p>
          <a:p>
            <a:pPr marL="0" indent="0">
              <a:buNone/>
            </a:pPr>
            <a:r>
              <a:rPr lang="en-GB" b="1" dirty="0"/>
              <a:t>Actions:</a:t>
            </a:r>
          </a:p>
          <a:p>
            <a:r>
              <a:rPr lang="en-GB" dirty="0"/>
              <a:t>For high-performing products like </a:t>
            </a:r>
            <a:r>
              <a:rPr lang="en-GB" dirty="0" err="1"/>
              <a:t>Paseo</a:t>
            </a:r>
            <a:r>
              <a:rPr lang="en-GB" dirty="0"/>
              <a:t>, VTT, and Velo, carefully balance discounts with profitability to maximize revenue without eroding margins.</a:t>
            </a:r>
          </a:p>
          <a:p>
            <a:r>
              <a:rPr lang="en-GB" dirty="0"/>
              <a:t>Identify cost cutting measure found in Carretera, Montana and </a:t>
            </a:r>
            <a:r>
              <a:rPr lang="en-GB" dirty="0" err="1"/>
              <a:t>Paseo</a:t>
            </a:r>
            <a:r>
              <a:rPr lang="en-GB" dirty="0"/>
              <a:t> and implement them in high-performing products.</a:t>
            </a:r>
          </a:p>
          <a:p>
            <a:endParaRPr lang="en-GB" dirty="0"/>
          </a:p>
          <a:p>
            <a:endParaRPr lang="en-GB" dirty="0"/>
          </a:p>
        </p:txBody>
      </p:sp>
    </p:spTree>
    <p:extLst>
      <p:ext uri="{BB962C8B-B14F-4D97-AF65-F5344CB8AC3E}">
        <p14:creationId xmlns:p14="http://schemas.microsoft.com/office/powerpoint/2010/main" val="93973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55F-C2C5-34CB-77EB-F8C9ED261BF7}"/>
              </a:ext>
            </a:extLst>
          </p:cNvPr>
          <p:cNvSpPr>
            <a:spLocks noGrp="1"/>
          </p:cNvSpPr>
          <p:nvPr>
            <p:ph type="title"/>
          </p:nvPr>
        </p:nvSpPr>
        <p:spPr/>
        <p:txBody>
          <a:bodyPr/>
          <a:lstStyle/>
          <a:p>
            <a:r>
              <a:rPr lang="en-GB" dirty="0">
                <a:latin typeface="source-serif-pro"/>
              </a:rPr>
              <a:t>Strategic Recommendations</a:t>
            </a:r>
          </a:p>
        </p:txBody>
      </p:sp>
      <p:sp>
        <p:nvSpPr>
          <p:cNvPr id="7" name="Text Placeholder 6">
            <a:extLst>
              <a:ext uri="{FF2B5EF4-FFF2-40B4-BE49-F238E27FC236}">
                <a16:creationId xmlns:a16="http://schemas.microsoft.com/office/drawing/2014/main" id="{A0A925E5-3E28-6C05-A711-4FFCC72454EF}"/>
              </a:ext>
            </a:extLst>
          </p:cNvPr>
          <p:cNvSpPr>
            <a:spLocks noGrp="1"/>
          </p:cNvSpPr>
          <p:nvPr>
            <p:ph type="body" idx="1"/>
          </p:nvPr>
        </p:nvSpPr>
        <p:spPr/>
        <p:txBody>
          <a:bodyPr/>
          <a:lstStyle/>
          <a:p>
            <a:r>
              <a:rPr lang="en-GB" dirty="0"/>
              <a:t>Market Segment Diversification</a:t>
            </a:r>
          </a:p>
        </p:txBody>
      </p:sp>
      <p:sp>
        <p:nvSpPr>
          <p:cNvPr id="8" name="Content Placeholder 7">
            <a:extLst>
              <a:ext uri="{FF2B5EF4-FFF2-40B4-BE49-F238E27FC236}">
                <a16:creationId xmlns:a16="http://schemas.microsoft.com/office/drawing/2014/main" id="{1B9E0752-5F6D-7A25-F129-FF5A453A1D5D}"/>
              </a:ext>
            </a:extLst>
          </p:cNvPr>
          <p:cNvSpPr>
            <a:spLocks noGrp="1"/>
          </p:cNvSpPr>
          <p:nvPr>
            <p:ph sz="half" idx="2"/>
          </p:nvPr>
        </p:nvSpPr>
        <p:spPr/>
        <p:txBody>
          <a:bodyPr>
            <a:normAutofit fontScale="62500" lnSpcReduction="20000"/>
          </a:bodyPr>
          <a:lstStyle/>
          <a:p>
            <a:pPr marL="0" indent="0">
              <a:buNone/>
            </a:pPr>
            <a:r>
              <a:rPr lang="en-GB" b="1" dirty="0"/>
              <a:t>Recommendation:</a:t>
            </a:r>
          </a:p>
          <a:p>
            <a:r>
              <a:rPr lang="en-GB" dirty="0"/>
              <a:t>Maintain strong performance in Government and Small Business segments while growing presence in Enterprise and Midmarket segments.</a:t>
            </a:r>
          </a:p>
          <a:p>
            <a:pPr marL="0" indent="0">
              <a:buNone/>
            </a:pPr>
            <a:r>
              <a:rPr lang="en-GB" b="1" dirty="0"/>
              <a:t>Actions:</a:t>
            </a:r>
          </a:p>
          <a:p>
            <a:r>
              <a:rPr lang="en-GB" dirty="0"/>
              <a:t>Develop targeted product bundles or services specifically for the Enterprise segment to increase market share.</a:t>
            </a:r>
          </a:p>
          <a:p>
            <a:r>
              <a:rPr lang="en-GB" dirty="0"/>
              <a:t>Create a dedicated sales team for the Midmarket segment to focus on growing this potentially underserved market.</a:t>
            </a:r>
          </a:p>
          <a:p>
            <a:r>
              <a:rPr lang="en-GB" dirty="0"/>
              <a:t>Implement a key account management program for Government clients to ensure retention and growth of this crucial segment.</a:t>
            </a:r>
          </a:p>
          <a:p>
            <a:endParaRPr lang="en-GB" dirty="0"/>
          </a:p>
          <a:p>
            <a:endParaRPr lang="en-GB" dirty="0"/>
          </a:p>
        </p:txBody>
      </p:sp>
      <p:sp>
        <p:nvSpPr>
          <p:cNvPr id="9" name="Text Placeholder 8">
            <a:extLst>
              <a:ext uri="{FF2B5EF4-FFF2-40B4-BE49-F238E27FC236}">
                <a16:creationId xmlns:a16="http://schemas.microsoft.com/office/drawing/2014/main" id="{40AC439E-38EC-2047-448A-291D6626DD2C}"/>
              </a:ext>
            </a:extLst>
          </p:cNvPr>
          <p:cNvSpPr>
            <a:spLocks noGrp="1"/>
          </p:cNvSpPr>
          <p:nvPr>
            <p:ph type="body" sz="quarter" idx="3"/>
          </p:nvPr>
        </p:nvSpPr>
        <p:spPr/>
        <p:txBody>
          <a:bodyPr/>
          <a:lstStyle/>
          <a:p>
            <a:r>
              <a:rPr lang="en-GB" dirty="0"/>
              <a:t>Supply Chain Optimisation</a:t>
            </a:r>
          </a:p>
        </p:txBody>
      </p:sp>
      <p:sp>
        <p:nvSpPr>
          <p:cNvPr id="10" name="Content Placeholder 9">
            <a:extLst>
              <a:ext uri="{FF2B5EF4-FFF2-40B4-BE49-F238E27FC236}">
                <a16:creationId xmlns:a16="http://schemas.microsoft.com/office/drawing/2014/main" id="{38A52C47-62A6-9929-E1C8-0251999C4301}"/>
              </a:ext>
            </a:extLst>
          </p:cNvPr>
          <p:cNvSpPr>
            <a:spLocks noGrp="1"/>
          </p:cNvSpPr>
          <p:nvPr>
            <p:ph sz="quarter" idx="4"/>
          </p:nvPr>
        </p:nvSpPr>
        <p:spPr/>
        <p:txBody>
          <a:bodyPr>
            <a:normAutofit fontScale="62500" lnSpcReduction="20000"/>
          </a:bodyPr>
          <a:lstStyle/>
          <a:p>
            <a:pPr marL="0" indent="0">
              <a:buNone/>
            </a:pPr>
            <a:r>
              <a:rPr lang="en-GB" b="1" dirty="0"/>
              <a:t>Recommendation:</a:t>
            </a:r>
          </a:p>
          <a:p>
            <a:r>
              <a:rPr lang="en-GB" dirty="0"/>
              <a:t>Improve supply chain efficiency to reduce costs and enhance product availability.</a:t>
            </a:r>
          </a:p>
          <a:p>
            <a:pPr marL="0" indent="0">
              <a:buNone/>
            </a:pPr>
            <a:r>
              <a:rPr lang="en-GB" b="1" dirty="0"/>
              <a:t>Actions:</a:t>
            </a:r>
          </a:p>
          <a:p>
            <a:r>
              <a:rPr lang="en-GB" dirty="0"/>
              <a:t>Implement advanced inventory management systems to optimize stock levels based on seasonal demand fluctuations.</a:t>
            </a:r>
          </a:p>
          <a:p>
            <a:r>
              <a:rPr lang="en-GB" dirty="0"/>
              <a:t>Explore partnerships with suppliers to secure better prices for raw materials, particularly for high-volume products like </a:t>
            </a:r>
            <a:r>
              <a:rPr lang="en-GB" dirty="0" err="1"/>
              <a:t>Paseo</a:t>
            </a:r>
            <a:r>
              <a:rPr lang="en-GB" dirty="0"/>
              <a:t> and VTT.</a:t>
            </a:r>
          </a:p>
          <a:p>
            <a:r>
              <a:rPr lang="en-GB" dirty="0"/>
              <a:t>Consider localising production in key markets to reduce transportation costs and improve response times to market demands.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56735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B55F-C2C5-34CB-77EB-F8C9ED261BF7}"/>
              </a:ext>
            </a:extLst>
          </p:cNvPr>
          <p:cNvSpPr>
            <a:spLocks noGrp="1"/>
          </p:cNvSpPr>
          <p:nvPr>
            <p:ph type="title"/>
          </p:nvPr>
        </p:nvSpPr>
        <p:spPr/>
        <p:txBody>
          <a:bodyPr/>
          <a:lstStyle/>
          <a:p>
            <a:r>
              <a:rPr lang="en-GB" dirty="0">
                <a:latin typeface="source-serif-pro"/>
              </a:rPr>
              <a:t>Conclusion</a:t>
            </a:r>
          </a:p>
        </p:txBody>
      </p:sp>
      <p:sp>
        <p:nvSpPr>
          <p:cNvPr id="8" name="Content Placeholder 7">
            <a:extLst>
              <a:ext uri="{FF2B5EF4-FFF2-40B4-BE49-F238E27FC236}">
                <a16:creationId xmlns:a16="http://schemas.microsoft.com/office/drawing/2014/main" id="{1B9E0752-5F6D-7A25-F129-FF5A453A1D5D}"/>
              </a:ext>
            </a:extLst>
          </p:cNvPr>
          <p:cNvSpPr>
            <a:spLocks noGrp="1"/>
          </p:cNvSpPr>
          <p:nvPr>
            <p:ph idx="1"/>
          </p:nvPr>
        </p:nvSpPr>
        <p:spPr/>
        <p:txBody>
          <a:bodyPr>
            <a:normAutofit/>
          </a:bodyPr>
          <a:lstStyle/>
          <a:p>
            <a:pPr marL="0" indent="0">
              <a:buNone/>
            </a:pPr>
            <a:r>
              <a:rPr lang="en-GB" dirty="0"/>
              <a:t>In 2013 and 2014, </a:t>
            </a:r>
            <a:r>
              <a:rPr lang="en-GB" dirty="0" err="1"/>
              <a:t>Paseo</a:t>
            </a:r>
            <a:r>
              <a:rPr lang="en-GB" dirty="0"/>
              <a:t> emerged as the top-performing product in terms of profitability, especially in Canada, although Velo outperformed it in Germany. VTT and Amarilla also showed strong profitability across different regions, highlighting significant variations in product performance and market preferences, which are critical for strategic planning and operational improvements.</a:t>
            </a:r>
          </a:p>
          <a:p>
            <a:endParaRPr lang="en-GB" dirty="0"/>
          </a:p>
        </p:txBody>
      </p:sp>
    </p:spTree>
    <p:extLst>
      <p:ext uri="{BB962C8B-B14F-4D97-AF65-F5344CB8AC3E}">
        <p14:creationId xmlns:p14="http://schemas.microsoft.com/office/powerpoint/2010/main" val="424742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F4E4-4F8E-8DC6-7D2E-2EE0D3535AB1}"/>
              </a:ext>
            </a:extLst>
          </p:cNvPr>
          <p:cNvSpPr>
            <a:spLocks noGrp="1"/>
          </p:cNvSpPr>
          <p:nvPr>
            <p:ph type="title"/>
          </p:nvPr>
        </p:nvSpPr>
        <p:spPr/>
        <p:txBody>
          <a:bodyPr/>
          <a:lstStyle/>
          <a:p>
            <a:r>
              <a:rPr lang="en-GB" b="0" i="0" dirty="0">
                <a:solidFill>
                  <a:srgbClr val="242424"/>
                </a:solidFill>
                <a:effectLst/>
                <a:highlight>
                  <a:srgbClr val="FFFFFF"/>
                </a:highlight>
                <a:latin typeface="source-serif-pro"/>
              </a:rPr>
              <a:t>Objectives</a:t>
            </a:r>
            <a:endParaRPr lang="en-GB" dirty="0"/>
          </a:p>
        </p:txBody>
      </p:sp>
      <p:sp>
        <p:nvSpPr>
          <p:cNvPr id="3" name="Content Placeholder 2">
            <a:extLst>
              <a:ext uri="{FF2B5EF4-FFF2-40B4-BE49-F238E27FC236}">
                <a16:creationId xmlns:a16="http://schemas.microsoft.com/office/drawing/2014/main" id="{2151B588-3502-FDCC-557D-EE12FC3AC25C}"/>
              </a:ext>
            </a:extLst>
          </p:cNvPr>
          <p:cNvSpPr>
            <a:spLocks noGrp="1"/>
          </p:cNvSpPr>
          <p:nvPr>
            <p:ph idx="1"/>
          </p:nvPr>
        </p:nvSpPr>
        <p:spPr/>
        <p:txBody>
          <a:bodyPr>
            <a:normAutofit/>
          </a:bodyPr>
          <a:lstStyle/>
          <a:p>
            <a:pPr marL="514350" indent="-514350">
              <a:buFont typeface="+mj-lt"/>
              <a:buAutoNum type="arabicPeriod"/>
            </a:pPr>
            <a:r>
              <a:rPr lang="en-GB" dirty="0"/>
              <a:t>Identify top-performing products and regions in terms of revenue and profitability.</a:t>
            </a:r>
          </a:p>
          <a:p>
            <a:pPr marL="514350" indent="-514350">
              <a:buFont typeface="+mj-lt"/>
              <a:buAutoNum type="arabicPeriod"/>
            </a:pPr>
            <a:r>
              <a:rPr lang="en-GB" dirty="0"/>
              <a:t>Evaluate the cost structure and its impact on profitability.</a:t>
            </a:r>
          </a:p>
          <a:p>
            <a:pPr marL="514350" indent="-514350">
              <a:buFont typeface="+mj-lt"/>
              <a:buAutoNum type="arabicPeriod"/>
            </a:pPr>
            <a:r>
              <a:rPr lang="en-GB" dirty="0"/>
              <a:t>Identify and analyse market trends and seasonal effects on sales and profits.</a:t>
            </a:r>
          </a:p>
        </p:txBody>
      </p:sp>
    </p:spTree>
    <p:extLst>
      <p:ext uri="{BB962C8B-B14F-4D97-AF65-F5344CB8AC3E}">
        <p14:creationId xmlns:p14="http://schemas.microsoft.com/office/powerpoint/2010/main" val="356875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F4E4-4F8E-8DC6-7D2E-2EE0D3535AB1}"/>
              </a:ext>
            </a:extLst>
          </p:cNvPr>
          <p:cNvSpPr>
            <a:spLocks noGrp="1"/>
          </p:cNvSpPr>
          <p:nvPr>
            <p:ph type="title"/>
          </p:nvPr>
        </p:nvSpPr>
        <p:spPr/>
        <p:txBody>
          <a:bodyPr/>
          <a:lstStyle/>
          <a:p>
            <a:r>
              <a:rPr lang="en-GB" b="0" i="0" dirty="0">
                <a:solidFill>
                  <a:srgbClr val="242424"/>
                </a:solidFill>
                <a:effectLst/>
                <a:highlight>
                  <a:srgbClr val="FFFFFF"/>
                </a:highlight>
                <a:latin typeface="source-serif-pro"/>
              </a:rPr>
              <a:t>Introduction</a:t>
            </a:r>
            <a:endParaRPr lang="en-GB" dirty="0"/>
          </a:p>
        </p:txBody>
      </p:sp>
      <p:sp>
        <p:nvSpPr>
          <p:cNvPr id="3" name="Content Placeholder 2">
            <a:extLst>
              <a:ext uri="{FF2B5EF4-FFF2-40B4-BE49-F238E27FC236}">
                <a16:creationId xmlns:a16="http://schemas.microsoft.com/office/drawing/2014/main" id="{2151B588-3502-FDCC-557D-EE12FC3AC25C}"/>
              </a:ext>
            </a:extLst>
          </p:cNvPr>
          <p:cNvSpPr>
            <a:spLocks noGrp="1"/>
          </p:cNvSpPr>
          <p:nvPr>
            <p:ph idx="1"/>
          </p:nvPr>
        </p:nvSpPr>
        <p:spPr/>
        <p:txBody>
          <a:bodyPr/>
          <a:lstStyle/>
          <a:p>
            <a:r>
              <a:rPr lang="en-GB" dirty="0"/>
              <a:t>This report provides a comprehensive analysis of Insight Ventures Inc.’s financial performance based on the data visualised in our interactive dashboard. This analysis aims to provide insights into the sales performance, profitability, and market trends of </a:t>
            </a:r>
          </a:p>
          <a:p>
            <a:r>
              <a:rPr lang="en-GB" dirty="0"/>
              <a:t>The analysis covers the years 2013 and 2014 and includes data from North America, Europe, and Asia-Pacific. By leveraging data-driven insights, the company aims to enhance its market position and operational efficiency.</a:t>
            </a:r>
          </a:p>
          <a:p>
            <a:endParaRPr lang="en-GB" dirty="0"/>
          </a:p>
        </p:txBody>
      </p:sp>
    </p:spTree>
    <p:extLst>
      <p:ext uri="{BB962C8B-B14F-4D97-AF65-F5344CB8AC3E}">
        <p14:creationId xmlns:p14="http://schemas.microsoft.com/office/powerpoint/2010/main" val="358350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CD1A-0128-48AD-58C5-5644DF4C9E36}"/>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Scope</a:t>
            </a:r>
            <a:endParaRPr lang="en-GB" dirty="0"/>
          </a:p>
        </p:txBody>
      </p:sp>
      <p:sp>
        <p:nvSpPr>
          <p:cNvPr id="3" name="Content Placeholder 2">
            <a:extLst>
              <a:ext uri="{FF2B5EF4-FFF2-40B4-BE49-F238E27FC236}">
                <a16:creationId xmlns:a16="http://schemas.microsoft.com/office/drawing/2014/main" id="{852638BF-F201-17E2-2EE5-434BD6D5B48A}"/>
              </a:ext>
            </a:extLst>
          </p:cNvPr>
          <p:cNvSpPr>
            <a:spLocks noGrp="1"/>
          </p:cNvSpPr>
          <p:nvPr>
            <p:ph idx="1"/>
          </p:nvPr>
        </p:nvSpPr>
        <p:spPr/>
        <p:txBody>
          <a:bodyPr/>
          <a:lstStyle/>
          <a:p>
            <a:pPr marL="0" indent="0">
              <a:buNone/>
            </a:pPr>
            <a:r>
              <a:rPr lang="en-GB" dirty="0"/>
              <a:t>This financial analysis covers: </a:t>
            </a:r>
          </a:p>
          <a:p>
            <a:r>
              <a:rPr lang="en-GB" dirty="0"/>
              <a:t>Time Period: Years 2013 and 2014, sorted by year, quarter, and month. </a:t>
            </a:r>
          </a:p>
          <a:p>
            <a:r>
              <a:rPr lang="en-GB" dirty="0"/>
              <a:t>Geographic Regions: North America (United States, Canada, Mexico) and Europe (Germany France) </a:t>
            </a:r>
          </a:p>
          <a:p>
            <a:r>
              <a:rPr lang="en-GB" dirty="0"/>
              <a:t>Metrics: Sales, discounts, profits, gross profit, cost of goods sold (COGS), and units sold. </a:t>
            </a:r>
          </a:p>
          <a:p>
            <a:r>
              <a:rPr lang="en-GB" dirty="0"/>
              <a:t>Dimensions: Product categories, countries, and regions.</a:t>
            </a:r>
          </a:p>
        </p:txBody>
      </p:sp>
    </p:spTree>
    <p:extLst>
      <p:ext uri="{BB962C8B-B14F-4D97-AF65-F5344CB8AC3E}">
        <p14:creationId xmlns:p14="http://schemas.microsoft.com/office/powerpoint/2010/main" val="850904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CD1A-0128-48AD-58C5-5644DF4C9E36}"/>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Data Overview</a:t>
            </a:r>
            <a:endParaRPr lang="en-GB" dirty="0"/>
          </a:p>
        </p:txBody>
      </p:sp>
      <p:sp>
        <p:nvSpPr>
          <p:cNvPr id="3" name="Content Placeholder 2">
            <a:extLst>
              <a:ext uri="{FF2B5EF4-FFF2-40B4-BE49-F238E27FC236}">
                <a16:creationId xmlns:a16="http://schemas.microsoft.com/office/drawing/2014/main" id="{852638BF-F201-17E2-2EE5-434BD6D5B48A}"/>
              </a:ext>
            </a:extLst>
          </p:cNvPr>
          <p:cNvSpPr>
            <a:spLocks noGrp="1"/>
          </p:cNvSpPr>
          <p:nvPr>
            <p:ph idx="1"/>
          </p:nvPr>
        </p:nvSpPr>
        <p:spPr/>
        <p:txBody>
          <a:bodyPr/>
          <a:lstStyle/>
          <a:p>
            <a:pPr>
              <a:lnSpc>
                <a:spcPct val="107000"/>
              </a:lnSpc>
              <a:spcAft>
                <a:spcPts val="800"/>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The data source used is a Financial Sample.xlsx file which is a Microsoft Excel Worksheet which contains 16 columns and 701 rows.</a:t>
            </a:r>
          </a:p>
          <a:p>
            <a:pPr>
              <a:lnSpc>
                <a:spcPct val="107000"/>
              </a:lnSpc>
              <a:spcAft>
                <a:spcPts val="800"/>
              </a:spcAft>
            </a:pPr>
            <a:r>
              <a:rPr lang="en-GB" kern="100" dirty="0">
                <a:effectLst/>
                <a:latin typeface="Calibri" panose="020F0502020204030204" pitchFamily="34" charset="0"/>
                <a:ea typeface="Calibri" panose="020F0502020204030204" pitchFamily="34" charset="0"/>
                <a:cs typeface="Calibri" panose="020F0502020204030204" pitchFamily="34" charset="0"/>
              </a:rPr>
              <a:t>The dataset includes data such as 'Product', 'Country', 'Region', 'Units Sold', 'Manufacturing Price', 'Sale Price', 'Gross Sales', 'Discounts', 'Sales', 'COGS', 'Profit', 'Date', and 'Month Number'.</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87155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6A61-411E-E3A7-D742-3CE7AE5E0222}"/>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Methodology</a:t>
            </a:r>
            <a:endParaRPr lang="en-GB" dirty="0"/>
          </a:p>
        </p:txBody>
      </p:sp>
      <p:sp>
        <p:nvSpPr>
          <p:cNvPr id="3" name="Content Placeholder 2">
            <a:extLst>
              <a:ext uri="{FF2B5EF4-FFF2-40B4-BE49-F238E27FC236}">
                <a16:creationId xmlns:a16="http://schemas.microsoft.com/office/drawing/2014/main" id="{35135444-EDE8-B878-7E93-61C3BC5F8BF6}"/>
              </a:ext>
            </a:extLst>
          </p:cNvPr>
          <p:cNvSpPr>
            <a:spLocks noGrp="1"/>
          </p:cNvSpPr>
          <p:nvPr>
            <p:ph idx="1"/>
          </p:nvPr>
        </p:nvSpPr>
        <p:spPr/>
        <p:txBody>
          <a:bodyPr>
            <a:normAutofit fontScale="92500" lnSpcReduction="10000"/>
          </a:bodyPr>
          <a:lstStyle/>
          <a:p>
            <a:r>
              <a:rPr lang="en-GB" dirty="0"/>
              <a:t>Divided into three parts:</a:t>
            </a:r>
          </a:p>
          <a:p>
            <a:pPr marL="971550" lvl="1" indent="-514350">
              <a:buFont typeface="+mj-lt"/>
              <a:buAutoNum type="arabicPeriod"/>
            </a:pPr>
            <a:r>
              <a:rPr lang="en-GB" dirty="0"/>
              <a:t>Data Cleaning</a:t>
            </a:r>
          </a:p>
          <a:p>
            <a:pPr lvl="2"/>
            <a:r>
              <a:rPr lang="en-GB" dirty="0"/>
              <a:t>Checked for unknown data or incorrect formatting</a:t>
            </a:r>
          </a:p>
          <a:p>
            <a:pPr lvl="2"/>
            <a:r>
              <a:rPr lang="en-GB" dirty="0"/>
              <a:t>Corrected missing data and standardised date formats.</a:t>
            </a:r>
          </a:p>
          <a:p>
            <a:pPr lvl="2"/>
            <a:r>
              <a:rPr lang="en-GB" dirty="0"/>
              <a:t>Converted all monetary figures to USD($)</a:t>
            </a:r>
          </a:p>
          <a:p>
            <a:pPr lvl="1"/>
            <a:r>
              <a:rPr lang="en-GB" dirty="0"/>
              <a:t>2. Data Preparation</a:t>
            </a:r>
          </a:p>
          <a:p>
            <a:pPr lvl="2"/>
            <a:r>
              <a:rPr lang="en-GB" dirty="0"/>
              <a:t>Created duplicate tables and pivot charts for analysis</a:t>
            </a:r>
          </a:p>
          <a:p>
            <a:pPr lvl="2"/>
            <a:r>
              <a:rPr lang="en-GB" dirty="0"/>
              <a:t>Formatted data for consistent presentation. </a:t>
            </a:r>
          </a:p>
          <a:p>
            <a:pPr lvl="1"/>
            <a:r>
              <a:rPr lang="en-GB" dirty="0"/>
              <a:t>3. Data Visualisation and Analysis</a:t>
            </a:r>
          </a:p>
          <a:p>
            <a:pPr lvl="2"/>
            <a:r>
              <a:rPr lang="en-GB" dirty="0"/>
              <a:t>Created a visual dashboard, had the slicers linked to important dimensions of the graphs products, countries, regions, segments etc</a:t>
            </a:r>
          </a:p>
          <a:p>
            <a:pPr lvl="2"/>
            <a:r>
              <a:rPr lang="en-GB" dirty="0"/>
              <a:t>Identified Identified top-performing products and regions, highlight Cost Efficiency: Evaluated cost structures and identified cost reduction opportunities and pinpoint seasonal market trends</a:t>
            </a:r>
          </a:p>
        </p:txBody>
      </p:sp>
    </p:spTree>
    <p:extLst>
      <p:ext uri="{BB962C8B-B14F-4D97-AF65-F5344CB8AC3E}">
        <p14:creationId xmlns:p14="http://schemas.microsoft.com/office/powerpoint/2010/main" val="42983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D758-8129-82C7-EACE-156CC844C5E2}"/>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Key Findings</a:t>
            </a:r>
            <a:br>
              <a:rPr lang="en-GB" b="0" i="0" dirty="0">
                <a:solidFill>
                  <a:srgbClr val="242424"/>
                </a:solidFill>
                <a:effectLst/>
                <a:highlight>
                  <a:srgbClr val="FFFFFF"/>
                </a:highlight>
                <a:latin typeface="source-serif-pro"/>
              </a:rPr>
            </a:br>
            <a:r>
              <a:rPr lang="en-GB" sz="2400" b="0" i="0" dirty="0">
                <a:solidFill>
                  <a:srgbClr val="242424"/>
                </a:solidFill>
                <a:effectLst/>
                <a:highlight>
                  <a:srgbClr val="FFFFFF"/>
                </a:highlight>
                <a:latin typeface="source-serif-pro"/>
              </a:rPr>
              <a:t>Sales</a:t>
            </a:r>
            <a:endParaRPr lang="en-GB" dirty="0"/>
          </a:p>
        </p:txBody>
      </p:sp>
      <p:sp>
        <p:nvSpPr>
          <p:cNvPr id="5" name="Content Placeholder 4">
            <a:extLst>
              <a:ext uri="{FF2B5EF4-FFF2-40B4-BE49-F238E27FC236}">
                <a16:creationId xmlns:a16="http://schemas.microsoft.com/office/drawing/2014/main" id="{DA693C33-3750-75F6-E16A-4D75C68C37B2}"/>
              </a:ext>
            </a:extLst>
          </p:cNvPr>
          <p:cNvSpPr>
            <a:spLocks noGrp="1"/>
          </p:cNvSpPr>
          <p:nvPr>
            <p:ph sz="half" idx="2"/>
          </p:nvPr>
        </p:nvSpPr>
        <p:spPr/>
        <p:txBody>
          <a:bodyPr/>
          <a:lstStyle/>
          <a:p>
            <a:r>
              <a:rPr lang="en-GB" dirty="0"/>
              <a:t>Between 2013 and 2014, by segment, the Government accounted for the highest sales at $52,504,261, followed by Small Business at $42,427,919, and Enterprise at $19,611,694</a:t>
            </a:r>
          </a:p>
        </p:txBody>
      </p:sp>
      <p:graphicFrame>
        <p:nvGraphicFramePr>
          <p:cNvPr id="6" name="Content Placeholder 5">
            <a:extLst>
              <a:ext uri="{FF2B5EF4-FFF2-40B4-BE49-F238E27FC236}">
                <a16:creationId xmlns:a16="http://schemas.microsoft.com/office/drawing/2014/main" id="{0F91F771-0E35-4ED8-9E61-4E956484ABA6}"/>
              </a:ext>
            </a:extLst>
          </p:cNvPr>
          <p:cNvGraphicFramePr>
            <a:graphicFrameLocks noGrp="1"/>
          </p:cNvGraphicFramePr>
          <p:nvPr>
            <p:ph sz="half" idx="1"/>
            <p:extLst>
              <p:ext uri="{D42A27DB-BD31-4B8C-83A1-F6EECF244321}">
                <p14:modId xmlns:p14="http://schemas.microsoft.com/office/powerpoint/2010/main" val="3629059436"/>
              </p:ext>
            </p:extLst>
          </p:nvPr>
        </p:nvGraphicFramePr>
        <p:xfrm>
          <a:off x="194553" y="1825625"/>
          <a:ext cx="5825247"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065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D758-8129-82C7-EACE-156CC844C5E2}"/>
              </a:ext>
            </a:extLst>
          </p:cNvPr>
          <p:cNvSpPr>
            <a:spLocks noGrp="1"/>
          </p:cNvSpPr>
          <p:nvPr>
            <p:ph type="title"/>
          </p:nvPr>
        </p:nvSpPr>
        <p:spPr/>
        <p:txBody>
          <a:bodyPr>
            <a:normAutofit/>
          </a:bodyPr>
          <a:lstStyle/>
          <a:p>
            <a:r>
              <a:rPr lang="en-GB" b="0" i="0" dirty="0">
                <a:solidFill>
                  <a:srgbClr val="242424"/>
                </a:solidFill>
                <a:effectLst/>
                <a:highlight>
                  <a:srgbClr val="FFFFFF"/>
                </a:highlight>
                <a:latin typeface="source-serif-pro"/>
              </a:rPr>
              <a:t>Key Findings</a:t>
            </a:r>
            <a:br>
              <a:rPr lang="en-GB" b="0" i="0" dirty="0">
                <a:solidFill>
                  <a:srgbClr val="242424"/>
                </a:solidFill>
                <a:effectLst/>
                <a:highlight>
                  <a:srgbClr val="FFFFFF"/>
                </a:highlight>
                <a:latin typeface="source-serif-pro"/>
              </a:rPr>
            </a:br>
            <a:r>
              <a:rPr lang="en-GB" sz="2400" b="0" i="0" dirty="0">
                <a:solidFill>
                  <a:srgbClr val="242424"/>
                </a:solidFill>
                <a:effectLst/>
                <a:highlight>
                  <a:srgbClr val="FFFFFF"/>
                </a:highlight>
                <a:latin typeface="source-serif-pro"/>
              </a:rPr>
              <a:t>Sales</a:t>
            </a:r>
            <a:endParaRPr lang="en-GB" dirty="0"/>
          </a:p>
        </p:txBody>
      </p:sp>
      <p:graphicFrame>
        <p:nvGraphicFramePr>
          <p:cNvPr id="7" name="Content Placeholder 6">
            <a:extLst>
              <a:ext uri="{FF2B5EF4-FFF2-40B4-BE49-F238E27FC236}">
                <a16:creationId xmlns:a16="http://schemas.microsoft.com/office/drawing/2014/main" id="{0252D324-5C10-48B8-B4B4-E585E438C0C9}"/>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2B4B169A-4FB5-F7C1-525A-765B491B79F1}"/>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020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D64FB7-A1BF-7C22-6374-515DFA07A678}"/>
              </a:ext>
            </a:extLst>
          </p:cNvPr>
          <p:cNvSpPr>
            <a:spLocks noGrp="1"/>
          </p:cNvSpPr>
          <p:nvPr>
            <p:ph type="title"/>
          </p:nvPr>
        </p:nvSpPr>
        <p:spPr/>
        <p:txBody>
          <a:bodyPr/>
          <a:lstStyle/>
          <a:p>
            <a:r>
              <a:rPr lang="en-GB" b="0" i="0" dirty="0">
                <a:solidFill>
                  <a:srgbClr val="242424"/>
                </a:solidFill>
                <a:effectLst/>
                <a:highlight>
                  <a:srgbClr val="FFFFFF"/>
                </a:highlight>
                <a:latin typeface="source-serif-pro"/>
              </a:rPr>
              <a:t>Key Findings</a:t>
            </a:r>
            <a:br>
              <a:rPr lang="en-GB" b="0" i="0" dirty="0">
                <a:solidFill>
                  <a:srgbClr val="242424"/>
                </a:solidFill>
                <a:effectLst/>
                <a:highlight>
                  <a:srgbClr val="FFFFFF"/>
                </a:highlight>
                <a:latin typeface="source-serif-pro"/>
              </a:rPr>
            </a:br>
            <a:r>
              <a:rPr lang="en-GB" sz="2400" b="0" i="0" dirty="0">
                <a:solidFill>
                  <a:srgbClr val="242424"/>
                </a:solidFill>
                <a:effectLst/>
                <a:highlight>
                  <a:srgbClr val="FFFFFF"/>
                </a:highlight>
                <a:latin typeface="source-serif-pro"/>
              </a:rPr>
              <a:t>Sales</a:t>
            </a:r>
            <a:endParaRPr lang="en-GB" dirty="0"/>
          </a:p>
        </p:txBody>
      </p:sp>
      <p:sp>
        <p:nvSpPr>
          <p:cNvPr id="3" name="Content Placeholder 2">
            <a:extLst>
              <a:ext uri="{FF2B5EF4-FFF2-40B4-BE49-F238E27FC236}">
                <a16:creationId xmlns:a16="http://schemas.microsoft.com/office/drawing/2014/main" id="{B94C8DE6-BE2E-1C8C-5007-ECE3744CD4E8}"/>
              </a:ext>
            </a:extLst>
          </p:cNvPr>
          <p:cNvSpPr>
            <a:spLocks noGrp="1"/>
          </p:cNvSpPr>
          <p:nvPr>
            <p:ph sz="half" idx="1"/>
          </p:nvPr>
        </p:nvSpPr>
        <p:spPr/>
        <p:txBody>
          <a:bodyPr>
            <a:normAutofit fontScale="62500" lnSpcReduction="20000"/>
          </a:bodyPr>
          <a:lstStyle/>
          <a:p>
            <a:r>
              <a:rPr lang="en-GB" dirty="0"/>
              <a:t>VTT, Velo, </a:t>
            </a:r>
            <a:r>
              <a:rPr lang="en-GB" dirty="0" err="1"/>
              <a:t>Paseo</a:t>
            </a:r>
            <a:r>
              <a:rPr lang="en-GB" dirty="0"/>
              <a:t>, Montana, Carretera, and Amarilla—across eight quarters from Q3 2013 to Q4 2014. VTT consistently led in sales, particularly peaking in Q4 2014. Velo and </a:t>
            </a:r>
            <a:r>
              <a:rPr lang="en-GB" dirty="0" err="1"/>
              <a:t>Paseo</a:t>
            </a:r>
            <a:r>
              <a:rPr lang="en-GB" dirty="0"/>
              <a:t> followed closely, showing notable spikes in Q4 2013 and Q4 2014, respectively. Montana showed strong performance in Q2 2014 but saw a decline afterwards. Carretera and Amarilla had the lowest sales throughout the period, though Carretera experienced an uptick in Q4 2014. </a:t>
            </a:r>
          </a:p>
          <a:p>
            <a:r>
              <a:rPr lang="en-GB" dirty="0"/>
              <a:t>In addition, the data reveals that Canada and the United States are the top-performing regions, with gross sales nearing $30 million. </a:t>
            </a:r>
            <a:r>
              <a:rPr lang="en-GB" dirty="0" err="1"/>
              <a:t>Paseo</a:t>
            </a:r>
            <a:r>
              <a:rPr lang="en-GB" dirty="0"/>
              <a:t> and Velo dominate in these markets, contributing significantly to the high sales figures. In contrast, Germany shows the lowest gross sales among the countries analysed, with each product contributing relatively evenly. France and Mexico show moderate sales, with VTT and Velo being the prominent products in these regions. </a:t>
            </a:r>
          </a:p>
        </p:txBody>
      </p:sp>
      <p:sp>
        <p:nvSpPr>
          <p:cNvPr id="2" name="Content Placeholder 1">
            <a:extLst>
              <a:ext uri="{FF2B5EF4-FFF2-40B4-BE49-F238E27FC236}">
                <a16:creationId xmlns:a16="http://schemas.microsoft.com/office/drawing/2014/main" id="{B88B5056-871D-4465-BBFC-C2B0E2C22889}"/>
              </a:ext>
            </a:extLst>
          </p:cNvPr>
          <p:cNvSpPr>
            <a:spLocks noGrp="1"/>
          </p:cNvSpPr>
          <p:nvPr>
            <p:ph sz="half" idx="2"/>
          </p:nvPr>
        </p:nvSpPr>
        <p:spPr/>
        <p:txBody>
          <a:bodyPr>
            <a:normAutofit fontScale="62500" lnSpcReduction="20000"/>
          </a:bodyPr>
          <a:lstStyle/>
          <a:p>
            <a:r>
              <a:rPr lang="en-GB" dirty="0"/>
              <a:t>Overall, </a:t>
            </a:r>
            <a:r>
              <a:rPr lang="en-GB" dirty="0" err="1"/>
              <a:t>Paseo</a:t>
            </a:r>
            <a:r>
              <a:rPr lang="en-GB" dirty="0"/>
              <a:t>, Velo, and VTT consistently lead in gross sales across all regions, while Montana, Carretera, and Amarilla have comparatively lower sales.</a:t>
            </a:r>
          </a:p>
          <a:p>
            <a:r>
              <a:rPr lang="en-GB" dirty="0"/>
              <a:t>Moreover data indicates significant seasonal variations, with all products generally performing better in Q4, highlighting the impact of seasonal trends on sales.</a:t>
            </a:r>
          </a:p>
          <a:p>
            <a:r>
              <a:rPr lang="en-GB" dirty="0"/>
              <a:t>This highlights the regional preferences and the strong performance of certain products in specific markets at specific times.</a:t>
            </a:r>
          </a:p>
          <a:p>
            <a:pPr marL="0" indent="0">
              <a:buNone/>
            </a:pPr>
            <a:endParaRPr lang="en-GB" dirty="0"/>
          </a:p>
        </p:txBody>
      </p:sp>
    </p:spTree>
    <p:extLst>
      <p:ext uri="{BB962C8B-B14F-4D97-AF65-F5344CB8AC3E}">
        <p14:creationId xmlns:p14="http://schemas.microsoft.com/office/powerpoint/2010/main" val="2892921747"/>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133</TotalTime>
  <Words>1410</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source-serif-pro</vt:lpstr>
      <vt:lpstr>Office Theme</vt:lpstr>
      <vt:lpstr>Insight Ventures Inc. Financial Analysis Report</vt:lpstr>
      <vt:lpstr>Objectives</vt:lpstr>
      <vt:lpstr>Introduction</vt:lpstr>
      <vt:lpstr>Scope</vt:lpstr>
      <vt:lpstr>Data Overview</vt:lpstr>
      <vt:lpstr>Methodology</vt:lpstr>
      <vt:lpstr>Key Findings Sales</vt:lpstr>
      <vt:lpstr>Key Findings Sales</vt:lpstr>
      <vt:lpstr>Key Findings Sales</vt:lpstr>
      <vt:lpstr>Key Findings Sales</vt:lpstr>
      <vt:lpstr>Key Findings Profitability</vt:lpstr>
      <vt:lpstr>Key Findings Cost Efficiency</vt:lpstr>
      <vt:lpstr>Strategic Recommendations</vt:lpstr>
      <vt:lpstr>Strategic Recommendations</vt:lpstr>
      <vt:lpstr>Strategic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Appeah</dc:creator>
  <cp:lastModifiedBy>George Appeah</cp:lastModifiedBy>
  <cp:revision>4</cp:revision>
  <dcterms:created xsi:type="dcterms:W3CDTF">2024-07-16T15:44:14Z</dcterms:created>
  <dcterms:modified xsi:type="dcterms:W3CDTF">2024-07-19T09:51:38Z</dcterms:modified>
</cp:coreProperties>
</file>